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8" r:id="rId2"/>
    <p:sldId id="261" r:id="rId3"/>
    <p:sldId id="320" r:id="rId4"/>
    <p:sldId id="267" r:id="rId5"/>
    <p:sldId id="263" r:id="rId6"/>
    <p:sldId id="310" r:id="rId7"/>
    <p:sldId id="312" r:id="rId8"/>
    <p:sldId id="329" r:id="rId9"/>
    <p:sldId id="330" r:id="rId10"/>
    <p:sldId id="268" r:id="rId11"/>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12/07/2026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33384-915E-896F-5AEF-E42DA850B6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3EC02C-A894-0A1F-B639-FBF40B52236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8066A20-DA76-AB67-E7AA-97959FC5038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BB88C1B-E43C-7125-D154-29EB3EA46539}"/>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2381245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739A3-527A-9DE8-7620-55E51CD619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C5A35-903C-97C9-EF6D-3B9E30E13B7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7AA36FB-EB91-721B-2581-C66DC683E29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D6D6C28-D7BB-4518-7CBC-59AE82FBEBC8}"/>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99194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24237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938992"/>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9: </a:t>
            </a:r>
          </a:p>
          <a:p>
            <a:r>
              <a:rPr lang="en-GB" sz="4000" b="1" dirty="0">
                <a:solidFill>
                  <a:schemeClr val="bg1"/>
                </a:solidFill>
                <a:latin typeface="Segoe UI Black" panose="020B0A02040204020203" pitchFamily="34" charset="0"/>
                <a:ea typeface="Segoe UI Black" panose="020B0A02040204020203" pitchFamily="34" charset="0"/>
              </a:rPr>
              <a:t>Condition-controlled iteration</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Anagram</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8321040" y="1306681"/>
            <a:ext cx="348615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a:buNone/>
            </a:pPr>
            <a:r>
              <a:rPr lang="en-GB" dirty="0">
                <a:latin typeface="Segoe UI Variable Text" pitchFamily="2" charset="0"/>
              </a:rPr>
              <a:t>Unscramble the letters to reveal each computing keyword.</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72350" y="1291755"/>
            <a:ext cx="914400" cy="914400"/>
          </a:xfrm>
          <a:prstGeom prst="rect">
            <a:avLst/>
          </a:prstGeom>
        </p:spPr>
      </p:pic>
      <p:sp>
        <p:nvSpPr>
          <p:cNvPr id="6" name="TextBox 5">
            <a:extLst>
              <a:ext uri="{FF2B5EF4-FFF2-40B4-BE49-F238E27FC236}">
                <a16:creationId xmlns:a16="http://schemas.microsoft.com/office/drawing/2014/main" id="{72E75C72-3B59-545C-9466-B90043F0850C}"/>
              </a:ext>
            </a:extLst>
          </p:cNvPr>
          <p:cNvSpPr txBox="1"/>
          <p:nvPr/>
        </p:nvSpPr>
        <p:spPr>
          <a:xfrm>
            <a:off x="224790" y="1394728"/>
            <a:ext cx="6126480" cy="2308324"/>
          </a:xfrm>
          <a:prstGeom prst="rect">
            <a:avLst/>
          </a:prstGeom>
          <a:noFill/>
        </p:spPr>
        <p:txBody>
          <a:bodyPr wrap="square">
            <a:spAutoFit/>
          </a:bodyPr>
          <a:lstStyle/>
          <a:p>
            <a:pPr>
              <a:buNone/>
            </a:pPr>
            <a:r>
              <a:rPr lang="en-GB" b="1" dirty="0">
                <a:latin typeface="Segoe UI Variable Text" pitchFamily="2" charset="0"/>
              </a:rPr>
              <a:t>🔤 Anagram Starter — Programming Keywords</a:t>
            </a:r>
          </a:p>
          <a:p>
            <a:pPr>
              <a:buNone/>
            </a:pPr>
            <a:endParaRPr lang="en-GB" b="1" dirty="0">
              <a:latin typeface="Segoe UI Variable Text" pitchFamily="2" charset="0"/>
            </a:endParaRPr>
          </a:p>
          <a:p>
            <a:pPr>
              <a:buFont typeface="+mj-lt"/>
              <a:buAutoNum type="arabicPeriod"/>
            </a:pPr>
            <a:r>
              <a:rPr lang="en-GB" dirty="0">
                <a:latin typeface="Segoe UI Variable Text" pitchFamily="2" charset="0"/>
              </a:rPr>
              <a:t>NOITATREI → ______________________</a:t>
            </a:r>
          </a:p>
          <a:p>
            <a:pPr>
              <a:buFont typeface="+mj-lt"/>
              <a:buAutoNum type="arabicPeriod"/>
            </a:pPr>
            <a:r>
              <a:rPr lang="en-GB" dirty="0">
                <a:latin typeface="Segoe UI Variable Text" pitchFamily="2" charset="0"/>
              </a:rPr>
              <a:t>ECNEUQES → ______________________</a:t>
            </a:r>
          </a:p>
          <a:p>
            <a:pPr>
              <a:buFont typeface="+mj-lt"/>
              <a:buAutoNum type="arabicPeriod"/>
            </a:pPr>
            <a:r>
              <a:rPr lang="en-GB" dirty="0">
                <a:latin typeface="Segoe UI Variable Text" pitchFamily="2" charset="0"/>
              </a:rPr>
              <a:t>NOITCELES → ______________________</a:t>
            </a:r>
          </a:p>
          <a:p>
            <a:pPr>
              <a:buFont typeface="+mj-lt"/>
              <a:buAutoNum type="arabicPeriod"/>
            </a:pPr>
            <a:r>
              <a:rPr lang="en-GB" dirty="0">
                <a:latin typeface="Segoe UI Variable Text" pitchFamily="2" charset="0"/>
              </a:rPr>
              <a:t>NOITIDNOC → ______________________</a:t>
            </a:r>
          </a:p>
          <a:p>
            <a:pPr>
              <a:buFont typeface="+mj-lt"/>
              <a:buAutoNum type="arabicPeriod"/>
            </a:pPr>
            <a:r>
              <a:rPr lang="en-GB" dirty="0">
                <a:latin typeface="Segoe UI Variable Text" pitchFamily="2" charset="0"/>
              </a:rPr>
              <a:t>GNIRTS → ______________________</a:t>
            </a:r>
          </a:p>
          <a:p>
            <a:pPr>
              <a:buFont typeface="+mj-lt"/>
              <a:buAutoNum type="arabicPeriod"/>
            </a:pPr>
            <a:r>
              <a:rPr lang="en-GB" dirty="0">
                <a:latin typeface="Segoe UI Variable Text" pitchFamily="2" charset="0"/>
              </a:rPr>
              <a:t>POOL → ______________________</a:t>
            </a:r>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8E582-00AF-A6B8-B8DF-63FFEEEE0D1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088F11B-AF9F-076A-FB46-C6F1DBCF3F67}"/>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Anagram</a:t>
            </a:r>
          </a:p>
        </p:txBody>
      </p:sp>
      <p:sp>
        <p:nvSpPr>
          <p:cNvPr id="4" name="Rectangle 3">
            <a:extLst>
              <a:ext uri="{FF2B5EF4-FFF2-40B4-BE49-F238E27FC236}">
                <a16:creationId xmlns:a16="http://schemas.microsoft.com/office/drawing/2014/main" id="{BC4EB9E8-5A3A-22DE-8A27-EB14EDFD13F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FCE9E9AA-EE9C-D121-E5F7-7B01B8D978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BD79EA28-C19F-131E-5A03-A9C64E4350FF}"/>
              </a:ext>
            </a:extLst>
          </p:cNvPr>
          <p:cNvSpPr txBox="1"/>
          <p:nvPr/>
        </p:nvSpPr>
        <p:spPr>
          <a:xfrm>
            <a:off x="8321040" y="1306681"/>
            <a:ext cx="348615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a:buNone/>
            </a:pPr>
            <a:r>
              <a:rPr lang="en-GB" dirty="0">
                <a:latin typeface="Segoe UI Variable Text" pitchFamily="2" charset="0"/>
              </a:rPr>
              <a:t>Unscramble the letters to reveal each computing keyword.</a:t>
            </a:r>
          </a:p>
        </p:txBody>
      </p:sp>
      <p:pic>
        <p:nvPicPr>
          <p:cNvPr id="9" name="Graphic 8" descr="Clipboard Mixed with solid fill">
            <a:extLst>
              <a:ext uri="{FF2B5EF4-FFF2-40B4-BE49-F238E27FC236}">
                <a16:creationId xmlns:a16="http://schemas.microsoft.com/office/drawing/2014/main" id="{8D6BA59A-0341-97E8-D90B-39B719B9DF9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72350" y="1291755"/>
            <a:ext cx="914400" cy="914400"/>
          </a:xfrm>
          <a:prstGeom prst="rect">
            <a:avLst/>
          </a:prstGeom>
        </p:spPr>
      </p:pic>
      <p:sp>
        <p:nvSpPr>
          <p:cNvPr id="6" name="TextBox 5">
            <a:extLst>
              <a:ext uri="{FF2B5EF4-FFF2-40B4-BE49-F238E27FC236}">
                <a16:creationId xmlns:a16="http://schemas.microsoft.com/office/drawing/2014/main" id="{4D396DB4-528F-F8C9-D596-6558218C592F}"/>
              </a:ext>
            </a:extLst>
          </p:cNvPr>
          <p:cNvSpPr txBox="1"/>
          <p:nvPr/>
        </p:nvSpPr>
        <p:spPr>
          <a:xfrm>
            <a:off x="224790" y="1394728"/>
            <a:ext cx="6126480" cy="2308324"/>
          </a:xfrm>
          <a:prstGeom prst="rect">
            <a:avLst/>
          </a:prstGeom>
          <a:noFill/>
        </p:spPr>
        <p:txBody>
          <a:bodyPr wrap="square">
            <a:spAutoFit/>
          </a:bodyPr>
          <a:lstStyle/>
          <a:p>
            <a:pPr>
              <a:buNone/>
            </a:pPr>
            <a:r>
              <a:rPr lang="en-GB" b="1" dirty="0">
                <a:latin typeface="Segoe UI Variable Text" pitchFamily="2" charset="0"/>
              </a:rPr>
              <a:t>🔤 Anagram Starter — Programming Keywords</a:t>
            </a:r>
          </a:p>
          <a:p>
            <a:pPr>
              <a:buNone/>
            </a:pPr>
            <a:endParaRPr lang="en-GB" b="1" dirty="0">
              <a:latin typeface="Segoe UI Variable Text" pitchFamily="2" charset="0"/>
            </a:endParaRPr>
          </a:p>
          <a:p>
            <a:pPr marL="342900" lvl="0" indent="-342900" eaLnBrk="0" fontAlgn="base" hangingPunct="0">
              <a:spcBef>
                <a:spcPct val="0"/>
              </a:spcBef>
              <a:spcAft>
                <a:spcPct val="0"/>
              </a:spcAft>
              <a:buFont typeface="+mj-lt"/>
              <a:buAutoNum type="arabicPeriod"/>
            </a:pPr>
            <a:r>
              <a:rPr lang="en-US" altLang="en-US" b="1" dirty="0">
                <a:latin typeface="Arial" panose="020B0604020202020204" pitchFamily="34" charset="0"/>
              </a:rPr>
              <a:t>NOITATREI</a:t>
            </a:r>
            <a:r>
              <a:rPr lang="en-US" altLang="en-US" dirty="0">
                <a:latin typeface="Arial" panose="020B0604020202020204" pitchFamily="34" charset="0"/>
              </a:rPr>
              <a:t> → </a:t>
            </a:r>
            <a:r>
              <a:rPr lang="en-US" altLang="en-US" b="1" dirty="0">
                <a:latin typeface="Arial" panose="020B0604020202020204" pitchFamily="34" charset="0"/>
              </a:rPr>
              <a:t>ITERATION</a:t>
            </a:r>
            <a:endParaRPr lang="en-US" altLang="en-US" dirty="0">
              <a:latin typeface="Arial" panose="020B0604020202020204" pitchFamily="34" charset="0"/>
            </a:endParaRPr>
          </a:p>
          <a:p>
            <a:pPr marL="342900" lvl="0" indent="-342900" eaLnBrk="0" fontAlgn="base" hangingPunct="0">
              <a:spcBef>
                <a:spcPct val="0"/>
              </a:spcBef>
              <a:spcAft>
                <a:spcPct val="0"/>
              </a:spcAft>
              <a:buFont typeface="+mj-lt"/>
              <a:buAutoNum type="arabicPeriod"/>
            </a:pPr>
            <a:r>
              <a:rPr lang="en-US" altLang="en-US" b="1" dirty="0">
                <a:latin typeface="Arial" panose="020B0604020202020204" pitchFamily="34" charset="0"/>
              </a:rPr>
              <a:t>ECNEUQES</a:t>
            </a:r>
            <a:r>
              <a:rPr lang="en-US" altLang="en-US" dirty="0">
                <a:latin typeface="Arial" panose="020B0604020202020204" pitchFamily="34" charset="0"/>
              </a:rPr>
              <a:t> → </a:t>
            </a:r>
            <a:r>
              <a:rPr lang="en-US" altLang="en-US" b="1" dirty="0">
                <a:latin typeface="Arial" panose="020B0604020202020204" pitchFamily="34" charset="0"/>
              </a:rPr>
              <a:t>SEQUENCE</a:t>
            </a:r>
            <a:endParaRPr lang="en-US" altLang="en-US" dirty="0">
              <a:latin typeface="Arial" panose="020B0604020202020204" pitchFamily="34" charset="0"/>
            </a:endParaRPr>
          </a:p>
          <a:p>
            <a:pPr marL="342900" lvl="0" indent="-342900" eaLnBrk="0" fontAlgn="base" hangingPunct="0">
              <a:spcBef>
                <a:spcPct val="0"/>
              </a:spcBef>
              <a:spcAft>
                <a:spcPct val="0"/>
              </a:spcAft>
              <a:buFont typeface="+mj-lt"/>
              <a:buAutoNum type="arabicPeriod"/>
            </a:pPr>
            <a:r>
              <a:rPr lang="en-US" altLang="en-US" b="1" dirty="0">
                <a:latin typeface="Arial" panose="020B0604020202020204" pitchFamily="34" charset="0"/>
              </a:rPr>
              <a:t>NOITCELES</a:t>
            </a:r>
            <a:r>
              <a:rPr lang="en-US" altLang="en-US" dirty="0">
                <a:latin typeface="Arial" panose="020B0604020202020204" pitchFamily="34" charset="0"/>
              </a:rPr>
              <a:t> → </a:t>
            </a:r>
            <a:r>
              <a:rPr lang="en-US" altLang="en-US" b="1" dirty="0">
                <a:latin typeface="Arial" panose="020B0604020202020204" pitchFamily="34" charset="0"/>
              </a:rPr>
              <a:t>SELECTION</a:t>
            </a:r>
            <a:endParaRPr lang="en-US" altLang="en-US" dirty="0">
              <a:latin typeface="Arial" panose="020B0604020202020204" pitchFamily="34" charset="0"/>
            </a:endParaRPr>
          </a:p>
          <a:p>
            <a:pPr marL="342900" lvl="0" indent="-342900" eaLnBrk="0" fontAlgn="base" hangingPunct="0">
              <a:spcBef>
                <a:spcPct val="0"/>
              </a:spcBef>
              <a:spcAft>
                <a:spcPct val="0"/>
              </a:spcAft>
              <a:buFont typeface="+mj-lt"/>
              <a:buAutoNum type="arabicPeriod"/>
            </a:pPr>
            <a:r>
              <a:rPr lang="en-US" altLang="en-US" b="1" dirty="0">
                <a:latin typeface="Arial" panose="020B0604020202020204" pitchFamily="34" charset="0"/>
              </a:rPr>
              <a:t>NOITIDNOC</a:t>
            </a:r>
            <a:r>
              <a:rPr lang="en-US" altLang="en-US" dirty="0">
                <a:latin typeface="Arial" panose="020B0604020202020204" pitchFamily="34" charset="0"/>
              </a:rPr>
              <a:t> → </a:t>
            </a:r>
            <a:r>
              <a:rPr lang="en-US" altLang="en-US" b="1" dirty="0">
                <a:latin typeface="Arial" panose="020B0604020202020204" pitchFamily="34" charset="0"/>
              </a:rPr>
              <a:t>CONDITION</a:t>
            </a:r>
            <a:endParaRPr lang="en-US" altLang="en-US" dirty="0">
              <a:latin typeface="Arial" panose="020B0604020202020204" pitchFamily="34" charset="0"/>
            </a:endParaRPr>
          </a:p>
          <a:p>
            <a:pPr marL="342900" lvl="0" indent="-342900" eaLnBrk="0" fontAlgn="base" hangingPunct="0">
              <a:spcBef>
                <a:spcPct val="0"/>
              </a:spcBef>
              <a:spcAft>
                <a:spcPct val="0"/>
              </a:spcAft>
              <a:buFont typeface="+mj-lt"/>
              <a:buAutoNum type="arabicPeriod"/>
            </a:pPr>
            <a:r>
              <a:rPr lang="en-US" altLang="en-US" b="1" dirty="0">
                <a:latin typeface="Arial" panose="020B0604020202020204" pitchFamily="34" charset="0"/>
              </a:rPr>
              <a:t>GNIRTS</a:t>
            </a:r>
            <a:r>
              <a:rPr lang="en-US" altLang="en-US" dirty="0">
                <a:latin typeface="Arial" panose="020B0604020202020204" pitchFamily="34" charset="0"/>
              </a:rPr>
              <a:t> → </a:t>
            </a:r>
            <a:r>
              <a:rPr lang="en-US" altLang="en-US" b="1" dirty="0">
                <a:latin typeface="Arial" panose="020B0604020202020204" pitchFamily="34" charset="0"/>
              </a:rPr>
              <a:t>STRING</a:t>
            </a:r>
            <a:endParaRPr lang="en-US" altLang="en-US" dirty="0">
              <a:latin typeface="Arial" panose="020B0604020202020204" pitchFamily="34" charset="0"/>
            </a:endParaRPr>
          </a:p>
          <a:p>
            <a:pPr marL="342900" lvl="0" indent="-342900" eaLnBrk="0" fontAlgn="base" hangingPunct="0">
              <a:spcBef>
                <a:spcPct val="0"/>
              </a:spcBef>
              <a:spcAft>
                <a:spcPct val="0"/>
              </a:spcAft>
              <a:buFont typeface="+mj-lt"/>
              <a:buAutoNum type="arabicPeriod"/>
            </a:pPr>
            <a:r>
              <a:rPr lang="en-US" altLang="en-US" b="1" dirty="0">
                <a:latin typeface="Arial" panose="020B0604020202020204" pitchFamily="34" charset="0"/>
              </a:rPr>
              <a:t>POOL</a:t>
            </a:r>
            <a:r>
              <a:rPr lang="en-US" altLang="en-US" dirty="0">
                <a:latin typeface="Arial" panose="020B0604020202020204" pitchFamily="34" charset="0"/>
              </a:rPr>
              <a:t> → </a:t>
            </a:r>
            <a:r>
              <a:rPr lang="en-US" altLang="en-US" b="1" dirty="0">
                <a:latin typeface="Arial" panose="020B0604020202020204" pitchFamily="34" charset="0"/>
              </a:rPr>
              <a:t>LOOP</a:t>
            </a:r>
            <a:endParaRPr lang="en-GB" dirty="0">
              <a:latin typeface="Segoe UI Variable Text" pitchFamily="2" charset="0"/>
            </a:endParaRPr>
          </a:p>
        </p:txBody>
      </p:sp>
    </p:spTree>
    <p:extLst>
      <p:ext uri="{BB962C8B-B14F-4D97-AF65-F5344CB8AC3E}">
        <p14:creationId xmlns:p14="http://schemas.microsoft.com/office/powerpoint/2010/main" val="454199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Use programming constructs to control the flow of a program, including: </a:t>
            </a:r>
          </a:p>
          <a:p>
            <a:pPr marL="800100" lvl="1" indent="-342900">
              <a:buFont typeface="Arial" panose="020B0604020202020204" pitchFamily="34" charset="0"/>
              <a:buChar char="•"/>
            </a:pPr>
            <a:r>
              <a:rPr lang="en-GB" sz="2000" dirty="0">
                <a:latin typeface="Segoe UI Variable Text" pitchFamily="2" charset="0"/>
              </a:rPr>
              <a:t>iteration (conditional and count controlled loops)</a:t>
            </a:r>
          </a:p>
          <a:p>
            <a:pPr marL="800100" lvl="1" indent="-342900">
              <a:buFont typeface="Arial" panose="020B0604020202020204" pitchFamily="34" charset="0"/>
              <a:buChar char="•"/>
            </a:pPr>
            <a:r>
              <a:rPr lang="en-GB" sz="2000" dirty="0">
                <a:latin typeface="Segoe UI Variable Text" pitchFamily="2" charset="0"/>
              </a:rPr>
              <a:t>selection </a:t>
            </a:r>
          </a:p>
          <a:p>
            <a:pPr marL="800100" lvl="1" indent="-342900">
              <a:buFont typeface="Arial" panose="020B0604020202020204" pitchFamily="34" charset="0"/>
              <a:buChar char="•"/>
            </a:pPr>
            <a:r>
              <a:rPr lang="en-GB" sz="2000" dirty="0">
                <a:latin typeface="Segoe UI Variable Text" pitchFamily="2" charset="0"/>
              </a:rPr>
              <a:t>sequence </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use of  WHILE loops in programming.</a:t>
            </a:r>
          </a:p>
          <a:p>
            <a:pPr marL="342900" indent="-342900">
              <a:buFont typeface="Arial" panose="020B0604020202020204" pitchFamily="34" charset="0"/>
              <a:buChar char="•"/>
            </a:pPr>
            <a:r>
              <a:rPr lang="en-GB" sz="2000" dirty="0">
                <a:latin typeface="Segoe UI Variable Text" pitchFamily="2" charset="0"/>
              </a:rPr>
              <a:t>To write programs that demonstrate the use of basic WHILE loops.</a:t>
            </a:r>
          </a:p>
          <a:p>
            <a:pPr marL="342900" indent="-342900">
              <a:buFont typeface="Arial" panose="020B0604020202020204" pitchFamily="34" charset="0"/>
              <a:buChar char="•"/>
            </a:pPr>
            <a:r>
              <a:rPr lang="en-GB" sz="2000" dirty="0">
                <a:latin typeface="Segoe UI Variable Text" pitchFamily="2" charset="0"/>
              </a:rPr>
              <a:t>To write programs that include WHILE loops combined with other programming techniques.</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Iteration</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107996"/>
          </a:xfrm>
          <a:prstGeom prst="rect">
            <a:avLst/>
          </a:prstGeom>
          <a:noFill/>
        </p:spPr>
        <p:txBody>
          <a:bodyPr wrap="square">
            <a:spAutoFit/>
          </a:bodyPr>
          <a:lstStyle/>
          <a:p>
            <a:r>
              <a:rPr lang="en-GB" sz="2400" b="1" dirty="0">
                <a:latin typeface="Segoe UI Variable Text" pitchFamily="2" charset="0"/>
              </a:rPr>
              <a:t>What is meant by iteration?</a:t>
            </a:r>
          </a:p>
          <a:p>
            <a:endParaRPr lang="en-GB" sz="2400" dirty="0">
              <a:latin typeface="Segoe UI Variable Text" pitchFamily="2" charset="0"/>
            </a:endParaRPr>
          </a:p>
          <a:p>
            <a:r>
              <a:rPr lang="en-GB" dirty="0">
                <a:latin typeface="Segoe UI Variable Text" pitchFamily="2" charset="0"/>
              </a:rPr>
              <a:t>Iteration is a process of repeating steps. </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766560" y="1145967"/>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24790" y="2500326"/>
            <a:ext cx="5629480" cy="707886"/>
          </a:xfrm>
          <a:prstGeom prst="rect">
            <a:avLst/>
          </a:prstGeom>
          <a:noFill/>
        </p:spPr>
        <p:txBody>
          <a:bodyPr wrap="square">
            <a:spAutoFit/>
          </a:bodyPr>
          <a:lstStyle/>
          <a:p>
            <a:r>
              <a:rPr lang="en-GB" sz="2000" b="1" dirty="0">
                <a:latin typeface="Segoe UI Variable Text" pitchFamily="2" charset="0"/>
              </a:rPr>
              <a:t>Counter-controlled iteration v Condition-controlled iteration</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14" name="TextBox 13">
            <a:extLst>
              <a:ext uri="{FF2B5EF4-FFF2-40B4-BE49-F238E27FC236}">
                <a16:creationId xmlns:a16="http://schemas.microsoft.com/office/drawing/2014/main" id="{76E040F3-77F2-8254-963B-95D8E5315D57}"/>
              </a:ext>
            </a:extLst>
          </p:cNvPr>
          <p:cNvSpPr txBox="1"/>
          <p:nvPr/>
        </p:nvSpPr>
        <p:spPr>
          <a:xfrm>
            <a:off x="7271674" y="1108461"/>
            <a:ext cx="4287269" cy="400110"/>
          </a:xfrm>
          <a:prstGeom prst="rect">
            <a:avLst/>
          </a:prstGeom>
          <a:noFill/>
        </p:spPr>
        <p:txBody>
          <a:bodyPr wrap="square">
            <a:spAutoFit/>
          </a:bodyPr>
          <a:lstStyle/>
          <a:p>
            <a:pPr algn="ctr"/>
            <a:r>
              <a:rPr lang="en-GB" sz="2000" b="1" dirty="0">
                <a:latin typeface="Segoe UI Variable Text" pitchFamily="2" charset="0"/>
              </a:rPr>
              <a:t>What is a WHILE loop?</a:t>
            </a:r>
          </a:p>
        </p:txBody>
      </p:sp>
      <p:graphicFrame>
        <p:nvGraphicFramePr>
          <p:cNvPr id="5" name="Table 4">
            <a:extLst>
              <a:ext uri="{FF2B5EF4-FFF2-40B4-BE49-F238E27FC236}">
                <a16:creationId xmlns:a16="http://schemas.microsoft.com/office/drawing/2014/main" id="{7A63582B-23AF-7D6E-CB66-7A6C853D5A83}"/>
              </a:ext>
            </a:extLst>
          </p:cNvPr>
          <p:cNvGraphicFramePr>
            <a:graphicFrameLocks noGrp="1"/>
          </p:cNvGraphicFramePr>
          <p:nvPr>
            <p:extLst>
              <p:ext uri="{D42A27DB-BD31-4B8C-83A1-F6EECF244321}">
                <p14:modId xmlns:p14="http://schemas.microsoft.com/office/powerpoint/2010/main" val="3201980462"/>
              </p:ext>
            </p:extLst>
          </p:nvPr>
        </p:nvGraphicFramePr>
        <p:xfrm>
          <a:off x="277314" y="3393687"/>
          <a:ext cx="6268020" cy="2743200"/>
        </p:xfrm>
        <a:graphic>
          <a:graphicData uri="http://schemas.openxmlformats.org/drawingml/2006/table">
            <a:tbl>
              <a:tblPr firstRow="1" bandRow="1">
                <a:tableStyleId>{5940675A-B579-460E-94D1-54222C63F5DA}</a:tableStyleId>
              </a:tblPr>
              <a:tblGrid>
                <a:gridCol w="1848666">
                  <a:extLst>
                    <a:ext uri="{9D8B030D-6E8A-4147-A177-3AD203B41FA5}">
                      <a16:colId xmlns:a16="http://schemas.microsoft.com/office/drawing/2014/main" val="761102687"/>
                    </a:ext>
                  </a:extLst>
                </a:gridCol>
                <a:gridCol w="3017520">
                  <a:extLst>
                    <a:ext uri="{9D8B030D-6E8A-4147-A177-3AD203B41FA5}">
                      <a16:colId xmlns:a16="http://schemas.microsoft.com/office/drawing/2014/main" val="3120673629"/>
                    </a:ext>
                  </a:extLst>
                </a:gridCol>
                <a:gridCol w="1401834">
                  <a:extLst>
                    <a:ext uri="{9D8B030D-6E8A-4147-A177-3AD203B41FA5}">
                      <a16:colId xmlns:a16="http://schemas.microsoft.com/office/drawing/2014/main" val="1044641935"/>
                    </a:ext>
                  </a:extLst>
                </a:gridCol>
              </a:tblGrid>
              <a:tr h="370840">
                <a:tc>
                  <a:txBody>
                    <a:bodyPr/>
                    <a:lstStyle/>
                    <a:p>
                      <a:r>
                        <a:rPr lang="en-GB" b="1" dirty="0">
                          <a:solidFill>
                            <a:schemeClr val="bg1"/>
                          </a:solidFill>
                          <a:latin typeface="Segoe UI Variable Text" pitchFamily="2" charset="0"/>
                        </a:rPr>
                        <a:t>Iteration type</a:t>
                      </a:r>
                    </a:p>
                  </a:txBody>
                  <a:tcPr>
                    <a:solidFill>
                      <a:schemeClr val="tx1"/>
                    </a:solidFill>
                  </a:tcPr>
                </a:tc>
                <a:tc>
                  <a:txBody>
                    <a:bodyPr/>
                    <a:lstStyle/>
                    <a:p>
                      <a:r>
                        <a:rPr lang="en-GB" b="1" dirty="0">
                          <a:solidFill>
                            <a:schemeClr val="bg1"/>
                          </a:solidFill>
                          <a:latin typeface="Segoe UI Variable Text" pitchFamily="2" charset="0"/>
                        </a:rPr>
                        <a:t>Description</a:t>
                      </a:r>
                    </a:p>
                  </a:txBody>
                  <a:tcPr>
                    <a:solidFill>
                      <a:schemeClr val="tx1"/>
                    </a:solidFill>
                  </a:tcPr>
                </a:tc>
                <a:tc>
                  <a:txBody>
                    <a:bodyPr/>
                    <a:lstStyle/>
                    <a:p>
                      <a:r>
                        <a:rPr lang="en-GB" b="1" dirty="0">
                          <a:solidFill>
                            <a:schemeClr val="bg1"/>
                          </a:solidFill>
                          <a:latin typeface="Segoe UI Variable Text" pitchFamily="2" charset="0"/>
                        </a:rPr>
                        <a:t>Python syntax</a:t>
                      </a:r>
                    </a:p>
                  </a:txBody>
                  <a:tcPr>
                    <a:solidFill>
                      <a:schemeClr val="tx1"/>
                    </a:solidFill>
                  </a:tcPr>
                </a:tc>
                <a:extLst>
                  <a:ext uri="{0D108BD9-81ED-4DB2-BD59-A6C34878D82A}">
                    <a16:rowId xmlns:a16="http://schemas.microsoft.com/office/drawing/2014/main" val="3436239294"/>
                  </a:ext>
                </a:extLst>
              </a:tr>
              <a:tr h="370840">
                <a:tc>
                  <a:txBody>
                    <a:bodyPr/>
                    <a:lstStyle/>
                    <a:p>
                      <a:r>
                        <a:rPr lang="en-GB" dirty="0">
                          <a:latin typeface="Segoe UI Variable Text" pitchFamily="2" charset="0"/>
                        </a:rPr>
                        <a:t>Counter-controlled</a:t>
                      </a:r>
                    </a:p>
                  </a:txBody>
                  <a:tcPr/>
                </a:tc>
                <a:tc>
                  <a:txBody>
                    <a:bodyPr/>
                    <a:lstStyle/>
                    <a:p>
                      <a:r>
                        <a:rPr lang="en-GB" dirty="0">
                          <a:latin typeface="Segoe UI Variable Text" pitchFamily="2" charset="0"/>
                        </a:rPr>
                        <a:t>Used to repeatedly execute a block of code for a given number of times.</a:t>
                      </a:r>
                    </a:p>
                  </a:txBody>
                  <a:tcPr/>
                </a:tc>
                <a:tc>
                  <a:txBody>
                    <a:bodyPr/>
                    <a:lstStyle/>
                    <a:p>
                      <a:r>
                        <a:rPr lang="en-GB" dirty="0">
                          <a:latin typeface="Segoe UI Variable Text" pitchFamily="2" charset="0"/>
                        </a:rPr>
                        <a:t>FOR</a:t>
                      </a:r>
                    </a:p>
                  </a:txBody>
                  <a:tcPr/>
                </a:tc>
                <a:extLst>
                  <a:ext uri="{0D108BD9-81ED-4DB2-BD59-A6C34878D82A}">
                    <a16:rowId xmlns:a16="http://schemas.microsoft.com/office/drawing/2014/main" val="4078306659"/>
                  </a:ext>
                </a:extLst>
              </a:tr>
              <a:tr h="370840">
                <a:tc>
                  <a:txBody>
                    <a:bodyPr/>
                    <a:lstStyle/>
                    <a:p>
                      <a:r>
                        <a:rPr lang="en-GB" dirty="0">
                          <a:latin typeface="Segoe UI Variable Text" pitchFamily="2" charset="0"/>
                        </a:rPr>
                        <a:t>Condition-controlled</a:t>
                      </a:r>
                    </a:p>
                  </a:txBody>
                  <a:tcPr/>
                </a:tc>
                <a:tc>
                  <a:txBody>
                    <a:bodyPr/>
                    <a:lstStyle/>
                    <a:p>
                      <a:r>
                        <a:rPr lang="en-GB" dirty="0">
                          <a:latin typeface="Segoe UI Variable Text" pitchFamily="2" charset="0"/>
                        </a:rPr>
                        <a:t>Used to repeatedly execute a block of code as long as a </a:t>
                      </a:r>
                    </a:p>
                    <a:p>
                      <a:r>
                        <a:rPr lang="en-GB" dirty="0">
                          <a:latin typeface="Segoe UI Variable Text" pitchFamily="2" charset="0"/>
                        </a:rPr>
                        <a:t>specified condition remains True. </a:t>
                      </a:r>
                    </a:p>
                  </a:txBody>
                  <a:tcPr/>
                </a:tc>
                <a:tc>
                  <a:txBody>
                    <a:bodyPr/>
                    <a:lstStyle/>
                    <a:p>
                      <a:r>
                        <a:rPr lang="en-GB" dirty="0">
                          <a:latin typeface="Segoe UI Variable Text" pitchFamily="2" charset="0"/>
                        </a:rPr>
                        <a:t>WHILE</a:t>
                      </a:r>
                    </a:p>
                  </a:txBody>
                  <a:tcPr/>
                </a:tc>
                <a:extLst>
                  <a:ext uri="{0D108BD9-81ED-4DB2-BD59-A6C34878D82A}">
                    <a16:rowId xmlns:a16="http://schemas.microsoft.com/office/drawing/2014/main" val="1455762399"/>
                  </a:ext>
                </a:extLst>
              </a:tr>
            </a:tbl>
          </a:graphicData>
        </a:graphic>
      </p:graphicFrame>
      <p:sp>
        <p:nvSpPr>
          <p:cNvPr id="10" name="TextBox 9">
            <a:extLst>
              <a:ext uri="{FF2B5EF4-FFF2-40B4-BE49-F238E27FC236}">
                <a16:creationId xmlns:a16="http://schemas.microsoft.com/office/drawing/2014/main" id="{D2E18481-D4F1-229D-74D2-B748EBBFBE35}"/>
              </a:ext>
            </a:extLst>
          </p:cNvPr>
          <p:cNvSpPr txBox="1"/>
          <p:nvPr/>
        </p:nvSpPr>
        <p:spPr>
          <a:xfrm>
            <a:off x="6908835" y="1710282"/>
            <a:ext cx="4898351" cy="923330"/>
          </a:xfrm>
          <a:prstGeom prst="rect">
            <a:avLst/>
          </a:prstGeom>
          <a:noFill/>
        </p:spPr>
        <p:txBody>
          <a:bodyPr wrap="square">
            <a:spAutoFit/>
          </a:bodyPr>
          <a:lstStyle/>
          <a:p>
            <a:r>
              <a:rPr lang="en-GB" dirty="0">
                <a:latin typeface="Segoe UI Variable Text" pitchFamily="2" charset="0"/>
              </a:rPr>
              <a:t>A </a:t>
            </a:r>
            <a:r>
              <a:rPr lang="en-GB" b="1" dirty="0">
                <a:latin typeface="Segoe UI Variable Text" pitchFamily="2" charset="0"/>
              </a:rPr>
              <a:t>WHILE loop</a:t>
            </a:r>
            <a:r>
              <a:rPr lang="en-GB" dirty="0">
                <a:latin typeface="Segoe UI Variable Text" pitchFamily="2" charset="0"/>
              </a:rPr>
              <a:t> repeats if a condition is true. Unlike FOR loops, you don’t know exactly how many times it will run.</a:t>
            </a:r>
          </a:p>
        </p:txBody>
      </p:sp>
      <p:sp>
        <p:nvSpPr>
          <p:cNvPr id="12" name="TextBox 11">
            <a:extLst>
              <a:ext uri="{FF2B5EF4-FFF2-40B4-BE49-F238E27FC236}">
                <a16:creationId xmlns:a16="http://schemas.microsoft.com/office/drawing/2014/main" id="{9258D548-A611-C3C0-FA81-A6A0227CD056}"/>
              </a:ext>
            </a:extLst>
          </p:cNvPr>
          <p:cNvSpPr txBox="1"/>
          <p:nvPr/>
        </p:nvSpPr>
        <p:spPr>
          <a:xfrm>
            <a:off x="6930633" y="2739588"/>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13" name="TextBox 12">
            <a:extLst>
              <a:ext uri="{FF2B5EF4-FFF2-40B4-BE49-F238E27FC236}">
                <a16:creationId xmlns:a16="http://schemas.microsoft.com/office/drawing/2014/main" id="{99B2AF37-6FF5-FA9C-3DF6-6A37514B71AE}"/>
              </a:ext>
            </a:extLst>
          </p:cNvPr>
          <p:cNvSpPr txBox="1"/>
          <p:nvPr/>
        </p:nvSpPr>
        <p:spPr>
          <a:xfrm>
            <a:off x="6959209" y="3172770"/>
            <a:ext cx="4898349" cy="1477328"/>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count = 1</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while count &lt;= 5:</a:t>
            </a:r>
          </a:p>
          <a:p>
            <a:r>
              <a:rPr lang="en-GB" dirty="0">
                <a:latin typeface="Courier New" panose="02070309020205020404" pitchFamily="49" charset="0"/>
                <a:cs typeface="Courier New" panose="02070309020205020404" pitchFamily="49" charset="0"/>
              </a:rPr>
              <a:t>    print(count)</a:t>
            </a:r>
          </a:p>
          <a:p>
            <a:r>
              <a:rPr lang="en-GB" dirty="0">
                <a:latin typeface="Courier New" panose="02070309020205020404" pitchFamily="49" charset="0"/>
                <a:cs typeface="Courier New" panose="02070309020205020404" pitchFamily="49" charset="0"/>
              </a:rPr>
              <a:t>    count = count + 1</a:t>
            </a:r>
          </a:p>
        </p:txBody>
      </p:sp>
      <p:sp>
        <p:nvSpPr>
          <p:cNvPr id="8" name="TextBox 7">
            <a:extLst>
              <a:ext uri="{FF2B5EF4-FFF2-40B4-BE49-F238E27FC236}">
                <a16:creationId xmlns:a16="http://schemas.microsoft.com/office/drawing/2014/main" id="{C00C3C99-1781-8C70-B72A-40923BA98C88}"/>
              </a:ext>
            </a:extLst>
          </p:cNvPr>
          <p:cNvSpPr txBox="1"/>
          <p:nvPr/>
        </p:nvSpPr>
        <p:spPr>
          <a:xfrm>
            <a:off x="6893448" y="4789112"/>
            <a:ext cx="4898349" cy="1073884"/>
          </a:xfrm>
          <a:prstGeom prst="rect">
            <a:avLst/>
          </a:prstGeom>
          <a:noFill/>
        </p:spPr>
        <p:txBody>
          <a:bodyPr wrap="square">
            <a:spAutoFit/>
          </a:bodyPr>
          <a:lstStyle/>
          <a:p>
            <a:pPr>
              <a:lnSpc>
                <a:spcPct val="107000"/>
              </a:lnSpc>
              <a:spcAft>
                <a:spcPts val="800"/>
              </a:spcAft>
              <a:buNone/>
            </a:pPr>
            <a:r>
              <a:rPr lang="en-GB" sz="1800"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kern="100" dirty="0">
                <a:solidFill>
                  <a:srgbClr val="FF0000"/>
                </a:solidFill>
                <a:effectLst/>
                <a:latin typeface="Segoe UI Variable Text" pitchFamily="2" charset="0"/>
                <a:ea typeface="Aptos" panose="020B0004020202020204" pitchFamily="34" charset="0"/>
                <a:cs typeface="Times New Roman" panose="02020603050405020304" pitchFamily="18" charset="0"/>
              </a:rPr>
              <a:t>Important: </a:t>
            </a:r>
          </a:p>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variable must change inside the loop, or it will run forever.</a:t>
            </a: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30F74583-200D-5A42-3AD4-332AC9413E95}"/>
              </a:ext>
            </a:extLst>
          </p:cNvPr>
          <p:cNvSpPr txBox="1"/>
          <p:nvPr/>
        </p:nvSpPr>
        <p:spPr>
          <a:xfrm>
            <a:off x="418214" y="1460036"/>
            <a:ext cx="6684164" cy="1754326"/>
          </a:xfrm>
          <a:prstGeom prst="rect">
            <a:avLst/>
          </a:prstGeom>
          <a:solidFill>
            <a:schemeClr val="bg1"/>
          </a:solidFill>
          <a:ln>
            <a:solidFill>
              <a:schemeClr val="tx1"/>
            </a:solidFill>
          </a:ln>
        </p:spPr>
        <p:txBody>
          <a:bodyPr wrap="square" rtlCol="0">
            <a:spAutoFit/>
          </a:bodyPr>
          <a:lstStyle/>
          <a:p>
            <a:r>
              <a:rPr lang="en-GB" b="1" dirty="0">
                <a:solidFill>
                  <a:srgbClr val="FF0000"/>
                </a:solidFill>
                <a:latin typeface="Courier New" panose="02070309020205020404" pitchFamily="49" charset="0"/>
                <a:cs typeface="Courier New" panose="02070309020205020404" pitchFamily="49" charset="0"/>
              </a:rPr>
              <a:t>//Basic WHILE loop</a:t>
            </a:r>
          </a:p>
          <a:p>
            <a:r>
              <a:rPr lang="en-GB" dirty="0">
                <a:latin typeface="Courier New" panose="02070309020205020404" pitchFamily="49" charset="0"/>
                <a:cs typeface="Courier New" panose="02070309020205020404" pitchFamily="49" charset="0"/>
              </a:rPr>
              <a:t>Passcode = “1234”</a:t>
            </a:r>
          </a:p>
          <a:p>
            <a:r>
              <a:rPr lang="en-GB" dirty="0">
                <a:latin typeface="Courier New" panose="02070309020205020404" pitchFamily="49" charset="0"/>
                <a:cs typeface="Courier New" panose="02070309020205020404" pitchFamily="49" charset="0"/>
              </a:rPr>
              <a:t>P = input(“Enter passcode”)</a:t>
            </a:r>
          </a:p>
          <a:p>
            <a:r>
              <a:rPr lang="en-GB" dirty="0">
                <a:highlight>
                  <a:srgbClr val="FFFF00"/>
                </a:highlight>
                <a:latin typeface="Courier New" panose="02070309020205020404" pitchFamily="49" charset="0"/>
                <a:cs typeface="Courier New" panose="02070309020205020404" pitchFamily="49" charset="0"/>
              </a:rPr>
              <a:t>while p != Passcode:</a:t>
            </a:r>
          </a:p>
          <a:p>
            <a:r>
              <a:rPr lang="en-GB" dirty="0">
                <a:latin typeface="Courier New" panose="02070309020205020404" pitchFamily="49" charset="0"/>
                <a:cs typeface="Courier New" panose="02070309020205020404" pitchFamily="49" charset="0"/>
              </a:rPr>
              <a:t>	print(“Incorrect, please try again”)</a:t>
            </a:r>
          </a:p>
          <a:p>
            <a:r>
              <a:rPr lang="en-GB" dirty="0">
                <a:latin typeface="Courier New" panose="02070309020205020404" pitchFamily="49" charset="0"/>
                <a:cs typeface="Courier New" panose="02070309020205020404" pitchFamily="49" charset="0"/>
              </a:rPr>
              <a:t>	p = input(“Enter passcode”)</a:t>
            </a:r>
          </a:p>
        </p:txBody>
      </p:sp>
      <p:sp>
        <p:nvSpPr>
          <p:cNvPr id="9" name="TextBox 8">
            <a:extLst>
              <a:ext uri="{FF2B5EF4-FFF2-40B4-BE49-F238E27FC236}">
                <a16:creationId xmlns:a16="http://schemas.microsoft.com/office/drawing/2014/main" id="{16A9C3E3-8AC6-C9DF-2720-F72B46ED8C23}"/>
              </a:ext>
            </a:extLst>
          </p:cNvPr>
          <p:cNvSpPr txBox="1"/>
          <p:nvPr/>
        </p:nvSpPr>
        <p:spPr>
          <a:xfrm>
            <a:off x="7718793" y="1395402"/>
            <a:ext cx="3563741" cy="646331"/>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This part of the algorithm is checking if the condition is False.</a:t>
            </a:r>
          </a:p>
        </p:txBody>
      </p:sp>
      <p:sp>
        <p:nvSpPr>
          <p:cNvPr id="10" name="TextBox 9">
            <a:extLst>
              <a:ext uri="{FF2B5EF4-FFF2-40B4-BE49-F238E27FC236}">
                <a16:creationId xmlns:a16="http://schemas.microsoft.com/office/drawing/2014/main" id="{0B56A485-7A20-8A58-629F-DC9A69A9638D}"/>
              </a:ext>
            </a:extLst>
          </p:cNvPr>
          <p:cNvSpPr txBox="1"/>
          <p:nvPr/>
        </p:nvSpPr>
        <p:spPr>
          <a:xfrm>
            <a:off x="7718792" y="2195621"/>
            <a:ext cx="3563741" cy="1477328"/>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If the condition is false, then the program needs some way of knowing what to do. In this instance, you want the action repeated.  </a:t>
            </a:r>
          </a:p>
        </p:txBody>
      </p:sp>
      <p:sp>
        <p:nvSpPr>
          <p:cNvPr id="11" name="TextBox 10">
            <a:extLst>
              <a:ext uri="{FF2B5EF4-FFF2-40B4-BE49-F238E27FC236}">
                <a16:creationId xmlns:a16="http://schemas.microsoft.com/office/drawing/2014/main" id="{D5F87C72-2CD5-7C1D-0288-751F0A6FC103}"/>
              </a:ext>
            </a:extLst>
          </p:cNvPr>
          <p:cNvSpPr txBox="1"/>
          <p:nvPr/>
        </p:nvSpPr>
        <p:spPr>
          <a:xfrm>
            <a:off x="7718792" y="4010245"/>
            <a:ext cx="3563741" cy="923330"/>
          </a:xfrm>
          <a:prstGeom prst="rect">
            <a:avLst/>
          </a:prstGeom>
          <a:noFill/>
        </p:spPr>
        <p:txBody>
          <a:bodyPr wrap="square" rtlCol="0">
            <a:spAutoFit/>
          </a:bodyPr>
          <a:lstStyle/>
          <a:p>
            <a:r>
              <a:rPr lang="en-GB" dirty="0">
                <a:latin typeface="Segoe UI Variable Text" pitchFamily="2" charset="0"/>
                <a:cs typeface="Courier New" panose="02070309020205020404" pitchFamily="49" charset="0"/>
              </a:rPr>
              <a:t>Until the condition is True, it will continue to repeat the two indented blocks.</a:t>
            </a:r>
          </a:p>
        </p:txBody>
      </p:sp>
    </p:spTree>
    <p:extLst>
      <p:ext uri="{BB962C8B-B14F-4D97-AF65-F5344CB8AC3E}">
        <p14:creationId xmlns:p14="http://schemas.microsoft.com/office/powerpoint/2010/main" val="322665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32E38-D044-14C3-DA87-81282DABB2E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5C45520-FD1E-C416-D073-1E916BAA286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Worked example</a:t>
            </a:r>
          </a:p>
        </p:txBody>
      </p:sp>
      <p:pic>
        <p:nvPicPr>
          <p:cNvPr id="32" name="Picture 31">
            <a:extLst>
              <a:ext uri="{FF2B5EF4-FFF2-40B4-BE49-F238E27FC236}">
                <a16:creationId xmlns:a16="http://schemas.microsoft.com/office/drawing/2014/main" id="{88FC19DA-9527-63B4-5DF6-FE64E0D2CB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A33BD3D3-6C5D-AB07-F777-35045640D3F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74F756E5-94B3-12DA-C4BE-1CD7359C111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55D0B1EF-8E68-FB6F-C5CB-1694C1604769}"/>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Task 1</a:t>
            </a:r>
            <a:r>
              <a:rPr lang="en-GB" sz="1800" dirty="0">
                <a:latin typeface="Segoe UI Variable Text" pitchFamily="2" charset="0"/>
              </a:rPr>
              <a:t> in the student workbook.</a:t>
            </a:r>
          </a:p>
          <a:p>
            <a:endParaRPr lang="en-GB" dirty="0"/>
          </a:p>
        </p:txBody>
      </p:sp>
      <p:sp>
        <p:nvSpPr>
          <p:cNvPr id="5" name="TextBox 4">
            <a:extLst>
              <a:ext uri="{FF2B5EF4-FFF2-40B4-BE49-F238E27FC236}">
                <a16:creationId xmlns:a16="http://schemas.microsoft.com/office/drawing/2014/main" id="{EFBBE480-AF35-D093-3107-8AEB1C41CAF2}"/>
              </a:ext>
            </a:extLst>
          </p:cNvPr>
          <p:cNvSpPr txBox="1"/>
          <p:nvPr/>
        </p:nvSpPr>
        <p:spPr>
          <a:xfrm>
            <a:off x="418214" y="1345736"/>
            <a:ext cx="5677786" cy="1200329"/>
          </a:xfrm>
          <a:prstGeom prst="rect">
            <a:avLst/>
          </a:prstGeom>
          <a:solidFill>
            <a:schemeClr val="bg1"/>
          </a:solidFill>
          <a:ln>
            <a:solidFill>
              <a:schemeClr val="tx1"/>
            </a:solidFill>
          </a:ln>
        </p:spPr>
        <p:txBody>
          <a:bodyPr wrap="square" rtlCol="0">
            <a:spAutoFit/>
          </a:bodyPr>
          <a:lstStyle/>
          <a:p>
            <a:r>
              <a:rPr lang="en-GB" b="1" dirty="0">
                <a:solidFill>
                  <a:srgbClr val="FF0000"/>
                </a:solidFill>
                <a:latin typeface="Courier New" panose="02070309020205020404" pitchFamily="49" charset="0"/>
                <a:cs typeface="Courier New" panose="02070309020205020404" pitchFamily="49" charset="0"/>
              </a:rPr>
              <a:t>//Basic WHILE loop</a:t>
            </a:r>
          </a:p>
          <a:p>
            <a:r>
              <a:rPr lang="en-GB" dirty="0">
                <a:latin typeface="Courier New" panose="02070309020205020404" pitchFamily="49" charset="0"/>
                <a:cs typeface="Courier New" panose="02070309020205020404" pitchFamily="49" charset="0"/>
              </a:rPr>
              <a:t>Passcode = “1234”</a:t>
            </a:r>
          </a:p>
          <a:p>
            <a:r>
              <a:rPr lang="en-GB" dirty="0">
                <a:latin typeface="Courier New" panose="02070309020205020404" pitchFamily="49" charset="0"/>
                <a:cs typeface="Courier New" panose="02070309020205020404" pitchFamily="49" charset="0"/>
              </a:rPr>
              <a:t>P = input(“Enter passcode”)</a:t>
            </a:r>
          </a:p>
          <a:p>
            <a:r>
              <a:rPr lang="en-GB" dirty="0">
                <a:latin typeface="Courier New" panose="02070309020205020404" pitchFamily="49" charset="0"/>
                <a:cs typeface="Courier New" panose="02070309020205020404" pitchFamily="49" charset="0"/>
              </a:rPr>
              <a:t>while p != Passcode:</a:t>
            </a:r>
          </a:p>
        </p:txBody>
      </p:sp>
      <p:sp>
        <p:nvSpPr>
          <p:cNvPr id="6" name="TextBox 5">
            <a:extLst>
              <a:ext uri="{FF2B5EF4-FFF2-40B4-BE49-F238E27FC236}">
                <a16:creationId xmlns:a16="http://schemas.microsoft.com/office/drawing/2014/main" id="{DA7D1089-B1CB-BBA0-8AEF-DEC989FB85E0}"/>
              </a:ext>
            </a:extLst>
          </p:cNvPr>
          <p:cNvSpPr txBox="1"/>
          <p:nvPr/>
        </p:nvSpPr>
        <p:spPr>
          <a:xfrm>
            <a:off x="418214" y="2824920"/>
            <a:ext cx="5959726" cy="3139321"/>
          </a:xfrm>
          <a:prstGeom prst="rect">
            <a:avLst/>
          </a:prstGeom>
          <a:solidFill>
            <a:schemeClr val="bg1"/>
          </a:solidFill>
          <a:ln>
            <a:solidFill>
              <a:schemeClr val="tx1"/>
            </a:solidFill>
          </a:ln>
        </p:spPr>
        <p:txBody>
          <a:bodyPr wrap="square" rtlCol="0">
            <a:spAutoFit/>
          </a:bodyPr>
          <a:lstStyle/>
          <a:p>
            <a:r>
              <a:rPr lang="en-GB" b="1" dirty="0">
                <a:solidFill>
                  <a:srgbClr val="FF0000"/>
                </a:solidFill>
                <a:latin typeface="Courier New" panose="02070309020205020404" pitchFamily="49" charset="0"/>
                <a:cs typeface="Courier New" panose="02070309020205020404" pitchFamily="49" charset="0"/>
              </a:rPr>
              <a:t>//Passcode with three attempts</a:t>
            </a:r>
          </a:p>
          <a:p>
            <a:r>
              <a:rPr lang="en-GB" dirty="0">
                <a:latin typeface="Courier New" panose="02070309020205020404" pitchFamily="49" charset="0"/>
                <a:cs typeface="Courier New" panose="02070309020205020404" pitchFamily="49" charset="0"/>
              </a:rPr>
              <a:t>Passcode = “1234”</a:t>
            </a:r>
          </a:p>
          <a:p>
            <a:r>
              <a:rPr lang="en-GB" dirty="0">
                <a:latin typeface="Courier New" panose="02070309020205020404" pitchFamily="49" charset="0"/>
                <a:cs typeface="Courier New" panose="02070309020205020404" pitchFamily="49" charset="0"/>
              </a:rPr>
              <a:t>P = input(“Enter passcode”)</a:t>
            </a:r>
          </a:p>
          <a:p>
            <a:r>
              <a:rPr lang="en-GB" dirty="0">
                <a:latin typeface="Courier New" panose="02070309020205020404" pitchFamily="49" charset="0"/>
                <a:cs typeface="Courier New" panose="02070309020205020404" pitchFamily="49" charset="0"/>
              </a:rPr>
              <a:t>Attempts = 1</a:t>
            </a:r>
          </a:p>
          <a:p>
            <a:r>
              <a:rPr lang="en-GB" dirty="0">
                <a:latin typeface="Courier New" panose="02070309020205020404" pitchFamily="49" charset="0"/>
                <a:cs typeface="Courier New" panose="02070309020205020404" pitchFamily="49" charset="0"/>
              </a:rPr>
              <a:t>while Attempts &lt; 4:</a:t>
            </a:r>
          </a:p>
          <a:p>
            <a:r>
              <a:rPr lang="en-GB" dirty="0">
                <a:latin typeface="Courier New" panose="02070309020205020404" pitchFamily="49" charset="0"/>
                <a:cs typeface="Courier New" panose="02070309020205020404" pitchFamily="49" charset="0"/>
              </a:rPr>
              <a:t>	if p != Passcode:</a:t>
            </a:r>
          </a:p>
          <a:p>
            <a:pPr lvl="2"/>
            <a:r>
              <a:rPr lang="en-GB" dirty="0">
                <a:latin typeface="Courier New" panose="02070309020205020404" pitchFamily="49" charset="0"/>
                <a:cs typeface="Courier New" panose="02070309020205020404" pitchFamily="49" charset="0"/>
              </a:rPr>
              <a:t>	Attempts = Attempts + 1</a:t>
            </a:r>
          </a:p>
          <a:p>
            <a:pPr lvl="2"/>
            <a:r>
              <a:rPr lang="en-GB" dirty="0">
                <a:latin typeface="Courier New" panose="02070309020205020404" pitchFamily="49" charset="0"/>
                <a:cs typeface="Courier New" panose="02070309020205020404" pitchFamily="49" charset="0"/>
              </a:rPr>
              <a:t>	p = input(“Enter passcode”)</a:t>
            </a:r>
          </a:p>
          <a:p>
            <a:pPr lvl="2"/>
            <a:r>
              <a:rPr lang="en-GB" dirty="0">
                <a:latin typeface="Courier New" panose="02070309020205020404" pitchFamily="49" charset="0"/>
                <a:cs typeface="Courier New" panose="02070309020205020404" pitchFamily="49" charset="0"/>
              </a:rPr>
              <a:t>else:</a:t>
            </a:r>
          </a:p>
          <a:p>
            <a:pPr lvl="2"/>
            <a:r>
              <a:rPr lang="en-GB" dirty="0">
                <a:latin typeface="Courier New" panose="02070309020205020404" pitchFamily="49" charset="0"/>
                <a:cs typeface="Courier New" panose="02070309020205020404" pitchFamily="49" charset="0"/>
              </a:rPr>
              <a:t>	print(“Correct passcode”)</a:t>
            </a:r>
          </a:p>
          <a:p>
            <a:pPr lvl="2"/>
            <a:r>
              <a:rPr lang="en-GB" dirty="0">
                <a:latin typeface="Courier New" panose="02070309020205020404" pitchFamily="49" charset="0"/>
                <a:cs typeface="Courier New" panose="02070309020205020404" pitchFamily="49" charset="0"/>
              </a:rPr>
              <a:t>	break</a:t>
            </a:r>
          </a:p>
        </p:txBody>
      </p:sp>
      <p:sp>
        <p:nvSpPr>
          <p:cNvPr id="7" name="TextBox 6">
            <a:extLst>
              <a:ext uri="{FF2B5EF4-FFF2-40B4-BE49-F238E27FC236}">
                <a16:creationId xmlns:a16="http://schemas.microsoft.com/office/drawing/2014/main" id="{21880DE7-C866-3EDC-C385-07EFA923AA21}"/>
              </a:ext>
            </a:extLst>
          </p:cNvPr>
          <p:cNvSpPr txBox="1"/>
          <p:nvPr/>
        </p:nvSpPr>
        <p:spPr>
          <a:xfrm>
            <a:off x="7214110" y="1333996"/>
            <a:ext cx="459308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What will happen to the program? Why will it not work properly?</a:t>
            </a:r>
            <a:endParaRPr lang="en-GB" b="1" dirty="0">
              <a:latin typeface="Segoe UI Variable Text" pitchFamily="2" charset="0"/>
            </a:endParaRPr>
          </a:p>
        </p:txBody>
      </p:sp>
      <p:pic>
        <p:nvPicPr>
          <p:cNvPr id="9" name="Graphic 8" descr="Clipboard Mixed with solid fill">
            <a:extLst>
              <a:ext uri="{FF2B5EF4-FFF2-40B4-BE49-F238E27FC236}">
                <a16:creationId xmlns:a16="http://schemas.microsoft.com/office/drawing/2014/main" id="{C554FB81-4F98-CAB7-A1BA-01A3673B0FA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65420" y="1319070"/>
            <a:ext cx="914400" cy="914400"/>
          </a:xfrm>
          <a:prstGeom prst="rect">
            <a:avLst/>
          </a:prstGeom>
        </p:spPr>
      </p:pic>
      <p:cxnSp>
        <p:nvCxnSpPr>
          <p:cNvPr id="10" name="Straight Arrow Connector 9">
            <a:extLst>
              <a:ext uri="{FF2B5EF4-FFF2-40B4-BE49-F238E27FC236}">
                <a16:creationId xmlns:a16="http://schemas.microsoft.com/office/drawing/2014/main" id="{07E8E80D-3749-4278-6109-F08338615636}"/>
              </a:ext>
            </a:extLst>
          </p:cNvPr>
          <p:cNvCxnSpPr>
            <a:cxnSpLocks/>
          </p:cNvCxnSpPr>
          <p:nvPr/>
        </p:nvCxnSpPr>
        <p:spPr>
          <a:xfrm>
            <a:off x="4977891" y="2049579"/>
            <a:ext cx="3696515" cy="180108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D4CE82C-9129-94AA-DA45-893E5F045DE9}"/>
              </a:ext>
            </a:extLst>
          </p:cNvPr>
          <p:cNvSpPr txBox="1"/>
          <p:nvPr/>
        </p:nvSpPr>
        <p:spPr>
          <a:xfrm>
            <a:off x="8763082" y="3727161"/>
            <a:ext cx="2743200" cy="584775"/>
          </a:xfrm>
          <a:prstGeom prst="rect">
            <a:avLst/>
          </a:prstGeom>
          <a:noFill/>
        </p:spPr>
        <p:txBody>
          <a:bodyPr wrap="square" rtlCol="0">
            <a:spAutoFit/>
          </a:bodyPr>
          <a:lstStyle/>
          <a:p>
            <a:r>
              <a:rPr lang="en-GB" sz="1600" dirty="0">
                <a:latin typeface="Segoe UI Variable Text" pitchFamily="2" charset="0"/>
              </a:rPr>
              <a:t>The program will be stuck in an infinite loop.</a:t>
            </a:r>
          </a:p>
        </p:txBody>
      </p:sp>
    </p:spTree>
    <p:extLst>
      <p:ext uri="{BB962C8B-B14F-4D97-AF65-F5344CB8AC3E}">
        <p14:creationId xmlns:p14="http://schemas.microsoft.com/office/powerpoint/2010/main" val="287697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200329"/>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a:latin typeface="Segoe UI Variable Text" pitchFamily="2" charset="0"/>
              </a:rPr>
              <a:t>Task 3: Programming </a:t>
            </a:r>
            <a:r>
              <a:rPr lang="en-GB" dirty="0">
                <a:latin typeface="Segoe UI Variable Text" pitchFamily="2" charset="0"/>
              </a:rPr>
              <a:t>challenges (Tasks 1-7)</a:t>
            </a:r>
          </a:p>
        </p:txBody>
      </p:sp>
    </p:spTree>
    <p:extLst>
      <p:ext uri="{BB962C8B-B14F-4D97-AF65-F5344CB8AC3E}">
        <p14:creationId xmlns:p14="http://schemas.microsoft.com/office/powerpoint/2010/main" val="14250228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2149</TotalTime>
  <Words>869</Words>
  <Application>Microsoft Office PowerPoint</Application>
  <PresentationFormat>Widescreen</PresentationFormat>
  <Paragraphs>126</Paragraphs>
  <Slides>10</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vt:i4>
      </vt:variant>
    </vt:vector>
  </HeadingPairs>
  <TitlesOfParts>
    <vt:vector size="20" baseType="lpstr">
      <vt:lpstr>Aptos</vt:lpstr>
      <vt:lpstr>Aptos Display</vt:lpstr>
      <vt:lpstr>Arial</vt:lpstr>
      <vt:lpstr>Courier New</vt:lpstr>
      <vt:lpstr>Segoe UI Black</vt:lpstr>
      <vt:lpstr>Segoe UI Emoji</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110</cp:revision>
  <cp:lastPrinted>2026-02-17T16:07:28Z</cp:lastPrinted>
  <dcterms:created xsi:type="dcterms:W3CDTF">2026-01-24T22:14:20Z</dcterms:created>
  <dcterms:modified xsi:type="dcterms:W3CDTF">2026-07-12T18:29:27Z</dcterms:modified>
</cp:coreProperties>
</file>