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8" r:id="rId2"/>
    <p:sldId id="261" r:id="rId3"/>
    <p:sldId id="319" r:id="rId4"/>
    <p:sldId id="267" r:id="rId5"/>
    <p:sldId id="263" r:id="rId6"/>
    <p:sldId id="266" r:id="rId7"/>
    <p:sldId id="310" r:id="rId8"/>
    <p:sldId id="312" r:id="rId9"/>
    <p:sldId id="300" r:id="rId10"/>
    <p:sldId id="313" r:id="rId11"/>
    <p:sldId id="314" r:id="rId12"/>
    <p:sldId id="315" r:id="rId13"/>
    <p:sldId id="316" r:id="rId14"/>
    <p:sldId id="317" r:id="rId15"/>
    <p:sldId id="296" r:id="rId16"/>
    <p:sldId id="318" r:id="rId17"/>
    <p:sldId id="329" r:id="rId18"/>
    <p:sldId id="330" r:id="rId19"/>
    <p:sldId id="268" r:id="rId20"/>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FEB61-9716-D822-7292-D4682277B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BE15C6-0920-7B1A-3FB6-42088F3DB87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78B70DE-8F00-2B67-EE7B-5E146A2B329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10E553A-BED5-85E0-0305-5BFE33987FF3}"/>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685321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AF32-0053-7808-094A-457C7E295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9EB308-62D7-48BC-7D2C-7A2F8FBF7FD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F690530-8718-B85C-2613-D03F2D7B097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C7FE998-3F81-F15C-E597-607925989521}"/>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224857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7C75B-D42E-BB1C-1C46-1B598C730A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E46336-C5D0-DD88-5898-AE571E7CCFF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F8CC834-8A25-0BF4-7B53-D0DB8BE13D6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4A70AF9-013C-8644-F24B-3B12EE7ED536}"/>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527119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101A5-1794-6AB7-B47D-77CDAC7021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B39236-EA14-0E08-D07C-DE7E21271AC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E937FEA-E5F7-3BCA-ED19-D7490AA3335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772D5D-88A9-71B4-4749-7F278825332D}"/>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2300081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B6E21-7088-984C-ECA4-CEC57A528B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6592B2-7E75-7FAE-BD76-26C280EB973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54AB1C-653B-BBC4-B9FE-D154808C25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5154632-A6AB-F355-7B78-168CAA58281B}"/>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92475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0A2D5-3B28-9965-0742-6D8F26D98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1A4810-FB71-7915-6FED-51836259767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EBB3E94-AF62-C876-3928-01228530BAE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DC35B53-9D7F-68AE-0F99-C5E98019F80E}"/>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809169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18</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19</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761F8-11FE-5014-A134-69B33CD246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14077C-6B91-4DDA-2239-F2AE5B63D53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2767AB3-3EDB-D8DC-6129-8C41C2AB8F8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9A0F631-18A3-51CD-63F3-FC7DF87B4FC7}"/>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98662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39A3-527A-9DE8-7620-55E51CD619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C5A35-903C-97C9-EF6D-3B9E30E13B7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7AA36FB-EB91-721B-2581-C66DC683E29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D6D6C28-D7BB-4518-7CBC-59AE82FBEBC8}"/>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99194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3EAC-2FBE-69EC-6AD9-C78503B84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D5609-49DD-B606-8CD2-B156DEA22F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6262CCF-7F58-4D31-DADB-7AFFB97726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18DA48-F456-5D98-7687-50E902A1EBAB}"/>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313702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4DBDB-71BC-88A0-A2F3-F04BF31709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B6F464-CFC2-830B-E8A0-A91C963F41A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DFCBF1-B972-6A30-258A-350D42DB92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7F1FCEE-34CE-ACAE-150E-64E03536A68C}"/>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3382027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a:solidFill>
                  <a:schemeClr val="bg1"/>
                </a:solidFill>
                <a:latin typeface="Segoe UI Black" panose="020B0A02040204020203" pitchFamily="34" charset="0"/>
                <a:ea typeface="Segoe UI Black" panose="020B0A02040204020203" pitchFamily="34" charset="0"/>
              </a:rPr>
              <a:t>Lesson 8: </a:t>
            </a:r>
          </a:p>
          <a:p>
            <a:r>
              <a:rPr lang="en-GB" sz="4000" b="1">
                <a:solidFill>
                  <a:schemeClr val="bg1"/>
                </a:solidFill>
                <a:latin typeface="Segoe UI Black" panose="020B0A02040204020203" pitchFamily="34" charset="0"/>
                <a:ea typeface="Segoe UI Black" panose="020B0A02040204020203" pitchFamily="34" charset="0"/>
              </a:rPr>
              <a:t>Counter-controlled </a:t>
            </a:r>
            <a:r>
              <a:rPr lang="en-GB" sz="4000" b="1" dirty="0">
                <a:solidFill>
                  <a:schemeClr val="bg1"/>
                </a:solidFill>
                <a:latin typeface="Segoe UI Black" panose="020B0A02040204020203" pitchFamily="34" charset="0"/>
                <a:ea typeface="Segoe UI Black" panose="020B0A02040204020203" pitchFamily="34" charset="0"/>
              </a:rPr>
              <a:t>iteration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CF85E-4308-10F6-CF6D-2AE57311B32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3A71517-450B-47AF-EA7A-2919E380C3F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59F06576-8F53-5FF7-B6AE-217210E6C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E1979FF6-6A9A-7800-86FF-A484E74E29E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46BCE6E7-79BD-65AA-805B-C311E119E9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91A7969B-F42F-DF95-7F60-3054C4940F3C}"/>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Q2 of Task 1 </a:t>
            </a:r>
            <a:r>
              <a:rPr lang="en-GB" sz="1800" dirty="0">
                <a:latin typeface="Segoe UI Variable Text" pitchFamily="2" charset="0"/>
              </a:rPr>
              <a:t>in the student workbook. </a:t>
            </a:r>
            <a:endParaRPr lang="en-GB" dirty="0"/>
          </a:p>
        </p:txBody>
      </p:sp>
      <p:sp>
        <p:nvSpPr>
          <p:cNvPr id="8" name="TextBox 7">
            <a:extLst>
              <a:ext uri="{FF2B5EF4-FFF2-40B4-BE49-F238E27FC236}">
                <a16:creationId xmlns:a16="http://schemas.microsoft.com/office/drawing/2014/main" id="{0F2B13F4-DC3A-72AD-78CF-98ADCBA67162}"/>
              </a:ext>
            </a:extLst>
          </p:cNvPr>
          <p:cNvSpPr txBox="1"/>
          <p:nvPr/>
        </p:nvSpPr>
        <p:spPr>
          <a:xfrm>
            <a:off x="224790" y="1663097"/>
            <a:ext cx="5368290" cy="1477328"/>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Nested FOR loop using a high-level language</a:t>
            </a:r>
          </a:p>
          <a:p>
            <a:r>
              <a:rPr lang="en-GB" dirty="0">
                <a:latin typeface="Courier New" panose="02070309020205020404" pitchFamily="49" charset="0"/>
                <a:cs typeface="Courier New" panose="02070309020205020404" pitchFamily="49" charset="0"/>
              </a:rPr>
              <a:t>for x in range (1,7):</a:t>
            </a:r>
          </a:p>
          <a:p>
            <a:pPr lvl="1"/>
            <a:r>
              <a:rPr lang="en-GB" dirty="0">
                <a:latin typeface="Courier New" panose="02070309020205020404" pitchFamily="49" charset="0"/>
                <a:cs typeface="Courier New" panose="02070309020205020404" pitchFamily="49" charset="0"/>
              </a:rPr>
              <a:t>for y in range (1,5):</a:t>
            </a:r>
          </a:p>
          <a:p>
            <a:pPr lvl="2"/>
            <a:r>
              <a:rPr lang="en-GB" dirty="0">
                <a:latin typeface="Courier New" panose="02070309020205020404" pitchFamily="49" charset="0"/>
                <a:cs typeface="Courier New" panose="02070309020205020404" pitchFamily="49" charset="0"/>
              </a:rPr>
              <a:t>print(x,y)</a:t>
            </a:r>
          </a:p>
        </p:txBody>
      </p:sp>
      <p:graphicFrame>
        <p:nvGraphicFramePr>
          <p:cNvPr id="9" name="Table 8">
            <a:extLst>
              <a:ext uri="{FF2B5EF4-FFF2-40B4-BE49-F238E27FC236}">
                <a16:creationId xmlns:a16="http://schemas.microsoft.com/office/drawing/2014/main" id="{ACF2559A-099B-B421-9532-D41716520CEF}"/>
              </a:ext>
            </a:extLst>
          </p:cNvPr>
          <p:cNvGraphicFramePr>
            <a:graphicFrameLocks noGrp="1"/>
          </p:cNvGraphicFramePr>
          <p:nvPr>
            <p:extLst>
              <p:ext uri="{D42A27DB-BD31-4B8C-83A1-F6EECF244321}">
                <p14:modId xmlns:p14="http://schemas.microsoft.com/office/powerpoint/2010/main" val="2391000265"/>
              </p:ext>
            </p:extLst>
          </p:nvPr>
        </p:nvGraphicFramePr>
        <p:xfrm>
          <a:off x="6095998" y="2913579"/>
          <a:ext cx="4831082" cy="2966720"/>
        </p:xfrm>
        <a:graphic>
          <a:graphicData uri="http://schemas.openxmlformats.org/drawingml/2006/table">
            <a:tbl>
              <a:tblPr firstRow="1" bandRow="1">
                <a:tableStyleId>{5940675A-B579-460E-94D1-54222C63F5DA}</a:tableStyleId>
              </a:tblPr>
              <a:tblGrid>
                <a:gridCol w="2415541">
                  <a:extLst>
                    <a:ext uri="{9D8B030D-6E8A-4147-A177-3AD203B41FA5}">
                      <a16:colId xmlns:a16="http://schemas.microsoft.com/office/drawing/2014/main" val="2526490380"/>
                    </a:ext>
                  </a:extLst>
                </a:gridCol>
                <a:gridCol w="2415541">
                  <a:extLst>
                    <a:ext uri="{9D8B030D-6E8A-4147-A177-3AD203B41FA5}">
                      <a16:colId xmlns:a16="http://schemas.microsoft.com/office/drawing/2014/main" val="3912072428"/>
                    </a:ext>
                  </a:extLst>
                </a:gridCol>
              </a:tblGrid>
              <a:tr h="370840">
                <a:tc>
                  <a:txBody>
                    <a:bodyPr/>
                    <a:lstStyle/>
                    <a:p>
                      <a:pPr algn="ctr"/>
                      <a:r>
                        <a:rPr lang="en-GB" sz="1800" b="1" dirty="0">
                          <a:latin typeface="Segoe UI Variable Text" pitchFamily="2" charset="0"/>
                        </a:rPr>
                        <a:t>X (Outer loop)</a:t>
                      </a:r>
                    </a:p>
                  </a:txBody>
                  <a:tcPr>
                    <a:solidFill>
                      <a:schemeClr val="bg1"/>
                    </a:solidFill>
                  </a:tcPr>
                </a:tc>
                <a:tc>
                  <a:txBody>
                    <a:bodyPr/>
                    <a:lstStyle/>
                    <a:p>
                      <a:pPr algn="ctr"/>
                      <a:r>
                        <a:rPr lang="en-GB" sz="1800" b="1" dirty="0">
                          <a:latin typeface="Segoe UI Variable Text" pitchFamily="2" charset="0"/>
                        </a:rPr>
                        <a:t>Y (Inner loop)</a:t>
                      </a:r>
                    </a:p>
                  </a:txBody>
                  <a:tcPr>
                    <a:solidFill>
                      <a:schemeClr val="bg1"/>
                    </a:solidFill>
                  </a:tcPr>
                </a:tc>
                <a:extLst>
                  <a:ext uri="{0D108BD9-81ED-4DB2-BD59-A6C34878D82A}">
                    <a16:rowId xmlns:a16="http://schemas.microsoft.com/office/drawing/2014/main" val="3697968845"/>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3102738889"/>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1197183238"/>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3445422504"/>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1406870295"/>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627868609"/>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209293881"/>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528500774"/>
                  </a:ext>
                </a:extLst>
              </a:tr>
            </a:tbl>
          </a:graphicData>
        </a:graphic>
      </p:graphicFrame>
      <p:sp>
        <p:nvSpPr>
          <p:cNvPr id="10" name="TextBox 9">
            <a:extLst>
              <a:ext uri="{FF2B5EF4-FFF2-40B4-BE49-F238E27FC236}">
                <a16:creationId xmlns:a16="http://schemas.microsoft.com/office/drawing/2014/main" id="{6068C145-0C21-36B1-588F-429E7E4C2FB7}"/>
              </a:ext>
            </a:extLst>
          </p:cNvPr>
          <p:cNvSpPr txBox="1"/>
          <p:nvPr/>
        </p:nvSpPr>
        <p:spPr>
          <a:xfrm>
            <a:off x="6015990" y="1663097"/>
            <a:ext cx="5368290"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A </a:t>
            </a:r>
            <a:r>
              <a:rPr lang="en-GB" b="1" dirty="0">
                <a:latin typeface="Segoe UI Variable Text" pitchFamily="2" charset="0"/>
                <a:cs typeface="Courier New" panose="02070309020205020404" pitchFamily="49" charset="0"/>
              </a:rPr>
              <a:t>nested FOR loop </a:t>
            </a:r>
            <a:r>
              <a:rPr lang="en-GB" dirty="0">
                <a:latin typeface="Segoe UI Variable Text" pitchFamily="2" charset="0"/>
                <a:cs typeface="Courier New" panose="02070309020205020404" pitchFamily="49" charset="0"/>
              </a:rPr>
              <a:t>is a FOR loop inside another. It’s often referred to as an inner loop and outer loop. </a:t>
            </a: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37752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A734A-1115-993B-FB4D-D430E1A6A7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1E26310-ECAC-E450-7B35-DCE2D54A46B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78463131-75ED-0C85-BEEB-483C3A3C5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7BEC66D-2FA1-D44B-F6EA-EE0DEEBA2B5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99775BF9-94A2-068E-A677-885DAD6AC6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85B13F56-1739-4697-AC53-2D56E2EEE5AC}"/>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906B51AA-E307-31C6-4B9D-4BD4BE73E5B6}"/>
              </a:ext>
            </a:extLst>
          </p:cNvPr>
          <p:cNvSpPr txBox="1"/>
          <p:nvPr/>
        </p:nvSpPr>
        <p:spPr>
          <a:xfrm>
            <a:off x="224790" y="1663097"/>
            <a:ext cx="5368290" cy="1477328"/>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Nested FOR loop using a high-level language</a:t>
            </a:r>
          </a:p>
          <a:p>
            <a:r>
              <a:rPr lang="en-GB" dirty="0">
                <a:latin typeface="Courier New" panose="02070309020205020404" pitchFamily="49" charset="0"/>
                <a:cs typeface="Courier New" panose="02070309020205020404" pitchFamily="49" charset="0"/>
              </a:rPr>
              <a:t>for x in range (1,7):</a:t>
            </a:r>
          </a:p>
          <a:p>
            <a:pPr lvl="1"/>
            <a:r>
              <a:rPr lang="en-GB" dirty="0">
                <a:latin typeface="Courier New" panose="02070309020205020404" pitchFamily="49" charset="0"/>
                <a:cs typeface="Courier New" panose="02070309020205020404" pitchFamily="49" charset="0"/>
              </a:rPr>
              <a:t>for y in range (1,5):</a:t>
            </a:r>
          </a:p>
          <a:p>
            <a:pPr lvl="2"/>
            <a:r>
              <a:rPr lang="en-GB" dirty="0">
                <a:latin typeface="Courier New" panose="02070309020205020404" pitchFamily="49" charset="0"/>
                <a:cs typeface="Courier New" panose="02070309020205020404" pitchFamily="49" charset="0"/>
              </a:rPr>
              <a:t>print(x,y)</a:t>
            </a:r>
          </a:p>
        </p:txBody>
      </p:sp>
      <p:graphicFrame>
        <p:nvGraphicFramePr>
          <p:cNvPr id="9" name="Table 8">
            <a:extLst>
              <a:ext uri="{FF2B5EF4-FFF2-40B4-BE49-F238E27FC236}">
                <a16:creationId xmlns:a16="http://schemas.microsoft.com/office/drawing/2014/main" id="{3A51FE24-EA6D-0709-6CEF-0033E6F76357}"/>
              </a:ext>
            </a:extLst>
          </p:cNvPr>
          <p:cNvGraphicFramePr>
            <a:graphicFrameLocks noGrp="1"/>
          </p:cNvGraphicFramePr>
          <p:nvPr>
            <p:extLst>
              <p:ext uri="{D42A27DB-BD31-4B8C-83A1-F6EECF244321}">
                <p14:modId xmlns:p14="http://schemas.microsoft.com/office/powerpoint/2010/main" val="1611245054"/>
              </p:ext>
            </p:extLst>
          </p:nvPr>
        </p:nvGraphicFramePr>
        <p:xfrm>
          <a:off x="6095998" y="2913579"/>
          <a:ext cx="4831082" cy="2966720"/>
        </p:xfrm>
        <a:graphic>
          <a:graphicData uri="http://schemas.openxmlformats.org/drawingml/2006/table">
            <a:tbl>
              <a:tblPr firstRow="1" bandRow="1">
                <a:tableStyleId>{5940675A-B579-460E-94D1-54222C63F5DA}</a:tableStyleId>
              </a:tblPr>
              <a:tblGrid>
                <a:gridCol w="2415541">
                  <a:extLst>
                    <a:ext uri="{9D8B030D-6E8A-4147-A177-3AD203B41FA5}">
                      <a16:colId xmlns:a16="http://schemas.microsoft.com/office/drawing/2014/main" val="2526490380"/>
                    </a:ext>
                  </a:extLst>
                </a:gridCol>
                <a:gridCol w="2415541">
                  <a:extLst>
                    <a:ext uri="{9D8B030D-6E8A-4147-A177-3AD203B41FA5}">
                      <a16:colId xmlns:a16="http://schemas.microsoft.com/office/drawing/2014/main" val="3912072428"/>
                    </a:ext>
                  </a:extLst>
                </a:gridCol>
              </a:tblGrid>
              <a:tr h="370840">
                <a:tc>
                  <a:txBody>
                    <a:bodyPr/>
                    <a:lstStyle/>
                    <a:p>
                      <a:pPr algn="ctr"/>
                      <a:r>
                        <a:rPr lang="en-GB" sz="1800" b="1" dirty="0">
                          <a:latin typeface="Segoe UI Variable Text" pitchFamily="2" charset="0"/>
                        </a:rPr>
                        <a:t>X (Outer loop)</a:t>
                      </a:r>
                    </a:p>
                  </a:txBody>
                  <a:tcPr>
                    <a:solidFill>
                      <a:schemeClr val="bg1"/>
                    </a:solidFill>
                  </a:tcPr>
                </a:tc>
                <a:tc>
                  <a:txBody>
                    <a:bodyPr/>
                    <a:lstStyle/>
                    <a:p>
                      <a:pPr algn="ctr"/>
                      <a:r>
                        <a:rPr lang="en-GB" sz="1800" b="1" dirty="0">
                          <a:latin typeface="Segoe UI Variable Text" pitchFamily="2" charset="0"/>
                        </a:rPr>
                        <a:t>Y (Inner loop)</a:t>
                      </a:r>
                    </a:p>
                  </a:txBody>
                  <a:tcPr>
                    <a:solidFill>
                      <a:schemeClr val="bg1"/>
                    </a:solidFill>
                  </a:tcPr>
                </a:tc>
                <a:extLst>
                  <a:ext uri="{0D108BD9-81ED-4DB2-BD59-A6C34878D82A}">
                    <a16:rowId xmlns:a16="http://schemas.microsoft.com/office/drawing/2014/main" val="3697968845"/>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3102738889"/>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2</a:t>
                      </a:r>
                    </a:p>
                  </a:txBody>
                  <a:tcPr>
                    <a:solidFill>
                      <a:schemeClr val="bg1"/>
                    </a:solidFill>
                  </a:tcPr>
                </a:tc>
                <a:extLst>
                  <a:ext uri="{0D108BD9-81ED-4DB2-BD59-A6C34878D82A}">
                    <a16:rowId xmlns:a16="http://schemas.microsoft.com/office/drawing/2014/main" val="1197183238"/>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3445422504"/>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1406870295"/>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627868609"/>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209293881"/>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528500774"/>
                  </a:ext>
                </a:extLst>
              </a:tr>
            </a:tbl>
          </a:graphicData>
        </a:graphic>
      </p:graphicFrame>
      <p:sp>
        <p:nvSpPr>
          <p:cNvPr id="10" name="TextBox 9">
            <a:extLst>
              <a:ext uri="{FF2B5EF4-FFF2-40B4-BE49-F238E27FC236}">
                <a16:creationId xmlns:a16="http://schemas.microsoft.com/office/drawing/2014/main" id="{71E10D4F-CA13-8D38-2E07-9FD2F4812659}"/>
              </a:ext>
            </a:extLst>
          </p:cNvPr>
          <p:cNvSpPr txBox="1"/>
          <p:nvPr/>
        </p:nvSpPr>
        <p:spPr>
          <a:xfrm>
            <a:off x="6015990" y="1663097"/>
            <a:ext cx="5368290"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A </a:t>
            </a:r>
            <a:r>
              <a:rPr lang="en-GB" b="1" dirty="0">
                <a:latin typeface="Segoe UI Variable Text" pitchFamily="2" charset="0"/>
                <a:cs typeface="Courier New" panose="02070309020205020404" pitchFamily="49" charset="0"/>
              </a:rPr>
              <a:t>nested FOR loop </a:t>
            </a:r>
            <a:r>
              <a:rPr lang="en-GB" dirty="0">
                <a:latin typeface="Segoe UI Variable Text" pitchFamily="2" charset="0"/>
                <a:cs typeface="Courier New" panose="02070309020205020404" pitchFamily="49" charset="0"/>
              </a:rPr>
              <a:t>is a FOR loop inside another. It’s often referred to as an inner loop and outer loop. </a:t>
            </a: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857467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08EF6-507F-5D81-BAC8-477D8D66EB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037CC4B-919D-7154-E649-3BBFE81F812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2DCC845B-E4FB-F0E0-AA15-AA82CEEA3D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58056758-704A-7D48-7770-6DA4618F5A2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E0E5D656-E20E-ECA5-74C7-6C5E8DBA8C1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C97A53B1-6104-7D9F-22B6-056881CDAE07}"/>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397CA5E1-D95D-E017-BC6A-9F7930F9A851}"/>
              </a:ext>
            </a:extLst>
          </p:cNvPr>
          <p:cNvSpPr txBox="1"/>
          <p:nvPr/>
        </p:nvSpPr>
        <p:spPr>
          <a:xfrm>
            <a:off x="224790" y="1663097"/>
            <a:ext cx="5368290" cy="1477328"/>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Nested FOR loop using a high-level language</a:t>
            </a:r>
          </a:p>
          <a:p>
            <a:r>
              <a:rPr lang="en-GB" dirty="0">
                <a:latin typeface="Courier New" panose="02070309020205020404" pitchFamily="49" charset="0"/>
                <a:cs typeface="Courier New" panose="02070309020205020404" pitchFamily="49" charset="0"/>
              </a:rPr>
              <a:t>for x in range (1,7):</a:t>
            </a:r>
          </a:p>
          <a:p>
            <a:pPr lvl="1"/>
            <a:r>
              <a:rPr lang="en-GB" dirty="0">
                <a:latin typeface="Courier New" panose="02070309020205020404" pitchFamily="49" charset="0"/>
                <a:cs typeface="Courier New" panose="02070309020205020404" pitchFamily="49" charset="0"/>
              </a:rPr>
              <a:t>for y in range (1,5):</a:t>
            </a:r>
          </a:p>
          <a:p>
            <a:pPr lvl="2"/>
            <a:r>
              <a:rPr lang="en-GB" dirty="0">
                <a:latin typeface="Courier New" panose="02070309020205020404" pitchFamily="49" charset="0"/>
                <a:cs typeface="Courier New" panose="02070309020205020404" pitchFamily="49" charset="0"/>
              </a:rPr>
              <a:t>print(x,y)</a:t>
            </a:r>
          </a:p>
        </p:txBody>
      </p:sp>
      <p:graphicFrame>
        <p:nvGraphicFramePr>
          <p:cNvPr id="9" name="Table 8">
            <a:extLst>
              <a:ext uri="{FF2B5EF4-FFF2-40B4-BE49-F238E27FC236}">
                <a16:creationId xmlns:a16="http://schemas.microsoft.com/office/drawing/2014/main" id="{6F616B0B-E9C8-9BF6-5669-0972C3448D01}"/>
              </a:ext>
            </a:extLst>
          </p:cNvPr>
          <p:cNvGraphicFramePr>
            <a:graphicFrameLocks noGrp="1"/>
          </p:cNvGraphicFramePr>
          <p:nvPr>
            <p:extLst>
              <p:ext uri="{D42A27DB-BD31-4B8C-83A1-F6EECF244321}">
                <p14:modId xmlns:p14="http://schemas.microsoft.com/office/powerpoint/2010/main" val="2925148308"/>
              </p:ext>
            </p:extLst>
          </p:nvPr>
        </p:nvGraphicFramePr>
        <p:xfrm>
          <a:off x="6095998" y="2913579"/>
          <a:ext cx="4831082" cy="2966720"/>
        </p:xfrm>
        <a:graphic>
          <a:graphicData uri="http://schemas.openxmlformats.org/drawingml/2006/table">
            <a:tbl>
              <a:tblPr firstRow="1" bandRow="1">
                <a:tableStyleId>{5940675A-B579-460E-94D1-54222C63F5DA}</a:tableStyleId>
              </a:tblPr>
              <a:tblGrid>
                <a:gridCol w="2415541">
                  <a:extLst>
                    <a:ext uri="{9D8B030D-6E8A-4147-A177-3AD203B41FA5}">
                      <a16:colId xmlns:a16="http://schemas.microsoft.com/office/drawing/2014/main" val="2526490380"/>
                    </a:ext>
                  </a:extLst>
                </a:gridCol>
                <a:gridCol w="2415541">
                  <a:extLst>
                    <a:ext uri="{9D8B030D-6E8A-4147-A177-3AD203B41FA5}">
                      <a16:colId xmlns:a16="http://schemas.microsoft.com/office/drawing/2014/main" val="3912072428"/>
                    </a:ext>
                  </a:extLst>
                </a:gridCol>
              </a:tblGrid>
              <a:tr h="370840">
                <a:tc>
                  <a:txBody>
                    <a:bodyPr/>
                    <a:lstStyle/>
                    <a:p>
                      <a:pPr algn="ctr"/>
                      <a:r>
                        <a:rPr lang="en-GB" sz="1800" b="1" dirty="0">
                          <a:latin typeface="Segoe UI Variable Text" pitchFamily="2" charset="0"/>
                        </a:rPr>
                        <a:t>X (Outer loop)</a:t>
                      </a:r>
                    </a:p>
                  </a:txBody>
                  <a:tcPr>
                    <a:solidFill>
                      <a:schemeClr val="bg1"/>
                    </a:solidFill>
                  </a:tcPr>
                </a:tc>
                <a:tc>
                  <a:txBody>
                    <a:bodyPr/>
                    <a:lstStyle/>
                    <a:p>
                      <a:pPr algn="ctr"/>
                      <a:r>
                        <a:rPr lang="en-GB" sz="1800" b="1" dirty="0">
                          <a:latin typeface="Segoe UI Variable Text" pitchFamily="2" charset="0"/>
                        </a:rPr>
                        <a:t>Y (Inner loop)</a:t>
                      </a:r>
                    </a:p>
                  </a:txBody>
                  <a:tcPr>
                    <a:solidFill>
                      <a:schemeClr val="bg1"/>
                    </a:solidFill>
                  </a:tcPr>
                </a:tc>
                <a:extLst>
                  <a:ext uri="{0D108BD9-81ED-4DB2-BD59-A6C34878D82A}">
                    <a16:rowId xmlns:a16="http://schemas.microsoft.com/office/drawing/2014/main" val="3697968845"/>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3102738889"/>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2</a:t>
                      </a:r>
                    </a:p>
                  </a:txBody>
                  <a:tcPr>
                    <a:solidFill>
                      <a:schemeClr val="bg1"/>
                    </a:solidFill>
                  </a:tcPr>
                </a:tc>
                <a:extLst>
                  <a:ext uri="{0D108BD9-81ED-4DB2-BD59-A6C34878D82A}">
                    <a16:rowId xmlns:a16="http://schemas.microsoft.com/office/drawing/2014/main" val="1197183238"/>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3</a:t>
                      </a:r>
                    </a:p>
                  </a:txBody>
                  <a:tcPr>
                    <a:solidFill>
                      <a:schemeClr val="bg1"/>
                    </a:solidFill>
                  </a:tcPr>
                </a:tc>
                <a:extLst>
                  <a:ext uri="{0D108BD9-81ED-4DB2-BD59-A6C34878D82A}">
                    <a16:rowId xmlns:a16="http://schemas.microsoft.com/office/drawing/2014/main" val="3445422504"/>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4</a:t>
                      </a:r>
                    </a:p>
                  </a:txBody>
                  <a:tcPr>
                    <a:solidFill>
                      <a:schemeClr val="bg1"/>
                    </a:solidFill>
                  </a:tcPr>
                </a:tc>
                <a:extLst>
                  <a:ext uri="{0D108BD9-81ED-4DB2-BD59-A6C34878D82A}">
                    <a16:rowId xmlns:a16="http://schemas.microsoft.com/office/drawing/2014/main" val="1406870295"/>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627868609"/>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209293881"/>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528500774"/>
                  </a:ext>
                </a:extLst>
              </a:tr>
            </a:tbl>
          </a:graphicData>
        </a:graphic>
      </p:graphicFrame>
      <p:sp>
        <p:nvSpPr>
          <p:cNvPr id="10" name="TextBox 9">
            <a:extLst>
              <a:ext uri="{FF2B5EF4-FFF2-40B4-BE49-F238E27FC236}">
                <a16:creationId xmlns:a16="http://schemas.microsoft.com/office/drawing/2014/main" id="{8CCC0B54-D1D2-6AF4-87FE-44F7EB8C4753}"/>
              </a:ext>
            </a:extLst>
          </p:cNvPr>
          <p:cNvSpPr txBox="1"/>
          <p:nvPr/>
        </p:nvSpPr>
        <p:spPr>
          <a:xfrm>
            <a:off x="6015990" y="1663097"/>
            <a:ext cx="5368290"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A </a:t>
            </a:r>
            <a:r>
              <a:rPr lang="en-GB" b="1" dirty="0">
                <a:latin typeface="Segoe UI Variable Text" pitchFamily="2" charset="0"/>
                <a:cs typeface="Courier New" panose="02070309020205020404" pitchFamily="49" charset="0"/>
              </a:rPr>
              <a:t>nested FOR loop </a:t>
            </a:r>
            <a:r>
              <a:rPr lang="en-GB" dirty="0">
                <a:latin typeface="Segoe UI Variable Text" pitchFamily="2" charset="0"/>
                <a:cs typeface="Courier New" panose="02070309020205020404" pitchFamily="49" charset="0"/>
              </a:rPr>
              <a:t>is a FOR loop inside another. It’s often referred to as an inner loop and outer loop. </a:t>
            </a: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221688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3AB49-B274-C525-30E8-AE719223CB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B69EB53-1CA2-C3A3-9EE6-C4333CD0D27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5B8272E2-7717-9E20-272F-46ED38BCA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58C4E54F-2AB6-4F00-5633-31D32ACBDFB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8ED4089-6BF0-47CE-1EAE-A1CAB9CD6B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339035C6-6F6B-A2E0-11E6-13360617A668}"/>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C236272E-6334-987A-A1D9-5816CAD2BD0E}"/>
              </a:ext>
            </a:extLst>
          </p:cNvPr>
          <p:cNvSpPr txBox="1"/>
          <p:nvPr/>
        </p:nvSpPr>
        <p:spPr>
          <a:xfrm>
            <a:off x="224790" y="1663097"/>
            <a:ext cx="5368290" cy="1477328"/>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Nested FOR loop using a high-level language</a:t>
            </a:r>
          </a:p>
          <a:p>
            <a:r>
              <a:rPr lang="en-GB" dirty="0">
                <a:latin typeface="Courier New" panose="02070309020205020404" pitchFamily="49" charset="0"/>
                <a:cs typeface="Courier New" panose="02070309020205020404" pitchFamily="49" charset="0"/>
              </a:rPr>
              <a:t>for x in range (1,7):</a:t>
            </a:r>
          </a:p>
          <a:p>
            <a:pPr lvl="1"/>
            <a:r>
              <a:rPr lang="en-GB" dirty="0">
                <a:latin typeface="Courier New" panose="02070309020205020404" pitchFamily="49" charset="0"/>
                <a:cs typeface="Courier New" panose="02070309020205020404" pitchFamily="49" charset="0"/>
              </a:rPr>
              <a:t>for y in range (1,5):</a:t>
            </a:r>
          </a:p>
          <a:p>
            <a:pPr lvl="2"/>
            <a:r>
              <a:rPr lang="en-GB" dirty="0">
                <a:latin typeface="Courier New" panose="02070309020205020404" pitchFamily="49" charset="0"/>
                <a:cs typeface="Courier New" panose="02070309020205020404" pitchFamily="49" charset="0"/>
              </a:rPr>
              <a:t>print(x,y)</a:t>
            </a:r>
          </a:p>
        </p:txBody>
      </p:sp>
      <p:graphicFrame>
        <p:nvGraphicFramePr>
          <p:cNvPr id="9" name="Table 8">
            <a:extLst>
              <a:ext uri="{FF2B5EF4-FFF2-40B4-BE49-F238E27FC236}">
                <a16:creationId xmlns:a16="http://schemas.microsoft.com/office/drawing/2014/main" id="{245F194A-D8AC-AC29-FBE9-B40C007F8C8F}"/>
              </a:ext>
            </a:extLst>
          </p:cNvPr>
          <p:cNvGraphicFramePr>
            <a:graphicFrameLocks noGrp="1"/>
          </p:cNvGraphicFramePr>
          <p:nvPr>
            <p:extLst>
              <p:ext uri="{D42A27DB-BD31-4B8C-83A1-F6EECF244321}">
                <p14:modId xmlns:p14="http://schemas.microsoft.com/office/powerpoint/2010/main" val="1617007261"/>
              </p:ext>
            </p:extLst>
          </p:nvPr>
        </p:nvGraphicFramePr>
        <p:xfrm>
          <a:off x="6095998" y="2913579"/>
          <a:ext cx="4831082" cy="2966720"/>
        </p:xfrm>
        <a:graphic>
          <a:graphicData uri="http://schemas.openxmlformats.org/drawingml/2006/table">
            <a:tbl>
              <a:tblPr firstRow="1" bandRow="1">
                <a:tableStyleId>{5940675A-B579-460E-94D1-54222C63F5DA}</a:tableStyleId>
              </a:tblPr>
              <a:tblGrid>
                <a:gridCol w="2415541">
                  <a:extLst>
                    <a:ext uri="{9D8B030D-6E8A-4147-A177-3AD203B41FA5}">
                      <a16:colId xmlns:a16="http://schemas.microsoft.com/office/drawing/2014/main" val="2526490380"/>
                    </a:ext>
                  </a:extLst>
                </a:gridCol>
                <a:gridCol w="2415541">
                  <a:extLst>
                    <a:ext uri="{9D8B030D-6E8A-4147-A177-3AD203B41FA5}">
                      <a16:colId xmlns:a16="http://schemas.microsoft.com/office/drawing/2014/main" val="3912072428"/>
                    </a:ext>
                  </a:extLst>
                </a:gridCol>
              </a:tblGrid>
              <a:tr h="370840">
                <a:tc>
                  <a:txBody>
                    <a:bodyPr/>
                    <a:lstStyle/>
                    <a:p>
                      <a:pPr algn="ctr"/>
                      <a:r>
                        <a:rPr lang="en-GB" sz="1800" b="1" dirty="0">
                          <a:latin typeface="Segoe UI Variable Text" pitchFamily="2" charset="0"/>
                        </a:rPr>
                        <a:t>X (Outer loop)</a:t>
                      </a:r>
                    </a:p>
                  </a:txBody>
                  <a:tcPr>
                    <a:solidFill>
                      <a:schemeClr val="bg1"/>
                    </a:solidFill>
                  </a:tcPr>
                </a:tc>
                <a:tc>
                  <a:txBody>
                    <a:bodyPr/>
                    <a:lstStyle/>
                    <a:p>
                      <a:pPr algn="ctr"/>
                      <a:r>
                        <a:rPr lang="en-GB" sz="1800" b="1" dirty="0">
                          <a:latin typeface="Segoe UI Variable Text" pitchFamily="2" charset="0"/>
                        </a:rPr>
                        <a:t>Y (Inner loop)</a:t>
                      </a:r>
                    </a:p>
                  </a:txBody>
                  <a:tcPr>
                    <a:solidFill>
                      <a:schemeClr val="bg1"/>
                    </a:solidFill>
                  </a:tcPr>
                </a:tc>
                <a:extLst>
                  <a:ext uri="{0D108BD9-81ED-4DB2-BD59-A6C34878D82A}">
                    <a16:rowId xmlns:a16="http://schemas.microsoft.com/office/drawing/2014/main" val="3697968845"/>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3102738889"/>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2</a:t>
                      </a:r>
                    </a:p>
                  </a:txBody>
                  <a:tcPr>
                    <a:solidFill>
                      <a:schemeClr val="bg1"/>
                    </a:solidFill>
                  </a:tcPr>
                </a:tc>
                <a:extLst>
                  <a:ext uri="{0D108BD9-81ED-4DB2-BD59-A6C34878D82A}">
                    <a16:rowId xmlns:a16="http://schemas.microsoft.com/office/drawing/2014/main" val="1197183238"/>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3</a:t>
                      </a:r>
                    </a:p>
                  </a:txBody>
                  <a:tcPr>
                    <a:solidFill>
                      <a:schemeClr val="bg1"/>
                    </a:solidFill>
                  </a:tcPr>
                </a:tc>
                <a:extLst>
                  <a:ext uri="{0D108BD9-81ED-4DB2-BD59-A6C34878D82A}">
                    <a16:rowId xmlns:a16="http://schemas.microsoft.com/office/drawing/2014/main" val="3445422504"/>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4</a:t>
                      </a:r>
                    </a:p>
                  </a:txBody>
                  <a:tcPr>
                    <a:solidFill>
                      <a:schemeClr val="bg1"/>
                    </a:solidFill>
                  </a:tcPr>
                </a:tc>
                <a:extLst>
                  <a:ext uri="{0D108BD9-81ED-4DB2-BD59-A6C34878D82A}">
                    <a16:rowId xmlns:a16="http://schemas.microsoft.com/office/drawing/2014/main" val="1406870295"/>
                  </a:ext>
                </a:extLst>
              </a:tr>
              <a:tr h="370840">
                <a:tc>
                  <a:txBody>
                    <a:bodyPr/>
                    <a:lstStyle/>
                    <a:p>
                      <a:pPr algn="ctr"/>
                      <a:r>
                        <a:rPr lang="en-GB" sz="1800" dirty="0">
                          <a:latin typeface="Segoe UI Variable Text" pitchFamily="2" charset="0"/>
                        </a:rPr>
                        <a:t>2</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627868609"/>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209293881"/>
                  </a:ext>
                </a:extLst>
              </a:tr>
              <a:tr h="370840">
                <a:tc>
                  <a:txBody>
                    <a:bodyPr/>
                    <a:lstStyle/>
                    <a:p>
                      <a:pPr algn="ctr"/>
                      <a:endParaRPr lang="en-GB" sz="1800" dirty="0">
                        <a:latin typeface="Segoe UI Variable Text" pitchFamily="2" charset="0"/>
                      </a:endParaRPr>
                    </a:p>
                  </a:txBody>
                  <a:tcPr>
                    <a:solidFill>
                      <a:schemeClr val="bg1"/>
                    </a:solidFill>
                  </a:tcPr>
                </a:tc>
                <a:tc>
                  <a:txBody>
                    <a:bodyPr/>
                    <a:lstStyle/>
                    <a:p>
                      <a:pPr algn="ctr"/>
                      <a:endParaRPr lang="en-GB" sz="1800" dirty="0">
                        <a:latin typeface="Segoe UI Variable Text" pitchFamily="2" charset="0"/>
                      </a:endParaRPr>
                    </a:p>
                  </a:txBody>
                  <a:tcPr>
                    <a:solidFill>
                      <a:schemeClr val="bg1"/>
                    </a:solidFill>
                  </a:tcPr>
                </a:tc>
                <a:extLst>
                  <a:ext uri="{0D108BD9-81ED-4DB2-BD59-A6C34878D82A}">
                    <a16:rowId xmlns:a16="http://schemas.microsoft.com/office/drawing/2014/main" val="2528500774"/>
                  </a:ext>
                </a:extLst>
              </a:tr>
            </a:tbl>
          </a:graphicData>
        </a:graphic>
      </p:graphicFrame>
      <p:sp>
        <p:nvSpPr>
          <p:cNvPr id="10" name="TextBox 9">
            <a:extLst>
              <a:ext uri="{FF2B5EF4-FFF2-40B4-BE49-F238E27FC236}">
                <a16:creationId xmlns:a16="http://schemas.microsoft.com/office/drawing/2014/main" id="{256820D3-145B-C1CD-CC7C-5F6850FA92B7}"/>
              </a:ext>
            </a:extLst>
          </p:cNvPr>
          <p:cNvSpPr txBox="1"/>
          <p:nvPr/>
        </p:nvSpPr>
        <p:spPr>
          <a:xfrm>
            <a:off x="6015990" y="1663097"/>
            <a:ext cx="5368290"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A </a:t>
            </a:r>
            <a:r>
              <a:rPr lang="en-GB" b="1" dirty="0">
                <a:latin typeface="Segoe UI Variable Text" pitchFamily="2" charset="0"/>
                <a:cs typeface="Courier New" panose="02070309020205020404" pitchFamily="49" charset="0"/>
              </a:rPr>
              <a:t>nested FOR loop </a:t>
            </a:r>
            <a:r>
              <a:rPr lang="en-GB" dirty="0">
                <a:latin typeface="Segoe UI Variable Text" pitchFamily="2" charset="0"/>
                <a:cs typeface="Courier New" panose="02070309020205020404" pitchFamily="49" charset="0"/>
              </a:rPr>
              <a:t>is a FOR loop inside another. It’s often referred to as an inner loop and outer loop. </a:t>
            </a: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1917915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251DB-8DC8-E23F-01D6-BE5ECE302C3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E24CFAA-84D7-3F32-4BFA-5FC8CAF69E85}"/>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C8C0E43A-00BD-667C-EB42-EF430DA60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B4ECE87-4BFC-62F0-A118-4367E684BA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CB7D297F-DE4A-BF75-CE86-01084A7A354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0AAE91BB-1DC6-FBD9-5B3A-AED9821AF599}"/>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50B16C5C-B95F-E7D4-6E9A-C8560EEE3D61}"/>
              </a:ext>
            </a:extLst>
          </p:cNvPr>
          <p:cNvSpPr txBox="1"/>
          <p:nvPr/>
        </p:nvSpPr>
        <p:spPr>
          <a:xfrm>
            <a:off x="224790" y="1663097"/>
            <a:ext cx="5368290" cy="1477328"/>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Nested FOR loop using a high-level language</a:t>
            </a:r>
          </a:p>
          <a:p>
            <a:r>
              <a:rPr lang="en-GB" dirty="0">
                <a:latin typeface="Courier New" panose="02070309020205020404" pitchFamily="49" charset="0"/>
                <a:cs typeface="Courier New" panose="02070309020205020404" pitchFamily="49" charset="0"/>
              </a:rPr>
              <a:t>for x in range (1,7):</a:t>
            </a:r>
          </a:p>
          <a:p>
            <a:pPr lvl="1"/>
            <a:r>
              <a:rPr lang="en-GB" dirty="0">
                <a:latin typeface="Courier New" panose="02070309020205020404" pitchFamily="49" charset="0"/>
                <a:cs typeface="Courier New" panose="02070309020205020404" pitchFamily="49" charset="0"/>
              </a:rPr>
              <a:t>for y in range (1,5):</a:t>
            </a:r>
          </a:p>
          <a:p>
            <a:pPr lvl="2"/>
            <a:r>
              <a:rPr lang="en-GB" dirty="0">
                <a:latin typeface="Courier New" panose="02070309020205020404" pitchFamily="49" charset="0"/>
                <a:cs typeface="Courier New" panose="02070309020205020404" pitchFamily="49" charset="0"/>
              </a:rPr>
              <a:t>print(x,y)</a:t>
            </a:r>
          </a:p>
        </p:txBody>
      </p:sp>
      <p:graphicFrame>
        <p:nvGraphicFramePr>
          <p:cNvPr id="9" name="Table 8">
            <a:extLst>
              <a:ext uri="{FF2B5EF4-FFF2-40B4-BE49-F238E27FC236}">
                <a16:creationId xmlns:a16="http://schemas.microsoft.com/office/drawing/2014/main" id="{EB586E65-A699-03B4-E944-76940103D49C}"/>
              </a:ext>
            </a:extLst>
          </p:cNvPr>
          <p:cNvGraphicFramePr>
            <a:graphicFrameLocks noGrp="1"/>
          </p:cNvGraphicFramePr>
          <p:nvPr>
            <p:extLst>
              <p:ext uri="{D42A27DB-BD31-4B8C-83A1-F6EECF244321}">
                <p14:modId xmlns:p14="http://schemas.microsoft.com/office/powerpoint/2010/main" val="4234697633"/>
              </p:ext>
            </p:extLst>
          </p:nvPr>
        </p:nvGraphicFramePr>
        <p:xfrm>
          <a:off x="6095998" y="2913579"/>
          <a:ext cx="4831082" cy="2989381"/>
        </p:xfrm>
        <a:graphic>
          <a:graphicData uri="http://schemas.openxmlformats.org/drawingml/2006/table">
            <a:tbl>
              <a:tblPr firstRow="1" bandRow="1">
                <a:tableStyleId>{5940675A-B579-460E-94D1-54222C63F5DA}</a:tableStyleId>
              </a:tblPr>
              <a:tblGrid>
                <a:gridCol w="2415541">
                  <a:extLst>
                    <a:ext uri="{9D8B030D-6E8A-4147-A177-3AD203B41FA5}">
                      <a16:colId xmlns:a16="http://schemas.microsoft.com/office/drawing/2014/main" val="2526490380"/>
                    </a:ext>
                  </a:extLst>
                </a:gridCol>
                <a:gridCol w="2415541">
                  <a:extLst>
                    <a:ext uri="{9D8B030D-6E8A-4147-A177-3AD203B41FA5}">
                      <a16:colId xmlns:a16="http://schemas.microsoft.com/office/drawing/2014/main" val="3912072428"/>
                    </a:ext>
                  </a:extLst>
                </a:gridCol>
              </a:tblGrid>
              <a:tr h="370840">
                <a:tc>
                  <a:txBody>
                    <a:bodyPr/>
                    <a:lstStyle/>
                    <a:p>
                      <a:pPr algn="ctr"/>
                      <a:r>
                        <a:rPr lang="en-GB" sz="1800" b="1" dirty="0">
                          <a:latin typeface="Segoe UI Variable Text" pitchFamily="2" charset="0"/>
                        </a:rPr>
                        <a:t>X (Outer loop)</a:t>
                      </a:r>
                    </a:p>
                  </a:txBody>
                  <a:tcPr>
                    <a:solidFill>
                      <a:schemeClr val="bg1"/>
                    </a:solidFill>
                  </a:tcPr>
                </a:tc>
                <a:tc>
                  <a:txBody>
                    <a:bodyPr/>
                    <a:lstStyle/>
                    <a:p>
                      <a:pPr algn="ctr"/>
                      <a:r>
                        <a:rPr lang="en-GB" sz="1800" b="1" dirty="0">
                          <a:latin typeface="Segoe UI Variable Text" pitchFamily="2" charset="0"/>
                        </a:rPr>
                        <a:t>Y (Inner loop)</a:t>
                      </a:r>
                    </a:p>
                  </a:txBody>
                  <a:tcPr>
                    <a:solidFill>
                      <a:schemeClr val="bg1"/>
                    </a:solidFill>
                  </a:tcPr>
                </a:tc>
                <a:extLst>
                  <a:ext uri="{0D108BD9-81ED-4DB2-BD59-A6C34878D82A}">
                    <a16:rowId xmlns:a16="http://schemas.microsoft.com/office/drawing/2014/main" val="3697968845"/>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3102738889"/>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2</a:t>
                      </a:r>
                    </a:p>
                  </a:txBody>
                  <a:tcPr>
                    <a:solidFill>
                      <a:schemeClr val="bg1"/>
                    </a:solidFill>
                  </a:tcPr>
                </a:tc>
                <a:extLst>
                  <a:ext uri="{0D108BD9-81ED-4DB2-BD59-A6C34878D82A}">
                    <a16:rowId xmlns:a16="http://schemas.microsoft.com/office/drawing/2014/main" val="1197183238"/>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3</a:t>
                      </a:r>
                    </a:p>
                  </a:txBody>
                  <a:tcPr>
                    <a:solidFill>
                      <a:schemeClr val="bg1"/>
                    </a:solidFill>
                  </a:tcPr>
                </a:tc>
                <a:extLst>
                  <a:ext uri="{0D108BD9-81ED-4DB2-BD59-A6C34878D82A}">
                    <a16:rowId xmlns:a16="http://schemas.microsoft.com/office/drawing/2014/main" val="3445422504"/>
                  </a:ext>
                </a:extLst>
              </a:tr>
              <a:tr h="370840">
                <a:tc>
                  <a:txBody>
                    <a:bodyPr/>
                    <a:lstStyle/>
                    <a:p>
                      <a:pPr algn="ctr"/>
                      <a:r>
                        <a:rPr lang="en-GB" sz="1800" dirty="0">
                          <a:latin typeface="Segoe UI Variable Text" pitchFamily="2" charset="0"/>
                        </a:rPr>
                        <a:t>1</a:t>
                      </a:r>
                    </a:p>
                  </a:txBody>
                  <a:tcPr>
                    <a:solidFill>
                      <a:schemeClr val="bg1"/>
                    </a:solidFill>
                  </a:tcPr>
                </a:tc>
                <a:tc>
                  <a:txBody>
                    <a:bodyPr/>
                    <a:lstStyle/>
                    <a:p>
                      <a:pPr algn="ctr"/>
                      <a:r>
                        <a:rPr lang="en-GB" sz="1800" dirty="0">
                          <a:latin typeface="Segoe UI Variable Text" pitchFamily="2" charset="0"/>
                        </a:rPr>
                        <a:t>4</a:t>
                      </a:r>
                    </a:p>
                  </a:txBody>
                  <a:tcPr>
                    <a:solidFill>
                      <a:schemeClr val="bg1"/>
                    </a:solidFill>
                  </a:tcPr>
                </a:tc>
                <a:extLst>
                  <a:ext uri="{0D108BD9-81ED-4DB2-BD59-A6C34878D82A}">
                    <a16:rowId xmlns:a16="http://schemas.microsoft.com/office/drawing/2014/main" val="1406870295"/>
                  </a:ext>
                </a:extLst>
              </a:tr>
              <a:tr h="370840">
                <a:tc>
                  <a:txBody>
                    <a:bodyPr/>
                    <a:lstStyle/>
                    <a:p>
                      <a:pPr algn="ctr"/>
                      <a:r>
                        <a:rPr lang="en-GB" sz="1800" dirty="0">
                          <a:latin typeface="Segoe UI Variable Text" pitchFamily="2" charset="0"/>
                        </a:rPr>
                        <a:t>2</a:t>
                      </a:r>
                    </a:p>
                  </a:txBody>
                  <a:tcPr>
                    <a:solidFill>
                      <a:schemeClr val="bg1"/>
                    </a:solidFill>
                  </a:tcPr>
                </a:tc>
                <a:tc>
                  <a:txBody>
                    <a:bodyPr/>
                    <a:lstStyle/>
                    <a:p>
                      <a:pPr algn="ctr"/>
                      <a:r>
                        <a:rPr lang="en-GB" sz="1800" dirty="0">
                          <a:latin typeface="Segoe UI Variable Text" pitchFamily="2" charset="0"/>
                        </a:rPr>
                        <a:t>1</a:t>
                      </a:r>
                    </a:p>
                  </a:txBody>
                  <a:tcPr>
                    <a:solidFill>
                      <a:schemeClr val="bg1"/>
                    </a:solidFill>
                  </a:tcPr>
                </a:tc>
                <a:extLst>
                  <a:ext uri="{0D108BD9-81ED-4DB2-BD59-A6C34878D82A}">
                    <a16:rowId xmlns:a16="http://schemas.microsoft.com/office/drawing/2014/main" val="627868609"/>
                  </a:ext>
                </a:extLst>
              </a:tr>
              <a:tr h="393501">
                <a:tc>
                  <a:txBody>
                    <a:bodyPr/>
                    <a:lstStyle/>
                    <a:p>
                      <a:pPr algn="ctr"/>
                      <a:r>
                        <a:rPr lang="en-GB" sz="1800" dirty="0">
                          <a:latin typeface="Segoe UI Variable Text" pitchFamily="2" charset="0"/>
                        </a:rPr>
                        <a:t>2</a:t>
                      </a:r>
                    </a:p>
                  </a:txBody>
                  <a:tcPr>
                    <a:solidFill>
                      <a:schemeClr val="bg1"/>
                    </a:solidFill>
                  </a:tcPr>
                </a:tc>
                <a:tc>
                  <a:txBody>
                    <a:bodyPr/>
                    <a:lstStyle/>
                    <a:p>
                      <a:pPr algn="ctr"/>
                      <a:r>
                        <a:rPr lang="en-GB" sz="1800" dirty="0">
                          <a:latin typeface="Segoe UI Variable Text" pitchFamily="2" charset="0"/>
                        </a:rPr>
                        <a:t>2</a:t>
                      </a:r>
                    </a:p>
                  </a:txBody>
                  <a:tcPr>
                    <a:solidFill>
                      <a:schemeClr val="bg1"/>
                    </a:solidFill>
                  </a:tcPr>
                </a:tc>
                <a:extLst>
                  <a:ext uri="{0D108BD9-81ED-4DB2-BD59-A6C34878D82A}">
                    <a16:rowId xmlns:a16="http://schemas.microsoft.com/office/drawing/2014/main" val="2209293881"/>
                  </a:ext>
                </a:extLst>
              </a:tr>
              <a:tr h="370840">
                <a:tc>
                  <a:txBody>
                    <a:bodyPr/>
                    <a:lstStyle/>
                    <a:p>
                      <a:pPr algn="ctr"/>
                      <a:r>
                        <a:rPr lang="en-GB" sz="1800" dirty="0">
                          <a:latin typeface="Segoe UI Variable Text" pitchFamily="2" charset="0"/>
                        </a:rPr>
                        <a:t>2</a:t>
                      </a:r>
                    </a:p>
                  </a:txBody>
                  <a:tcPr>
                    <a:solidFill>
                      <a:schemeClr val="bg1"/>
                    </a:solidFill>
                  </a:tcPr>
                </a:tc>
                <a:tc>
                  <a:txBody>
                    <a:bodyPr/>
                    <a:lstStyle/>
                    <a:p>
                      <a:pPr algn="ctr"/>
                      <a:r>
                        <a:rPr lang="en-GB" sz="1800" dirty="0">
                          <a:latin typeface="Segoe UI Variable Text" pitchFamily="2" charset="0"/>
                        </a:rPr>
                        <a:t>3</a:t>
                      </a:r>
                    </a:p>
                  </a:txBody>
                  <a:tcPr>
                    <a:solidFill>
                      <a:schemeClr val="bg1"/>
                    </a:solidFill>
                  </a:tcPr>
                </a:tc>
                <a:extLst>
                  <a:ext uri="{0D108BD9-81ED-4DB2-BD59-A6C34878D82A}">
                    <a16:rowId xmlns:a16="http://schemas.microsoft.com/office/drawing/2014/main" val="2528500774"/>
                  </a:ext>
                </a:extLst>
              </a:tr>
            </a:tbl>
          </a:graphicData>
        </a:graphic>
      </p:graphicFrame>
      <p:sp>
        <p:nvSpPr>
          <p:cNvPr id="10" name="TextBox 9">
            <a:extLst>
              <a:ext uri="{FF2B5EF4-FFF2-40B4-BE49-F238E27FC236}">
                <a16:creationId xmlns:a16="http://schemas.microsoft.com/office/drawing/2014/main" id="{BAE94F77-ACDD-8EAB-9E8B-22C23A62AACC}"/>
              </a:ext>
            </a:extLst>
          </p:cNvPr>
          <p:cNvSpPr txBox="1"/>
          <p:nvPr/>
        </p:nvSpPr>
        <p:spPr>
          <a:xfrm>
            <a:off x="6015990" y="1663097"/>
            <a:ext cx="5368290"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A </a:t>
            </a:r>
            <a:r>
              <a:rPr lang="en-GB" b="1" dirty="0">
                <a:latin typeface="Segoe UI Variable Text" pitchFamily="2" charset="0"/>
                <a:cs typeface="Courier New" panose="02070309020205020404" pitchFamily="49" charset="0"/>
              </a:rPr>
              <a:t>nested FOR loop </a:t>
            </a:r>
            <a:r>
              <a:rPr lang="en-GB" dirty="0">
                <a:latin typeface="Segoe UI Variable Text" pitchFamily="2" charset="0"/>
                <a:cs typeface="Courier New" panose="02070309020205020404" pitchFamily="49" charset="0"/>
              </a:rPr>
              <a:t>is a FOR loop inside another. It’s often referred to as an inner loop and outer loop. </a:t>
            </a: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94989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00203-EF49-8C12-68BB-6E75F4C09F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DFDA94-10A3-3437-7B4D-9A1AA02A82E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526C6C5A-85A7-DA36-FB0B-83AEA45A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C038D1A-F2A4-AFDF-F1B0-A428DC0B17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8FBC4FCF-73F0-C317-E54C-DF0CE161BE12}"/>
              </a:ext>
            </a:extLst>
          </p:cNvPr>
          <p:cNvSpPr txBox="1"/>
          <p:nvPr/>
        </p:nvSpPr>
        <p:spPr>
          <a:xfrm>
            <a:off x="8321039" y="1355570"/>
            <a:ext cx="3486151" cy="1754326"/>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Complete the trace table.</a:t>
            </a: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Your solution should include the output column completed on the very last row – why is this?</a:t>
            </a:r>
          </a:p>
        </p:txBody>
      </p:sp>
      <p:pic>
        <p:nvPicPr>
          <p:cNvPr id="28" name="Graphic 27" descr="Clipboard Mixed with solid fill">
            <a:extLst>
              <a:ext uri="{FF2B5EF4-FFF2-40B4-BE49-F238E27FC236}">
                <a16:creationId xmlns:a16="http://schemas.microsoft.com/office/drawing/2014/main" id="{E637CB2F-3783-6C58-C830-95A3ECBCD1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06639" y="1370255"/>
            <a:ext cx="914400" cy="914400"/>
          </a:xfrm>
          <a:prstGeom prst="rect">
            <a:avLst/>
          </a:prstGeom>
        </p:spPr>
      </p:pic>
      <p:sp>
        <p:nvSpPr>
          <p:cNvPr id="7" name="TextBox 6">
            <a:extLst>
              <a:ext uri="{FF2B5EF4-FFF2-40B4-BE49-F238E27FC236}">
                <a16:creationId xmlns:a16="http://schemas.microsoft.com/office/drawing/2014/main" id="{8FFEEF2D-68CE-CBEE-D837-9BAF41B42EBE}"/>
              </a:ext>
            </a:extLst>
          </p:cNvPr>
          <p:cNvSpPr txBox="1"/>
          <p:nvPr/>
        </p:nvSpPr>
        <p:spPr>
          <a:xfrm>
            <a:off x="224791" y="1370255"/>
            <a:ext cx="3646172" cy="2031325"/>
          </a:xfrm>
          <a:prstGeom prst="rect">
            <a:avLst/>
          </a:prstGeom>
          <a:noFill/>
          <a:ln>
            <a:solidFill>
              <a:schemeClr val="tx1"/>
            </a:solidFill>
            <a:prstDash val="dash"/>
          </a:ln>
        </p:spPr>
        <p:txBody>
          <a:bodyPr wrap="square">
            <a:spAutoFit/>
          </a:bodyPr>
          <a:lstStyle/>
          <a:p>
            <a:pPr marL="285750" indent="-285750">
              <a:buFont typeface="Arial" panose="020B0604020202020204" pitchFamily="34" charset="0"/>
              <a:buChar char="•"/>
            </a:pPr>
            <a:r>
              <a:rPr lang="es-ES" dirty="0">
                <a:latin typeface="Courier New" panose="02070309020205020404" pitchFamily="49" charset="0"/>
                <a:cs typeface="Courier New" panose="02070309020205020404" pitchFamily="49" charset="0"/>
              </a:rPr>
              <a:t>Y = 2</a:t>
            </a:r>
          </a:p>
          <a:p>
            <a:pPr marL="285750" indent="-285750">
              <a:buFont typeface="Arial" panose="020B0604020202020204" pitchFamily="34" charset="0"/>
              <a:buChar char="•"/>
            </a:pPr>
            <a:endParaRPr lang="es-ES"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s-ES" dirty="0" err="1">
                <a:latin typeface="Courier New" panose="02070309020205020404" pitchFamily="49" charset="0"/>
                <a:cs typeface="Courier New" panose="02070309020205020404" pitchFamily="49" charset="0"/>
              </a:rPr>
              <a:t>for</a:t>
            </a:r>
            <a:r>
              <a:rPr lang="es-ES" dirty="0">
                <a:latin typeface="Courier New" panose="02070309020205020404" pitchFamily="49" charset="0"/>
                <a:cs typeface="Courier New" panose="02070309020205020404" pitchFamily="49" charset="0"/>
              </a:rPr>
              <a:t> X in </a:t>
            </a:r>
            <a:r>
              <a:rPr lang="es-ES" dirty="0" err="1">
                <a:latin typeface="Courier New" panose="02070309020205020404" pitchFamily="49" charset="0"/>
                <a:cs typeface="Courier New" panose="02070309020205020404" pitchFamily="49" charset="0"/>
              </a:rPr>
              <a:t>range</a:t>
            </a:r>
            <a:r>
              <a:rPr lang="es-ES" dirty="0">
                <a:latin typeface="Courier New" panose="02070309020205020404" pitchFamily="49" charset="0"/>
                <a:cs typeface="Courier New" panose="02070309020205020404" pitchFamily="49" charset="0"/>
              </a:rPr>
              <a:t> (1,7):</a:t>
            </a:r>
          </a:p>
          <a:p>
            <a:pPr marL="285750" indent="-285750">
              <a:buFont typeface="Arial" panose="020B0604020202020204" pitchFamily="34" charset="0"/>
              <a:buChar char="•"/>
            </a:pPr>
            <a:endParaRPr lang="es-ES" dirty="0">
              <a:latin typeface="Courier New" panose="02070309020205020404" pitchFamily="49" charset="0"/>
              <a:cs typeface="Courier New" panose="02070309020205020404" pitchFamily="49" charset="0"/>
            </a:endParaRPr>
          </a:p>
          <a:p>
            <a:pPr marL="742950" lvl="1" indent="-285750">
              <a:buFont typeface="Arial" panose="020B0604020202020204" pitchFamily="34" charset="0"/>
              <a:buChar char="•"/>
            </a:pPr>
            <a:r>
              <a:rPr lang="es-ES" dirty="0">
                <a:latin typeface="Courier New" panose="02070309020205020404" pitchFamily="49" charset="0"/>
                <a:cs typeface="Courier New" panose="02070309020205020404" pitchFamily="49" charset="0"/>
              </a:rPr>
              <a:t>Y = Y + X</a:t>
            </a:r>
          </a:p>
          <a:p>
            <a:endParaRPr lang="es-ES"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s-ES" dirty="0" err="1">
                <a:latin typeface="Courier New" panose="02070309020205020404" pitchFamily="49" charset="0"/>
                <a:cs typeface="Courier New" panose="02070309020205020404" pitchFamily="49" charset="0"/>
              </a:rPr>
              <a:t>print</a:t>
            </a:r>
            <a:r>
              <a:rPr lang="es-ES" dirty="0">
                <a:latin typeface="Courier New" panose="02070309020205020404" pitchFamily="49" charset="0"/>
                <a:cs typeface="Courier New" panose="02070309020205020404" pitchFamily="49" charset="0"/>
              </a:rPr>
              <a:t> Y</a:t>
            </a:r>
          </a:p>
        </p:txBody>
      </p:sp>
      <p:graphicFrame>
        <p:nvGraphicFramePr>
          <p:cNvPr id="4" name="Table 3">
            <a:extLst>
              <a:ext uri="{FF2B5EF4-FFF2-40B4-BE49-F238E27FC236}">
                <a16:creationId xmlns:a16="http://schemas.microsoft.com/office/drawing/2014/main" id="{EA6E0FED-CA5E-24E7-6C92-047C31D38E7C}"/>
              </a:ext>
            </a:extLst>
          </p:cNvPr>
          <p:cNvGraphicFramePr>
            <a:graphicFrameLocks noGrp="1"/>
          </p:cNvGraphicFramePr>
          <p:nvPr>
            <p:extLst>
              <p:ext uri="{D42A27DB-BD31-4B8C-83A1-F6EECF244321}">
                <p14:modId xmlns:p14="http://schemas.microsoft.com/office/powerpoint/2010/main" val="2462901524"/>
              </p:ext>
            </p:extLst>
          </p:nvPr>
        </p:nvGraphicFramePr>
        <p:xfrm>
          <a:off x="3960450" y="1355570"/>
          <a:ext cx="3356701" cy="2595880"/>
        </p:xfrm>
        <a:graphic>
          <a:graphicData uri="http://schemas.openxmlformats.org/drawingml/2006/table">
            <a:tbl>
              <a:tblPr firstRow="1" bandRow="1">
                <a:tableStyleId>{5940675A-B579-460E-94D1-54222C63F5DA}</a:tableStyleId>
              </a:tblPr>
              <a:tblGrid>
                <a:gridCol w="927009">
                  <a:extLst>
                    <a:ext uri="{9D8B030D-6E8A-4147-A177-3AD203B41FA5}">
                      <a16:colId xmlns:a16="http://schemas.microsoft.com/office/drawing/2014/main" val="1625889412"/>
                    </a:ext>
                  </a:extLst>
                </a:gridCol>
                <a:gridCol w="1071155">
                  <a:extLst>
                    <a:ext uri="{9D8B030D-6E8A-4147-A177-3AD203B41FA5}">
                      <a16:colId xmlns:a16="http://schemas.microsoft.com/office/drawing/2014/main" val="3361395023"/>
                    </a:ext>
                  </a:extLst>
                </a:gridCol>
                <a:gridCol w="1358537">
                  <a:extLst>
                    <a:ext uri="{9D8B030D-6E8A-4147-A177-3AD203B41FA5}">
                      <a16:colId xmlns:a16="http://schemas.microsoft.com/office/drawing/2014/main" val="3917190622"/>
                    </a:ext>
                  </a:extLst>
                </a:gridCol>
              </a:tblGrid>
              <a:tr h="370840">
                <a:tc>
                  <a:txBody>
                    <a:bodyPr/>
                    <a:lstStyle/>
                    <a:p>
                      <a:r>
                        <a:rPr lang="en-GB" sz="1600" dirty="0">
                          <a:latin typeface="Segoe UI Variable Text" pitchFamily="2" charset="0"/>
                          <a:cs typeface="Segoe UI" panose="020B0502040204020203" pitchFamily="34" charset="0"/>
                        </a:rPr>
                        <a:t>X</a:t>
                      </a:r>
                    </a:p>
                  </a:txBody>
                  <a:tcPr>
                    <a:solidFill>
                      <a:schemeClr val="bg1">
                        <a:lumMod val="85000"/>
                      </a:schemeClr>
                    </a:solidFill>
                  </a:tcPr>
                </a:tc>
                <a:tc>
                  <a:txBody>
                    <a:bodyPr/>
                    <a:lstStyle/>
                    <a:p>
                      <a:r>
                        <a:rPr lang="en-GB" sz="1600" dirty="0">
                          <a:latin typeface="Segoe UI Variable Text" pitchFamily="2" charset="0"/>
                          <a:cs typeface="Segoe UI" panose="020B0502040204020203" pitchFamily="34" charset="0"/>
                        </a:rPr>
                        <a:t>Y</a:t>
                      </a:r>
                    </a:p>
                  </a:txBody>
                  <a:tcPr>
                    <a:solidFill>
                      <a:schemeClr val="bg1">
                        <a:lumMod val="85000"/>
                      </a:schemeClr>
                    </a:solidFill>
                  </a:tcPr>
                </a:tc>
                <a:tc>
                  <a:txBody>
                    <a:bodyPr/>
                    <a:lstStyle/>
                    <a:p>
                      <a:r>
                        <a:rPr lang="en-GB" sz="1600" dirty="0">
                          <a:latin typeface="Segoe UI Variable Text" pitchFamily="2" charset="0"/>
                          <a:cs typeface="Segoe UI" panose="020B0502040204020203" pitchFamily="34" charset="0"/>
                        </a:rPr>
                        <a:t>Output</a:t>
                      </a:r>
                    </a:p>
                  </a:txBody>
                  <a:tcPr>
                    <a:solidFill>
                      <a:schemeClr val="bg1">
                        <a:lumMod val="85000"/>
                      </a:schemeClr>
                    </a:solidFill>
                  </a:tcPr>
                </a:tc>
                <a:extLst>
                  <a:ext uri="{0D108BD9-81ED-4DB2-BD59-A6C34878D82A}">
                    <a16:rowId xmlns:a16="http://schemas.microsoft.com/office/drawing/2014/main" val="178218307"/>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3191339613"/>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409665561"/>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335577014"/>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955025268"/>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4035585292"/>
                  </a:ext>
                </a:extLst>
              </a:tr>
              <a:tr h="370840">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2546116346"/>
                  </a:ext>
                </a:extLst>
              </a:tr>
            </a:tbl>
          </a:graphicData>
        </a:graphic>
      </p:graphicFrame>
      <p:pic>
        <p:nvPicPr>
          <p:cNvPr id="6" name="Graphic 5" descr="Thumbs up sign with solid fill">
            <a:extLst>
              <a:ext uri="{FF2B5EF4-FFF2-40B4-BE49-F238E27FC236}">
                <a16:creationId xmlns:a16="http://schemas.microsoft.com/office/drawing/2014/main" id="{04FEDDBC-7AB5-5438-B86C-5D3230C14C3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65420" y="64481"/>
            <a:ext cx="727003" cy="727003"/>
          </a:xfrm>
          <a:prstGeom prst="rect">
            <a:avLst/>
          </a:prstGeom>
        </p:spPr>
      </p:pic>
      <p:sp>
        <p:nvSpPr>
          <p:cNvPr id="9" name="TextBox 8">
            <a:extLst>
              <a:ext uri="{FF2B5EF4-FFF2-40B4-BE49-F238E27FC236}">
                <a16:creationId xmlns:a16="http://schemas.microsoft.com/office/drawing/2014/main" id="{D6C2F2E5-1C4D-5D0D-5295-776DB5DF3099}"/>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Q3 of Task 1 </a:t>
            </a:r>
            <a:r>
              <a:rPr lang="en-GB" sz="1800" dirty="0">
                <a:latin typeface="Segoe UI Variable Text" pitchFamily="2" charset="0"/>
              </a:rPr>
              <a:t>in the student workbook. </a:t>
            </a:r>
            <a:endParaRPr lang="en-GB" dirty="0"/>
          </a:p>
        </p:txBody>
      </p:sp>
    </p:spTree>
    <p:extLst>
      <p:ext uri="{BB962C8B-B14F-4D97-AF65-F5344CB8AC3E}">
        <p14:creationId xmlns:p14="http://schemas.microsoft.com/office/powerpoint/2010/main" val="1864814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C6C2D-F771-C150-7C6A-F8E6D3071E2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56D896A-85A4-F367-EE1E-A242830934B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84F4CB11-DEA0-BD88-A613-F9C62B18D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6E5C4C7A-B7F2-5CD7-2C87-232E0F47FE9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044997DA-85A9-F786-937E-D9FAD2457B30}"/>
              </a:ext>
            </a:extLst>
          </p:cNvPr>
          <p:cNvSpPr txBox="1"/>
          <p:nvPr/>
        </p:nvSpPr>
        <p:spPr>
          <a:xfrm>
            <a:off x="8321039" y="1355570"/>
            <a:ext cx="3486151" cy="1754326"/>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Complete the trace table.</a:t>
            </a: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Your solution should include the output column completed on the very last row – why is this?</a:t>
            </a:r>
          </a:p>
        </p:txBody>
      </p:sp>
      <p:pic>
        <p:nvPicPr>
          <p:cNvPr id="28" name="Graphic 27" descr="Clipboard Mixed with solid fill">
            <a:extLst>
              <a:ext uri="{FF2B5EF4-FFF2-40B4-BE49-F238E27FC236}">
                <a16:creationId xmlns:a16="http://schemas.microsoft.com/office/drawing/2014/main" id="{FDD72D4B-9445-CA3B-BB12-221C75B176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06639" y="1370255"/>
            <a:ext cx="914400" cy="914400"/>
          </a:xfrm>
          <a:prstGeom prst="rect">
            <a:avLst/>
          </a:prstGeom>
        </p:spPr>
      </p:pic>
      <p:sp>
        <p:nvSpPr>
          <p:cNvPr id="7" name="TextBox 6">
            <a:extLst>
              <a:ext uri="{FF2B5EF4-FFF2-40B4-BE49-F238E27FC236}">
                <a16:creationId xmlns:a16="http://schemas.microsoft.com/office/drawing/2014/main" id="{BA49621F-F354-40D1-F007-2E403AF7ADF4}"/>
              </a:ext>
            </a:extLst>
          </p:cNvPr>
          <p:cNvSpPr txBox="1"/>
          <p:nvPr/>
        </p:nvSpPr>
        <p:spPr>
          <a:xfrm>
            <a:off x="224791" y="1370255"/>
            <a:ext cx="3646172" cy="2031325"/>
          </a:xfrm>
          <a:prstGeom prst="rect">
            <a:avLst/>
          </a:prstGeom>
          <a:noFill/>
          <a:ln>
            <a:solidFill>
              <a:schemeClr val="tx1"/>
            </a:solidFill>
            <a:prstDash val="dash"/>
          </a:ln>
        </p:spPr>
        <p:txBody>
          <a:bodyPr wrap="square">
            <a:spAutoFit/>
          </a:bodyPr>
          <a:lstStyle/>
          <a:p>
            <a:pPr marL="285750" indent="-285750">
              <a:buFont typeface="Arial" panose="020B0604020202020204" pitchFamily="34" charset="0"/>
              <a:buChar char="•"/>
            </a:pPr>
            <a:r>
              <a:rPr lang="es-ES" dirty="0">
                <a:latin typeface="Courier New" panose="02070309020205020404" pitchFamily="49" charset="0"/>
                <a:cs typeface="Courier New" panose="02070309020205020404" pitchFamily="49" charset="0"/>
              </a:rPr>
              <a:t>Y = 2</a:t>
            </a:r>
          </a:p>
          <a:p>
            <a:pPr marL="285750" indent="-285750">
              <a:buFont typeface="Arial" panose="020B0604020202020204" pitchFamily="34" charset="0"/>
              <a:buChar char="•"/>
            </a:pPr>
            <a:endParaRPr lang="es-ES"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s-ES" dirty="0" err="1">
                <a:latin typeface="Courier New" panose="02070309020205020404" pitchFamily="49" charset="0"/>
                <a:cs typeface="Courier New" panose="02070309020205020404" pitchFamily="49" charset="0"/>
              </a:rPr>
              <a:t>for</a:t>
            </a:r>
            <a:r>
              <a:rPr lang="es-ES" dirty="0">
                <a:latin typeface="Courier New" panose="02070309020205020404" pitchFamily="49" charset="0"/>
                <a:cs typeface="Courier New" panose="02070309020205020404" pitchFamily="49" charset="0"/>
              </a:rPr>
              <a:t> X in </a:t>
            </a:r>
            <a:r>
              <a:rPr lang="es-ES" dirty="0" err="1">
                <a:latin typeface="Courier New" panose="02070309020205020404" pitchFamily="49" charset="0"/>
                <a:cs typeface="Courier New" panose="02070309020205020404" pitchFamily="49" charset="0"/>
              </a:rPr>
              <a:t>range</a:t>
            </a:r>
            <a:r>
              <a:rPr lang="es-ES" dirty="0">
                <a:latin typeface="Courier New" panose="02070309020205020404" pitchFamily="49" charset="0"/>
                <a:cs typeface="Courier New" panose="02070309020205020404" pitchFamily="49" charset="0"/>
              </a:rPr>
              <a:t> (1,7):</a:t>
            </a:r>
          </a:p>
          <a:p>
            <a:pPr marL="285750" indent="-285750">
              <a:buFont typeface="Arial" panose="020B0604020202020204" pitchFamily="34" charset="0"/>
              <a:buChar char="•"/>
            </a:pPr>
            <a:endParaRPr lang="es-ES" dirty="0">
              <a:latin typeface="Courier New" panose="02070309020205020404" pitchFamily="49" charset="0"/>
              <a:cs typeface="Courier New" panose="02070309020205020404" pitchFamily="49" charset="0"/>
            </a:endParaRPr>
          </a:p>
          <a:p>
            <a:pPr marL="742950" lvl="1" indent="-285750">
              <a:buFont typeface="Arial" panose="020B0604020202020204" pitchFamily="34" charset="0"/>
              <a:buChar char="•"/>
            </a:pPr>
            <a:r>
              <a:rPr lang="es-ES" dirty="0">
                <a:latin typeface="Courier New" panose="02070309020205020404" pitchFamily="49" charset="0"/>
                <a:cs typeface="Courier New" panose="02070309020205020404" pitchFamily="49" charset="0"/>
              </a:rPr>
              <a:t>Y = Y + X</a:t>
            </a:r>
          </a:p>
          <a:p>
            <a:endParaRPr lang="es-ES"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es-ES" dirty="0" err="1">
                <a:latin typeface="Courier New" panose="02070309020205020404" pitchFamily="49" charset="0"/>
                <a:cs typeface="Courier New" panose="02070309020205020404" pitchFamily="49" charset="0"/>
              </a:rPr>
              <a:t>print</a:t>
            </a:r>
            <a:r>
              <a:rPr lang="es-ES" dirty="0">
                <a:latin typeface="Courier New" panose="02070309020205020404" pitchFamily="49" charset="0"/>
                <a:cs typeface="Courier New" panose="02070309020205020404" pitchFamily="49" charset="0"/>
              </a:rPr>
              <a:t> Y</a:t>
            </a:r>
          </a:p>
        </p:txBody>
      </p:sp>
      <p:graphicFrame>
        <p:nvGraphicFramePr>
          <p:cNvPr id="4" name="Table 3">
            <a:extLst>
              <a:ext uri="{FF2B5EF4-FFF2-40B4-BE49-F238E27FC236}">
                <a16:creationId xmlns:a16="http://schemas.microsoft.com/office/drawing/2014/main" id="{EEF14C14-ECEA-619D-EB9C-424AB3FAF5E6}"/>
              </a:ext>
            </a:extLst>
          </p:cNvPr>
          <p:cNvGraphicFramePr>
            <a:graphicFrameLocks noGrp="1"/>
          </p:cNvGraphicFramePr>
          <p:nvPr>
            <p:extLst>
              <p:ext uri="{D42A27DB-BD31-4B8C-83A1-F6EECF244321}">
                <p14:modId xmlns:p14="http://schemas.microsoft.com/office/powerpoint/2010/main" val="2288580195"/>
              </p:ext>
            </p:extLst>
          </p:nvPr>
        </p:nvGraphicFramePr>
        <p:xfrm>
          <a:off x="3960450" y="1355570"/>
          <a:ext cx="3356701" cy="2595880"/>
        </p:xfrm>
        <a:graphic>
          <a:graphicData uri="http://schemas.openxmlformats.org/drawingml/2006/table">
            <a:tbl>
              <a:tblPr firstRow="1" bandRow="1">
                <a:tableStyleId>{5940675A-B579-460E-94D1-54222C63F5DA}</a:tableStyleId>
              </a:tblPr>
              <a:tblGrid>
                <a:gridCol w="927009">
                  <a:extLst>
                    <a:ext uri="{9D8B030D-6E8A-4147-A177-3AD203B41FA5}">
                      <a16:colId xmlns:a16="http://schemas.microsoft.com/office/drawing/2014/main" val="1625889412"/>
                    </a:ext>
                  </a:extLst>
                </a:gridCol>
                <a:gridCol w="1071155">
                  <a:extLst>
                    <a:ext uri="{9D8B030D-6E8A-4147-A177-3AD203B41FA5}">
                      <a16:colId xmlns:a16="http://schemas.microsoft.com/office/drawing/2014/main" val="3361395023"/>
                    </a:ext>
                  </a:extLst>
                </a:gridCol>
                <a:gridCol w="1358537">
                  <a:extLst>
                    <a:ext uri="{9D8B030D-6E8A-4147-A177-3AD203B41FA5}">
                      <a16:colId xmlns:a16="http://schemas.microsoft.com/office/drawing/2014/main" val="3917190622"/>
                    </a:ext>
                  </a:extLst>
                </a:gridCol>
              </a:tblGrid>
              <a:tr h="370840">
                <a:tc>
                  <a:txBody>
                    <a:bodyPr/>
                    <a:lstStyle/>
                    <a:p>
                      <a:r>
                        <a:rPr lang="en-GB" sz="1600" dirty="0">
                          <a:latin typeface="Segoe UI Variable Text" pitchFamily="2" charset="0"/>
                          <a:cs typeface="Segoe UI" panose="020B0502040204020203" pitchFamily="34" charset="0"/>
                        </a:rPr>
                        <a:t>X</a:t>
                      </a:r>
                    </a:p>
                  </a:txBody>
                  <a:tcPr>
                    <a:solidFill>
                      <a:schemeClr val="bg1">
                        <a:lumMod val="85000"/>
                      </a:schemeClr>
                    </a:solidFill>
                  </a:tcPr>
                </a:tc>
                <a:tc>
                  <a:txBody>
                    <a:bodyPr/>
                    <a:lstStyle/>
                    <a:p>
                      <a:r>
                        <a:rPr lang="en-GB" sz="1600" dirty="0">
                          <a:latin typeface="Segoe UI Variable Text" pitchFamily="2" charset="0"/>
                          <a:cs typeface="Segoe UI" panose="020B0502040204020203" pitchFamily="34" charset="0"/>
                        </a:rPr>
                        <a:t>Y</a:t>
                      </a:r>
                    </a:p>
                  </a:txBody>
                  <a:tcPr>
                    <a:solidFill>
                      <a:schemeClr val="bg1">
                        <a:lumMod val="85000"/>
                      </a:schemeClr>
                    </a:solidFill>
                  </a:tcPr>
                </a:tc>
                <a:tc>
                  <a:txBody>
                    <a:bodyPr/>
                    <a:lstStyle/>
                    <a:p>
                      <a:r>
                        <a:rPr lang="en-GB" sz="1600" dirty="0">
                          <a:latin typeface="Segoe UI Variable Text" pitchFamily="2" charset="0"/>
                          <a:cs typeface="Segoe UI" panose="020B0502040204020203" pitchFamily="34" charset="0"/>
                        </a:rPr>
                        <a:t>Output</a:t>
                      </a:r>
                    </a:p>
                  </a:txBody>
                  <a:tcPr>
                    <a:solidFill>
                      <a:schemeClr val="bg1">
                        <a:lumMod val="85000"/>
                      </a:schemeClr>
                    </a:solidFill>
                  </a:tcPr>
                </a:tc>
                <a:extLst>
                  <a:ext uri="{0D108BD9-81ED-4DB2-BD59-A6C34878D82A}">
                    <a16:rowId xmlns:a16="http://schemas.microsoft.com/office/drawing/2014/main" val="178218307"/>
                  </a:ext>
                </a:extLst>
              </a:tr>
              <a:tr h="370840">
                <a:tc>
                  <a:txBody>
                    <a:bodyPr/>
                    <a:lstStyle/>
                    <a:p>
                      <a:r>
                        <a:rPr lang="en-GB" sz="1600" dirty="0">
                          <a:latin typeface="Segoe UI Variable Text" pitchFamily="2" charset="0"/>
                          <a:cs typeface="Segoe UI" panose="020B0502040204020203" pitchFamily="34" charset="0"/>
                        </a:rPr>
                        <a:t>1</a:t>
                      </a:r>
                    </a:p>
                  </a:txBody>
                  <a:tcPr>
                    <a:solidFill>
                      <a:schemeClr val="bg1"/>
                    </a:solidFill>
                  </a:tcPr>
                </a:tc>
                <a:tc>
                  <a:txBody>
                    <a:bodyPr/>
                    <a:lstStyle/>
                    <a:p>
                      <a:r>
                        <a:rPr lang="en-GB" sz="1600" dirty="0">
                          <a:latin typeface="Segoe UI Variable Text" pitchFamily="2" charset="0"/>
                          <a:cs typeface="Segoe UI" panose="020B0502040204020203" pitchFamily="34" charset="0"/>
                        </a:rPr>
                        <a:t>3</a:t>
                      </a:r>
                    </a:p>
                  </a:txBody>
                  <a:tcPr>
                    <a:solidFill>
                      <a:schemeClr val="bg1"/>
                    </a:solidFill>
                  </a:tcPr>
                </a:tc>
                <a:tc>
                  <a:txBody>
                    <a:bodyPr/>
                    <a:lstStyle/>
                    <a:p>
                      <a:endParaRPr lang="en-GB" sz="160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3191339613"/>
                  </a:ext>
                </a:extLst>
              </a:tr>
              <a:tr h="370840">
                <a:tc>
                  <a:txBody>
                    <a:bodyPr/>
                    <a:lstStyle/>
                    <a:p>
                      <a:r>
                        <a:rPr lang="en-GB" sz="1600" dirty="0">
                          <a:latin typeface="Segoe UI Variable Text" pitchFamily="2" charset="0"/>
                          <a:cs typeface="Segoe UI" panose="020B0502040204020203" pitchFamily="34" charset="0"/>
                        </a:rPr>
                        <a:t>2</a:t>
                      </a:r>
                    </a:p>
                  </a:txBody>
                  <a:tcPr>
                    <a:solidFill>
                      <a:schemeClr val="bg1"/>
                    </a:solidFill>
                  </a:tcPr>
                </a:tc>
                <a:tc>
                  <a:txBody>
                    <a:bodyPr/>
                    <a:lstStyle/>
                    <a:p>
                      <a:r>
                        <a:rPr lang="en-GB" sz="1600" dirty="0">
                          <a:latin typeface="Segoe UI Variable Text" pitchFamily="2" charset="0"/>
                          <a:cs typeface="Segoe UI" panose="020B0502040204020203" pitchFamily="34" charset="0"/>
                        </a:rPr>
                        <a:t>5</a:t>
                      </a:r>
                    </a:p>
                  </a:txBody>
                  <a:tcPr>
                    <a:solidFill>
                      <a:schemeClr val="bg1"/>
                    </a:solidFill>
                  </a:tcPr>
                </a:tc>
                <a:tc>
                  <a:txBody>
                    <a:bodyPr/>
                    <a:lstStyle/>
                    <a:p>
                      <a:endParaRPr lang="en-GB" sz="160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409665561"/>
                  </a:ext>
                </a:extLst>
              </a:tr>
              <a:tr h="370840">
                <a:tc>
                  <a:txBody>
                    <a:bodyPr/>
                    <a:lstStyle/>
                    <a:p>
                      <a:r>
                        <a:rPr lang="en-GB" sz="1600" dirty="0">
                          <a:latin typeface="Segoe UI Variable Text" pitchFamily="2" charset="0"/>
                          <a:cs typeface="Segoe UI" panose="020B0502040204020203" pitchFamily="34" charset="0"/>
                        </a:rPr>
                        <a:t>3</a:t>
                      </a:r>
                    </a:p>
                  </a:txBody>
                  <a:tcPr>
                    <a:solidFill>
                      <a:schemeClr val="bg1"/>
                    </a:solidFill>
                  </a:tcPr>
                </a:tc>
                <a:tc>
                  <a:txBody>
                    <a:bodyPr/>
                    <a:lstStyle/>
                    <a:p>
                      <a:r>
                        <a:rPr lang="en-GB" sz="1600" dirty="0">
                          <a:latin typeface="Segoe UI Variable Text" pitchFamily="2" charset="0"/>
                          <a:cs typeface="Segoe UI" panose="020B0502040204020203" pitchFamily="34" charset="0"/>
                        </a:rPr>
                        <a:t>8</a:t>
                      </a:r>
                    </a:p>
                  </a:txBody>
                  <a:tcPr>
                    <a:solidFill>
                      <a:schemeClr val="bg1"/>
                    </a:solidFill>
                  </a:tcPr>
                </a:tc>
                <a:tc>
                  <a:txBody>
                    <a:bodyPr/>
                    <a:lstStyle/>
                    <a:p>
                      <a:endParaRPr lang="en-GB" sz="160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335577014"/>
                  </a:ext>
                </a:extLst>
              </a:tr>
              <a:tr h="370840">
                <a:tc>
                  <a:txBody>
                    <a:bodyPr/>
                    <a:lstStyle/>
                    <a:p>
                      <a:r>
                        <a:rPr lang="en-GB" sz="1600" dirty="0">
                          <a:latin typeface="Segoe UI Variable Text" pitchFamily="2" charset="0"/>
                          <a:cs typeface="Segoe UI" panose="020B0502040204020203" pitchFamily="34" charset="0"/>
                        </a:rPr>
                        <a:t>4</a:t>
                      </a:r>
                    </a:p>
                  </a:txBody>
                  <a:tcPr>
                    <a:solidFill>
                      <a:schemeClr val="bg1"/>
                    </a:solidFill>
                  </a:tcPr>
                </a:tc>
                <a:tc>
                  <a:txBody>
                    <a:bodyPr/>
                    <a:lstStyle/>
                    <a:p>
                      <a:r>
                        <a:rPr lang="en-GB" sz="1600" dirty="0">
                          <a:latin typeface="Segoe UI Variable Text" pitchFamily="2" charset="0"/>
                          <a:cs typeface="Segoe UI" panose="020B0502040204020203" pitchFamily="34" charset="0"/>
                        </a:rPr>
                        <a:t>12</a:t>
                      </a: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955025268"/>
                  </a:ext>
                </a:extLst>
              </a:tr>
              <a:tr h="370840">
                <a:tc>
                  <a:txBody>
                    <a:bodyPr/>
                    <a:lstStyle/>
                    <a:p>
                      <a:r>
                        <a:rPr lang="en-GB" sz="1600" dirty="0">
                          <a:latin typeface="Segoe UI Variable Text" pitchFamily="2" charset="0"/>
                          <a:cs typeface="Segoe UI" panose="020B0502040204020203" pitchFamily="34" charset="0"/>
                        </a:rPr>
                        <a:t>5</a:t>
                      </a:r>
                    </a:p>
                  </a:txBody>
                  <a:tcPr>
                    <a:solidFill>
                      <a:schemeClr val="bg1"/>
                    </a:solidFill>
                  </a:tcPr>
                </a:tc>
                <a:tc>
                  <a:txBody>
                    <a:bodyPr/>
                    <a:lstStyle/>
                    <a:p>
                      <a:r>
                        <a:rPr lang="en-GB" sz="1600" dirty="0">
                          <a:latin typeface="Segoe UI Variable Text" pitchFamily="2" charset="0"/>
                          <a:cs typeface="Segoe UI" panose="020B0502040204020203" pitchFamily="34" charset="0"/>
                        </a:rPr>
                        <a:t>17</a:t>
                      </a:r>
                    </a:p>
                  </a:txBody>
                  <a:tcPr>
                    <a:solidFill>
                      <a:schemeClr val="bg1"/>
                    </a:solidFill>
                  </a:tcPr>
                </a:tc>
                <a:tc>
                  <a:txBody>
                    <a:bodyPr/>
                    <a:lstStyle/>
                    <a:p>
                      <a:endParaRPr lang="en-GB" sz="1600" dirty="0">
                        <a:latin typeface="Segoe UI Variable Text" pitchFamily="2" charset="0"/>
                        <a:cs typeface="Segoe UI" panose="020B0502040204020203" pitchFamily="34" charset="0"/>
                      </a:endParaRPr>
                    </a:p>
                  </a:txBody>
                  <a:tcPr>
                    <a:solidFill>
                      <a:schemeClr val="bg1"/>
                    </a:solidFill>
                  </a:tcPr>
                </a:tc>
                <a:extLst>
                  <a:ext uri="{0D108BD9-81ED-4DB2-BD59-A6C34878D82A}">
                    <a16:rowId xmlns:a16="http://schemas.microsoft.com/office/drawing/2014/main" val="4035585292"/>
                  </a:ext>
                </a:extLst>
              </a:tr>
              <a:tr h="370840">
                <a:tc>
                  <a:txBody>
                    <a:bodyPr/>
                    <a:lstStyle/>
                    <a:p>
                      <a:r>
                        <a:rPr lang="en-GB" sz="1600" dirty="0">
                          <a:latin typeface="Segoe UI Variable Text" pitchFamily="2" charset="0"/>
                          <a:cs typeface="Segoe UI" panose="020B0502040204020203" pitchFamily="34" charset="0"/>
                        </a:rPr>
                        <a:t>6</a:t>
                      </a:r>
                    </a:p>
                  </a:txBody>
                  <a:tcPr>
                    <a:solidFill>
                      <a:schemeClr val="bg1"/>
                    </a:solidFill>
                  </a:tcPr>
                </a:tc>
                <a:tc>
                  <a:txBody>
                    <a:bodyPr/>
                    <a:lstStyle/>
                    <a:p>
                      <a:r>
                        <a:rPr lang="en-GB" sz="1600" dirty="0">
                          <a:latin typeface="Segoe UI Variable Text" pitchFamily="2" charset="0"/>
                          <a:cs typeface="Segoe UI" panose="020B0502040204020203" pitchFamily="34" charset="0"/>
                        </a:rPr>
                        <a:t>23</a:t>
                      </a:r>
                    </a:p>
                  </a:txBody>
                  <a:tcPr>
                    <a:solidFill>
                      <a:schemeClr val="bg1"/>
                    </a:solidFill>
                  </a:tcPr>
                </a:tc>
                <a:tc>
                  <a:txBody>
                    <a:bodyPr/>
                    <a:lstStyle/>
                    <a:p>
                      <a:r>
                        <a:rPr lang="en-GB" sz="1600" dirty="0">
                          <a:latin typeface="Segoe UI Variable Text" pitchFamily="2" charset="0"/>
                          <a:cs typeface="Segoe UI" panose="020B0502040204020203" pitchFamily="34" charset="0"/>
                        </a:rPr>
                        <a:t>23</a:t>
                      </a:r>
                    </a:p>
                  </a:txBody>
                  <a:tcPr>
                    <a:solidFill>
                      <a:schemeClr val="bg1"/>
                    </a:solidFill>
                  </a:tcPr>
                </a:tc>
                <a:extLst>
                  <a:ext uri="{0D108BD9-81ED-4DB2-BD59-A6C34878D82A}">
                    <a16:rowId xmlns:a16="http://schemas.microsoft.com/office/drawing/2014/main" val="2546116346"/>
                  </a:ext>
                </a:extLst>
              </a:tr>
            </a:tbl>
          </a:graphicData>
        </a:graphic>
      </p:graphicFrame>
      <p:sp>
        <p:nvSpPr>
          <p:cNvPr id="5" name="TextBox 4">
            <a:extLst>
              <a:ext uri="{FF2B5EF4-FFF2-40B4-BE49-F238E27FC236}">
                <a16:creationId xmlns:a16="http://schemas.microsoft.com/office/drawing/2014/main" id="{A766B642-E477-0FE8-3697-2ABB08EF63E0}"/>
              </a:ext>
            </a:extLst>
          </p:cNvPr>
          <p:cNvSpPr txBox="1"/>
          <p:nvPr/>
        </p:nvSpPr>
        <p:spPr>
          <a:xfrm>
            <a:off x="5940676" y="4501957"/>
            <a:ext cx="4582633" cy="923330"/>
          </a:xfrm>
          <a:prstGeom prst="rect">
            <a:avLst/>
          </a:prstGeom>
          <a:noFill/>
        </p:spPr>
        <p:txBody>
          <a:bodyPr wrap="square" rtlCol="0">
            <a:spAutoFit/>
          </a:bodyPr>
          <a:lstStyle/>
          <a:p>
            <a:r>
              <a:rPr lang="en-GB" dirty="0">
                <a:latin typeface="Segoe UI Variable Text" pitchFamily="2" charset="0"/>
                <a:ea typeface="Segoe UI Black" panose="020B0A02040204020203" pitchFamily="34" charset="0"/>
                <a:cs typeface="Segoe UI" panose="020B0502040204020203" pitchFamily="34" charset="0"/>
              </a:rPr>
              <a:t>The final row of output is the only one completed because the value of Y is being printed outside the loop.</a:t>
            </a:r>
          </a:p>
        </p:txBody>
      </p:sp>
      <p:cxnSp>
        <p:nvCxnSpPr>
          <p:cNvPr id="6" name="Straight Arrow Connector 5">
            <a:extLst>
              <a:ext uri="{FF2B5EF4-FFF2-40B4-BE49-F238E27FC236}">
                <a16:creationId xmlns:a16="http://schemas.microsoft.com/office/drawing/2014/main" id="{5A61A6D9-A8B6-42FC-7833-FFBAC61B3333}"/>
              </a:ext>
            </a:extLst>
          </p:cNvPr>
          <p:cNvCxnSpPr/>
          <p:nvPr/>
        </p:nvCxnSpPr>
        <p:spPr>
          <a:xfrm flipH="1" flipV="1">
            <a:off x="6567997" y="3874573"/>
            <a:ext cx="631252" cy="6273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868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a:latin typeface="Segoe UI Variable Text" pitchFamily="2" charset="0"/>
              </a:rPr>
              <a:t>Task 2: Guided </a:t>
            </a:r>
            <a:r>
              <a:rPr lang="en-GB" dirty="0">
                <a:latin typeface="Segoe UI Variable Text" pitchFamily="2" charset="0"/>
              </a:rPr>
              <a:t>practice</a:t>
            </a:r>
          </a:p>
          <a:p>
            <a:pPr marL="285750" indent="-285750">
              <a:buFont typeface="Arial" panose="020B0604020202020204" pitchFamily="34" charset="0"/>
              <a:buChar char="•"/>
            </a:pPr>
            <a:r>
              <a:rPr lang="en-GB" dirty="0">
                <a:latin typeface="Segoe UI Variable Text" pitchFamily="2" charset="0"/>
              </a:rPr>
              <a:t>Task 3: Programming challenges (Tasks 1-8)</a:t>
            </a:r>
          </a:p>
        </p:txBody>
      </p:sp>
    </p:spTree>
    <p:extLst>
      <p:ext uri="{BB962C8B-B14F-4D97-AF65-F5344CB8AC3E}">
        <p14:creationId xmlns:p14="http://schemas.microsoft.com/office/powerpoint/2010/main" val="1425022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321040" y="1306681"/>
            <a:ext cx="348615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Complete the program so it checks a person’s age and whether they have a ticket, then prints the correct message.</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72350" y="1291755"/>
            <a:ext cx="914400" cy="914400"/>
          </a:xfrm>
          <a:prstGeom prst="rect">
            <a:avLst/>
          </a:prstGeom>
        </p:spPr>
      </p:pic>
      <p:sp>
        <p:nvSpPr>
          <p:cNvPr id="5" name="TextBox 4">
            <a:extLst>
              <a:ext uri="{FF2B5EF4-FFF2-40B4-BE49-F238E27FC236}">
                <a16:creationId xmlns:a16="http://schemas.microsoft.com/office/drawing/2014/main" id="{9600A2CF-0780-A231-C46C-FFF4A7797C55}"/>
              </a:ext>
            </a:extLst>
          </p:cNvPr>
          <p:cNvSpPr txBox="1"/>
          <p:nvPr/>
        </p:nvSpPr>
        <p:spPr>
          <a:xfrm>
            <a:off x="224790" y="1291755"/>
            <a:ext cx="7147560" cy="4801314"/>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age = int(input("Enter your age: "))</a:t>
            </a:r>
          </a:p>
          <a:p>
            <a:r>
              <a:rPr lang="en-GB" dirty="0">
                <a:latin typeface="Courier New" panose="02070309020205020404" pitchFamily="49" charset="0"/>
                <a:cs typeface="Courier New" panose="02070309020205020404" pitchFamily="49" charset="0"/>
              </a:rPr>
              <a:t>ticket = input("Do you have a ticket? (yes/no): ")</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_____ age &lt; 5:</a:t>
            </a:r>
          </a:p>
          <a:p>
            <a:r>
              <a:rPr lang="en-GB" dirty="0">
                <a:latin typeface="Courier New" panose="02070309020205020404" pitchFamily="49" charset="0"/>
                <a:cs typeface="Courier New" panose="02070309020205020404" pitchFamily="49" charset="0"/>
              </a:rPr>
              <a:t>    print("Free entry")</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_____ age &lt; 18 _____ ticket == "yes":</a:t>
            </a:r>
          </a:p>
          <a:p>
            <a:r>
              <a:rPr lang="en-GB" dirty="0">
                <a:latin typeface="Courier New" panose="02070309020205020404" pitchFamily="49" charset="0"/>
                <a:cs typeface="Courier New" panose="02070309020205020404" pitchFamily="49" charset="0"/>
              </a:rPr>
              <a:t>    print("Child ticket — allowed in")</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_____ age &gt;= 18 _____ ticket == "yes":</a:t>
            </a:r>
          </a:p>
          <a:p>
            <a:r>
              <a:rPr lang="en-GB" dirty="0">
                <a:latin typeface="Courier New" panose="02070309020205020404" pitchFamily="49" charset="0"/>
                <a:cs typeface="Courier New" panose="02070309020205020404" pitchFamily="49" charset="0"/>
              </a:rPr>
              <a:t>    print("Adult ticket — allowed in")</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_____ ticket == "no":</a:t>
            </a:r>
          </a:p>
          <a:p>
            <a:r>
              <a:rPr lang="en-GB" dirty="0">
                <a:latin typeface="Courier New" panose="02070309020205020404" pitchFamily="49" charset="0"/>
                <a:cs typeface="Courier New" panose="02070309020205020404" pitchFamily="49" charset="0"/>
              </a:rPr>
              <a:t>    print("Ticket required")</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_____:</a:t>
            </a:r>
          </a:p>
          <a:p>
            <a:r>
              <a:rPr lang="en-GB" dirty="0">
                <a:latin typeface="Courier New" panose="02070309020205020404" pitchFamily="49" charset="0"/>
                <a:cs typeface="Courier New" panose="02070309020205020404" pitchFamily="49" charset="0"/>
              </a:rPr>
              <a:t>    print("Invalid input")</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4B59D-D86F-2AD5-3EA3-49E993FB2AF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325A694-407A-0D75-1734-33BBC4954000}"/>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1C1AEDA3-8C6E-D53A-5413-61A0C50D07C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C70776F8-2063-95AB-A889-C9C40A5D0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4BD27890-B232-A93E-C810-1000651BE1D3}"/>
              </a:ext>
            </a:extLst>
          </p:cNvPr>
          <p:cNvSpPr txBox="1"/>
          <p:nvPr/>
        </p:nvSpPr>
        <p:spPr>
          <a:xfrm>
            <a:off x="8321040" y="1306681"/>
            <a:ext cx="348615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Complete the program so it checks a person’s age and whether they have a ticket, then prints the correct message.</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A20B08C7-5EFE-B268-1D99-9954AB6EBF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72350" y="1291755"/>
            <a:ext cx="914400" cy="914400"/>
          </a:xfrm>
          <a:prstGeom prst="rect">
            <a:avLst/>
          </a:prstGeom>
        </p:spPr>
      </p:pic>
      <p:sp>
        <p:nvSpPr>
          <p:cNvPr id="5" name="TextBox 4">
            <a:extLst>
              <a:ext uri="{FF2B5EF4-FFF2-40B4-BE49-F238E27FC236}">
                <a16:creationId xmlns:a16="http://schemas.microsoft.com/office/drawing/2014/main" id="{BA067824-9165-934B-592B-B2DB16BF95BB}"/>
              </a:ext>
            </a:extLst>
          </p:cNvPr>
          <p:cNvSpPr txBox="1"/>
          <p:nvPr/>
        </p:nvSpPr>
        <p:spPr>
          <a:xfrm>
            <a:off x="224790" y="1291755"/>
            <a:ext cx="7147560" cy="4801314"/>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age = int(input("Enter your age: "))</a:t>
            </a:r>
          </a:p>
          <a:p>
            <a:r>
              <a:rPr lang="en-GB" dirty="0">
                <a:latin typeface="Courier New" panose="02070309020205020404" pitchFamily="49" charset="0"/>
                <a:cs typeface="Courier New" panose="02070309020205020404" pitchFamily="49" charset="0"/>
              </a:rPr>
              <a:t>ticket = input("Do you have a ticket? (yes/no): ")</a:t>
            </a:r>
          </a:p>
          <a:p>
            <a:endParaRPr lang="en-GB" dirty="0">
              <a:latin typeface="Courier New" panose="02070309020205020404" pitchFamily="49" charset="0"/>
              <a:cs typeface="Courier New" panose="02070309020205020404" pitchFamily="49" charset="0"/>
            </a:endParaRPr>
          </a:p>
          <a:p>
            <a:r>
              <a:rPr lang="en-GB" b="1" dirty="0">
                <a:latin typeface="Courier New" panose="02070309020205020404" pitchFamily="49" charset="0"/>
                <a:cs typeface="Courier New" panose="02070309020205020404" pitchFamily="49" charset="0"/>
              </a:rPr>
              <a:t>if</a:t>
            </a:r>
            <a:r>
              <a:rPr lang="en-GB" dirty="0">
                <a:latin typeface="Courier New" panose="02070309020205020404" pitchFamily="49" charset="0"/>
                <a:cs typeface="Courier New" panose="02070309020205020404" pitchFamily="49" charset="0"/>
              </a:rPr>
              <a:t> age &lt; 5:</a:t>
            </a:r>
          </a:p>
          <a:p>
            <a:r>
              <a:rPr lang="en-GB" dirty="0">
                <a:latin typeface="Courier New" panose="02070309020205020404" pitchFamily="49" charset="0"/>
                <a:cs typeface="Courier New" panose="02070309020205020404" pitchFamily="49" charset="0"/>
              </a:rPr>
              <a:t>    print("Free entry")</a:t>
            </a:r>
          </a:p>
          <a:p>
            <a:endParaRPr lang="en-GB" dirty="0">
              <a:latin typeface="Courier New" panose="02070309020205020404" pitchFamily="49" charset="0"/>
              <a:cs typeface="Courier New" panose="02070309020205020404" pitchFamily="49" charset="0"/>
            </a:endParaRPr>
          </a:p>
          <a:p>
            <a:r>
              <a:rPr lang="en-GB" b="1" dirty="0">
                <a:latin typeface="Courier New" panose="02070309020205020404" pitchFamily="49" charset="0"/>
                <a:cs typeface="Courier New" panose="02070309020205020404" pitchFamily="49" charset="0"/>
              </a:rPr>
              <a:t>elif</a:t>
            </a:r>
            <a:r>
              <a:rPr lang="en-GB" dirty="0">
                <a:latin typeface="Courier New" panose="02070309020205020404" pitchFamily="49" charset="0"/>
                <a:cs typeface="Courier New" panose="02070309020205020404" pitchFamily="49" charset="0"/>
              </a:rPr>
              <a:t> age &lt; 18 </a:t>
            </a:r>
            <a:r>
              <a:rPr lang="en-GB" b="1" dirty="0">
                <a:latin typeface="Courier New" panose="02070309020205020404" pitchFamily="49" charset="0"/>
                <a:cs typeface="Courier New" panose="02070309020205020404" pitchFamily="49" charset="0"/>
              </a:rPr>
              <a:t>and</a:t>
            </a:r>
            <a:r>
              <a:rPr lang="en-GB" dirty="0">
                <a:latin typeface="Courier New" panose="02070309020205020404" pitchFamily="49" charset="0"/>
                <a:cs typeface="Courier New" panose="02070309020205020404" pitchFamily="49" charset="0"/>
              </a:rPr>
              <a:t> ticket == "yes":</a:t>
            </a:r>
          </a:p>
          <a:p>
            <a:r>
              <a:rPr lang="en-GB" dirty="0">
                <a:latin typeface="Courier New" panose="02070309020205020404" pitchFamily="49" charset="0"/>
                <a:cs typeface="Courier New" panose="02070309020205020404" pitchFamily="49" charset="0"/>
              </a:rPr>
              <a:t>    print("Child ticket — allowed in")</a:t>
            </a:r>
          </a:p>
          <a:p>
            <a:endParaRPr lang="en-GB" dirty="0">
              <a:latin typeface="Courier New" panose="02070309020205020404" pitchFamily="49" charset="0"/>
              <a:cs typeface="Courier New" panose="02070309020205020404" pitchFamily="49" charset="0"/>
            </a:endParaRPr>
          </a:p>
          <a:p>
            <a:r>
              <a:rPr lang="en-GB" b="1" dirty="0">
                <a:latin typeface="Courier New" panose="02070309020205020404" pitchFamily="49" charset="0"/>
                <a:cs typeface="Courier New" panose="02070309020205020404" pitchFamily="49" charset="0"/>
              </a:rPr>
              <a:t>elif</a:t>
            </a:r>
            <a:r>
              <a:rPr lang="en-GB" dirty="0">
                <a:latin typeface="Courier New" panose="02070309020205020404" pitchFamily="49" charset="0"/>
                <a:cs typeface="Courier New" panose="02070309020205020404" pitchFamily="49" charset="0"/>
              </a:rPr>
              <a:t> age &gt;= 18 </a:t>
            </a:r>
            <a:r>
              <a:rPr lang="en-GB" b="1" dirty="0">
                <a:latin typeface="Courier New" panose="02070309020205020404" pitchFamily="49" charset="0"/>
                <a:cs typeface="Courier New" panose="02070309020205020404" pitchFamily="49" charset="0"/>
              </a:rPr>
              <a:t>and</a:t>
            </a:r>
            <a:r>
              <a:rPr lang="en-GB" dirty="0">
                <a:latin typeface="Courier New" panose="02070309020205020404" pitchFamily="49" charset="0"/>
                <a:cs typeface="Courier New" panose="02070309020205020404" pitchFamily="49" charset="0"/>
              </a:rPr>
              <a:t> ticket == "yes":</a:t>
            </a:r>
          </a:p>
          <a:p>
            <a:r>
              <a:rPr lang="en-GB" dirty="0">
                <a:latin typeface="Courier New" panose="02070309020205020404" pitchFamily="49" charset="0"/>
                <a:cs typeface="Courier New" panose="02070309020205020404" pitchFamily="49" charset="0"/>
              </a:rPr>
              <a:t>    print("Adult ticket — allowed in")</a:t>
            </a:r>
          </a:p>
          <a:p>
            <a:endParaRPr lang="en-GB" dirty="0">
              <a:latin typeface="Courier New" panose="02070309020205020404" pitchFamily="49" charset="0"/>
              <a:cs typeface="Courier New" panose="02070309020205020404" pitchFamily="49" charset="0"/>
            </a:endParaRPr>
          </a:p>
          <a:p>
            <a:r>
              <a:rPr lang="en-GB" b="1" dirty="0">
                <a:latin typeface="Courier New" panose="02070309020205020404" pitchFamily="49" charset="0"/>
                <a:cs typeface="Courier New" panose="02070309020205020404" pitchFamily="49" charset="0"/>
              </a:rPr>
              <a:t>elif</a:t>
            </a:r>
            <a:r>
              <a:rPr lang="en-GB" dirty="0">
                <a:latin typeface="Courier New" panose="02070309020205020404" pitchFamily="49" charset="0"/>
                <a:cs typeface="Courier New" panose="02070309020205020404" pitchFamily="49" charset="0"/>
              </a:rPr>
              <a:t> ticket == "no":</a:t>
            </a:r>
          </a:p>
          <a:p>
            <a:r>
              <a:rPr lang="en-GB" dirty="0">
                <a:latin typeface="Courier New" panose="02070309020205020404" pitchFamily="49" charset="0"/>
                <a:cs typeface="Courier New" panose="02070309020205020404" pitchFamily="49" charset="0"/>
              </a:rPr>
              <a:t>    print("Ticket required")</a:t>
            </a:r>
          </a:p>
          <a:p>
            <a:endParaRPr lang="en-GB" dirty="0">
              <a:latin typeface="Courier New" panose="02070309020205020404" pitchFamily="49" charset="0"/>
              <a:cs typeface="Courier New" panose="02070309020205020404" pitchFamily="49" charset="0"/>
            </a:endParaRPr>
          </a:p>
          <a:p>
            <a:r>
              <a:rPr lang="en-GB" b="1" dirty="0">
                <a:latin typeface="Courier New" panose="02070309020205020404" pitchFamily="49" charset="0"/>
                <a:cs typeface="Courier New" panose="02070309020205020404" pitchFamily="49" charset="0"/>
              </a:rPr>
              <a:t>else</a:t>
            </a:r>
            <a:r>
              <a:rPr lang="en-GB" dirty="0">
                <a:latin typeface="Courier New" panose="02070309020205020404" pitchFamily="49" charset="0"/>
                <a:cs typeface="Courier New" panose="02070309020205020404" pitchFamily="49" charset="0"/>
              </a:rPr>
              <a:t>:</a:t>
            </a:r>
          </a:p>
          <a:p>
            <a:r>
              <a:rPr lang="en-GB" dirty="0">
                <a:latin typeface="Courier New" panose="02070309020205020404" pitchFamily="49" charset="0"/>
                <a:cs typeface="Courier New" panose="02070309020205020404" pitchFamily="49" charset="0"/>
              </a:rPr>
              <a:t>    print("Invalid input")</a:t>
            </a:r>
          </a:p>
        </p:txBody>
      </p:sp>
    </p:spTree>
    <p:extLst>
      <p:ext uri="{BB962C8B-B14F-4D97-AF65-F5344CB8AC3E}">
        <p14:creationId xmlns:p14="http://schemas.microsoft.com/office/powerpoint/2010/main" val="2655434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Use programming constructs to control the flow of a program, including: </a:t>
            </a:r>
          </a:p>
          <a:p>
            <a:pPr marL="800100" lvl="1" indent="-342900">
              <a:buFont typeface="Arial" panose="020B0604020202020204" pitchFamily="34" charset="0"/>
              <a:buChar char="•"/>
            </a:pPr>
            <a:r>
              <a:rPr lang="en-GB" sz="2000" dirty="0">
                <a:latin typeface="Segoe UI Variable Text" pitchFamily="2" charset="0"/>
              </a:rPr>
              <a:t>iteration (conditional and count controlled loops)</a:t>
            </a:r>
          </a:p>
          <a:p>
            <a:pPr marL="800100" lvl="1" indent="-342900">
              <a:buFont typeface="Arial" panose="020B0604020202020204" pitchFamily="34" charset="0"/>
              <a:buChar char="•"/>
            </a:pPr>
            <a:r>
              <a:rPr lang="en-GB" sz="2000" dirty="0">
                <a:latin typeface="Segoe UI Variable Text" pitchFamily="2" charset="0"/>
              </a:rPr>
              <a:t>selection </a:t>
            </a:r>
          </a:p>
          <a:p>
            <a:pPr marL="800100" lvl="1" indent="-342900">
              <a:buFont typeface="Arial" panose="020B0604020202020204" pitchFamily="34" charset="0"/>
              <a:buChar char="•"/>
            </a:pPr>
            <a:r>
              <a:rPr lang="en-GB" sz="2000" dirty="0">
                <a:latin typeface="Segoe UI Variable Text" pitchFamily="2" charset="0"/>
              </a:rPr>
              <a:t>sequence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use of FOR loops in programming.</a:t>
            </a:r>
          </a:p>
          <a:p>
            <a:pPr marL="342900" indent="-342900">
              <a:buFont typeface="Arial" panose="020B0604020202020204" pitchFamily="34" charset="0"/>
              <a:buChar char="•"/>
            </a:pPr>
            <a:r>
              <a:rPr lang="en-GB" sz="2000" dirty="0">
                <a:latin typeface="Segoe UI Variable Text" pitchFamily="2" charset="0"/>
              </a:rPr>
              <a:t>To write programs that demonstrate the use of basic FOR loops and nested FOR loops.</a:t>
            </a:r>
          </a:p>
          <a:p>
            <a:pPr marL="342900" indent="-342900">
              <a:buFont typeface="Arial" panose="020B0604020202020204" pitchFamily="34" charset="0"/>
              <a:buChar char="•"/>
            </a:pPr>
            <a:r>
              <a:rPr lang="en-GB" sz="2000" dirty="0">
                <a:latin typeface="Segoe UI Variable Text" pitchFamily="2" charset="0"/>
              </a:rPr>
              <a:t>To write programs that include FOR loops combined with other programming techniques.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Iteration</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107996"/>
          </a:xfrm>
          <a:prstGeom prst="rect">
            <a:avLst/>
          </a:prstGeom>
          <a:noFill/>
        </p:spPr>
        <p:txBody>
          <a:bodyPr wrap="square">
            <a:spAutoFit/>
          </a:bodyPr>
          <a:lstStyle/>
          <a:p>
            <a:r>
              <a:rPr lang="en-GB" sz="2400" b="1" dirty="0">
                <a:latin typeface="Segoe UI Variable Text" pitchFamily="2" charset="0"/>
              </a:rPr>
              <a:t>What is meant by iteration?</a:t>
            </a:r>
          </a:p>
          <a:p>
            <a:endParaRPr lang="en-GB" sz="2400" dirty="0">
              <a:latin typeface="Segoe UI Variable Text" pitchFamily="2" charset="0"/>
            </a:endParaRPr>
          </a:p>
          <a:p>
            <a:r>
              <a:rPr lang="en-GB" dirty="0">
                <a:latin typeface="Segoe UI Variable Text" pitchFamily="2" charset="0"/>
              </a:rPr>
              <a:t>Iteration is a process of repeating steps. </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766560" y="1145967"/>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24790" y="2500326"/>
            <a:ext cx="5629480" cy="707886"/>
          </a:xfrm>
          <a:prstGeom prst="rect">
            <a:avLst/>
          </a:prstGeom>
          <a:noFill/>
        </p:spPr>
        <p:txBody>
          <a:bodyPr wrap="square">
            <a:spAutoFit/>
          </a:bodyPr>
          <a:lstStyle/>
          <a:p>
            <a:r>
              <a:rPr lang="en-GB" sz="2000" b="1" dirty="0">
                <a:latin typeface="Segoe UI Variable Text" pitchFamily="2" charset="0"/>
              </a:rPr>
              <a:t>Counter-controlled iteration v Condition-controlled iteration</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Code Snippet A for Task 1 </a:t>
            </a:r>
            <a:r>
              <a:rPr lang="en-GB" sz="1800" dirty="0">
                <a:latin typeface="Segoe UI Variable Text" pitchFamily="2" charset="0"/>
              </a:rPr>
              <a:t>in the student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400110"/>
          </a:xfrm>
          <a:prstGeom prst="rect">
            <a:avLst/>
          </a:prstGeom>
          <a:noFill/>
        </p:spPr>
        <p:txBody>
          <a:bodyPr wrap="square">
            <a:spAutoFit/>
          </a:bodyPr>
          <a:lstStyle/>
          <a:p>
            <a:pPr algn="ctr"/>
            <a:r>
              <a:rPr lang="en-GB" sz="2000" b="1" dirty="0">
                <a:latin typeface="Segoe UI Variable Text" pitchFamily="2" charset="0"/>
              </a:rPr>
              <a:t>What is a FOR loop?</a:t>
            </a:r>
          </a:p>
        </p:txBody>
      </p:sp>
      <p:graphicFrame>
        <p:nvGraphicFramePr>
          <p:cNvPr id="5" name="Table 4">
            <a:extLst>
              <a:ext uri="{FF2B5EF4-FFF2-40B4-BE49-F238E27FC236}">
                <a16:creationId xmlns:a16="http://schemas.microsoft.com/office/drawing/2014/main" id="{7A63582B-23AF-7D6E-CB66-7A6C853D5A83}"/>
              </a:ext>
            </a:extLst>
          </p:cNvPr>
          <p:cNvGraphicFramePr>
            <a:graphicFrameLocks noGrp="1"/>
          </p:cNvGraphicFramePr>
          <p:nvPr>
            <p:extLst>
              <p:ext uri="{D42A27DB-BD31-4B8C-83A1-F6EECF244321}">
                <p14:modId xmlns:p14="http://schemas.microsoft.com/office/powerpoint/2010/main" val="3201980462"/>
              </p:ext>
            </p:extLst>
          </p:nvPr>
        </p:nvGraphicFramePr>
        <p:xfrm>
          <a:off x="277314" y="3393687"/>
          <a:ext cx="6268020" cy="2743200"/>
        </p:xfrm>
        <a:graphic>
          <a:graphicData uri="http://schemas.openxmlformats.org/drawingml/2006/table">
            <a:tbl>
              <a:tblPr firstRow="1" bandRow="1">
                <a:tableStyleId>{5940675A-B579-460E-94D1-54222C63F5DA}</a:tableStyleId>
              </a:tblPr>
              <a:tblGrid>
                <a:gridCol w="1848666">
                  <a:extLst>
                    <a:ext uri="{9D8B030D-6E8A-4147-A177-3AD203B41FA5}">
                      <a16:colId xmlns:a16="http://schemas.microsoft.com/office/drawing/2014/main" val="761102687"/>
                    </a:ext>
                  </a:extLst>
                </a:gridCol>
                <a:gridCol w="3017520">
                  <a:extLst>
                    <a:ext uri="{9D8B030D-6E8A-4147-A177-3AD203B41FA5}">
                      <a16:colId xmlns:a16="http://schemas.microsoft.com/office/drawing/2014/main" val="3120673629"/>
                    </a:ext>
                  </a:extLst>
                </a:gridCol>
                <a:gridCol w="1401834">
                  <a:extLst>
                    <a:ext uri="{9D8B030D-6E8A-4147-A177-3AD203B41FA5}">
                      <a16:colId xmlns:a16="http://schemas.microsoft.com/office/drawing/2014/main" val="1044641935"/>
                    </a:ext>
                  </a:extLst>
                </a:gridCol>
              </a:tblGrid>
              <a:tr h="370840">
                <a:tc>
                  <a:txBody>
                    <a:bodyPr/>
                    <a:lstStyle/>
                    <a:p>
                      <a:r>
                        <a:rPr lang="en-GB" b="1" dirty="0">
                          <a:solidFill>
                            <a:schemeClr val="bg1"/>
                          </a:solidFill>
                          <a:latin typeface="Segoe UI Variable Text" pitchFamily="2" charset="0"/>
                        </a:rPr>
                        <a:t>Iteration type</a:t>
                      </a:r>
                    </a:p>
                  </a:txBody>
                  <a:tcPr>
                    <a:solidFill>
                      <a:schemeClr val="tx1"/>
                    </a:solidFill>
                  </a:tcPr>
                </a:tc>
                <a:tc>
                  <a:txBody>
                    <a:bodyPr/>
                    <a:lstStyle/>
                    <a:p>
                      <a:r>
                        <a:rPr lang="en-GB" b="1" dirty="0">
                          <a:solidFill>
                            <a:schemeClr val="bg1"/>
                          </a:solidFill>
                          <a:latin typeface="Segoe UI Variable Text" pitchFamily="2" charset="0"/>
                        </a:rPr>
                        <a:t>Description</a:t>
                      </a:r>
                    </a:p>
                  </a:txBody>
                  <a:tcPr>
                    <a:solidFill>
                      <a:schemeClr val="tx1"/>
                    </a:solidFill>
                  </a:tcPr>
                </a:tc>
                <a:tc>
                  <a:txBody>
                    <a:bodyPr/>
                    <a:lstStyle/>
                    <a:p>
                      <a:r>
                        <a:rPr lang="en-GB" b="1" dirty="0">
                          <a:solidFill>
                            <a:schemeClr val="bg1"/>
                          </a:solidFill>
                          <a:latin typeface="Segoe UI Variable Text" pitchFamily="2" charset="0"/>
                        </a:rPr>
                        <a:t>Python syntax</a:t>
                      </a:r>
                    </a:p>
                  </a:txBody>
                  <a:tcPr>
                    <a:solidFill>
                      <a:schemeClr val="tx1"/>
                    </a:solidFill>
                  </a:tcPr>
                </a:tc>
                <a:extLst>
                  <a:ext uri="{0D108BD9-81ED-4DB2-BD59-A6C34878D82A}">
                    <a16:rowId xmlns:a16="http://schemas.microsoft.com/office/drawing/2014/main" val="3436239294"/>
                  </a:ext>
                </a:extLst>
              </a:tr>
              <a:tr h="370840">
                <a:tc>
                  <a:txBody>
                    <a:bodyPr/>
                    <a:lstStyle/>
                    <a:p>
                      <a:r>
                        <a:rPr lang="en-GB" dirty="0">
                          <a:latin typeface="Segoe UI Variable Text" pitchFamily="2" charset="0"/>
                        </a:rPr>
                        <a:t>Counter-controlled</a:t>
                      </a:r>
                    </a:p>
                  </a:txBody>
                  <a:tcPr/>
                </a:tc>
                <a:tc>
                  <a:txBody>
                    <a:bodyPr/>
                    <a:lstStyle/>
                    <a:p>
                      <a:r>
                        <a:rPr lang="en-GB" dirty="0">
                          <a:latin typeface="Segoe UI Variable Text" pitchFamily="2" charset="0"/>
                        </a:rPr>
                        <a:t>Used to repeatedly execute a block of code for a given number of times.</a:t>
                      </a:r>
                    </a:p>
                  </a:txBody>
                  <a:tcPr/>
                </a:tc>
                <a:tc>
                  <a:txBody>
                    <a:bodyPr/>
                    <a:lstStyle/>
                    <a:p>
                      <a:r>
                        <a:rPr lang="en-GB" dirty="0">
                          <a:latin typeface="Segoe UI Variable Text" pitchFamily="2" charset="0"/>
                        </a:rPr>
                        <a:t>FOR</a:t>
                      </a:r>
                    </a:p>
                  </a:txBody>
                  <a:tcPr/>
                </a:tc>
                <a:extLst>
                  <a:ext uri="{0D108BD9-81ED-4DB2-BD59-A6C34878D82A}">
                    <a16:rowId xmlns:a16="http://schemas.microsoft.com/office/drawing/2014/main" val="4078306659"/>
                  </a:ext>
                </a:extLst>
              </a:tr>
              <a:tr h="370840">
                <a:tc>
                  <a:txBody>
                    <a:bodyPr/>
                    <a:lstStyle/>
                    <a:p>
                      <a:r>
                        <a:rPr lang="en-GB" dirty="0">
                          <a:latin typeface="Segoe UI Variable Text" pitchFamily="2" charset="0"/>
                        </a:rPr>
                        <a:t>Condition-controlled</a:t>
                      </a:r>
                    </a:p>
                  </a:txBody>
                  <a:tcPr/>
                </a:tc>
                <a:tc>
                  <a:txBody>
                    <a:bodyPr/>
                    <a:lstStyle/>
                    <a:p>
                      <a:r>
                        <a:rPr lang="en-GB" dirty="0">
                          <a:latin typeface="Segoe UI Variable Text" pitchFamily="2" charset="0"/>
                        </a:rPr>
                        <a:t>Used to repeatedly execute a block of code as long as a </a:t>
                      </a:r>
                    </a:p>
                    <a:p>
                      <a:r>
                        <a:rPr lang="en-GB" dirty="0">
                          <a:latin typeface="Segoe UI Variable Text" pitchFamily="2" charset="0"/>
                        </a:rPr>
                        <a:t>specified condition remains True. </a:t>
                      </a:r>
                    </a:p>
                  </a:txBody>
                  <a:tcPr/>
                </a:tc>
                <a:tc>
                  <a:txBody>
                    <a:bodyPr/>
                    <a:lstStyle/>
                    <a:p>
                      <a:r>
                        <a:rPr lang="en-GB" dirty="0">
                          <a:latin typeface="Segoe UI Variable Text" pitchFamily="2" charset="0"/>
                        </a:rPr>
                        <a:t>WHILE</a:t>
                      </a:r>
                    </a:p>
                  </a:txBody>
                  <a:tcPr/>
                </a:tc>
                <a:extLst>
                  <a:ext uri="{0D108BD9-81ED-4DB2-BD59-A6C34878D82A}">
                    <a16:rowId xmlns:a16="http://schemas.microsoft.com/office/drawing/2014/main" val="1455762399"/>
                  </a:ext>
                </a:extLst>
              </a:tr>
            </a:tbl>
          </a:graphicData>
        </a:graphic>
      </p:graphicFrame>
      <p:sp>
        <p:nvSpPr>
          <p:cNvPr id="10" name="TextBox 9">
            <a:extLst>
              <a:ext uri="{FF2B5EF4-FFF2-40B4-BE49-F238E27FC236}">
                <a16:creationId xmlns:a16="http://schemas.microsoft.com/office/drawing/2014/main" id="{D2E18481-D4F1-229D-74D2-B748EBBFBE35}"/>
              </a:ext>
            </a:extLst>
          </p:cNvPr>
          <p:cNvSpPr txBox="1"/>
          <p:nvPr/>
        </p:nvSpPr>
        <p:spPr>
          <a:xfrm>
            <a:off x="6908835" y="1710282"/>
            <a:ext cx="4898351" cy="674928"/>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a:t>
            </a:r>
            <a:r>
              <a:rPr lang="en-GB" sz="1800" b="1" kern="100" dirty="0">
                <a:effectLst/>
                <a:latin typeface="Segoe UI Variable Text" pitchFamily="2" charset="0"/>
                <a:ea typeface="Aptos" panose="020B0004020202020204" pitchFamily="34" charset="0"/>
                <a:cs typeface="Times New Roman" panose="02020603050405020304" pitchFamily="18" charset="0"/>
              </a:rPr>
              <a:t>FOR loop</a:t>
            </a:r>
            <a:r>
              <a:rPr lang="en-GB" sz="1800" kern="100" dirty="0">
                <a:effectLst/>
                <a:latin typeface="Segoe UI Variable Text" pitchFamily="2" charset="0"/>
                <a:ea typeface="Aptos" panose="020B0004020202020204" pitchFamily="34" charset="0"/>
                <a:cs typeface="Times New Roman" panose="02020603050405020304" pitchFamily="18" charset="0"/>
              </a:rPr>
              <a:t> repeats code a specific number of times or once for each item in a sequence.</a:t>
            </a:r>
          </a:p>
        </p:txBody>
      </p:sp>
      <p:sp>
        <p:nvSpPr>
          <p:cNvPr id="12" name="TextBox 11">
            <a:extLst>
              <a:ext uri="{FF2B5EF4-FFF2-40B4-BE49-F238E27FC236}">
                <a16:creationId xmlns:a16="http://schemas.microsoft.com/office/drawing/2014/main" id="{9258D548-A611-C3C0-FA81-A6A0227CD056}"/>
              </a:ext>
            </a:extLst>
          </p:cNvPr>
          <p:cNvSpPr txBox="1"/>
          <p:nvPr/>
        </p:nvSpPr>
        <p:spPr>
          <a:xfrm>
            <a:off x="6908835" y="2500326"/>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3" name="TextBox 12">
            <a:extLst>
              <a:ext uri="{FF2B5EF4-FFF2-40B4-BE49-F238E27FC236}">
                <a16:creationId xmlns:a16="http://schemas.microsoft.com/office/drawing/2014/main" id="{99B2AF37-6FF5-FA9C-3DF6-6A37514B71AE}"/>
              </a:ext>
            </a:extLst>
          </p:cNvPr>
          <p:cNvSpPr txBox="1"/>
          <p:nvPr/>
        </p:nvSpPr>
        <p:spPr>
          <a:xfrm>
            <a:off x="6965989" y="3060653"/>
            <a:ext cx="4898349" cy="646331"/>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for i in range(5):</a:t>
            </a:r>
          </a:p>
          <a:p>
            <a:r>
              <a:rPr lang="en-GB" dirty="0">
                <a:latin typeface="Courier New" panose="02070309020205020404" pitchFamily="49" charset="0"/>
                <a:cs typeface="Courier New" panose="02070309020205020404" pitchFamily="49" charset="0"/>
              </a:rPr>
              <a:t>    print("Hello")</a:t>
            </a:r>
          </a:p>
        </p:txBody>
      </p:sp>
      <p:sp>
        <p:nvSpPr>
          <p:cNvPr id="19" name="TextBox 18">
            <a:extLst>
              <a:ext uri="{FF2B5EF4-FFF2-40B4-BE49-F238E27FC236}">
                <a16:creationId xmlns:a16="http://schemas.microsoft.com/office/drawing/2014/main" id="{38130243-8A9A-9BFA-27A6-E539F29C4ACE}"/>
              </a:ext>
            </a:extLst>
          </p:cNvPr>
          <p:cNvSpPr txBox="1"/>
          <p:nvPr/>
        </p:nvSpPr>
        <p:spPr>
          <a:xfrm>
            <a:off x="6908835" y="3862300"/>
            <a:ext cx="4955502" cy="376000"/>
          </a:xfrm>
          <a:prstGeom prst="rect">
            <a:avLst/>
          </a:prstGeom>
          <a:noFill/>
        </p:spPr>
        <p:txBody>
          <a:bodyPr wrap="square">
            <a:spAutoFit/>
          </a:bodyPr>
          <a:lstStyle/>
          <a:p>
            <a:pPr>
              <a:lnSpc>
                <a:spcPct val="107000"/>
              </a:lnSpc>
              <a:spcAft>
                <a:spcPts val="800"/>
              </a:spcAft>
              <a:buNone/>
            </a:pPr>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kern="100" dirty="0">
                <a:effectLst/>
                <a:latin typeface="Segoe UI Variable Text" pitchFamily="2" charset="0"/>
                <a:ea typeface="Aptos" panose="020B0004020202020204" pitchFamily="34" charset="0"/>
                <a:cs typeface="Times New Roman" panose="02020603050405020304" pitchFamily="18" charset="0"/>
              </a:rPr>
              <a:t>Prints “Hello” five times.</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FOR loops</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Code Snippet B and C for Task 1 </a:t>
            </a:r>
            <a:r>
              <a:rPr lang="en-GB" dirty="0">
                <a:latin typeface="Segoe UI Variable Text" pitchFamily="2" charset="0"/>
              </a:rPr>
              <a:t>in the student workbook. </a:t>
            </a:r>
            <a:endParaRPr lang="en-GB" dirty="0"/>
          </a:p>
        </p:txBody>
      </p:sp>
      <p:sp>
        <p:nvSpPr>
          <p:cNvPr id="20" name="TextBox 19">
            <a:extLst>
              <a:ext uri="{FF2B5EF4-FFF2-40B4-BE49-F238E27FC236}">
                <a16:creationId xmlns:a16="http://schemas.microsoft.com/office/drawing/2014/main" id="{49669775-C499-F8FD-C4E6-978B734E969C}"/>
              </a:ext>
            </a:extLst>
          </p:cNvPr>
          <p:cNvSpPr txBox="1"/>
          <p:nvPr/>
        </p:nvSpPr>
        <p:spPr>
          <a:xfrm>
            <a:off x="224790" y="1156284"/>
            <a:ext cx="5701787" cy="2215991"/>
          </a:xfrm>
          <a:prstGeom prst="rect">
            <a:avLst/>
          </a:prstGeom>
          <a:noFill/>
        </p:spPr>
        <p:txBody>
          <a:bodyPr wrap="square">
            <a:spAutoFit/>
          </a:bodyPr>
          <a:lstStyle/>
          <a:p>
            <a:r>
              <a:rPr lang="en-GB" sz="2400" b="1" dirty="0">
                <a:latin typeface="Segoe UI Variable Text" pitchFamily="2" charset="0"/>
              </a:rPr>
              <a:t>How does a FOR loop work?</a:t>
            </a:r>
          </a:p>
          <a:p>
            <a:endParaRPr lang="en-GB" sz="2400" dirty="0">
              <a:latin typeface="Segoe UI Variable Text" pitchFamily="2" charset="0"/>
            </a:endParaRPr>
          </a:p>
          <a:p>
            <a:r>
              <a:rPr lang="en-GB" dirty="0">
                <a:latin typeface="Segoe UI Variable Text" pitchFamily="2" charset="0"/>
                <a:cs typeface="Segoe UI" panose="020B0502040204020203" pitchFamily="34" charset="0"/>
              </a:rPr>
              <a:t>A FOR loop can use a three-step procedure.</a:t>
            </a:r>
          </a:p>
          <a:p>
            <a:pPr marL="285750" indent="-285750">
              <a:buFont typeface="Arial" panose="020B0604020202020204" pitchFamily="34" charset="0"/>
              <a:buChar char="•"/>
            </a:pPr>
            <a:r>
              <a:rPr lang="en-GB" b="1" dirty="0">
                <a:latin typeface="Segoe UI Variable Text" pitchFamily="2" charset="0"/>
                <a:cs typeface="Segoe UI" panose="020B0502040204020203" pitchFamily="34" charset="0"/>
              </a:rPr>
              <a:t>START: </a:t>
            </a:r>
            <a:r>
              <a:rPr lang="en-GB" dirty="0">
                <a:latin typeface="Segoe UI Variable Text" pitchFamily="2" charset="0"/>
                <a:cs typeface="Segoe UI" panose="020B0502040204020203" pitchFamily="34" charset="0"/>
              </a:rPr>
              <a:t>The starting value of the counter.</a:t>
            </a:r>
          </a:p>
          <a:p>
            <a:pPr marL="285750" indent="-285750">
              <a:buFont typeface="Arial" panose="020B0604020202020204" pitchFamily="34" charset="0"/>
              <a:buChar char="•"/>
            </a:pPr>
            <a:r>
              <a:rPr lang="en-GB" b="1" dirty="0">
                <a:latin typeface="Segoe UI Variable Text" pitchFamily="2" charset="0"/>
                <a:cs typeface="Segoe UI" panose="020B0502040204020203" pitchFamily="34" charset="0"/>
              </a:rPr>
              <a:t>STOP: </a:t>
            </a:r>
            <a:r>
              <a:rPr lang="en-GB" dirty="0">
                <a:latin typeface="Segoe UI Variable Text" pitchFamily="2" charset="0"/>
                <a:cs typeface="Segoe UI" panose="020B0502040204020203" pitchFamily="34" charset="0"/>
              </a:rPr>
              <a:t>The final (end) value of the counter.</a:t>
            </a:r>
          </a:p>
          <a:p>
            <a:pPr marL="285750" indent="-285750">
              <a:buFont typeface="Arial" panose="020B0604020202020204" pitchFamily="34" charset="0"/>
              <a:buChar char="•"/>
            </a:pPr>
            <a:r>
              <a:rPr lang="en-GB" b="1" dirty="0">
                <a:latin typeface="Segoe UI Variable Text" pitchFamily="2" charset="0"/>
                <a:cs typeface="Segoe UI" panose="020B0502040204020203" pitchFamily="34" charset="0"/>
              </a:rPr>
              <a:t>STEP:</a:t>
            </a:r>
            <a:r>
              <a:rPr lang="en-GB" dirty="0">
                <a:latin typeface="Segoe UI Variable Text" pitchFamily="2" charset="0"/>
                <a:cs typeface="Segoe UI" panose="020B0502040204020203" pitchFamily="34" charset="0"/>
              </a:rPr>
              <a:t> The number of times the counter value should increment after each iteration. </a:t>
            </a:r>
          </a:p>
        </p:txBody>
      </p:sp>
      <p:sp>
        <p:nvSpPr>
          <p:cNvPr id="26" name="TextBox 25">
            <a:extLst>
              <a:ext uri="{FF2B5EF4-FFF2-40B4-BE49-F238E27FC236}">
                <a16:creationId xmlns:a16="http://schemas.microsoft.com/office/drawing/2014/main" id="{FB8251CC-1D4F-2BCE-6438-0FD6A8A4632B}"/>
              </a:ext>
            </a:extLst>
          </p:cNvPr>
          <p:cNvSpPr txBox="1"/>
          <p:nvPr/>
        </p:nvSpPr>
        <p:spPr>
          <a:xfrm>
            <a:off x="224790" y="3503798"/>
            <a:ext cx="3018754" cy="400110"/>
          </a:xfrm>
          <a:prstGeom prst="rect">
            <a:avLst/>
          </a:prstGeom>
          <a:noFill/>
        </p:spPr>
        <p:txBody>
          <a:bodyPr wrap="square">
            <a:spAutoFit/>
          </a:bodyPr>
          <a:lstStyle/>
          <a:p>
            <a:r>
              <a:rPr lang="en-GB" sz="2000" b="1" dirty="0">
                <a:latin typeface="Segoe UI Variable Text" pitchFamily="2" charset="0"/>
              </a:rPr>
              <a:t>Is STEP always needed?</a:t>
            </a:r>
          </a:p>
        </p:txBody>
      </p:sp>
      <p:cxnSp>
        <p:nvCxnSpPr>
          <p:cNvPr id="30" name="Straight Connector 29">
            <a:extLst>
              <a:ext uri="{FF2B5EF4-FFF2-40B4-BE49-F238E27FC236}">
                <a16:creationId xmlns:a16="http://schemas.microsoft.com/office/drawing/2014/main" id="{96CFAE75-225A-8877-2927-F5A01C5647E4}"/>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70F6102-D2DD-1A78-4E57-AD8B02E28034}"/>
              </a:ext>
            </a:extLst>
          </p:cNvPr>
          <p:cNvSpPr txBox="1"/>
          <p:nvPr/>
        </p:nvSpPr>
        <p:spPr>
          <a:xfrm>
            <a:off x="224790" y="4050413"/>
            <a:ext cx="5662736" cy="923330"/>
          </a:xfrm>
          <a:prstGeom prst="rect">
            <a:avLst/>
          </a:prstGeom>
          <a:noFill/>
        </p:spPr>
        <p:txBody>
          <a:bodyPr wrap="square">
            <a:spAutoFit/>
          </a:bodyPr>
          <a:lstStyle/>
          <a:p>
            <a:r>
              <a:rPr lang="en-GB" dirty="0">
                <a:latin typeface="Segoe UI Variable Text" pitchFamily="2" charset="0"/>
              </a:rPr>
              <a:t>No, especially if you want a loop that increments the counter by 1. It’s only if the increment/decrement is greater or less than that. </a:t>
            </a:r>
          </a:p>
        </p:txBody>
      </p:sp>
      <p:sp>
        <p:nvSpPr>
          <p:cNvPr id="4" name="TextBox 3">
            <a:extLst>
              <a:ext uri="{FF2B5EF4-FFF2-40B4-BE49-F238E27FC236}">
                <a16:creationId xmlns:a16="http://schemas.microsoft.com/office/drawing/2014/main" id="{128459A2-1311-AE5B-90A7-285D60C9E737}"/>
              </a:ext>
            </a:extLst>
          </p:cNvPr>
          <p:cNvSpPr txBox="1"/>
          <p:nvPr/>
        </p:nvSpPr>
        <p:spPr>
          <a:xfrm>
            <a:off x="6265421" y="1607580"/>
            <a:ext cx="5262681" cy="923330"/>
          </a:xfrm>
          <a:prstGeom prst="rect">
            <a:avLst/>
          </a:prstGeom>
          <a:solidFill>
            <a:schemeClr val="bg1"/>
          </a:solidFill>
          <a:ln>
            <a:solidFill>
              <a:schemeClr val="tx1"/>
            </a:solidFill>
            <a:prstDash val="dash"/>
          </a:ln>
        </p:spPr>
        <p:txBody>
          <a:bodyPr wrap="square" rtlCol="0">
            <a:spAutoFit/>
          </a:bodyPr>
          <a:lstStyle/>
          <a:p>
            <a:r>
              <a:rPr lang="en-GB" b="1" dirty="0">
                <a:latin typeface="Courier New" panose="02070309020205020404" pitchFamily="49" charset="0"/>
                <a:cs typeface="Courier New" panose="02070309020205020404" pitchFamily="49" charset="0"/>
              </a:rPr>
              <a:t>//Basic FOR loop</a:t>
            </a:r>
          </a:p>
          <a:p>
            <a:r>
              <a:rPr lang="en-GB" dirty="0">
                <a:latin typeface="Courier New" panose="02070309020205020404" pitchFamily="49" charset="0"/>
                <a:cs typeface="Courier New" panose="02070309020205020404" pitchFamily="49" charset="0"/>
              </a:rPr>
              <a:t>for x in range(1,11):</a:t>
            </a:r>
          </a:p>
          <a:p>
            <a:pPr lvl="1"/>
            <a:r>
              <a:rPr lang="en-GB" dirty="0">
                <a:latin typeface="Courier New" panose="02070309020205020404" pitchFamily="49" charset="0"/>
                <a:cs typeface="Courier New" panose="02070309020205020404" pitchFamily="49" charset="0"/>
              </a:rPr>
              <a:t>print(x)</a:t>
            </a:r>
          </a:p>
        </p:txBody>
      </p:sp>
      <p:sp>
        <p:nvSpPr>
          <p:cNvPr id="5" name="TextBox 4">
            <a:extLst>
              <a:ext uri="{FF2B5EF4-FFF2-40B4-BE49-F238E27FC236}">
                <a16:creationId xmlns:a16="http://schemas.microsoft.com/office/drawing/2014/main" id="{FC531198-B2C6-3703-82E3-6A7382689DE5}"/>
              </a:ext>
            </a:extLst>
          </p:cNvPr>
          <p:cNvSpPr txBox="1"/>
          <p:nvPr/>
        </p:nvSpPr>
        <p:spPr>
          <a:xfrm>
            <a:off x="6265419" y="2692243"/>
            <a:ext cx="5262681" cy="923330"/>
          </a:xfrm>
          <a:prstGeom prst="rect">
            <a:avLst/>
          </a:prstGeom>
          <a:solidFill>
            <a:schemeClr val="bg1"/>
          </a:solidFill>
          <a:ln>
            <a:solidFill>
              <a:schemeClr val="tx1"/>
            </a:solidFill>
            <a:prstDash val="dash"/>
          </a:ln>
        </p:spPr>
        <p:txBody>
          <a:bodyPr wrap="square" rtlCol="0">
            <a:spAutoFit/>
          </a:bodyPr>
          <a:lstStyle/>
          <a:p>
            <a:r>
              <a:rPr lang="en-GB" b="1" dirty="0">
                <a:latin typeface="Courier New" panose="02070309020205020404" pitchFamily="49" charset="0"/>
                <a:cs typeface="Courier New" panose="02070309020205020404" pitchFamily="49" charset="0"/>
              </a:rPr>
              <a:t>//FOR loop with START, STOP, STEP</a:t>
            </a:r>
          </a:p>
          <a:p>
            <a:r>
              <a:rPr lang="en-GB" dirty="0">
                <a:latin typeface="Courier New" panose="02070309020205020404" pitchFamily="49" charset="0"/>
                <a:cs typeface="Courier New" panose="02070309020205020404" pitchFamily="49" charset="0"/>
              </a:rPr>
              <a:t>for x in range(1,10,2):</a:t>
            </a:r>
          </a:p>
          <a:p>
            <a:pPr lvl="1"/>
            <a:r>
              <a:rPr lang="en-GB" dirty="0">
                <a:latin typeface="Courier New" panose="02070309020205020404" pitchFamily="49" charset="0"/>
                <a:cs typeface="Courier New" panose="02070309020205020404" pitchFamily="49" charset="0"/>
              </a:rPr>
              <a:t>print(x)</a:t>
            </a:r>
          </a:p>
        </p:txBody>
      </p:sp>
      <p:sp>
        <p:nvSpPr>
          <p:cNvPr id="6" name="TextBox 5">
            <a:extLst>
              <a:ext uri="{FF2B5EF4-FFF2-40B4-BE49-F238E27FC236}">
                <a16:creationId xmlns:a16="http://schemas.microsoft.com/office/drawing/2014/main" id="{B8B57739-C900-31CB-38AD-447B8A303868}"/>
              </a:ext>
            </a:extLst>
          </p:cNvPr>
          <p:cNvSpPr txBox="1"/>
          <p:nvPr/>
        </p:nvSpPr>
        <p:spPr>
          <a:xfrm>
            <a:off x="6265419" y="3776906"/>
            <a:ext cx="5262681" cy="1200329"/>
          </a:xfrm>
          <a:prstGeom prst="rect">
            <a:avLst/>
          </a:prstGeom>
          <a:solidFill>
            <a:schemeClr val="bg1"/>
          </a:solidFill>
          <a:ln>
            <a:solidFill>
              <a:schemeClr val="tx1"/>
            </a:solidFill>
            <a:prstDash val="dash"/>
          </a:ln>
        </p:spPr>
        <p:txBody>
          <a:bodyPr wrap="square" rtlCol="0">
            <a:spAutoFit/>
          </a:bodyPr>
          <a:lstStyle/>
          <a:p>
            <a:r>
              <a:rPr lang="en-GB" b="1" dirty="0">
                <a:latin typeface="Courier New" panose="02070309020205020404" pitchFamily="49" charset="0"/>
                <a:cs typeface="Courier New" panose="02070309020205020404" pitchFamily="49" charset="0"/>
              </a:rPr>
              <a:t>//Nested FOR loop</a:t>
            </a:r>
          </a:p>
          <a:p>
            <a:r>
              <a:rPr lang="en-GB" dirty="0">
                <a:latin typeface="Courier New" panose="02070309020205020404" pitchFamily="49" charset="0"/>
                <a:cs typeface="Courier New" panose="02070309020205020404" pitchFamily="49" charset="0"/>
              </a:rPr>
              <a:t>for x in range (0,6):</a:t>
            </a:r>
          </a:p>
          <a:p>
            <a:pPr lvl="1"/>
            <a:r>
              <a:rPr lang="en-GB" dirty="0">
                <a:latin typeface="Courier New" panose="02070309020205020404" pitchFamily="49" charset="0"/>
                <a:cs typeface="Courier New" panose="02070309020205020404" pitchFamily="49" charset="0"/>
              </a:rPr>
              <a:t>for y in range (0,4):</a:t>
            </a:r>
          </a:p>
          <a:p>
            <a:pPr lvl="2"/>
            <a:r>
              <a:rPr lang="en-GB" dirty="0">
                <a:latin typeface="Courier New" panose="02070309020205020404" pitchFamily="49" charset="0"/>
                <a:cs typeface="Courier New" panose="02070309020205020404" pitchFamily="49" charset="0"/>
              </a:rPr>
              <a:t>print(</a:t>
            </a:r>
            <a:r>
              <a:rPr lang="en-GB" dirty="0" err="1">
                <a:latin typeface="Courier New" panose="02070309020205020404" pitchFamily="49" charset="0"/>
                <a:cs typeface="Courier New" panose="02070309020205020404" pitchFamily="49" charset="0"/>
              </a:rPr>
              <a:t>x,y</a:t>
            </a:r>
            <a:r>
              <a:rPr lang="en-GB" dirty="0">
                <a:latin typeface="Courier New" panose="02070309020205020404" pitchFamily="49" charset="0"/>
                <a:cs typeface="Courier New" panose="02070309020205020404" pitchFamily="49" charset="0"/>
              </a:rPr>
              <a:t>)</a:t>
            </a:r>
          </a:p>
        </p:txBody>
      </p:sp>
      <p:sp>
        <p:nvSpPr>
          <p:cNvPr id="8" name="TextBox 7">
            <a:extLst>
              <a:ext uri="{FF2B5EF4-FFF2-40B4-BE49-F238E27FC236}">
                <a16:creationId xmlns:a16="http://schemas.microsoft.com/office/drawing/2014/main" id="{BC6D2B54-3591-4139-2F99-4963AFF0570D}"/>
              </a:ext>
            </a:extLst>
          </p:cNvPr>
          <p:cNvSpPr txBox="1"/>
          <p:nvPr/>
        </p:nvSpPr>
        <p:spPr>
          <a:xfrm>
            <a:off x="6135051" y="1140383"/>
            <a:ext cx="3018754" cy="400110"/>
          </a:xfrm>
          <a:prstGeom prst="rect">
            <a:avLst/>
          </a:prstGeom>
          <a:noFill/>
        </p:spPr>
        <p:txBody>
          <a:bodyPr wrap="square">
            <a:spAutoFit/>
          </a:bodyPr>
          <a:lstStyle/>
          <a:p>
            <a:r>
              <a:rPr lang="en-GB" sz="2000" b="1" dirty="0">
                <a:latin typeface="Segoe UI Variable Text" pitchFamily="2" charset="0"/>
              </a:rPr>
              <a:t>Worked examples</a:t>
            </a:r>
          </a:p>
        </p:txBody>
      </p:sp>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4127E082-CA5E-32F9-F8F5-A058F1A067AE}"/>
              </a:ext>
            </a:extLst>
          </p:cNvPr>
          <p:cNvSpPr txBox="1"/>
          <p:nvPr/>
        </p:nvSpPr>
        <p:spPr>
          <a:xfrm>
            <a:off x="224790" y="1523504"/>
            <a:ext cx="4327451" cy="1261884"/>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Basic FOR loop using a high-level language</a:t>
            </a:r>
          </a:p>
          <a:p>
            <a:r>
              <a:rPr lang="en-GB" sz="2000" dirty="0">
                <a:latin typeface="Courier New" panose="02070309020205020404" pitchFamily="49" charset="0"/>
                <a:cs typeface="Courier New" panose="02070309020205020404" pitchFamily="49" charset="0"/>
              </a:rPr>
              <a:t>for </a:t>
            </a:r>
            <a:r>
              <a:rPr lang="en-GB" sz="2000" dirty="0">
                <a:highlight>
                  <a:srgbClr val="FFFF00"/>
                </a:highlight>
                <a:latin typeface="Courier New" panose="02070309020205020404" pitchFamily="49" charset="0"/>
                <a:cs typeface="Courier New" panose="02070309020205020404" pitchFamily="49" charset="0"/>
              </a:rPr>
              <a:t>x in range (1,11):</a:t>
            </a:r>
          </a:p>
          <a:p>
            <a:pPr lvl="1"/>
            <a:r>
              <a:rPr lang="en-GB" sz="2000" dirty="0">
                <a:latin typeface="Courier New" panose="02070309020205020404" pitchFamily="49" charset="0"/>
                <a:cs typeface="Courier New" panose="02070309020205020404" pitchFamily="49" charset="0"/>
              </a:rPr>
              <a:t>print(x)</a:t>
            </a:r>
          </a:p>
        </p:txBody>
      </p:sp>
      <p:sp>
        <p:nvSpPr>
          <p:cNvPr id="5" name="TextBox 4">
            <a:extLst>
              <a:ext uri="{FF2B5EF4-FFF2-40B4-BE49-F238E27FC236}">
                <a16:creationId xmlns:a16="http://schemas.microsoft.com/office/drawing/2014/main" id="{D2FEB8A1-4E17-DCC5-7CFE-F91253192918}"/>
              </a:ext>
            </a:extLst>
          </p:cNvPr>
          <p:cNvSpPr txBox="1"/>
          <p:nvPr/>
        </p:nvSpPr>
        <p:spPr>
          <a:xfrm>
            <a:off x="6015989" y="1523504"/>
            <a:ext cx="4531304" cy="923330"/>
          </a:xfrm>
          <a:prstGeom prst="rect">
            <a:avLst/>
          </a:prstGeom>
          <a:noFill/>
        </p:spPr>
        <p:txBody>
          <a:bodyPr wrap="square" rtlCol="0">
            <a:spAutoFit/>
          </a:bodyPr>
          <a:lstStyle/>
          <a:p>
            <a:r>
              <a:rPr lang="en-GB" b="1" dirty="0">
                <a:latin typeface="Segoe UI Variable Text" pitchFamily="2" charset="0"/>
                <a:cs typeface="Courier New" panose="02070309020205020404" pitchFamily="49" charset="0"/>
              </a:rPr>
              <a:t>x</a:t>
            </a:r>
            <a:r>
              <a:rPr lang="en-GB" dirty="0">
                <a:latin typeface="Segoe UI Variable Text" pitchFamily="2" charset="0"/>
                <a:cs typeface="Courier New" panose="02070309020205020404" pitchFamily="49" charset="0"/>
              </a:rPr>
              <a:t> is a counter variable. It doesn’t have to be x, you can name it differently, just like any other variable. </a:t>
            </a:r>
          </a:p>
        </p:txBody>
      </p:sp>
      <p:sp>
        <p:nvSpPr>
          <p:cNvPr id="6" name="TextBox 5">
            <a:extLst>
              <a:ext uri="{FF2B5EF4-FFF2-40B4-BE49-F238E27FC236}">
                <a16:creationId xmlns:a16="http://schemas.microsoft.com/office/drawing/2014/main" id="{39579BB8-7EF8-790C-03EC-BA1D7F2FEC3D}"/>
              </a:ext>
            </a:extLst>
          </p:cNvPr>
          <p:cNvSpPr txBox="1"/>
          <p:nvPr/>
        </p:nvSpPr>
        <p:spPr>
          <a:xfrm>
            <a:off x="6015989" y="2541329"/>
            <a:ext cx="4531304" cy="2031325"/>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1 to 10 means we have a starting value and an end value. The starting point is 1 which means </a:t>
            </a:r>
            <a:r>
              <a:rPr lang="en-GB" b="1" dirty="0">
                <a:latin typeface="Segoe UI Variable Text" pitchFamily="2" charset="0"/>
                <a:cs typeface="Courier New" panose="02070309020205020404" pitchFamily="49" charset="0"/>
              </a:rPr>
              <a:t>x =1. </a:t>
            </a:r>
          </a:p>
          <a:p>
            <a:endParaRPr lang="en-GB" dirty="0">
              <a:latin typeface="Segoe UI Variable Text" pitchFamily="2" charset="0"/>
              <a:cs typeface="Courier New" panose="02070309020205020404" pitchFamily="49" charset="0"/>
            </a:endParaRPr>
          </a:p>
          <a:p>
            <a:r>
              <a:rPr lang="en-GB" dirty="0">
                <a:latin typeface="Segoe UI Variable Text" pitchFamily="2" charset="0"/>
                <a:cs typeface="Courier New" panose="02070309020205020404" pitchFamily="49" charset="0"/>
              </a:rPr>
              <a:t>In a high-level language, it may look different. In this example, it won’t reach 11, it goes up to 1 because it counts from 0. </a:t>
            </a:r>
          </a:p>
        </p:txBody>
      </p:sp>
    </p:spTree>
    <p:extLst>
      <p:ext uri="{BB962C8B-B14F-4D97-AF65-F5344CB8AC3E}">
        <p14:creationId xmlns:p14="http://schemas.microsoft.com/office/powerpoint/2010/main" val="32266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32E38-D044-14C3-DA87-81282DABB2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5C45520-FD1E-C416-D073-1E916BAA286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88FC19DA-9527-63B4-5DF6-FE64E0D2CB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A33BD3D3-6C5D-AB07-F777-35045640D3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4F756E5-94B3-12DA-C4BE-1CD7359C111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5D0B1EF-8E68-FB6F-C5CB-1694C1604769}"/>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F776CD2C-0C8E-CAC3-F8D5-C515679D3241}"/>
              </a:ext>
            </a:extLst>
          </p:cNvPr>
          <p:cNvSpPr txBox="1"/>
          <p:nvPr/>
        </p:nvSpPr>
        <p:spPr>
          <a:xfrm>
            <a:off x="224790" y="1523504"/>
            <a:ext cx="4327451" cy="1261884"/>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Basic FOR loop using a high-level language</a:t>
            </a:r>
          </a:p>
          <a:p>
            <a:r>
              <a:rPr lang="en-GB" sz="2000" dirty="0">
                <a:latin typeface="Courier New" panose="02070309020205020404" pitchFamily="49" charset="0"/>
                <a:cs typeface="Courier New" panose="02070309020205020404" pitchFamily="49" charset="0"/>
              </a:rPr>
              <a:t>for x in range (1,11):</a:t>
            </a:r>
          </a:p>
          <a:p>
            <a:pPr lvl="1"/>
            <a:r>
              <a:rPr lang="en-GB" sz="2000" dirty="0">
                <a:highlight>
                  <a:srgbClr val="FFFF00"/>
                </a:highlight>
                <a:latin typeface="Courier New" panose="02070309020205020404" pitchFamily="49" charset="0"/>
                <a:cs typeface="Courier New" panose="02070309020205020404" pitchFamily="49" charset="0"/>
              </a:rPr>
              <a:t>print(x)</a:t>
            </a:r>
          </a:p>
        </p:txBody>
      </p:sp>
      <p:sp>
        <p:nvSpPr>
          <p:cNvPr id="8" name="TextBox 7">
            <a:extLst>
              <a:ext uri="{FF2B5EF4-FFF2-40B4-BE49-F238E27FC236}">
                <a16:creationId xmlns:a16="http://schemas.microsoft.com/office/drawing/2014/main" id="{E155AB48-D6FC-D78A-0422-6369AF4A8E92}"/>
              </a:ext>
            </a:extLst>
          </p:cNvPr>
          <p:cNvSpPr txBox="1"/>
          <p:nvPr/>
        </p:nvSpPr>
        <p:spPr>
          <a:xfrm>
            <a:off x="5669280" y="1523504"/>
            <a:ext cx="6137910" cy="3416320"/>
          </a:xfrm>
          <a:prstGeom prst="rect">
            <a:avLst/>
          </a:prstGeom>
          <a:noFill/>
        </p:spPr>
        <p:txBody>
          <a:bodyPr wrap="square">
            <a:spAutoFit/>
          </a:bodyPr>
          <a:lstStyle/>
          <a:p>
            <a:pPr marL="285750" indent="-285750">
              <a:buFont typeface="Arial" panose="020B0604020202020204" pitchFamily="34" charset="0"/>
              <a:buChar char="•"/>
            </a:pPr>
            <a:r>
              <a:rPr lang="en-GB" sz="1800" dirty="0">
                <a:latin typeface="Segoe UI Variable Text" pitchFamily="2" charset="0"/>
                <a:cs typeface="Courier New" panose="02070309020205020404" pitchFamily="49" charset="0"/>
              </a:rPr>
              <a:t>At this point it will print the value of x which now is 1.</a:t>
            </a:r>
          </a:p>
          <a:p>
            <a:pPr marL="285750" indent="-285750">
              <a:buFont typeface="Arial" panose="020B0604020202020204" pitchFamily="34" charset="0"/>
              <a:buChar char="•"/>
            </a:pPr>
            <a:endParaRPr lang="en-GB" sz="1800" dirty="0">
              <a:latin typeface="Segoe UI Variable Text" pitchFamily="2" charset="0"/>
              <a:cs typeface="Courier New" panose="02070309020205020404" pitchFamily="49" charset="0"/>
            </a:endParaRPr>
          </a:p>
          <a:p>
            <a:pPr marL="285750" indent="-285750">
              <a:buFont typeface="Arial" panose="020B0604020202020204" pitchFamily="34" charset="0"/>
              <a:buChar char="•"/>
            </a:pPr>
            <a:r>
              <a:rPr lang="en-GB" sz="1800" dirty="0">
                <a:latin typeface="Segoe UI Variable Text" pitchFamily="2" charset="0"/>
                <a:cs typeface="Courier New" panose="02070309020205020404" pitchFamily="49" charset="0"/>
              </a:rPr>
              <a:t>Because it’s a FOR loop and the value of x has not reached 10 yet, it continues.</a:t>
            </a:r>
          </a:p>
          <a:p>
            <a:pPr marL="285750" indent="-285750">
              <a:buFont typeface="Arial" panose="020B0604020202020204" pitchFamily="34" charset="0"/>
              <a:buChar char="•"/>
            </a:pPr>
            <a:endParaRPr lang="en-GB" sz="1800" dirty="0">
              <a:latin typeface="Segoe UI Variable Text" pitchFamily="2" charset="0"/>
              <a:cs typeface="Courier New" panose="02070309020205020404" pitchFamily="49" charset="0"/>
            </a:endParaRPr>
          </a:p>
          <a:p>
            <a:pPr marL="285750" indent="-285750">
              <a:buFont typeface="Arial" panose="020B0604020202020204" pitchFamily="34" charset="0"/>
              <a:buChar char="•"/>
            </a:pPr>
            <a:r>
              <a:rPr lang="en-GB" sz="1800" dirty="0">
                <a:latin typeface="Segoe UI Variable Text" pitchFamily="2" charset="0"/>
                <a:cs typeface="Courier New" panose="02070309020205020404" pitchFamily="49" charset="0"/>
              </a:rPr>
              <a:t>Therefore, when it goes back to the beginning, the counter variable changes to 2.</a:t>
            </a:r>
          </a:p>
          <a:p>
            <a:pPr marL="285750" indent="-285750">
              <a:buFont typeface="Arial" panose="020B0604020202020204" pitchFamily="34" charset="0"/>
              <a:buChar char="•"/>
            </a:pPr>
            <a:endParaRPr lang="en-GB" sz="1800" dirty="0">
              <a:latin typeface="Segoe UI Variable Text" pitchFamily="2" charset="0"/>
              <a:cs typeface="Courier New" panose="02070309020205020404" pitchFamily="49" charset="0"/>
            </a:endParaRPr>
          </a:p>
          <a:p>
            <a:pPr marL="285750" indent="-285750">
              <a:buFont typeface="Arial" panose="020B0604020202020204" pitchFamily="34" charset="0"/>
              <a:buChar char="•"/>
            </a:pPr>
            <a:r>
              <a:rPr lang="en-GB" sz="1800" dirty="0">
                <a:latin typeface="Segoe UI Variable Text" pitchFamily="2" charset="0"/>
                <a:cs typeface="Courier New" panose="02070309020205020404" pitchFamily="49" charset="0"/>
              </a:rPr>
              <a:t>This continues repeat until x = 10, after this point it will stop.</a:t>
            </a:r>
          </a:p>
          <a:p>
            <a:pPr marL="285750" indent="-285750">
              <a:buFont typeface="Arial" panose="020B0604020202020204" pitchFamily="34" charset="0"/>
              <a:buChar char="•"/>
            </a:pPr>
            <a:endParaRPr lang="en-GB" sz="1800" dirty="0">
              <a:latin typeface="Segoe UI Variable Text" pitchFamily="2" charset="0"/>
              <a:cs typeface="Courier New" panose="02070309020205020404" pitchFamily="49" charset="0"/>
            </a:endParaRPr>
          </a:p>
          <a:p>
            <a:pPr marL="285750" indent="-285750">
              <a:buFont typeface="Arial" panose="020B0604020202020204" pitchFamily="34" charset="0"/>
              <a:buChar char="•"/>
            </a:pPr>
            <a:r>
              <a:rPr lang="en-GB" sz="1800" dirty="0">
                <a:latin typeface="Segoe UI Variable Text" pitchFamily="2" charset="0"/>
                <a:cs typeface="Courier New" panose="02070309020205020404" pitchFamily="49" charset="0"/>
              </a:rPr>
              <a:t>In summary, this program will repeat 10 times. </a:t>
            </a:r>
          </a:p>
        </p:txBody>
      </p:sp>
    </p:spTree>
    <p:extLst>
      <p:ext uri="{BB962C8B-B14F-4D97-AF65-F5344CB8AC3E}">
        <p14:creationId xmlns:p14="http://schemas.microsoft.com/office/powerpoint/2010/main" val="2876972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5DC9-A64E-1521-83A7-5BD55ADA88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C2697-E9BB-AF52-B842-134F504FD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BAFD30B3-A4E7-0EBA-4DDF-AFDFC9A9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BF39E91-A950-3FB2-EEC7-469346954B1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A7797FC-7DD2-7CAF-DCE6-36D7EDC212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BDD6286-C32A-5749-1C65-D36FFA3EA0C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ADBEBAF7-02EC-7C5F-3291-A6AE335B4338}"/>
              </a:ext>
            </a:extLst>
          </p:cNvPr>
          <p:cNvSpPr txBox="1"/>
          <p:nvPr/>
        </p:nvSpPr>
        <p:spPr>
          <a:xfrm>
            <a:off x="224790" y="1689226"/>
            <a:ext cx="5181600" cy="923330"/>
          </a:xfrm>
          <a:prstGeom prst="rect">
            <a:avLst/>
          </a:prstGeom>
          <a:solidFill>
            <a:schemeClr val="bg1"/>
          </a:solidFill>
          <a:ln>
            <a:solidFill>
              <a:schemeClr val="tx1"/>
            </a:solid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FOR loop using START, STOP and STEP</a:t>
            </a:r>
          </a:p>
          <a:p>
            <a:r>
              <a:rPr lang="en-GB" dirty="0">
                <a:latin typeface="Courier New" panose="02070309020205020404" pitchFamily="49" charset="0"/>
                <a:cs typeface="Courier New" panose="02070309020205020404" pitchFamily="49" charset="0"/>
              </a:rPr>
              <a:t>for x in range</a:t>
            </a:r>
            <a:r>
              <a:rPr lang="en-GB" dirty="0">
                <a:highlight>
                  <a:srgbClr val="FFFF00"/>
                </a:highlight>
                <a:latin typeface="Courier New" panose="02070309020205020404" pitchFamily="49" charset="0"/>
                <a:cs typeface="Courier New" panose="02070309020205020404" pitchFamily="49" charset="0"/>
              </a:rPr>
              <a:t>(1,10,2):</a:t>
            </a:r>
          </a:p>
          <a:p>
            <a:pPr lvl="1"/>
            <a:r>
              <a:rPr lang="en-GB" dirty="0">
                <a:latin typeface="Courier New" panose="02070309020205020404" pitchFamily="49" charset="0"/>
                <a:cs typeface="Courier New" panose="02070309020205020404" pitchFamily="49" charset="0"/>
              </a:rPr>
              <a:t>print(x)</a:t>
            </a:r>
          </a:p>
        </p:txBody>
      </p:sp>
      <p:sp>
        <p:nvSpPr>
          <p:cNvPr id="5" name="TextBox 4">
            <a:extLst>
              <a:ext uri="{FF2B5EF4-FFF2-40B4-BE49-F238E27FC236}">
                <a16:creationId xmlns:a16="http://schemas.microsoft.com/office/drawing/2014/main" id="{3CB62756-9CF5-FBB7-0F11-31BDA5B9D8F4}"/>
              </a:ext>
            </a:extLst>
          </p:cNvPr>
          <p:cNvSpPr txBox="1"/>
          <p:nvPr/>
        </p:nvSpPr>
        <p:spPr>
          <a:xfrm>
            <a:off x="224790" y="3048183"/>
            <a:ext cx="5181600" cy="1200329"/>
          </a:xfrm>
          <a:prstGeom prst="rect">
            <a:avLst/>
          </a:prstGeom>
          <a:solidFill>
            <a:schemeClr val="accent5">
              <a:lumMod val="20000"/>
              <a:lumOff val="80000"/>
            </a:schemeClr>
          </a:solidFill>
        </p:spPr>
        <p:txBody>
          <a:bodyPr wrap="square" rtlCol="0">
            <a:spAutoFit/>
          </a:bodyPr>
          <a:lstStyle/>
          <a:p>
            <a:r>
              <a:rPr lang="en-GB" b="1" dirty="0">
                <a:latin typeface="Segoe UI Variable Text" pitchFamily="2" charset="0"/>
                <a:cs typeface="Courier New" panose="02070309020205020404" pitchFamily="49" charset="0"/>
              </a:rPr>
              <a:t>You can set a FOR loop to decrement the value. For example, you could use:</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for x in range (10,1,-2):</a:t>
            </a:r>
          </a:p>
          <a:p>
            <a:pPr marL="742950" lvl="1"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print(x) </a:t>
            </a:r>
          </a:p>
        </p:txBody>
      </p:sp>
      <p:sp>
        <p:nvSpPr>
          <p:cNvPr id="7" name="TextBox 6">
            <a:extLst>
              <a:ext uri="{FF2B5EF4-FFF2-40B4-BE49-F238E27FC236}">
                <a16:creationId xmlns:a16="http://schemas.microsoft.com/office/drawing/2014/main" id="{1996B909-2D00-F76A-ECB2-A4CAB2446DC2}"/>
              </a:ext>
            </a:extLst>
          </p:cNvPr>
          <p:cNvSpPr txBox="1"/>
          <p:nvPr/>
        </p:nvSpPr>
        <p:spPr>
          <a:xfrm>
            <a:off x="6265420" y="1587681"/>
            <a:ext cx="4531304" cy="393954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It’s the same as the previous FOR loop. It has a starting value of 1 and an end value of 10 however, it includes a step which means the counter variable will increase by 2 each time.</a:t>
            </a:r>
          </a:p>
          <a:p>
            <a:endParaRPr lang="en-GB" dirty="0">
              <a:latin typeface="Segoe UI Variable Text" pitchFamily="2" charset="0"/>
              <a:cs typeface="Courier New" panose="02070309020205020404" pitchFamily="49" charset="0"/>
            </a:endParaRPr>
          </a:p>
          <a:p>
            <a:r>
              <a:rPr lang="en-GB" dirty="0">
                <a:latin typeface="Segoe UI Variable Text" pitchFamily="2" charset="0"/>
                <a:cs typeface="Courier New" panose="02070309020205020404" pitchFamily="49" charset="0"/>
              </a:rPr>
              <a:t>As a result, this program will output</a:t>
            </a:r>
          </a:p>
          <a:p>
            <a:endParaRPr lang="en-GB" dirty="0">
              <a:latin typeface="Segoe UI Variable Text" pitchFamily="2"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1</a:t>
            </a:r>
          </a:p>
          <a:p>
            <a:r>
              <a:rPr lang="en-GB" dirty="0">
                <a:latin typeface="Courier New" panose="02070309020205020404" pitchFamily="49" charset="0"/>
                <a:cs typeface="Courier New" panose="02070309020205020404" pitchFamily="49" charset="0"/>
              </a:rPr>
              <a:t>3</a:t>
            </a:r>
          </a:p>
          <a:p>
            <a:r>
              <a:rPr lang="en-GB" dirty="0">
                <a:latin typeface="Courier New" panose="02070309020205020404" pitchFamily="49" charset="0"/>
                <a:cs typeface="Courier New" panose="02070309020205020404" pitchFamily="49" charset="0"/>
              </a:rPr>
              <a:t>5</a:t>
            </a:r>
          </a:p>
          <a:p>
            <a:r>
              <a:rPr lang="en-GB" dirty="0">
                <a:latin typeface="Courier New" panose="02070309020205020404" pitchFamily="49" charset="0"/>
                <a:cs typeface="Courier New" panose="02070309020205020404" pitchFamily="49" charset="0"/>
              </a:rPr>
              <a:t>7</a:t>
            </a:r>
          </a:p>
          <a:p>
            <a:r>
              <a:rPr lang="en-GB" dirty="0">
                <a:latin typeface="Courier New" panose="02070309020205020404" pitchFamily="49" charset="0"/>
                <a:cs typeface="Courier New" panose="02070309020205020404" pitchFamily="49" charset="0"/>
              </a:rPr>
              <a:t>9</a:t>
            </a:r>
          </a:p>
          <a:p>
            <a:endParaRPr lang="en-GB" sz="1600" dirty="0">
              <a:latin typeface="Segoe UI Variable Text" pitchFamily="2" charset="0"/>
              <a:cs typeface="Courier New" panose="02070309020205020404" pitchFamily="49" charset="0"/>
            </a:endParaRPr>
          </a:p>
        </p:txBody>
      </p:sp>
    </p:spTree>
    <p:extLst>
      <p:ext uri="{BB962C8B-B14F-4D97-AF65-F5344CB8AC3E}">
        <p14:creationId xmlns:p14="http://schemas.microsoft.com/office/powerpoint/2010/main" val="395084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2045</TotalTime>
  <Words>1886</Words>
  <Application>Microsoft Office PowerPoint</Application>
  <PresentationFormat>Widescreen</PresentationFormat>
  <Paragraphs>305</Paragraphs>
  <Slides>19</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Aptos</vt:lpstr>
      <vt:lpstr>Aptos Display</vt:lpstr>
      <vt:lpstr>Arial</vt:lpstr>
      <vt:lpstr>Courier New</vt:lpstr>
      <vt:lpstr>Segoe UI Black</vt:lpstr>
      <vt:lpstr>Segoe UI Emoji</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108</cp:revision>
  <cp:lastPrinted>2026-02-17T16:07:28Z</cp:lastPrinted>
  <dcterms:created xsi:type="dcterms:W3CDTF">2026-01-24T22:14:20Z</dcterms:created>
  <dcterms:modified xsi:type="dcterms:W3CDTF">2026-07-12T18:13:37Z</dcterms:modified>
</cp:coreProperties>
</file>