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325" r:id="rId3"/>
    <p:sldId id="326" r:id="rId4"/>
    <p:sldId id="267" r:id="rId5"/>
    <p:sldId id="263" r:id="rId6"/>
    <p:sldId id="266" r:id="rId7"/>
    <p:sldId id="312" r:id="rId8"/>
    <p:sldId id="310" r:id="rId9"/>
    <p:sldId id="300" r:id="rId10"/>
    <p:sldId id="313" r:id="rId11"/>
    <p:sldId id="323" r:id="rId12"/>
    <p:sldId id="324" r:id="rId13"/>
    <p:sldId id="268" r:id="rId14"/>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28/06/2026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EB1AD-3AAE-B306-D448-A4C3D27254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FCDBD8-A083-0B86-7E5E-F3C8544554A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B3F6E59-4885-361B-75F4-1C4ED6719A2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2F00433-7C8E-B1E9-94B8-90AEDA103D78}"/>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43405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32FD4-5C9C-02FF-6DA1-15EA50673C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32B9C8-3418-5926-F8D9-07CB484FB0D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D0B6A91-3DF3-D671-F657-EDFEFFBE820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F6DB73-5CBC-1F96-3E27-D7676C496B43}"/>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547126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8C89A-BB04-F229-FCFB-592832247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5898AF-1EDB-29B5-52CD-A0ABC43E2E6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BDE3A1C-DAAC-5EA4-77CA-BCED29C2D37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AC742D9-03B5-A443-62E2-76CC3FF5EA70}"/>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360720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3EAC-2FBE-69EC-6AD9-C78503B84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D5609-49DD-B606-8CD2-B156DEA22F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6262CCF-7F58-4D31-DADB-7AFFB97726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18DA48-F456-5D98-7687-50E902A1EBAB}"/>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313702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1F497-817D-A5CF-06B6-4D2AB3150C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8B86E2-FEE2-5B73-7CFC-E76DF495CAD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DD6B905-8D93-A452-8776-40CEA1172D6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5EF69A5-E0C6-9B5A-1EF3-5F56FD8B2119}"/>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3440817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28/06/2026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28/06/2026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7: </a:t>
            </a:r>
          </a:p>
          <a:p>
            <a:r>
              <a:rPr lang="en-GB" sz="4000" b="1" dirty="0">
                <a:solidFill>
                  <a:schemeClr val="bg1"/>
                </a:solidFill>
                <a:latin typeface="Segoe UI Black" panose="020B0A02040204020203" pitchFamily="34" charset="0"/>
                <a:ea typeface="Segoe UI Black" panose="020B0A02040204020203" pitchFamily="34" charset="0"/>
              </a:rPr>
              <a:t>Selection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F79B6-9183-A650-FBED-8DAEBFB2BCB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86EA024-D4E2-A6AD-EDA5-E9CA09D83CB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IF, ELSE, ELIF and SWITCH</a:t>
            </a:r>
          </a:p>
        </p:txBody>
      </p:sp>
      <p:pic>
        <p:nvPicPr>
          <p:cNvPr id="32" name="Picture 31">
            <a:extLst>
              <a:ext uri="{FF2B5EF4-FFF2-40B4-BE49-F238E27FC236}">
                <a16:creationId xmlns:a16="http://schemas.microsoft.com/office/drawing/2014/main" id="{3EEF95CB-373E-8AC8-0115-78DFE09E8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5A6E3422-BFE7-58CC-88D4-2120D7B7FDD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E31C28F-70A1-2ACF-6ABF-2527DF126F7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80B4D67D-694A-EEA8-8143-3893FBBC3D6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the rest of </a:t>
            </a:r>
            <a:r>
              <a:rPr lang="en-GB" sz="1800" b="1" dirty="0">
                <a:latin typeface="Segoe UI Variable Text" pitchFamily="2" charset="0"/>
              </a:rPr>
              <a:t>Task </a:t>
            </a:r>
            <a:r>
              <a:rPr lang="en-GB" b="1" dirty="0">
                <a:latin typeface="Segoe UI Variable Text" pitchFamily="2" charset="0"/>
              </a:rPr>
              <a:t>1 </a:t>
            </a:r>
            <a:r>
              <a:rPr lang="en-GB" dirty="0">
                <a:latin typeface="Segoe UI Variable Text" pitchFamily="2" charset="0"/>
              </a:rPr>
              <a:t>in the student workbook. </a:t>
            </a:r>
            <a:endParaRPr lang="en-GB" dirty="0"/>
          </a:p>
        </p:txBody>
      </p:sp>
      <p:sp>
        <p:nvSpPr>
          <p:cNvPr id="20" name="TextBox 19">
            <a:extLst>
              <a:ext uri="{FF2B5EF4-FFF2-40B4-BE49-F238E27FC236}">
                <a16:creationId xmlns:a16="http://schemas.microsoft.com/office/drawing/2014/main" id="{15568C22-F70F-C0CC-273A-39C0A3BD712A}"/>
              </a:ext>
            </a:extLst>
          </p:cNvPr>
          <p:cNvSpPr txBox="1"/>
          <p:nvPr/>
        </p:nvSpPr>
        <p:spPr>
          <a:xfrm>
            <a:off x="224790" y="1156284"/>
            <a:ext cx="6328409" cy="1384995"/>
          </a:xfrm>
          <a:prstGeom prst="rect">
            <a:avLst/>
          </a:prstGeom>
          <a:noFill/>
        </p:spPr>
        <p:txBody>
          <a:bodyPr wrap="square">
            <a:spAutoFit/>
          </a:bodyPr>
          <a:lstStyle/>
          <a:p>
            <a:r>
              <a:rPr lang="en-GB" sz="2400" b="1" dirty="0">
                <a:latin typeface="Segoe UI Variable Text" pitchFamily="2" charset="0"/>
              </a:rPr>
              <a:t>What is a nested IF statement?</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nested IF statement</a:t>
            </a:r>
            <a:r>
              <a:rPr lang="en-GB" dirty="0">
                <a:latin typeface="Segoe UI Variable Text" pitchFamily="2" charset="0"/>
              </a:rPr>
              <a:t> is an IF statement placed </a:t>
            </a:r>
            <a:r>
              <a:rPr lang="en-GB" b="1" dirty="0">
                <a:latin typeface="Segoe UI Variable Text" pitchFamily="2" charset="0"/>
              </a:rPr>
              <a:t>inside another IF statement</a:t>
            </a:r>
            <a:r>
              <a:rPr lang="en-GB" dirty="0">
                <a:latin typeface="Segoe UI Variable Text" pitchFamily="2" charset="0"/>
              </a:rPr>
              <a:t>.</a:t>
            </a:r>
          </a:p>
        </p:txBody>
      </p:sp>
      <p:sp>
        <p:nvSpPr>
          <p:cNvPr id="26" name="TextBox 25">
            <a:extLst>
              <a:ext uri="{FF2B5EF4-FFF2-40B4-BE49-F238E27FC236}">
                <a16:creationId xmlns:a16="http://schemas.microsoft.com/office/drawing/2014/main" id="{43E900F8-C90C-4757-7FA8-E6DC6E557AC3}"/>
              </a:ext>
            </a:extLst>
          </p:cNvPr>
          <p:cNvSpPr txBox="1"/>
          <p:nvPr/>
        </p:nvSpPr>
        <p:spPr>
          <a:xfrm>
            <a:off x="224790" y="2769316"/>
            <a:ext cx="3018754" cy="400110"/>
          </a:xfrm>
          <a:prstGeom prst="rect">
            <a:avLst/>
          </a:prstGeom>
          <a:noFill/>
        </p:spPr>
        <p:txBody>
          <a:bodyPr wrap="square">
            <a:spAutoFit/>
          </a:bodyPr>
          <a:lstStyle/>
          <a:p>
            <a:r>
              <a:rPr lang="en-GB" sz="2000" b="1" dirty="0">
                <a:latin typeface="Segoe UI Variable Text" pitchFamily="2" charset="0"/>
              </a:rPr>
              <a:t>When is it used?</a:t>
            </a:r>
          </a:p>
        </p:txBody>
      </p:sp>
      <p:cxnSp>
        <p:nvCxnSpPr>
          <p:cNvPr id="30" name="Straight Connector 29">
            <a:extLst>
              <a:ext uri="{FF2B5EF4-FFF2-40B4-BE49-F238E27FC236}">
                <a16:creationId xmlns:a16="http://schemas.microsoft.com/office/drawing/2014/main" id="{E3240488-4658-9B22-9F40-440493E998F4}"/>
              </a:ext>
            </a:extLst>
          </p:cNvPr>
          <p:cNvCxnSpPr>
            <a:cxnSpLocks/>
          </p:cNvCxnSpPr>
          <p:nvPr/>
        </p:nvCxnSpPr>
        <p:spPr>
          <a:xfrm>
            <a:off x="68199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92C2E0D7-05D0-63BB-96BA-6F43F38C4F19}"/>
              </a:ext>
            </a:extLst>
          </p:cNvPr>
          <p:cNvSpPr txBox="1"/>
          <p:nvPr/>
        </p:nvSpPr>
        <p:spPr>
          <a:xfrm>
            <a:off x="224790" y="3193293"/>
            <a:ext cx="5662736" cy="1477328"/>
          </a:xfrm>
          <a:prstGeom prst="rect">
            <a:avLst/>
          </a:prstGeom>
          <a:noFill/>
        </p:spPr>
        <p:txBody>
          <a:bodyPr wrap="square">
            <a:spAutoFit/>
          </a:bodyPr>
          <a:lstStyle/>
          <a:p>
            <a:r>
              <a:rPr lang="en-GB" dirty="0">
                <a:latin typeface="Segoe UI Variable Text" pitchFamily="2" charset="0"/>
              </a:rPr>
              <a:t>Nested IF statements are used when:</a:t>
            </a:r>
          </a:p>
          <a:p>
            <a:pPr marL="285750" indent="-285750">
              <a:buFont typeface="Arial" panose="020B0604020202020204" pitchFamily="34" charset="0"/>
              <a:buChar char="•"/>
            </a:pPr>
            <a:r>
              <a:rPr lang="en-GB" dirty="0">
                <a:latin typeface="Segoe UI Variable Text" pitchFamily="2" charset="0"/>
              </a:rPr>
              <a:t>A decision depends on </a:t>
            </a:r>
            <a:r>
              <a:rPr lang="en-GB" b="1" dirty="0">
                <a:latin typeface="Segoe UI Variable Text" pitchFamily="2" charset="0"/>
              </a:rPr>
              <a:t>multiple conditions</a:t>
            </a:r>
            <a:r>
              <a:rPr lang="en-GB" dirty="0">
                <a:latin typeface="Segoe UI Variable Text" pitchFamily="2" charset="0"/>
              </a:rPr>
              <a:t> </a:t>
            </a:r>
          </a:p>
          <a:p>
            <a:pPr marL="285750" indent="-285750">
              <a:buFont typeface="Arial" panose="020B0604020202020204" pitchFamily="34" charset="0"/>
              <a:buChar char="•"/>
            </a:pPr>
            <a:r>
              <a:rPr lang="en-GB" dirty="0">
                <a:latin typeface="Segoe UI Variable Text" pitchFamily="2" charset="0"/>
              </a:rPr>
              <a:t>One condition should only be checked after another is true </a:t>
            </a:r>
          </a:p>
          <a:p>
            <a:pPr marL="285750" indent="-285750">
              <a:buFont typeface="Arial" panose="020B0604020202020204" pitchFamily="34" charset="0"/>
              <a:buChar char="•"/>
            </a:pPr>
            <a:r>
              <a:rPr lang="en-GB" dirty="0">
                <a:latin typeface="Segoe UI Variable Text" pitchFamily="2" charset="0"/>
              </a:rPr>
              <a:t>Programs need more complex logic</a:t>
            </a:r>
          </a:p>
        </p:txBody>
      </p:sp>
      <p:sp>
        <p:nvSpPr>
          <p:cNvPr id="12" name="TextBox 11">
            <a:extLst>
              <a:ext uri="{FF2B5EF4-FFF2-40B4-BE49-F238E27FC236}">
                <a16:creationId xmlns:a16="http://schemas.microsoft.com/office/drawing/2014/main" id="{7A4AC419-75CE-954E-4ADC-84C4EE2C6A3A}"/>
              </a:ext>
            </a:extLst>
          </p:cNvPr>
          <p:cNvSpPr txBox="1"/>
          <p:nvPr/>
        </p:nvSpPr>
        <p:spPr>
          <a:xfrm>
            <a:off x="6922814" y="1120847"/>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3" name="TextBox 12">
            <a:extLst>
              <a:ext uri="{FF2B5EF4-FFF2-40B4-BE49-F238E27FC236}">
                <a16:creationId xmlns:a16="http://schemas.microsoft.com/office/drawing/2014/main" id="{69371D07-BECF-6878-84C8-E7E6FA929F18}"/>
              </a:ext>
            </a:extLst>
          </p:cNvPr>
          <p:cNvSpPr txBox="1"/>
          <p:nvPr/>
        </p:nvSpPr>
        <p:spPr>
          <a:xfrm>
            <a:off x="6992423" y="3317100"/>
            <a:ext cx="4704810" cy="2031325"/>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age = 15</a:t>
            </a:r>
          </a:p>
          <a:p>
            <a:r>
              <a:rPr lang="en-GB" dirty="0">
                <a:latin typeface="Courier New" panose="02070309020205020404" pitchFamily="49" charset="0"/>
                <a:cs typeface="Courier New" panose="02070309020205020404" pitchFamily="49" charset="0"/>
              </a:rPr>
              <a:t>has_ticket = True</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if age &gt;= 12:</a:t>
            </a:r>
          </a:p>
          <a:p>
            <a:r>
              <a:rPr lang="en-GB" dirty="0">
                <a:latin typeface="Courier New" panose="02070309020205020404" pitchFamily="49" charset="0"/>
                <a:cs typeface="Courier New" panose="02070309020205020404" pitchFamily="49" charset="0"/>
              </a:rPr>
              <a:t>    if has_ticket:</a:t>
            </a:r>
          </a:p>
          <a:p>
            <a:r>
              <a:rPr lang="en-GB" dirty="0">
                <a:latin typeface="Courier New" panose="02070309020205020404" pitchFamily="49" charset="0"/>
                <a:cs typeface="Courier New" panose="02070309020205020404" pitchFamily="49" charset="0"/>
              </a:rPr>
              <a:t>        print("You may enter the cinema")</a:t>
            </a:r>
          </a:p>
        </p:txBody>
      </p:sp>
      <p:sp>
        <p:nvSpPr>
          <p:cNvPr id="5" name="TextBox 4">
            <a:extLst>
              <a:ext uri="{FF2B5EF4-FFF2-40B4-BE49-F238E27FC236}">
                <a16:creationId xmlns:a16="http://schemas.microsoft.com/office/drawing/2014/main" id="{29520F1D-B612-B5D0-3366-67B4050ABBFA}"/>
              </a:ext>
            </a:extLst>
          </p:cNvPr>
          <p:cNvSpPr txBox="1"/>
          <p:nvPr/>
        </p:nvSpPr>
        <p:spPr>
          <a:xfrm>
            <a:off x="6992423" y="1509575"/>
            <a:ext cx="4814764" cy="1754326"/>
          </a:xfrm>
          <a:prstGeom prst="rect">
            <a:avLst/>
          </a:prstGeom>
          <a:noFill/>
        </p:spPr>
        <p:txBody>
          <a:bodyPr wrap="square">
            <a:spAutoFit/>
          </a:bodyPr>
          <a:lstStyle/>
          <a:p>
            <a:pPr>
              <a:buNone/>
            </a:pPr>
            <a:r>
              <a:rPr lang="en-GB" dirty="0">
                <a:latin typeface="Segoe UI Variable Text" pitchFamily="2" charset="0"/>
              </a:rPr>
              <a:t>A cinema website checks:</a:t>
            </a:r>
          </a:p>
          <a:p>
            <a:pPr marL="342900" indent="-342900">
              <a:buFont typeface="+mj-lt"/>
              <a:buAutoNum type="arabicPeriod"/>
            </a:pPr>
            <a:r>
              <a:rPr lang="en-GB" dirty="0">
                <a:latin typeface="Segoe UI Variable Text" pitchFamily="2" charset="0"/>
              </a:rPr>
              <a:t>Is the customer over 12?</a:t>
            </a:r>
          </a:p>
          <a:p>
            <a:pPr marL="342900" indent="-342900">
              <a:buFont typeface="+mj-lt"/>
              <a:buAutoNum type="arabicPeriod"/>
            </a:pPr>
            <a:r>
              <a:rPr lang="en-GB" dirty="0">
                <a:latin typeface="Segoe UI Variable Text" pitchFamily="2" charset="0"/>
              </a:rPr>
              <a:t>If yes, do they have a ticket? </a:t>
            </a:r>
          </a:p>
          <a:p>
            <a:pPr>
              <a:buNone/>
            </a:pPr>
            <a:endParaRPr lang="en-GB" dirty="0">
              <a:latin typeface="Segoe UI Variable Text" pitchFamily="2" charset="0"/>
            </a:endParaRPr>
          </a:p>
          <a:p>
            <a:pPr>
              <a:buNone/>
            </a:pPr>
            <a:r>
              <a:rPr lang="en-GB" dirty="0">
                <a:latin typeface="Segoe UI Variable Text" pitchFamily="2" charset="0"/>
              </a:rPr>
              <a:t>Only people who pass BOTH checks can enter.</a:t>
            </a:r>
          </a:p>
        </p:txBody>
      </p:sp>
      <p:sp>
        <p:nvSpPr>
          <p:cNvPr id="6" name="TextBox 5">
            <a:extLst>
              <a:ext uri="{FF2B5EF4-FFF2-40B4-BE49-F238E27FC236}">
                <a16:creationId xmlns:a16="http://schemas.microsoft.com/office/drawing/2014/main" id="{13190534-FC56-A6C8-1595-19A59C9C062F}"/>
              </a:ext>
            </a:extLst>
          </p:cNvPr>
          <p:cNvSpPr txBox="1"/>
          <p:nvPr/>
        </p:nvSpPr>
        <p:spPr>
          <a:xfrm>
            <a:off x="163158" y="5498544"/>
            <a:ext cx="5932842" cy="923330"/>
          </a:xfrm>
          <a:prstGeom prst="rect">
            <a:avLst/>
          </a:prstGeom>
          <a:noFill/>
        </p:spPr>
        <p:txBody>
          <a:bodyPr wrap="square">
            <a:spAutoFit/>
          </a:bodyPr>
          <a:lstStyle/>
          <a:p>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dirty="0">
                <a:latin typeface="Segoe UI Variable Text" pitchFamily="2" charset="0"/>
              </a:rPr>
              <a:t>It allows a program to make </a:t>
            </a:r>
            <a:r>
              <a:rPr lang="en-GB" b="1" dirty="0">
                <a:latin typeface="Segoe UI Variable Text" pitchFamily="2" charset="0"/>
              </a:rPr>
              <a:t>more detailed decisions</a:t>
            </a:r>
            <a:r>
              <a:rPr lang="en-GB" dirty="0">
                <a:latin typeface="Segoe UI Variable Text" pitchFamily="2" charset="0"/>
              </a:rPr>
              <a:t> by checking additional conditions only if the first condition is true (or false).</a:t>
            </a:r>
          </a:p>
        </p:txBody>
      </p:sp>
    </p:spTree>
    <p:extLst>
      <p:ext uri="{BB962C8B-B14F-4D97-AF65-F5344CB8AC3E}">
        <p14:creationId xmlns:p14="http://schemas.microsoft.com/office/powerpoint/2010/main" val="3388496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1-5)</a:t>
            </a:r>
          </a:p>
          <a:p>
            <a:pPr marL="285750" indent="-285750">
              <a:buFont typeface="Arial" panose="020B0604020202020204" pitchFamily="34" charset="0"/>
              <a:buChar char="•"/>
            </a:pPr>
            <a:r>
              <a:rPr lang="en-GB" dirty="0">
                <a:latin typeface="Segoe UI Variable Text" pitchFamily="2" charset="0"/>
              </a:rPr>
              <a:t>Task 4: Mini-project challenge</a:t>
            </a:r>
          </a:p>
        </p:txBody>
      </p:sp>
    </p:spTree>
    <p:extLst>
      <p:ext uri="{BB962C8B-B14F-4D97-AF65-F5344CB8AC3E}">
        <p14:creationId xmlns:p14="http://schemas.microsoft.com/office/powerpoint/2010/main" val="142502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9CF43-5426-1746-9E12-0A34EF1744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1F2FE9-231D-7911-5B3A-457C56CF55CF}"/>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String manipulation</a:t>
            </a:r>
          </a:p>
        </p:txBody>
      </p:sp>
      <p:sp>
        <p:nvSpPr>
          <p:cNvPr id="4" name="Rectangle 3">
            <a:extLst>
              <a:ext uri="{FF2B5EF4-FFF2-40B4-BE49-F238E27FC236}">
                <a16:creationId xmlns:a16="http://schemas.microsoft.com/office/drawing/2014/main" id="{ACB94BE9-6562-F3D3-A6B2-44BCE976E5B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83429314-027D-6592-2DA5-48D16C00B7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53D4F07B-71B7-9131-9243-9A26DAA3C7B6}"/>
              </a:ext>
            </a:extLst>
          </p:cNvPr>
          <p:cNvSpPr txBox="1"/>
          <p:nvPr/>
        </p:nvSpPr>
        <p:spPr>
          <a:xfrm>
            <a:off x="7783830" y="1306681"/>
            <a:ext cx="402336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cs typeface="Segoe UI" panose="020B0502040204020203" pitchFamily="34" charset="0"/>
              </a:rPr>
              <a:t>Using the boxes below, identify whether the description or example is </a:t>
            </a:r>
            <a:r>
              <a:rPr lang="en-GB" b="1" dirty="0">
                <a:latin typeface="Segoe UI Variable Text" pitchFamily="2" charset="0"/>
                <a:cs typeface="Segoe UI" panose="020B0502040204020203" pitchFamily="34" charset="0"/>
              </a:rPr>
              <a:t>concatenation </a:t>
            </a:r>
            <a:r>
              <a:rPr lang="en-GB" dirty="0">
                <a:latin typeface="Segoe UI Variable Text" pitchFamily="2" charset="0"/>
                <a:cs typeface="Segoe UI" panose="020B0502040204020203" pitchFamily="34" charset="0"/>
              </a:rPr>
              <a:t>or </a:t>
            </a:r>
            <a:r>
              <a:rPr lang="en-GB" b="1" dirty="0">
                <a:latin typeface="Segoe UI Variable Text" pitchFamily="2" charset="0"/>
                <a:cs typeface="Segoe UI" panose="020B0502040204020203" pitchFamily="34" charset="0"/>
              </a:rPr>
              <a:t>slicing.</a:t>
            </a:r>
          </a:p>
        </p:txBody>
      </p:sp>
      <p:pic>
        <p:nvPicPr>
          <p:cNvPr id="9" name="Graphic 8" descr="Clipboard Mixed with solid fill">
            <a:extLst>
              <a:ext uri="{FF2B5EF4-FFF2-40B4-BE49-F238E27FC236}">
                <a16:creationId xmlns:a16="http://schemas.microsoft.com/office/drawing/2014/main" id="{FB1D55FF-077A-7B2B-5E25-6E20C9C7DE4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9430" y="1236136"/>
            <a:ext cx="914400" cy="914400"/>
          </a:xfrm>
          <a:prstGeom prst="rect">
            <a:avLst/>
          </a:prstGeom>
        </p:spPr>
      </p:pic>
      <p:sp>
        <p:nvSpPr>
          <p:cNvPr id="2" name="Rectangle 1">
            <a:extLst>
              <a:ext uri="{FF2B5EF4-FFF2-40B4-BE49-F238E27FC236}">
                <a16:creationId xmlns:a16="http://schemas.microsoft.com/office/drawing/2014/main" id="{E1FCC9E2-DA87-E3EA-E866-114DC35FA8EE}"/>
              </a:ext>
            </a:extLst>
          </p:cNvPr>
          <p:cNvSpPr/>
          <p:nvPr/>
        </p:nvSpPr>
        <p:spPr>
          <a:xfrm>
            <a:off x="365192" y="2753707"/>
            <a:ext cx="2645598"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Name = “Computer”</a:t>
            </a:r>
          </a:p>
          <a:p>
            <a:pPr algn="ctr"/>
            <a:r>
              <a:rPr lang="en-GB" sz="1600" dirty="0">
                <a:solidFill>
                  <a:schemeClr val="tx1"/>
                </a:solidFill>
                <a:latin typeface="Segoe UI Variable Text" pitchFamily="2" charset="0"/>
                <a:cs typeface="Segoe UI" panose="020B0502040204020203" pitchFamily="34" charset="0"/>
              </a:rPr>
              <a:t>print(Name.substring(0,6))</a:t>
            </a:r>
          </a:p>
        </p:txBody>
      </p:sp>
      <p:sp>
        <p:nvSpPr>
          <p:cNvPr id="6" name="Rectangle 5">
            <a:extLst>
              <a:ext uri="{FF2B5EF4-FFF2-40B4-BE49-F238E27FC236}">
                <a16:creationId xmlns:a16="http://schemas.microsoft.com/office/drawing/2014/main" id="{2EDA6A73-A4EA-546E-E0A6-0373FFCA3A9F}"/>
              </a:ext>
            </a:extLst>
          </p:cNvPr>
          <p:cNvSpPr/>
          <p:nvPr/>
        </p:nvSpPr>
        <p:spPr>
          <a:xfrm>
            <a:off x="3336991" y="2753707"/>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FirstName = “Bob”</a:t>
            </a:r>
          </a:p>
          <a:p>
            <a:pPr algn="ctr"/>
            <a:r>
              <a:rPr lang="en-GB" sz="1600" dirty="0">
                <a:solidFill>
                  <a:schemeClr val="tx1"/>
                </a:solidFill>
                <a:latin typeface="Segoe UI Variable Text" pitchFamily="2" charset="0"/>
                <a:cs typeface="Segoe UI" panose="020B0502040204020203" pitchFamily="34" charset="0"/>
              </a:rPr>
              <a:t>Surname = “Jones”</a:t>
            </a:r>
          </a:p>
          <a:p>
            <a:pPr algn="ctr"/>
            <a:r>
              <a:rPr lang="en-GB" sz="1600" dirty="0">
                <a:solidFill>
                  <a:schemeClr val="tx1"/>
                </a:solidFill>
                <a:latin typeface="Segoe UI Variable Text" pitchFamily="2" charset="0"/>
                <a:cs typeface="Segoe UI" panose="020B0502040204020203" pitchFamily="34" charset="0"/>
              </a:rPr>
              <a:t>print(FirstName+Surname)</a:t>
            </a:r>
          </a:p>
        </p:txBody>
      </p:sp>
      <p:sp>
        <p:nvSpPr>
          <p:cNvPr id="7" name="Rectangle 6">
            <a:extLst>
              <a:ext uri="{FF2B5EF4-FFF2-40B4-BE49-F238E27FC236}">
                <a16:creationId xmlns:a16="http://schemas.microsoft.com/office/drawing/2014/main" id="{FEF838B1-B41D-A6A7-BE72-730DFFDB8115}"/>
              </a:ext>
            </a:extLst>
          </p:cNvPr>
          <p:cNvSpPr/>
          <p:nvPr/>
        </p:nvSpPr>
        <p:spPr>
          <a:xfrm>
            <a:off x="6249291" y="2753707"/>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This technique is used to join two strings together.</a:t>
            </a:r>
          </a:p>
        </p:txBody>
      </p:sp>
      <p:sp>
        <p:nvSpPr>
          <p:cNvPr id="10" name="Rectangle 9">
            <a:extLst>
              <a:ext uri="{FF2B5EF4-FFF2-40B4-BE49-F238E27FC236}">
                <a16:creationId xmlns:a16="http://schemas.microsoft.com/office/drawing/2014/main" id="{5777D30E-0550-EFCE-4803-538D7CEDAE3A}"/>
              </a:ext>
            </a:extLst>
          </p:cNvPr>
          <p:cNvSpPr/>
          <p:nvPr/>
        </p:nvSpPr>
        <p:spPr>
          <a:xfrm>
            <a:off x="9161591" y="2753706"/>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This technique is used to take part of a string by identifying a start and end index position. </a:t>
            </a:r>
          </a:p>
        </p:txBody>
      </p:sp>
      <p:sp>
        <p:nvSpPr>
          <p:cNvPr id="11" name="Rectangle 10">
            <a:extLst>
              <a:ext uri="{FF2B5EF4-FFF2-40B4-BE49-F238E27FC236}">
                <a16:creationId xmlns:a16="http://schemas.microsoft.com/office/drawing/2014/main" id="{3B54883C-8E31-8FA7-3C73-54AAEAC390C7}"/>
              </a:ext>
            </a:extLst>
          </p:cNvPr>
          <p:cNvSpPr/>
          <p:nvPr/>
        </p:nvSpPr>
        <p:spPr>
          <a:xfrm>
            <a:off x="365192" y="4522308"/>
            <a:ext cx="2645598"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2" name="Rectangle 11">
            <a:extLst>
              <a:ext uri="{FF2B5EF4-FFF2-40B4-BE49-F238E27FC236}">
                <a16:creationId xmlns:a16="http://schemas.microsoft.com/office/drawing/2014/main" id="{653DCEFB-89CA-2EB3-2943-B3AF5113FF0F}"/>
              </a:ext>
            </a:extLst>
          </p:cNvPr>
          <p:cNvSpPr/>
          <p:nvPr/>
        </p:nvSpPr>
        <p:spPr>
          <a:xfrm>
            <a:off x="3336991" y="4522308"/>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3" name="Rectangle 12">
            <a:extLst>
              <a:ext uri="{FF2B5EF4-FFF2-40B4-BE49-F238E27FC236}">
                <a16:creationId xmlns:a16="http://schemas.microsoft.com/office/drawing/2014/main" id="{8914C48B-C9B6-1786-7E91-E1E958E37E92}"/>
              </a:ext>
            </a:extLst>
          </p:cNvPr>
          <p:cNvSpPr/>
          <p:nvPr/>
        </p:nvSpPr>
        <p:spPr>
          <a:xfrm>
            <a:off x="6249291" y="4522308"/>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sp>
        <p:nvSpPr>
          <p:cNvPr id="14" name="Rectangle 13">
            <a:extLst>
              <a:ext uri="{FF2B5EF4-FFF2-40B4-BE49-F238E27FC236}">
                <a16:creationId xmlns:a16="http://schemas.microsoft.com/office/drawing/2014/main" id="{E9643809-069A-1804-FEC9-ADCC53E5787F}"/>
              </a:ext>
            </a:extLst>
          </p:cNvPr>
          <p:cNvSpPr/>
          <p:nvPr/>
        </p:nvSpPr>
        <p:spPr>
          <a:xfrm>
            <a:off x="9161591" y="4522307"/>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Segoe UI Variable Text" pitchFamily="2" charset="0"/>
              <a:cs typeface="Segoe UI" panose="020B0502040204020203" pitchFamily="34" charset="0"/>
            </a:endParaRPr>
          </a:p>
        </p:txBody>
      </p:sp>
      <p:cxnSp>
        <p:nvCxnSpPr>
          <p:cNvPr id="15" name="Straight Connector 14">
            <a:extLst>
              <a:ext uri="{FF2B5EF4-FFF2-40B4-BE49-F238E27FC236}">
                <a16:creationId xmlns:a16="http://schemas.microsoft.com/office/drawing/2014/main" id="{BA0087B2-9EE5-571B-DC98-144DEC6A940B}"/>
              </a:ext>
            </a:extLst>
          </p:cNvPr>
          <p:cNvCxnSpPr>
            <a:stCxn id="2" idx="2"/>
            <a:endCxn id="11" idx="0"/>
          </p:cNvCxnSpPr>
          <p:nvPr/>
        </p:nvCxnSpPr>
        <p:spPr>
          <a:xfrm>
            <a:off x="16879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5D975E-26A1-E9C8-CFD0-C001C44C5F30}"/>
              </a:ext>
            </a:extLst>
          </p:cNvPr>
          <p:cNvCxnSpPr>
            <a:cxnSpLocks/>
            <a:stCxn id="6" idx="2"/>
            <a:endCxn id="12" idx="0"/>
          </p:cNvCxnSpPr>
          <p:nvPr/>
        </p:nvCxnSpPr>
        <p:spPr>
          <a:xfrm>
            <a:off x="46597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1AF1E48-32AC-5ADD-187E-7400B74A93B4}"/>
              </a:ext>
            </a:extLst>
          </p:cNvPr>
          <p:cNvCxnSpPr>
            <a:cxnSpLocks/>
            <a:stCxn id="7" idx="2"/>
            <a:endCxn id="13" idx="0"/>
          </p:cNvCxnSpPr>
          <p:nvPr/>
        </p:nvCxnSpPr>
        <p:spPr>
          <a:xfrm>
            <a:off x="75720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9B8911E-0EE3-6C75-F7D0-A256780BF9BE}"/>
              </a:ext>
            </a:extLst>
          </p:cNvPr>
          <p:cNvCxnSpPr>
            <a:cxnSpLocks/>
            <a:stCxn id="10" idx="2"/>
            <a:endCxn id="14" idx="0"/>
          </p:cNvCxnSpPr>
          <p:nvPr/>
        </p:nvCxnSpPr>
        <p:spPr>
          <a:xfrm>
            <a:off x="10484391" y="3780607"/>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8321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04059-EDD7-65E0-7183-9D7B48773F0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B88D0A2-CD0C-FEEF-B65C-7D62BD9AF915}"/>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String manipulation</a:t>
            </a:r>
          </a:p>
        </p:txBody>
      </p:sp>
      <p:sp>
        <p:nvSpPr>
          <p:cNvPr id="4" name="Rectangle 3">
            <a:extLst>
              <a:ext uri="{FF2B5EF4-FFF2-40B4-BE49-F238E27FC236}">
                <a16:creationId xmlns:a16="http://schemas.microsoft.com/office/drawing/2014/main" id="{3A0C2B49-D509-B05A-A26B-0F3CB9FFF25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3B110C53-941B-4D6D-3406-87D7BF7553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019035DF-CA22-532F-4261-82541B2C5EF8}"/>
              </a:ext>
            </a:extLst>
          </p:cNvPr>
          <p:cNvSpPr txBox="1"/>
          <p:nvPr/>
        </p:nvSpPr>
        <p:spPr>
          <a:xfrm>
            <a:off x="7783830" y="1306681"/>
            <a:ext cx="402336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cs typeface="Segoe UI" panose="020B0502040204020203" pitchFamily="34" charset="0"/>
              </a:rPr>
              <a:t>Using the boxes below, identify whether the description or example is </a:t>
            </a:r>
            <a:r>
              <a:rPr lang="en-GB" b="1" dirty="0">
                <a:latin typeface="Segoe UI Variable Text" pitchFamily="2" charset="0"/>
                <a:cs typeface="Segoe UI" panose="020B0502040204020203" pitchFamily="34" charset="0"/>
              </a:rPr>
              <a:t>concatenation </a:t>
            </a:r>
            <a:r>
              <a:rPr lang="en-GB" dirty="0">
                <a:latin typeface="Segoe UI Variable Text" pitchFamily="2" charset="0"/>
                <a:cs typeface="Segoe UI" panose="020B0502040204020203" pitchFamily="34" charset="0"/>
              </a:rPr>
              <a:t>or </a:t>
            </a:r>
            <a:r>
              <a:rPr lang="en-GB" b="1" dirty="0">
                <a:latin typeface="Segoe UI Variable Text" pitchFamily="2" charset="0"/>
                <a:cs typeface="Segoe UI" panose="020B0502040204020203" pitchFamily="34" charset="0"/>
              </a:rPr>
              <a:t>slicing.</a:t>
            </a:r>
          </a:p>
        </p:txBody>
      </p:sp>
      <p:pic>
        <p:nvPicPr>
          <p:cNvPr id="9" name="Graphic 8" descr="Clipboard Mixed with solid fill">
            <a:extLst>
              <a:ext uri="{FF2B5EF4-FFF2-40B4-BE49-F238E27FC236}">
                <a16:creationId xmlns:a16="http://schemas.microsoft.com/office/drawing/2014/main" id="{9AEA8376-09FD-7568-BB63-C482B7A184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9430" y="1236136"/>
            <a:ext cx="914400" cy="914400"/>
          </a:xfrm>
          <a:prstGeom prst="rect">
            <a:avLst/>
          </a:prstGeom>
        </p:spPr>
      </p:pic>
      <p:sp>
        <p:nvSpPr>
          <p:cNvPr id="2" name="Rectangle 1">
            <a:extLst>
              <a:ext uri="{FF2B5EF4-FFF2-40B4-BE49-F238E27FC236}">
                <a16:creationId xmlns:a16="http://schemas.microsoft.com/office/drawing/2014/main" id="{756CDB7A-55E7-307A-0788-98A2968FFD6F}"/>
              </a:ext>
            </a:extLst>
          </p:cNvPr>
          <p:cNvSpPr/>
          <p:nvPr/>
        </p:nvSpPr>
        <p:spPr>
          <a:xfrm>
            <a:off x="365192" y="2753707"/>
            <a:ext cx="2645598"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Name = “Computer”</a:t>
            </a:r>
          </a:p>
          <a:p>
            <a:pPr algn="ctr"/>
            <a:r>
              <a:rPr lang="en-GB" sz="1600" dirty="0">
                <a:solidFill>
                  <a:schemeClr val="tx1"/>
                </a:solidFill>
                <a:latin typeface="Segoe UI Variable Text" pitchFamily="2" charset="0"/>
                <a:cs typeface="Segoe UI" panose="020B0502040204020203" pitchFamily="34" charset="0"/>
              </a:rPr>
              <a:t>print(Name.substring(0,6))</a:t>
            </a:r>
          </a:p>
        </p:txBody>
      </p:sp>
      <p:sp>
        <p:nvSpPr>
          <p:cNvPr id="6" name="Rectangle 5">
            <a:extLst>
              <a:ext uri="{FF2B5EF4-FFF2-40B4-BE49-F238E27FC236}">
                <a16:creationId xmlns:a16="http://schemas.microsoft.com/office/drawing/2014/main" id="{24F28381-31DE-1D04-0AFE-995702235071}"/>
              </a:ext>
            </a:extLst>
          </p:cNvPr>
          <p:cNvSpPr/>
          <p:nvPr/>
        </p:nvSpPr>
        <p:spPr>
          <a:xfrm>
            <a:off x="3336991" y="2753707"/>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FirstName = “Bob”</a:t>
            </a:r>
          </a:p>
          <a:p>
            <a:pPr algn="ctr"/>
            <a:r>
              <a:rPr lang="en-GB" sz="1600" dirty="0">
                <a:solidFill>
                  <a:schemeClr val="tx1"/>
                </a:solidFill>
                <a:latin typeface="Segoe UI Variable Text" pitchFamily="2" charset="0"/>
                <a:cs typeface="Segoe UI" panose="020B0502040204020203" pitchFamily="34" charset="0"/>
              </a:rPr>
              <a:t>Surname = “Jones”</a:t>
            </a:r>
          </a:p>
          <a:p>
            <a:pPr algn="ctr"/>
            <a:r>
              <a:rPr lang="en-GB" sz="1600" dirty="0">
                <a:solidFill>
                  <a:schemeClr val="tx1"/>
                </a:solidFill>
                <a:latin typeface="Segoe UI Variable Text" pitchFamily="2" charset="0"/>
                <a:cs typeface="Segoe UI" panose="020B0502040204020203" pitchFamily="34" charset="0"/>
              </a:rPr>
              <a:t>print(FirstName+Surname)</a:t>
            </a:r>
          </a:p>
        </p:txBody>
      </p:sp>
      <p:sp>
        <p:nvSpPr>
          <p:cNvPr id="7" name="Rectangle 6">
            <a:extLst>
              <a:ext uri="{FF2B5EF4-FFF2-40B4-BE49-F238E27FC236}">
                <a16:creationId xmlns:a16="http://schemas.microsoft.com/office/drawing/2014/main" id="{36F4AF15-0FBC-BF6C-0C2A-6F945F13BF32}"/>
              </a:ext>
            </a:extLst>
          </p:cNvPr>
          <p:cNvSpPr/>
          <p:nvPr/>
        </p:nvSpPr>
        <p:spPr>
          <a:xfrm>
            <a:off x="6249291" y="2753707"/>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This technique is used to join two strings together.</a:t>
            </a:r>
          </a:p>
        </p:txBody>
      </p:sp>
      <p:sp>
        <p:nvSpPr>
          <p:cNvPr id="10" name="Rectangle 9">
            <a:extLst>
              <a:ext uri="{FF2B5EF4-FFF2-40B4-BE49-F238E27FC236}">
                <a16:creationId xmlns:a16="http://schemas.microsoft.com/office/drawing/2014/main" id="{0421944E-59FA-E760-030B-9019B2C5CACC}"/>
              </a:ext>
            </a:extLst>
          </p:cNvPr>
          <p:cNvSpPr/>
          <p:nvPr/>
        </p:nvSpPr>
        <p:spPr>
          <a:xfrm>
            <a:off x="9161591" y="2753706"/>
            <a:ext cx="2645599" cy="102690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tx1"/>
                </a:solidFill>
                <a:latin typeface="Segoe UI Variable Text" pitchFamily="2" charset="0"/>
                <a:cs typeface="Segoe UI" panose="020B0502040204020203" pitchFamily="34" charset="0"/>
              </a:rPr>
              <a:t>This technique is used to take part of a string by identifying a start and end index position. </a:t>
            </a:r>
          </a:p>
        </p:txBody>
      </p:sp>
      <p:sp>
        <p:nvSpPr>
          <p:cNvPr id="11" name="Rectangle 10">
            <a:extLst>
              <a:ext uri="{FF2B5EF4-FFF2-40B4-BE49-F238E27FC236}">
                <a16:creationId xmlns:a16="http://schemas.microsoft.com/office/drawing/2014/main" id="{87D3562C-B30D-DD35-0552-7AF66C05FBBE}"/>
              </a:ext>
            </a:extLst>
          </p:cNvPr>
          <p:cNvSpPr/>
          <p:nvPr/>
        </p:nvSpPr>
        <p:spPr>
          <a:xfrm>
            <a:off x="365192" y="4522308"/>
            <a:ext cx="2645598"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Slicing</a:t>
            </a:r>
          </a:p>
        </p:txBody>
      </p:sp>
      <p:sp>
        <p:nvSpPr>
          <p:cNvPr id="12" name="Rectangle 11">
            <a:extLst>
              <a:ext uri="{FF2B5EF4-FFF2-40B4-BE49-F238E27FC236}">
                <a16:creationId xmlns:a16="http://schemas.microsoft.com/office/drawing/2014/main" id="{1BCD2CD4-05D5-760E-0A72-388934EFC278}"/>
              </a:ext>
            </a:extLst>
          </p:cNvPr>
          <p:cNvSpPr/>
          <p:nvPr/>
        </p:nvSpPr>
        <p:spPr>
          <a:xfrm>
            <a:off x="3336991" y="4522308"/>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Concatenation</a:t>
            </a:r>
          </a:p>
        </p:txBody>
      </p:sp>
      <p:sp>
        <p:nvSpPr>
          <p:cNvPr id="13" name="Rectangle 12">
            <a:extLst>
              <a:ext uri="{FF2B5EF4-FFF2-40B4-BE49-F238E27FC236}">
                <a16:creationId xmlns:a16="http://schemas.microsoft.com/office/drawing/2014/main" id="{089FCAF1-A354-C61E-43D3-8E3924459DBD}"/>
              </a:ext>
            </a:extLst>
          </p:cNvPr>
          <p:cNvSpPr/>
          <p:nvPr/>
        </p:nvSpPr>
        <p:spPr>
          <a:xfrm>
            <a:off x="6249291" y="4522308"/>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Concatenation</a:t>
            </a:r>
          </a:p>
        </p:txBody>
      </p:sp>
      <p:sp>
        <p:nvSpPr>
          <p:cNvPr id="14" name="Rectangle 13">
            <a:extLst>
              <a:ext uri="{FF2B5EF4-FFF2-40B4-BE49-F238E27FC236}">
                <a16:creationId xmlns:a16="http://schemas.microsoft.com/office/drawing/2014/main" id="{0572C47A-317F-4500-1C19-6589897F25B2}"/>
              </a:ext>
            </a:extLst>
          </p:cNvPr>
          <p:cNvSpPr/>
          <p:nvPr/>
        </p:nvSpPr>
        <p:spPr>
          <a:xfrm>
            <a:off x="9161591" y="4522307"/>
            <a:ext cx="2645599" cy="10269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Segoe UI Variable Text" pitchFamily="2" charset="0"/>
                <a:cs typeface="Segoe UI" panose="020B0502040204020203" pitchFamily="34" charset="0"/>
              </a:rPr>
              <a:t>Slicing</a:t>
            </a:r>
          </a:p>
        </p:txBody>
      </p:sp>
      <p:cxnSp>
        <p:nvCxnSpPr>
          <p:cNvPr id="15" name="Straight Connector 14">
            <a:extLst>
              <a:ext uri="{FF2B5EF4-FFF2-40B4-BE49-F238E27FC236}">
                <a16:creationId xmlns:a16="http://schemas.microsoft.com/office/drawing/2014/main" id="{5FD0DA80-DEFB-4E13-E62D-FBE0FF2CECEE}"/>
              </a:ext>
            </a:extLst>
          </p:cNvPr>
          <p:cNvCxnSpPr>
            <a:stCxn id="2" idx="2"/>
            <a:endCxn id="11" idx="0"/>
          </p:cNvCxnSpPr>
          <p:nvPr/>
        </p:nvCxnSpPr>
        <p:spPr>
          <a:xfrm>
            <a:off x="16879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580C103-07A2-87E0-3A47-5E5AA7270264}"/>
              </a:ext>
            </a:extLst>
          </p:cNvPr>
          <p:cNvCxnSpPr>
            <a:cxnSpLocks/>
            <a:stCxn id="6" idx="2"/>
            <a:endCxn id="12" idx="0"/>
          </p:cNvCxnSpPr>
          <p:nvPr/>
        </p:nvCxnSpPr>
        <p:spPr>
          <a:xfrm>
            <a:off x="46597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2AA549C-7236-C2AC-70ED-CDE76E4E590E}"/>
              </a:ext>
            </a:extLst>
          </p:cNvPr>
          <p:cNvCxnSpPr>
            <a:cxnSpLocks/>
            <a:stCxn id="7" idx="2"/>
            <a:endCxn id="13" idx="0"/>
          </p:cNvCxnSpPr>
          <p:nvPr/>
        </p:nvCxnSpPr>
        <p:spPr>
          <a:xfrm>
            <a:off x="7572091" y="3780608"/>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7552212-43DD-7F13-FFDC-92DC2FF070CB}"/>
              </a:ext>
            </a:extLst>
          </p:cNvPr>
          <p:cNvCxnSpPr>
            <a:cxnSpLocks/>
            <a:stCxn id="10" idx="2"/>
            <a:endCxn id="14" idx="0"/>
          </p:cNvCxnSpPr>
          <p:nvPr/>
        </p:nvCxnSpPr>
        <p:spPr>
          <a:xfrm>
            <a:off x="10484391" y="3780607"/>
            <a:ext cx="0" cy="741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405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Use programming constructs to control the flow of a program, including: </a:t>
            </a:r>
          </a:p>
          <a:p>
            <a:pPr marL="800100" lvl="1" indent="-342900">
              <a:buFont typeface="Arial" panose="020B0604020202020204" pitchFamily="34" charset="0"/>
              <a:buChar char="•"/>
            </a:pPr>
            <a:r>
              <a:rPr lang="en-GB" sz="2000" dirty="0">
                <a:latin typeface="Segoe UI Variable Text" pitchFamily="2" charset="0"/>
              </a:rPr>
              <a:t>iteration (conditional and count controlled loops)</a:t>
            </a:r>
          </a:p>
          <a:p>
            <a:pPr marL="800100" lvl="1" indent="-342900">
              <a:buFont typeface="Arial" panose="020B0604020202020204" pitchFamily="34" charset="0"/>
              <a:buChar char="•"/>
            </a:pPr>
            <a:r>
              <a:rPr lang="en-GB" sz="2000" dirty="0">
                <a:latin typeface="Segoe UI Variable Text" pitchFamily="2" charset="0"/>
              </a:rPr>
              <a:t>selection </a:t>
            </a:r>
          </a:p>
          <a:p>
            <a:pPr marL="800100" lvl="1" indent="-342900">
              <a:buFont typeface="Arial" panose="020B0604020202020204" pitchFamily="34" charset="0"/>
              <a:buChar char="•"/>
            </a:pPr>
            <a:r>
              <a:rPr lang="en-GB" sz="2000" dirty="0">
                <a:latin typeface="Segoe UI Variable Text" pitchFamily="2" charset="0"/>
              </a:rPr>
              <a:t>sequence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the three programming constructs.</a:t>
            </a:r>
          </a:p>
          <a:p>
            <a:pPr marL="342900" indent="-342900">
              <a:buFont typeface="Arial" panose="020B0604020202020204" pitchFamily="34" charset="0"/>
              <a:buChar char="•"/>
            </a:pPr>
            <a:r>
              <a:rPr lang="en-GB" sz="2000" dirty="0">
                <a:latin typeface="Segoe UI Variable Text" pitchFamily="2" charset="0"/>
              </a:rPr>
              <a:t>To know what is meant by IF, ELSE, ELIF and SWITCH. </a:t>
            </a:r>
          </a:p>
          <a:p>
            <a:pPr marL="342900" indent="-342900">
              <a:buFont typeface="Arial" panose="020B0604020202020204" pitchFamily="34" charset="0"/>
              <a:buChar char="•"/>
            </a:pPr>
            <a:r>
              <a:rPr lang="en-GB" sz="2000" dirty="0">
                <a:latin typeface="Segoe UI Variable Text" pitchFamily="2" charset="0"/>
              </a:rPr>
              <a:t>To make use of If , Else , Elif , Switch Statements to allow for making decisions or executing code based on certain conditions in the programs you write.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Programming constructs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754326"/>
          </a:xfrm>
          <a:prstGeom prst="rect">
            <a:avLst/>
          </a:prstGeom>
          <a:noFill/>
        </p:spPr>
        <p:txBody>
          <a:bodyPr wrap="square">
            <a:spAutoFit/>
          </a:bodyPr>
          <a:lstStyle/>
          <a:p>
            <a:r>
              <a:rPr lang="en-GB" sz="2400" b="1" dirty="0">
                <a:latin typeface="Segoe UI Variable Text" pitchFamily="2" charset="0"/>
              </a:rPr>
              <a:t>What is meant by the programming constructs?</a:t>
            </a:r>
          </a:p>
          <a:p>
            <a:endParaRPr lang="en-GB" sz="2400" dirty="0">
              <a:latin typeface="Segoe UI Variable Text" pitchFamily="2" charset="0"/>
            </a:endParaRPr>
          </a:p>
          <a:p>
            <a:r>
              <a:rPr lang="en-GB" dirty="0">
                <a:latin typeface="Segoe UI Variable Text" pitchFamily="2" charset="0"/>
              </a:rPr>
              <a:t>Programming constructs are the building blocks of any program written and control the flow of the program. </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766560" y="1145967"/>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64198" y="3228945"/>
            <a:ext cx="5629480" cy="400110"/>
          </a:xfrm>
          <a:prstGeom prst="rect">
            <a:avLst/>
          </a:prstGeom>
          <a:noFill/>
        </p:spPr>
        <p:txBody>
          <a:bodyPr wrap="square">
            <a:spAutoFit/>
          </a:bodyPr>
          <a:lstStyle/>
          <a:p>
            <a:r>
              <a:rPr lang="en-GB" sz="2000" b="1" dirty="0">
                <a:latin typeface="Segoe UI Variable Text" pitchFamily="2" charset="0"/>
              </a:rPr>
              <a:t>What are the programming constructs?</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Activity A of Task 1 </a:t>
            </a:r>
            <a:r>
              <a:rPr lang="en-GB" sz="1800" dirty="0">
                <a:latin typeface="Segoe UI Variable Text" pitchFamily="2" charset="0"/>
              </a:rPr>
              <a:t>in the student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707886"/>
          </a:xfrm>
          <a:prstGeom prst="rect">
            <a:avLst/>
          </a:prstGeom>
          <a:noFill/>
        </p:spPr>
        <p:txBody>
          <a:bodyPr wrap="square">
            <a:spAutoFit/>
          </a:bodyPr>
          <a:lstStyle/>
          <a:p>
            <a:pPr algn="ctr"/>
            <a:r>
              <a:rPr lang="en-GB" sz="2000" b="1" dirty="0">
                <a:latin typeface="Segoe UI Variable Text" pitchFamily="2" charset="0"/>
              </a:rPr>
              <a:t>Example of the programming constructs</a:t>
            </a:r>
          </a:p>
        </p:txBody>
      </p:sp>
      <p:graphicFrame>
        <p:nvGraphicFramePr>
          <p:cNvPr id="8" name="Table 7">
            <a:extLst>
              <a:ext uri="{FF2B5EF4-FFF2-40B4-BE49-F238E27FC236}">
                <a16:creationId xmlns:a16="http://schemas.microsoft.com/office/drawing/2014/main" id="{0D0CE575-75DC-4C4F-F9BF-768D4039E358}"/>
              </a:ext>
            </a:extLst>
          </p:cNvPr>
          <p:cNvGraphicFramePr>
            <a:graphicFrameLocks noGrp="1"/>
          </p:cNvGraphicFramePr>
          <p:nvPr>
            <p:extLst>
              <p:ext uri="{D42A27DB-BD31-4B8C-83A1-F6EECF244321}">
                <p14:modId xmlns:p14="http://schemas.microsoft.com/office/powerpoint/2010/main" val="2187955101"/>
              </p:ext>
            </p:extLst>
          </p:nvPr>
        </p:nvGraphicFramePr>
        <p:xfrm>
          <a:off x="264198" y="3947391"/>
          <a:ext cx="6281136" cy="2468880"/>
        </p:xfrm>
        <a:graphic>
          <a:graphicData uri="http://schemas.openxmlformats.org/drawingml/2006/table">
            <a:tbl>
              <a:tblPr firstRow="1" bandRow="1">
                <a:tableStyleId>{5940675A-B579-460E-94D1-54222C63F5DA}</a:tableStyleId>
              </a:tblPr>
              <a:tblGrid>
                <a:gridCol w="1489815">
                  <a:extLst>
                    <a:ext uri="{9D8B030D-6E8A-4147-A177-3AD203B41FA5}">
                      <a16:colId xmlns:a16="http://schemas.microsoft.com/office/drawing/2014/main" val="1737029341"/>
                    </a:ext>
                  </a:extLst>
                </a:gridCol>
                <a:gridCol w="4791321">
                  <a:extLst>
                    <a:ext uri="{9D8B030D-6E8A-4147-A177-3AD203B41FA5}">
                      <a16:colId xmlns:a16="http://schemas.microsoft.com/office/drawing/2014/main" val="3809784353"/>
                    </a:ext>
                  </a:extLst>
                </a:gridCol>
              </a:tblGrid>
              <a:tr h="370840">
                <a:tc>
                  <a:txBody>
                    <a:bodyPr/>
                    <a:lstStyle/>
                    <a:p>
                      <a:r>
                        <a:rPr lang="en-GB" b="1" dirty="0">
                          <a:solidFill>
                            <a:schemeClr val="bg1"/>
                          </a:solidFill>
                          <a:latin typeface="Segoe UI Variable Text" pitchFamily="2" charset="0"/>
                        </a:rPr>
                        <a:t>Sequence</a:t>
                      </a:r>
                    </a:p>
                  </a:txBody>
                  <a:tcPr>
                    <a:solidFill>
                      <a:schemeClr val="tx1"/>
                    </a:solidFill>
                  </a:tcPr>
                </a:tc>
                <a:tc>
                  <a:txBody>
                    <a:bodyPr/>
                    <a:lstStyle/>
                    <a:p>
                      <a:r>
                        <a:rPr lang="en-GB" dirty="0">
                          <a:latin typeface="Segoe UI Variable Text" pitchFamily="2" charset="0"/>
                        </a:rPr>
                        <a:t>An action, or event, leads to the next ordered action in a predetermined order. Allows for storing and manipulating collections of data. </a:t>
                      </a:r>
                    </a:p>
                  </a:txBody>
                  <a:tcPr/>
                </a:tc>
                <a:extLst>
                  <a:ext uri="{0D108BD9-81ED-4DB2-BD59-A6C34878D82A}">
                    <a16:rowId xmlns:a16="http://schemas.microsoft.com/office/drawing/2014/main" val="47923120"/>
                  </a:ext>
                </a:extLst>
              </a:tr>
              <a:tr h="370840">
                <a:tc>
                  <a:txBody>
                    <a:bodyPr/>
                    <a:lstStyle/>
                    <a:p>
                      <a:r>
                        <a:rPr lang="en-GB" b="1" dirty="0">
                          <a:solidFill>
                            <a:schemeClr val="bg1"/>
                          </a:solidFill>
                          <a:latin typeface="Segoe UI Variable Text" pitchFamily="2" charset="0"/>
                        </a:rPr>
                        <a:t>Selection</a:t>
                      </a:r>
                    </a:p>
                  </a:txBody>
                  <a:tcPr>
                    <a:solidFill>
                      <a:schemeClr val="tx1"/>
                    </a:solidFill>
                  </a:tcPr>
                </a:tc>
                <a:tc>
                  <a:txBody>
                    <a:bodyPr/>
                    <a:lstStyle/>
                    <a:p>
                      <a:r>
                        <a:rPr lang="en-GB" dirty="0">
                          <a:latin typeface="Segoe UI Variable Text" pitchFamily="2" charset="0"/>
                        </a:rPr>
                        <a:t>A question is asked, and depending on the answer, the program takes one or more courses of action.</a:t>
                      </a:r>
                    </a:p>
                  </a:txBody>
                  <a:tcPr/>
                </a:tc>
                <a:extLst>
                  <a:ext uri="{0D108BD9-81ED-4DB2-BD59-A6C34878D82A}">
                    <a16:rowId xmlns:a16="http://schemas.microsoft.com/office/drawing/2014/main" val="2236329825"/>
                  </a:ext>
                </a:extLst>
              </a:tr>
              <a:tr h="370840">
                <a:tc>
                  <a:txBody>
                    <a:bodyPr/>
                    <a:lstStyle/>
                    <a:p>
                      <a:r>
                        <a:rPr lang="en-GB" b="1" dirty="0">
                          <a:solidFill>
                            <a:schemeClr val="bg1"/>
                          </a:solidFill>
                          <a:latin typeface="Segoe UI Variable Text" pitchFamily="2" charset="0"/>
                        </a:rPr>
                        <a:t>Iteration</a:t>
                      </a:r>
                    </a:p>
                  </a:txBody>
                  <a:tcPr>
                    <a:solidFill>
                      <a:schemeClr val="tx1"/>
                    </a:solidFill>
                  </a:tcPr>
                </a:tc>
                <a:tc>
                  <a:txBody>
                    <a:bodyPr/>
                    <a:lstStyle/>
                    <a:p>
                      <a:r>
                        <a:rPr lang="en-GB" dirty="0">
                          <a:latin typeface="Segoe UI Variable Text" pitchFamily="2" charset="0"/>
                        </a:rPr>
                        <a:t>Iteration loops a set of instructions several times and must be eventually terminated. </a:t>
                      </a:r>
                    </a:p>
                  </a:txBody>
                  <a:tcPr/>
                </a:tc>
                <a:extLst>
                  <a:ext uri="{0D108BD9-81ED-4DB2-BD59-A6C34878D82A}">
                    <a16:rowId xmlns:a16="http://schemas.microsoft.com/office/drawing/2014/main" val="2535775159"/>
                  </a:ext>
                </a:extLst>
              </a:tr>
            </a:tbl>
          </a:graphicData>
        </a:graphic>
      </p:graphicFrame>
      <p:sp>
        <p:nvSpPr>
          <p:cNvPr id="11" name="TextBox 10">
            <a:extLst>
              <a:ext uri="{FF2B5EF4-FFF2-40B4-BE49-F238E27FC236}">
                <a16:creationId xmlns:a16="http://schemas.microsoft.com/office/drawing/2014/main" id="{395BA4C8-C974-E63A-017F-ACBA3EEB2C25}"/>
              </a:ext>
            </a:extLst>
          </p:cNvPr>
          <p:cNvSpPr txBox="1"/>
          <p:nvPr/>
        </p:nvSpPr>
        <p:spPr>
          <a:xfrm>
            <a:off x="6908836" y="1779687"/>
            <a:ext cx="5050720" cy="4524315"/>
          </a:xfrm>
          <a:prstGeom prst="rect">
            <a:avLst/>
          </a:prstGeom>
          <a:noFill/>
        </p:spPr>
        <p:txBody>
          <a:bodyPr wrap="square">
            <a:spAutoFit/>
          </a:bodyPr>
          <a:lstStyle/>
          <a:p>
            <a:pPr>
              <a:buNone/>
            </a:pPr>
            <a:r>
              <a:rPr lang="en-GB" b="1" dirty="0"/>
              <a:t>🔹 </a:t>
            </a:r>
            <a:r>
              <a:rPr lang="en-GB" b="1" dirty="0">
                <a:latin typeface="Segoe UI Variable Text" pitchFamily="2" charset="0"/>
              </a:rPr>
              <a:t>Sequence</a:t>
            </a:r>
          </a:p>
          <a:p>
            <a:pPr>
              <a:buNone/>
            </a:pPr>
            <a:r>
              <a:rPr lang="en-GB" dirty="0">
                <a:latin typeface="Segoe UI Variable Text" pitchFamily="2" charset="0"/>
              </a:rPr>
              <a:t>Instructions are executed one after another in order.</a:t>
            </a:r>
          </a:p>
          <a:p>
            <a:pPr>
              <a:buNone/>
            </a:pPr>
            <a:r>
              <a:rPr lang="en-GB" dirty="0">
                <a:latin typeface="Segoe UI Variable Text" pitchFamily="2" charset="0"/>
              </a:rPr>
              <a:t>👉 Example:</a:t>
            </a:r>
            <a:br>
              <a:rPr lang="en-GB" dirty="0">
                <a:latin typeface="Segoe UI Variable Text" pitchFamily="2" charset="0"/>
              </a:rPr>
            </a:br>
            <a:r>
              <a:rPr lang="en-GB" dirty="0">
                <a:latin typeface="Segoe UI Variable Text" pitchFamily="2" charset="0"/>
              </a:rPr>
              <a:t>Input → Process → Output</a:t>
            </a:r>
          </a:p>
          <a:p>
            <a:pPr>
              <a:buNone/>
            </a:pPr>
            <a:endParaRPr lang="en-GB" dirty="0">
              <a:latin typeface="Segoe UI Variable Text" pitchFamily="2" charset="0"/>
            </a:endParaRPr>
          </a:p>
          <a:p>
            <a:pPr>
              <a:buNone/>
            </a:pPr>
            <a:r>
              <a:rPr lang="en-GB" b="1" dirty="0">
                <a:latin typeface="Segoe UI Variable Text" pitchFamily="2" charset="0"/>
              </a:rPr>
              <a:t>🔹 Selection</a:t>
            </a:r>
          </a:p>
          <a:p>
            <a:pPr>
              <a:buNone/>
            </a:pPr>
            <a:r>
              <a:rPr lang="en-GB" dirty="0">
                <a:latin typeface="Segoe UI Variable Text" pitchFamily="2" charset="0"/>
              </a:rPr>
              <a:t>A decision is made, and different code runs depending on a condition.</a:t>
            </a:r>
          </a:p>
          <a:p>
            <a:pPr>
              <a:buNone/>
            </a:pPr>
            <a:r>
              <a:rPr lang="en-GB" dirty="0">
                <a:latin typeface="Segoe UI Variable Text" pitchFamily="2" charset="0"/>
              </a:rPr>
              <a:t>👉 Uses statements such as </a:t>
            </a:r>
            <a:r>
              <a:rPr lang="en-GB" b="1" dirty="0">
                <a:latin typeface="Segoe UI Variable Text" pitchFamily="2" charset="0"/>
              </a:rPr>
              <a:t>IF, ELSE, ELIF, SWITCH</a:t>
            </a:r>
            <a:endParaRPr lang="en-GB" dirty="0">
              <a:latin typeface="Segoe UI Variable Text" pitchFamily="2" charset="0"/>
            </a:endParaRPr>
          </a:p>
          <a:p>
            <a:pPr>
              <a:buNone/>
            </a:pPr>
            <a:endParaRPr lang="en-GB" dirty="0">
              <a:latin typeface="Segoe UI Variable Text" pitchFamily="2" charset="0"/>
            </a:endParaRPr>
          </a:p>
          <a:p>
            <a:pPr>
              <a:buNone/>
            </a:pPr>
            <a:r>
              <a:rPr lang="en-GB" b="1" dirty="0">
                <a:latin typeface="Segoe UI Variable Text" pitchFamily="2" charset="0"/>
              </a:rPr>
              <a:t>🔹 Iteration</a:t>
            </a:r>
          </a:p>
          <a:p>
            <a:pPr>
              <a:buNone/>
            </a:pPr>
            <a:r>
              <a:rPr lang="en-GB" dirty="0">
                <a:latin typeface="Segoe UI Variable Text" pitchFamily="2" charset="0"/>
              </a:rPr>
              <a:t>A block of code is repeated multiple times.</a:t>
            </a:r>
          </a:p>
          <a:p>
            <a:pPr>
              <a:buNone/>
            </a:pPr>
            <a:r>
              <a:rPr lang="en-GB" dirty="0">
                <a:latin typeface="Segoe UI Variable Text" pitchFamily="2" charset="0"/>
              </a:rPr>
              <a:t>👉 Uses loops such as </a:t>
            </a:r>
            <a:r>
              <a:rPr lang="en-GB" b="1" dirty="0">
                <a:latin typeface="Segoe UI Variable Text" pitchFamily="2" charset="0"/>
              </a:rPr>
              <a:t>FOR, WHILE, REPEAT…UNTIL</a:t>
            </a:r>
            <a:endParaRPr lang="en-GB" dirty="0">
              <a:latin typeface="Segoe UI Variable Text" pitchFamily="2" charset="0"/>
            </a:endParaRP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IF, ELSE, ELIF and SWITCH</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49669775-C499-F8FD-C4E6-978B734E969C}"/>
              </a:ext>
            </a:extLst>
          </p:cNvPr>
          <p:cNvSpPr txBox="1"/>
          <p:nvPr/>
        </p:nvSpPr>
        <p:spPr>
          <a:xfrm>
            <a:off x="224790" y="1156284"/>
            <a:ext cx="5701787" cy="1384995"/>
          </a:xfrm>
          <a:prstGeom prst="rect">
            <a:avLst/>
          </a:prstGeom>
          <a:noFill/>
        </p:spPr>
        <p:txBody>
          <a:bodyPr wrap="square">
            <a:spAutoFit/>
          </a:bodyPr>
          <a:lstStyle/>
          <a:p>
            <a:r>
              <a:rPr lang="en-GB" sz="2400" b="1" dirty="0">
                <a:latin typeface="Segoe UI Variable Text" pitchFamily="2" charset="0"/>
              </a:rPr>
              <a:t>What is an IF statement?</a:t>
            </a:r>
          </a:p>
          <a:p>
            <a:endParaRPr lang="en-GB" sz="2400" dirty="0">
              <a:latin typeface="Segoe UI Variable Text" pitchFamily="2" charset="0"/>
            </a:endParaRPr>
          </a:p>
          <a:p>
            <a:r>
              <a:rPr lang="en-GB" dirty="0">
                <a:latin typeface="Segoe UI Variable Text" pitchFamily="2" charset="0"/>
              </a:rPr>
              <a:t>An IF statement checks whether a condition is true.</a:t>
            </a:r>
          </a:p>
          <a:p>
            <a:r>
              <a:rPr lang="en-GB" dirty="0">
                <a:latin typeface="Segoe UI Variable Text" pitchFamily="2" charset="0"/>
              </a:rPr>
              <a:t>If it is true, the program executes a block of code.</a:t>
            </a:r>
          </a:p>
        </p:txBody>
      </p:sp>
      <p:sp>
        <p:nvSpPr>
          <p:cNvPr id="26" name="TextBox 25">
            <a:extLst>
              <a:ext uri="{FF2B5EF4-FFF2-40B4-BE49-F238E27FC236}">
                <a16:creationId xmlns:a16="http://schemas.microsoft.com/office/drawing/2014/main" id="{FB8251CC-1D4F-2BCE-6438-0FD6A8A4632B}"/>
              </a:ext>
            </a:extLst>
          </p:cNvPr>
          <p:cNvSpPr txBox="1"/>
          <p:nvPr/>
        </p:nvSpPr>
        <p:spPr>
          <a:xfrm>
            <a:off x="263841" y="2704151"/>
            <a:ext cx="3018754" cy="400110"/>
          </a:xfrm>
          <a:prstGeom prst="rect">
            <a:avLst/>
          </a:prstGeom>
          <a:noFill/>
        </p:spPr>
        <p:txBody>
          <a:bodyPr wrap="square">
            <a:spAutoFit/>
          </a:bodyPr>
          <a:lstStyle/>
          <a:p>
            <a:r>
              <a:rPr lang="en-GB" sz="2000" b="1" dirty="0">
                <a:latin typeface="Segoe UI Variable Text" pitchFamily="2" charset="0"/>
              </a:rPr>
              <a:t>When is it used?</a:t>
            </a:r>
          </a:p>
        </p:txBody>
      </p:sp>
      <p:cxnSp>
        <p:nvCxnSpPr>
          <p:cNvPr id="30" name="Straight Connector 29">
            <a:extLst>
              <a:ext uri="{FF2B5EF4-FFF2-40B4-BE49-F238E27FC236}">
                <a16:creationId xmlns:a16="http://schemas.microsoft.com/office/drawing/2014/main" id="{96CFAE75-225A-8877-2927-F5A01C5647E4}"/>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70F6102-D2DD-1A78-4E57-AD8B02E28034}"/>
              </a:ext>
            </a:extLst>
          </p:cNvPr>
          <p:cNvSpPr txBox="1"/>
          <p:nvPr/>
        </p:nvSpPr>
        <p:spPr>
          <a:xfrm>
            <a:off x="263841" y="3153324"/>
            <a:ext cx="5662736" cy="646331"/>
          </a:xfrm>
          <a:prstGeom prst="rect">
            <a:avLst/>
          </a:prstGeom>
          <a:noFill/>
        </p:spPr>
        <p:txBody>
          <a:bodyPr wrap="square">
            <a:spAutoFit/>
          </a:bodyPr>
          <a:lstStyle/>
          <a:p>
            <a:r>
              <a:rPr lang="en-GB" dirty="0">
                <a:latin typeface="Segoe UI Variable Text" pitchFamily="2" charset="0"/>
              </a:rPr>
              <a:t>When you want something to happen only if a condition is met</a:t>
            </a:r>
          </a:p>
        </p:txBody>
      </p:sp>
      <p:sp>
        <p:nvSpPr>
          <p:cNvPr id="12" name="TextBox 11">
            <a:extLst>
              <a:ext uri="{FF2B5EF4-FFF2-40B4-BE49-F238E27FC236}">
                <a16:creationId xmlns:a16="http://schemas.microsoft.com/office/drawing/2014/main" id="{A13E2CA2-C6A5-99D3-8C1F-5D80FA3361F3}"/>
              </a:ext>
            </a:extLst>
          </p:cNvPr>
          <p:cNvSpPr txBox="1"/>
          <p:nvPr/>
        </p:nvSpPr>
        <p:spPr>
          <a:xfrm>
            <a:off x="253897" y="3895677"/>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3" name="TextBox 12">
            <a:extLst>
              <a:ext uri="{FF2B5EF4-FFF2-40B4-BE49-F238E27FC236}">
                <a16:creationId xmlns:a16="http://schemas.microsoft.com/office/drawing/2014/main" id="{5E74E1EE-E371-B780-57E2-7B889D30C8E5}"/>
              </a:ext>
            </a:extLst>
          </p:cNvPr>
          <p:cNvSpPr txBox="1"/>
          <p:nvPr/>
        </p:nvSpPr>
        <p:spPr>
          <a:xfrm>
            <a:off x="311051" y="4456004"/>
            <a:ext cx="5529264" cy="1200329"/>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age = 18</a:t>
            </a:r>
            <a:br>
              <a:rPr lang="en-GB" dirty="0">
                <a:latin typeface="Courier New" panose="02070309020205020404" pitchFamily="49" charset="0"/>
                <a:cs typeface="Courier New" panose="02070309020205020404" pitchFamily="49" charset="0"/>
              </a:rPr>
            </a:br>
            <a:br>
              <a:rPr lang="en-GB" dirty="0">
                <a:latin typeface="Courier New" panose="02070309020205020404" pitchFamily="49" charset="0"/>
                <a:cs typeface="Courier New" panose="02070309020205020404" pitchFamily="49" charset="0"/>
              </a:rPr>
            </a:br>
            <a:r>
              <a:rPr lang="en-GB" dirty="0">
                <a:latin typeface="Courier New" panose="02070309020205020404" pitchFamily="49" charset="0"/>
                <a:cs typeface="Courier New" panose="02070309020205020404" pitchFamily="49" charset="0"/>
              </a:rPr>
              <a:t>if age &gt;= 18:</a:t>
            </a:r>
            <a:br>
              <a:rPr lang="en-GB" dirty="0">
                <a:latin typeface="Courier New" panose="02070309020205020404" pitchFamily="49" charset="0"/>
                <a:cs typeface="Courier New" panose="02070309020205020404" pitchFamily="49" charset="0"/>
              </a:rPr>
            </a:br>
            <a:r>
              <a:rPr lang="en-GB" dirty="0">
                <a:latin typeface="Courier New" panose="02070309020205020404" pitchFamily="49" charset="0"/>
                <a:cs typeface="Courier New" panose="02070309020205020404" pitchFamily="49" charset="0"/>
              </a:rPr>
              <a:t>    print("You can vote")</a:t>
            </a:r>
          </a:p>
        </p:txBody>
      </p:sp>
      <p:sp>
        <p:nvSpPr>
          <p:cNvPr id="18" name="TextBox 17">
            <a:extLst>
              <a:ext uri="{FF2B5EF4-FFF2-40B4-BE49-F238E27FC236}">
                <a16:creationId xmlns:a16="http://schemas.microsoft.com/office/drawing/2014/main" id="{915A6F66-4F43-1FF5-ECE4-AF95A3C0B1E9}"/>
              </a:ext>
            </a:extLst>
          </p:cNvPr>
          <p:cNvSpPr txBox="1"/>
          <p:nvPr/>
        </p:nvSpPr>
        <p:spPr>
          <a:xfrm>
            <a:off x="162205" y="5925051"/>
            <a:ext cx="6240780" cy="376000"/>
          </a:xfrm>
          <a:prstGeom prst="rect">
            <a:avLst/>
          </a:prstGeom>
          <a:noFill/>
        </p:spPr>
        <p:txBody>
          <a:bodyPr wrap="square">
            <a:spAutoFit/>
          </a:bodyPr>
          <a:lstStyle/>
          <a:p>
            <a:pPr>
              <a:lnSpc>
                <a:spcPct val="107000"/>
              </a:lnSpc>
              <a:spcAft>
                <a:spcPts val="800"/>
              </a:spcAft>
              <a:buNone/>
            </a:pPr>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kern="100" dirty="0">
                <a:effectLst/>
                <a:latin typeface="Segoe UI Variable Text" pitchFamily="2" charset="0"/>
                <a:ea typeface="Aptos" panose="020B0004020202020204" pitchFamily="34" charset="0"/>
                <a:cs typeface="Times New Roman" panose="02020603050405020304" pitchFamily="18" charset="0"/>
              </a:rPr>
              <a:t>If the condition is false, nothing happens.</a:t>
            </a:r>
          </a:p>
        </p:txBody>
      </p:sp>
      <p:sp>
        <p:nvSpPr>
          <p:cNvPr id="19" name="TextBox 18">
            <a:extLst>
              <a:ext uri="{FF2B5EF4-FFF2-40B4-BE49-F238E27FC236}">
                <a16:creationId xmlns:a16="http://schemas.microsoft.com/office/drawing/2014/main" id="{CD073275-1E9B-35F0-17DC-A4EE74D625C1}"/>
              </a:ext>
            </a:extLst>
          </p:cNvPr>
          <p:cNvSpPr txBox="1"/>
          <p:nvPr/>
        </p:nvSpPr>
        <p:spPr>
          <a:xfrm>
            <a:off x="6265317" y="1156284"/>
            <a:ext cx="5701787" cy="1107996"/>
          </a:xfrm>
          <a:prstGeom prst="rect">
            <a:avLst/>
          </a:prstGeom>
          <a:noFill/>
        </p:spPr>
        <p:txBody>
          <a:bodyPr wrap="square">
            <a:spAutoFit/>
          </a:bodyPr>
          <a:lstStyle/>
          <a:p>
            <a:r>
              <a:rPr lang="en-GB" sz="2400" b="1" dirty="0">
                <a:latin typeface="Segoe UI Variable Text" pitchFamily="2" charset="0"/>
              </a:rPr>
              <a:t>What is an ELSE statement?</a:t>
            </a:r>
          </a:p>
          <a:p>
            <a:endParaRPr lang="en-GB" sz="2400" dirty="0">
              <a:latin typeface="Segoe UI Variable Text" pitchFamily="2" charset="0"/>
            </a:endParaRPr>
          </a:p>
          <a:p>
            <a:r>
              <a:rPr lang="en-GB" dirty="0">
                <a:latin typeface="Segoe UI Variable Text" pitchFamily="2" charset="0"/>
              </a:rPr>
              <a:t>An ELSE statement runs when the IF condition is false.</a:t>
            </a:r>
          </a:p>
        </p:txBody>
      </p:sp>
      <p:sp>
        <p:nvSpPr>
          <p:cNvPr id="22" name="TextBox 21">
            <a:extLst>
              <a:ext uri="{FF2B5EF4-FFF2-40B4-BE49-F238E27FC236}">
                <a16:creationId xmlns:a16="http://schemas.microsoft.com/office/drawing/2014/main" id="{4DA6D925-9030-946E-FDFB-D6217B9E053B}"/>
              </a:ext>
            </a:extLst>
          </p:cNvPr>
          <p:cNvSpPr txBox="1"/>
          <p:nvPr/>
        </p:nvSpPr>
        <p:spPr>
          <a:xfrm>
            <a:off x="6304368" y="2419132"/>
            <a:ext cx="3018754" cy="400110"/>
          </a:xfrm>
          <a:prstGeom prst="rect">
            <a:avLst/>
          </a:prstGeom>
          <a:noFill/>
        </p:spPr>
        <p:txBody>
          <a:bodyPr wrap="square">
            <a:spAutoFit/>
          </a:bodyPr>
          <a:lstStyle/>
          <a:p>
            <a:r>
              <a:rPr lang="en-GB" sz="2000" b="1" dirty="0">
                <a:latin typeface="Segoe UI Variable Text" pitchFamily="2" charset="0"/>
              </a:rPr>
              <a:t>When is it used?</a:t>
            </a:r>
          </a:p>
        </p:txBody>
      </p:sp>
      <p:sp>
        <p:nvSpPr>
          <p:cNvPr id="25" name="TextBox 24">
            <a:extLst>
              <a:ext uri="{FF2B5EF4-FFF2-40B4-BE49-F238E27FC236}">
                <a16:creationId xmlns:a16="http://schemas.microsoft.com/office/drawing/2014/main" id="{1ED1F77C-6610-A3F5-119C-FCD53C89413F}"/>
              </a:ext>
            </a:extLst>
          </p:cNvPr>
          <p:cNvSpPr txBox="1"/>
          <p:nvPr/>
        </p:nvSpPr>
        <p:spPr>
          <a:xfrm>
            <a:off x="6304368" y="2868305"/>
            <a:ext cx="5662736" cy="369332"/>
          </a:xfrm>
          <a:prstGeom prst="rect">
            <a:avLst/>
          </a:prstGeom>
          <a:noFill/>
        </p:spPr>
        <p:txBody>
          <a:bodyPr wrap="square">
            <a:spAutoFit/>
          </a:bodyPr>
          <a:lstStyle/>
          <a:p>
            <a:r>
              <a:rPr lang="en-GB" dirty="0">
                <a:latin typeface="Segoe UI Variable Text" pitchFamily="2" charset="0"/>
              </a:rPr>
              <a:t>When there are only two possible outcomes</a:t>
            </a:r>
          </a:p>
        </p:txBody>
      </p:sp>
      <p:sp>
        <p:nvSpPr>
          <p:cNvPr id="28" name="TextBox 27">
            <a:extLst>
              <a:ext uri="{FF2B5EF4-FFF2-40B4-BE49-F238E27FC236}">
                <a16:creationId xmlns:a16="http://schemas.microsoft.com/office/drawing/2014/main" id="{09A174A2-6E31-D6EF-2D67-3C5963442563}"/>
              </a:ext>
            </a:extLst>
          </p:cNvPr>
          <p:cNvSpPr txBox="1"/>
          <p:nvPr/>
        </p:nvSpPr>
        <p:spPr>
          <a:xfrm>
            <a:off x="6304368" y="3399545"/>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31" name="TextBox 30">
            <a:extLst>
              <a:ext uri="{FF2B5EF4-FFF2-40B4-BE49-F238E27FC236}">
                <a16:creationId xmlns:a16="http://schemas.microsoft.com/office/drawing/2014/main" id="{0D779C15-F4C6-AF1B-1219-2DDB84531881}"/>
              </a:ext>
            </a:extLst>
          </p:cNvPr>
          <p:cNvSpPr txBox="1"/>
          <p:nvPr/>
        </p:nvSpPr>
        <p:spPr>
          <a:xfrm>
            <a:off x="6371104" y="3938562"/>
            <a:ext cx="5529264" cy="1754326"/>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age = 16</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if age &gt;= 18:</a:t>
            </a:r>
          </a:p>
          <a:p>
            <a:r>
              <a:rPr lang="en-GB" dirty="0">
                <a:latin typeface="Courier New" panose="02070309020205020404" pitchFamily="49" charset="0"/>
                <a:cs typeface="Courier New" panose="02070309020205020404" pitchFamily="49" charset="0"/>
              </a:rPr>
              <a:t>    print("You can vote")</a:t>
            </a:r>
          </a:p>
          <a:p>
            <a:r>
              <a:rPr lang="en-GB" dirty="0">
                <a:latin typeface="Courier New" panose="02070309020205020404" pitchFamily="49" charset="0"/>
                <a:cs typeface="Courier New" panose="02070309020205020404" pitchFamily="49" charset="0"/>
              </a:rPr>
              <a:t>else:</a:t>
            </a:r>
          </a:p>
          <a:p>
            <a:r>
              <a:rPr lang="en-GB" dirty="0">
                <a:latin typeface="Courier New" panose="02070309020205020404" pitchFamily="49" charset="0"/>
                <a:cs typeface="Courier New" panose="02070309020205020404" pitchFamily="49" charset="0"/>
              </a:rPr>
              <a:t>    print("You cannot vote yet")</a:t>
            </a:r>
          </a:p>
        </p:txBody>
      </p:sp>
      <p:sp>
        <p:nvSpPr>
          <p:cNvPr id="34" name="TextBox 33">
            <a:extLst>
              <a:ext uri="{FF2B5EF4-FFF2-40B4-BE49-F238E27FC236}">
                <a16:creationId xmlns:a16="http://schemas.microsoft.com/office/drawing/2014/main" id="{E3A189FF-2B92-FF30-F77E-F53105916AFD}"/>
              </a:ext>
            </a:extLst>
          </p:cNvPr>
          <p:cNvSpPr txBox="1"/>
          <p:nvPr/>
        </p:nvSpPr>
        <p:spPr>
          <a:xfrm>
            <a:off x="6249071" y="5909632"/>
            <a:ext cx="6137910" cy="376000"/>
          </a:xfrm>
          <a:prstGeom prst="rect">
            <a:avLst/>
          </a:prstGeom>
          <a:noFill/>
        </p:spPr>
        <p:txBody>
          <a:bodyPr wrap="square">
            <a:spAutoFit/>
          </a:bodyPr>
          <a:lstStyle/>
          <a:p>
            <a:pPr>
              <a:lnSpc>
                <a:spcPct val="107000"/>
              </a:lnSpc>
              <a:spcAft>
                <a:spcPts val="800"/>
              </a:spcAft>
              <a:buNone/>
            </a:pPr>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kern="100" dirty="0">
                <a:effectLst/>
                <a:latin typeface="Segoe UI Variable Text" pitchFamily="2" charset="0"/>
                <a:ea typeface="Aptos" panose="020B0004020202020204" pitchFamily="34" charset="0"/>
                <a:cs typeface="Times New Roman" panose="02020603050405020304" pitchFamily="18" charset="0"/>
              </a:rPr>
              <a:t>One of the two blocks will always run.</a:t>
            </a:r>
          </a:p>
        </p:txBody>
      </p:sp>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F0789-CE24-6DD3-E814-CCAB3E86571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742635D-3F18-548C-68CA-E92A84BBA0B2}"/>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9CC858F9-5524-7039-C2D2-25798246B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60D6366A-3882-91B6-309F-860BA8BBD46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4E3C59E-BAE2-982D-A5B3-A3991D7A1A0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841CF9FC-A50A-1513-C2FC-CF0950A586E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4F07C3CC-386F-A3F0-BA6D-4478F9F73DE6}"/>
              </a:ext>
            </a:extLst>
          </p:cNvPr>
          <p:cNvSpPr txBox="1"/>
          <p:nvPr/>
        </p:nvSpPr>
        <p:spPr>
          <a:xfrm>
            <a:off x="1190847" y="1860713"/>
            <a:ext cx="4040371" cy="646331"/>
          </a:xfrm>
          <a:prstGeom prst="rect">
            <a:avLst/>
          </a:prstGeom>
          <a:noFill/>
        </p:spPr>
        <p:txBody>
          <a:bodyPr wrap="square" rtlCol="0">
            <a:spAutoFit/>
          </a:bodyPr>
          <a:lstStyle/>
          <a:p>
            <a:r>
              <a:rPr lang="en-GB" dirty="0">
                <a:latin typeface="Segoe UI Variable Text" pitchFamily="2" charset="0"/>
              </a:rPr>
              <a:t>The question is being asked whether the number entered is greater than 10.</a:t>
            </a:r>
          </a:p>
        </p:txBody>
      </p:sp>
      <p:cxnSp>
        <p:nvCxnSpPr>
          <p:cNvPr id="5" name="Straight Arrow Connector 4">
            <a:extLst>
              <a:ext uri="{FF2B5EF4-FFF2-40B4-BE49-F238E27FC236}">
                <a16:creationId xmlns:a16="http://schemas.microsoft.com/office/drawing/2014/main" id="{C8F919BA-FB3C-DAEA-1EE8-0F97D0B15124}"/>
              </a:ext>
            </a:extLst>
          </p:cNvPr>
          <p:cNvCxnSpPr>
            <a:cxnSpLocks/>
          </p:cNvCxnSpPr>
          <p:nvPr/>
        </p:nvCxnSpPr>
        <p:spPr>
          <a:xfrm flipH="1" flipV="1">
            <a:off x="2413590" y="2445488"/>
            <a:ext cx="818708" cy="88386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8937D79-2FF6-2452-070B-30FB3038FE62}"/>
              </a:ext>
            </a:extLst>
          </p:cNvPr>
          <p:cNvSpPr txBox="1"/>
          <p:nvPr/>
        </p:nvSpPr>
        <p:spPr>
          <a:xfrm>
            <a:off x="8325289" y="3195091"/>
            <a:ext cx="2339165" cy="1477328"/>
          </a:xfrm>
          <a:prstGeom prst="rect">
            <a:avLst/>
          </a:prstGeom>
          <a:noFill/>
        </p:spPr>
        <p:txBody>
          <a:bodyPr wrap="square" rtlCol="0">
            <a:spAutoFit/>
          </a:bodyPr>
          <a:lstStyle/>
          <a:p>
            <a:r>
              <a:rPr lang="en-GB" dirty="0">
                <a:latin typeface="Segoe UI Variable Text" pitchFamily="2" charset="0"/>
              </a:rPr>
              <a:t>The indented line is the expected output if the condition is met (i.e. the number is greater than 10). </a:t>
            </a:r>
          </a:p>
        </p:txBody>
      </p:sp>
      <p:cxnSp>
        <p:nvCxnSpPr>
          <p:cNvPr id="8" name="Straight Arrow Connector 7">
            <a:extLst>
              <a:ext uri="{FF2B5EF4-FFF2-40B4-BE49-F238E27FC236}">
                <a16:creationId xmlns:a16="http://schemas.microsoft.com/office/drawing/2014/main" id="{502ED621-C5B8-A664-2D5E-7D0B406E5997}"/>
              </a:ext>
            </a:extLst>
          </p:cNvPr>
          <p:cNvCxnSpPr>
            <a:cxnSpLocks/>
          </p:cNvCxnSpPr>
          <p:nvPr/>
        </p:nvCxnSpPr>
        <p:spPr>
          <a:xfrm flipH="1">
            <a:off x="3521156" y="4072618"/>
            <a:ext cx="278660" cy="7379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DF291C3-C852-902B-A776-4BA2287AA06E}"/>
              </a:ext>
            </a:extLst>
          </p:cNvPr>
          <p:cNvSpPr txBox="1"/>
          <p:nvPr/>
        </p:nvSpPr>
        <p:spPr>
          <a:xfrm>
            <a:off x="2780412" y="4901927"/>
            <a:ext cx="3811773" cy="1200329"/>
          </a:xfrm>
          <a:prstGeom prst="rect">
            <a:avLst/>
          </a:prstGeom>
          <a:noFill/>
        </p:spPr>
        <p:txBody>
          <a:bodyPr wrap="square" rtlCol="0">
            <a:spAutoFit/>
          </a:bodyPr>
          <a:lstStyle/>
          <a:p>
            <a:r>
              <a:rPr lang="en-GB" dirty="0">
                <a:latin typeface="Segoe UI Variable Text" pitchFamily="2" charset="0"/>
              </a:rPr>
              <a:t>ELSE is used when all the other possible conditions are false. It means, if it can be condition 1,2 or 3 then it must be this…</a:t>
            </a:r>
          </a:p>
        </p:txBody>
      </p:sp>
      <p:cxnSp>
        <p:nvCxnSpPr>
          <p:cNvPr id="10" name="Straight Arrow Connector 9">
            <a:extLst>
              <a:ext uri="{FF2B5EF4-FFF2-40B4-BE49-F238E27FC236}">
                <a16:creationId xmlns:a16="http://schemas.microsoft.com/office/drawing/2014/main" id="{ACE1C5E5-58CC-CB53-599B-FF294FBCBA7D}"/>
              </a:ext>
            </a:extLst>
          </p:cNvPr>
          <p:cNvCxnSpPr>
            <a:cxnSpLocks/>
          </p:cNvCxnSpPr>
          <p:nvPr/>
        </p:nvCxnSpPr>
        <p:spPr>
          <a:xfrm>
            <a:off x="7400260" y="3615070"/>
            <a:ext cx="925029" cy="1745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0504A35A-EFF7-5CCB-63BC-B40436E69A85}"/>
              </a:ext>
            </a:extLst>
          </p:cNvPr>
          <p:cNvCxnSpPr>
            <a:cxnSpLocks/>
          </p:cNvCxnSpPr>
          <p:nvPr/>
        </p:nvCxnSpPr>
        <p:spPr>
          <a:xfrm flipV="1">
            <a:off x="4582633" y="2445488"/>
            <a:ext cx="1414130" cy="88386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C54E4C2-71DF-0BDC-D983-E4AA640884A7}"/>
              </a:ext>
            </a:extLst>
          </p:cNvPr>
          <p:cNvSpPr txBox="1"/>
          <p:nvPr/>
        </p:nvSpPr>
        <p:spPr>
          <a:xfrm>
            <a:off x="5842588" y="1871651"/>
            <a:ext cx="3694817" cy="646331"/>
          </a:xfrm>
          <a:prstGeom prst="rect">
            <a:avLst/>
          </a:prstGeom>
          <a:noFill/>
        </p:spPr>
        <p:txBody>
          <a:bodyPr wrap="square" rtlCol="0">
            <a:spAutoFit/>
          </a:bodyPr>
          <a:lstStyle/>
          <a:p>
            <a:r>
              <a:rPr lang="en-GB" dirty="0">
                <a:latin typeface="Segoe UI Variable Text" pitchFamily="2" charset="0"/>
              </a:rPr>
              <a:t>The use of a comparison operator. (Greater than)</a:t>
            </a:r>
          </a:p>
        </p:txBody>
      </p:sp>
      <p:sp>
        <p:nvSpPr>
          <p:cNvPr id="15" name="TextBox 14">
            <a:extLst>
              <a:ext uri="{FF2B5EF4-FFF2-40B4-BE49-F238E27FC236}">
                <a16:creationId xmlns:a16="http://schemas.microsoft.com/office/drawing/2014/main" id="{04622EF6-CBC6-4A44-CF32-9C9AA5B5A3B1}"/>
              </a:ext>
            </a:extLst>
          </p:cNvPr>
          <p:cNvSpPr txBox="1"/>
          <p:nvPr/>
        </p:nvSpPr>
        <p:spPr>
          <a:xfrm>
            <a:off x="3076130" y="2610315"/>
            <a:ext cx="5858541" cy="1754326"/>
          </a:xfrm>
          <a:prstGeom prst="rect">
            <a:avLst/>
          </a:prstGeom>
          <a:noFill/>
          <a:ln>
            <a:noFill/>
          </a:ln>
        </p:spPr>
        <p:txBody>
          <a:bodyPr wrap="square" rtlCol="0">
            <a:spAutoFit/>
          </a:bodyPr>
          <a:lstStyle/>
          <a:p>
            <a:r>
              <a:rPr lang="en-GB" b="1" dirty="0">
                <a:solidFill>
                  <a:srgbClr val="FF0000"/>
                </a:solidFill>
              </a:rPr>
              <a:t>#</a:t>
            </a:r>
            <a:r>
              <a:rPr lang="en-GB" b="1" dirty="0">
                <a:solidFill>
                  <a:srgbClr val="FF0000"/>
                </a:solidFill>
                <a:latin typeface="Courier New" panose="02070309020205020404" pitchFamily="49" charset="0"/>
                <a:cs typeface="Courier New" panose="02070309020205020404" pitchFamily="49" charset="0"/>
              </a:rPr>
              <a:t>High-level language version</a:t>
            </a:r>
          </a:p>
          <a:p>
            <a:pPr marL="285750" indent="-285750">
              <a:buFont typeface="Arial" panose="020B0604020202020204" pitchFamily="34" charset="0"/>
              <a:buChar char="•"/>
            </a:pPr>
            <a:r>
              <a:rPr lang="en-GB" b="1" dirty="0">
                <a:latin typeface="Courier New" panose="02070309020205020404" pitchFamily="49" charset="0"/>
                <a:cs typeface="Courier New" panose="02070309020205020404" pitchFamily="49" charset="0"/>
              </a:rPr>
              <a:t>Num = int(input(“Enter a number”))</a:t>
            </a:r>
          </a:p>
          <a:p>
            <a:pPr marL="285750" indent="-285750">
              <a:buFont typeface="Arial" panose="020B0604020202020204" pitchFamily="34" charset="0"/>
              <a:buChar char="•"/>
            </a:pPr>
            <a:r>
              <a:rPr lang="en-GB" b="1" dirty="0">
                <a:latin typeface="Courier New" panose="02070309020205020404" pitchFamily="49" charset="0"/>
                <a:cs typeface="Courier New" panose="02070309020205020404" pitchFamily="49" charset="0"/>
              </a:rPr>
              <a:t>IF Num &gt; 10: </a:t>
            </a:r>
          </a:p>
          <a:p>
            <a:pPr marL="742950" lvl="1" indent="-285750">
              <a:buFont typeface="Arial" panose="020B0604020202020204" pitchFamily="34" charset="0"/>
              <a:buChar char="•"/>
            </a:pPr>
            <a:r>
              <a:rPr lang="en-GB" b="1" dirty="0">
                <a:latin typeface="Courier New" panose="02070309020205020404" pitchFamily="49" charset="0"/>
                <a:cs typeface="Courier New" panose="02070309020205020404" pitchFamily="49" charset="0"/>
              </a:rPr>
              <a:t>print (“Greater than 10”)</a:t>
            </a:r>
          </a:p>
          <a:p>
            <a:pPr marL="285750" indent="-285750">
              <a:buFont typeface="Arial" panose="020B0604020202020204" pitchFamily="34" charset="0"/>
              <a:buChar char="•"/>
            </a:pPr>
            <a:r>
              <a:rPr lang="en-GB" b="1" dirty="0">
                <a:latin typeface="Courier New" panose="02070309020205020404" pitchFamily="49" charset="0"/>
                <a:cs typeface="Courier New" panose="02070309020205020404" pitchFamily="49" charset="0"/>
              </a:rPr>
              <a:t>ELSE</a:t>
            </a:r>
          </a:p>
          <a:p>
            <a:pPr marL="742950" lvl="1" indent="-285750">
              <a:buFont typeface="Arial" panose="020B0604020202020204" pitchFamily="34" charset="0"/>
              <a:buChar char="•"/>
            </a:pPr>
            <a:r>
              <a:rPr lang="en-GB" b="1" dirty="0">
                <a:latin typeface="Courier New" panose="02070309020205020404" pitchFamily="49" charset="0"/>
                <a:cs typeface="Courier New" panose="02070309020205020404" pitchFamily="49" charset="0"/>
              </a:rPr>
              <a:t>print (“Not greater than 10”)</a:t>
            </a:r>
          </a:p>
        </p:txBody>
      </p:sp>
    </p:spTree>
    <p:extLst>
      <p:ext uri="{BB962C8B-B14F-4D97-AF65-F5344CB8AC3E}">
        <p14:creationId xmlns:p14="http://schemas.microsoft.com/office/powerpoint/2010/main" val="3750481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IF, ELSE, ELIF and SWITCH</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31A8418B-9B46-0521-3344-658EA9097949}"/>
              </a:ext>
            </a:extLst>
          </p:cNvPr>
          <p:cNvSpPr txBox="1"/>
          <p:nvPr/>
        </p:nvSpPr>
        <p:spPr>
          <a:xfrm>
            <a:off x="224790" y="1156284"/>
            <a:ext cx="5701787" cy="1107996"/>
          </a:xfrm>
          <a:prstGeom prst="rect">
            <a:avLst/>
          </a:prstGeom>
          <a:noFill/>
        </p:spPr>
        <p:txBody>
          <a:bodyPr wrap="square">
            <a:spAutoFit/>
          </a:bodyPr>
          <a:lstStyle/>
          <a:p>
            <a:r>
              <a:rPr lang="en-GB" sz="2400" b="1" dirty="0">
                <a:latin typeface="Segoe UI Variable Text" pitchFamily="2" charset="0"/>
              </a:rPr>
              <a:t>What is an ELIF statement?</a:t>
            </a:r>
          </a:p>
          <a:p>
            <a:endParaRPr lang="en-GB" sz="2400" dirty="0">
              <a:latin typeface="Segoe UI Variable Text" pitchFamily="2" charset="0"/>
            </a:endParaRPr>
          </a:p>
          <a:p>
            <a:r>
              <a:rPr lang="en-GB" dirty="0">
                <a:latin typeface="Segoe UI Variable Text" pitchFamily="2" charset="0"/>
              </a:rPr>
              <a:t>ELIF allows you to check multiple conditions in order.</a:t>
            </a:r>
          </a:p>
        </p:txBody>
      </p:sp>
      <p:sp>
        <p:nvSpPr>
          <p:cNvPr id="26" name="TextBox 25">
            <a:extLst>
              <a:ext uri="{FF2B5EF4-FFF2-40B4-BE49-F238E27FC236}">
                <a16:creationId xmlns:a16="http://schemas.microsoft.com/office/drawing/2014/main" id="{32E15382-19E5-6E16-A6BA-59A1EE840CA1}"/>
              </a:ext>
            </a:extLst>
          </p:cNvPr>
          <p:cNvSpPr txBox="1"/>
          <p:nvPr/>
        </p:nvSpPr>
        <p:spPr>
          <a:xfrm>
            <a:off x="212542" y="2326023"/>
            <a:ext cx="3018754" cy="400110"/>
          </a:xfrm>
          <a:prstGeom prst="rect">
            <a:avLst/>
          </a:prstGeom>
          <a:noFill/>
        </p:spPr>
        <p:txBody>
          <a:bodyPr wrap="square">
            <a:spAutoFit/>
          </a:bodyPr>
          <a:lstStyle/>
          <a:p>
            <a:r>
              <a:rPr lang="en-GB" sz="2000" b="1" dirty="0">
                <a:latin typeface="Segoe UI Variable Text" pitchFamily="2" charset="0"/>
              </a:rPr>
              <a:t>When is it used?</a:t>
            </a:r>
          </a:p>
        </p:txBody>
      </p:sp>
      <p:cxnSp>
        <p:nvCxnSpPr>
          <p:cNvPr id="30" name="Straight Connector 29">
            <a:extLst>
              <a:ext uri="{FF2B5EF4-FFF2-40B4-BE49-F238E27FC236}">
                <a16:creationId xmlns:a16="http://schemas.microsoft.com/office/drawing/2014/main" id="{5C86EF04-2B01-5079-05B9-0D3C8113F52B}"/>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C4D11BB9-4F83-B9F6-FCA5-33FF88FBD203}"/>
              </a:ext>
            </a:extLst>
          </p:cNvPr>
          <p:cNvSpPr txBox="1"/>
          <p:nvPr/>
        </p:nvSpPr>
        <p:spPr>
          <a:xfrm>
            <a:off x="212542" y="2775196"/>
            <a:ext cx="5662736" cy="369332"/>
          </a:xfrm>
          <a:prstGeom prst="rect">
            <a:avLst/>
          </a:prstGeom>
          <a:noFill/>
        </p:spPr>
        <p:txBody>
          <a:bodyPr wrap="square">
            <a:spAutoFit/>
          </a:bodyPr>
          <a:lstStyle/>
          <a:p>
            <a:r>
              <a:rPr lang="en-GB" dirty="0">
                <a:latin typeface="Segoe UI Variable Text" pitchFamily="2" charset="0"/>
              </a:rPr>
              <a:t>When there are more than two possible choices</a:t>
            </a:r>
          </a:p>
        </p:txBody>
      </p:sp>
      <p:sp>
        <p:nvSpPr>
          <p:cNvPr id="12" name="TextBox 11">
            <a:extLst>
              <a:ext uri="{FF2B5EF4-FFF2-40B4-BE49-F238E27FC236}">
                <a16:creationId xmlns:a16="http://schemas.microsoft.com/office/drawing/2014/main" id="{77398F9A-E7E3-97B8-9FF3-AC4BB8F7FFBF}"/>
              </a:ext>
            </a:extLst>
          </p:cNvPr>
          <p:cNvSpPr txBox="1"/>
          <p:nvPr/>
        </p:nvSpPr>
        <p:spPr>
          <a:xfrm>
            <a:off x="212542" y="3211092"/>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3" name="TextBox 12">
            <a:extLst>
              <a:ext uri="{FF2B5EF4-FFF2-40B4-BE49-F238E27FC236}">
                <a16:creationId xmlns:a16="http://schemas.microsoft.com/office/drawing/2014/main" id="{5E4A17A5-C87E-9390-CE26-49811EA4D070}"/>
              </a:ext>
            </a:extLst>
          </p:cNvPr>
          <p:cNvSpPr txBox="1"/>
          <p:nvPr/>
        </p:nvSpPr>
        <p:spPr>
          <a:xfrm>
            <a:off x="266196" y="3655444"/>
            <a:ext cx="5529264" cy="2585323"/>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score = 75</a:t>
            </a:r>
          </a:p>
          <a:p>
            <a:r>
              <a:rPr lang="en-GB" dirty="0">
                <a:latin typeface="Courier New" panose="02070309020205020404" pitchFamily="49" charset="0"/>
                <a:cs typeface="Courier New" panose="02070309020205020404" pitchFamily="49" charset="0"/>
              </a:rPr>
              <a:t>if score &gt;= 90:</a:t>
            </a:r>
          </a:p>
          <a:p>
            <a:r>
              <a:rPr lang="en-GB" dirty="0">
                <a:latin typeface="Courier New" panose="02070309020205020404" pitchFamily="49" charset="0"/>
                <a:cs typeface="Courier New" panose="02070309020205020404" pitchFamily="49" charset="0"/>
              </a:rPr>
              <a:t>    print("Grade A")</a:t>
            </a:r>
          </a:p>
          <a:p>
            <a:r>
              <a:rPr lang="en-GB" dirty="0">
                <a:latin typeface="Courier New" panose="02070309020205020404" pitchFamily="49" charset="0"/>
                <a:cs typeface="Courier New" panose="02070309020205020404" pitchFamily="49" charset="0"/>
              </a:rPr>
              <a:t>elif score &gt;= 70:</a:t>
            </a:r>
          </a:p>
          <a:p>
            <a:r>
              <a:rPr lang="en-GB" dirty="0">
                <a:latin typeface="Courier New" panose="02070309020205020404" pitchFamily="49" charset="0"/>
                <a:cs typeface="Courier New" panose="02070309020205020404" pitchFamily="49" charset="0"/>
              </a:rPr>
              <a:t>    print("Grade B")</a:t>
            </a:r>
          </a:p>
          <a:p>
            <a:r>
              <a:rPr lang="en-GB" dirty="0">
                <a:latin typeface="Courier New" panose="02070309020205020404" pitchFamily="49" charset="0"/>
                <a:cs typeface="Courier New" panose="02070309020205020404" pitchFamily="49" charset="0"/>
              </a:rPr>
              <a:t>elif score &gt;= 50:</a:t>
            </a:r>
          </a:p>
          <a:p>
            <a:r>
              <a:rPr lang="en-GB" dirty="0">
                <a:latin typeface="Courier New" panose="02070309020205020404" pitchFamily="49" charset="0"/>
                <a:cs typeface="Courier New" panose="02070309020205020404" pitchFamily="49" charset="0"/>
              </a:rPr>
              <a:t>    print("Grade C")</a:t>
            </a:r>
          </a:p>
          <a:p>
            <a:r>
              <a:rPr lang="en-GB" dirty="0">
                <a:latin typeface="Courier New" panose="02070309020205020404" pitchFamily="49" charset="0"/>
                <a:cs typeface="Courier New" panose="02070309020205020404" pitchFamily="49" charset="0"/>
              </a:rPr>
              <a:t>else:</a:t>
            </a:r>
          </a:p>
          <a:p>
            <a:r>
              <a:rPr lang="en-GB" dirty="0">
                <a:latin typeface="Courier New" panose="02070309020205020404" pitchFamily="49" charset="0"/>
                <a:cs typeface="Courier New" panose="02070309020205020404" pitchFamily="49" charset="0"/>
              </a:rPr>
              <a:t>    print("Fail")</a:t>
            </a:r>
          </a:p>
        </p:txBody>
      </p:sp>
      <p:sp>
        <p:nvSpPr>
          <p:cNvPr id="18" name="TextBox 17">
            <a:extLst>
              <a:ext uri="{FF2B5EF4-FFF2-40B4-BE49-F238E27FC236}">
                <a16:creationId xmlns:a16="http://schemas.microsoft.com/office/drawing/2014/main" id="{63D56B70-AD8F-32FB-BDBB-185D1C1C4B36}"/>
              </a:ext>
            </a:extLst>
          </p:cNvPr>
          <p:cNvSpPr txBox="1"/>
          <p:nvPr/>
        </p:nvSpPr>
        <p:spPr>
          <a:xfrm>
            <a:off x="130324" y="6226787"/>
            <a:ext cx="6240780" cy="663258"/>
          </a:xfrm>
          <a:prstGeom prst="rect">
            <a:avLst/>
          </a:prstGeom>
          <a:noFill/>
        </p:spPr>
        <p:txBody>
          <a:bodyPr wrap="square">
            <a:spAutoFit/>
          </a:bodyPr>
          <a:lstStyle/>
          <a:p>
            <a:pPr>
              <a:lnSpc>
                <a:spcPct val="107000"/>
              </a:lnSpc>
              <a:spcAft>
                <a:spcPts val="800"/>
              </a:spcAft>
              <a:buNone/>
            </a:pPr>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kern="100" dirty="0">
                <a:effectLst/>
                <a:latin typeface="Segoe UI Variable Text" pitchFamily="2" charset="0"/>
                <a:ea typeface="Aptos" panose="020B0004020202020204" pitchFamily="34" charset="0"/>
                <a:cs typeface="Times New Roman" panose="02020603050405020304" pitchFamily="18" charset="0"/>
              </a:rPr>
              <a:t>The program stops checking once a true condition is found.</a:t>
            </a:r>
          </a:p>
        </p:txBody>
      </p:sp>
      <p:sp>
        <p:nvSpPr>
          <p:cNvPr id="19" name="TextBox 18">
            <a:extLst>
              <a:ext uri="{FF2B5EF4-FFF2-40B4-BE49-F238E27FC236}">
                <a16:creationId xmlns:a16="http://schemas.microsoft.com/office/drawing/2014/main" id="{401DFB60-080B-D4EC-8F56-9A9C115F5344}"/>
              </a:ext>
            </a:extLst>
          </p:cNvPr>
          <p:cNvSpPr txBox="1"/>
          <p:nvPr/>
        </p:nvSpPr>
        <p:spPr>
          <a:xfrm>
            <a:off x="6265317" y="1156284"/>
            <a:ext cx="5701787" cy="1384995"/>
          </a:xfrm>
          <a:prstGeom prst="rect">
            <a:avLst/>
          </a:prstGeom>
          <a:noFill/>
        </p:spPr>
        <p:txBody>
          <a:bodyPr wrap="square">
            <a:spAutoFit/>
          </a:bodyPr>
          <a:lstStyle/>
          <a:p>
            <a:r>
              <a:rPr lang="en-GB" sz="2400" b="1" dirty="0">
                <a:latin typeface="Segoe UI Variable Text" pitchFamily="2" charset="0"/>
              </a:rPr>
              <a:t>What is a SWITCH statement?</a:t>
            </a:r>
          </a:p>
          <a:p>
            <a:endParaRPr lang="en-GB" sz="2400" dirty="0">
              <a:latin typeface="Segoe UI Variable Text" pitchFamily="2" charset="0"/>
            </a:endParaRPr>
          </a:p>
          <a:p>
            <a:r>
              <a:rPr lang="en-GB" dirty="0">
                <a:latin typeface="Segoe UI Variable Text" pitchFamily="2" charset="0"/>
              </a:rPr>
              <a:t>A SWITCH statement selects one block of code to run from many options based on a single value.</a:t>
            </a:r>
          </a:p>
        </p:txBody>
      </p:sp>
      <p:sp>
        <p:nvSpPr>
          <p:cNvPr id="22" name="TextBox 21">
            <a:extLst>
              <a:ext uri="{FF2B5EF4-FFF2-40B4-BE49-F238E27FC236}">
                <a16:creationId xmlns:a16="http://schemas.microsoft.com/office/drawing/2014/main" id="{DA73500B-861D-BEE8-EB64-F5EDA122D44D}"/>
              </a:ext>
            </a:extLst>
          </p:cNvPr>
          <p:cNvSpPr txBox="1"/>
          <p:nvPr/>
        </p:nvSpPr>
        <p:spPr>
          <a:xfrm>
            <a:off x="6281953" y="2495850"/>
            <a:ext cx="3018754" cy="400110"/>
          </a:xfrm>
          <a:prstGeom prst="rect">
            <a:avLst/>
          </a:prstGeom>
          <a:noFill/>
        </p:spPr>
        <p:txBody>
          <a:bodyPr wrap="square">
            <a:spAutoFit/>
          </a:bodyPr>
          <a:lstStyle/>
          <a:p>
            <a:r>
              <a:rPr lang="en-GB" sz="2000" b="1" dirty="0">
                <a:latin typeface="Segoe UI Variable Text" pitchFamily="2" charset="0"/>
              </a:rPr>
              <a:t>When is it used?</a:t>
            </a:r>
          </a:p>
        </p:txBody>
      </p:sp>
      <p:sp>
        <p:nvSpPr>
          <p:cNvPr id="25" name="TextBox 24">
            <a:extLst>
              <a:ext uri="{FF2B5EF4-FFF2-40B4-BE49-F238E27FC236}">
                <a16:creationId xmlns:a16="http://schemas.microsoft.com/office/drawing/2014/main" id="{BDD53E31-F095-D282-7AFB-FC490F7D4D34}"/>
              </a:ext>
            </a:extLst>
          </p:cNvPr>
          <p:cNvSpPr txBox="1"/>
          <p:nvPr/>
        </p:nvSpPr>
        <p:spPr>
          <a:xfrm>
            <a:off x="6281953" y="2869221"/>
            <a:ext cx="5662736" cy="646331"/>
          </a:xfrm>
          <a:prstGeom prst="rect">
            <a:avLst/>
          </a:prstGeom>
          <a:noFill/>
        </p:spPr>
        <p:txBody>
          <a:bodyPr wrap="square">
            <a:spAutoFit/>
          </a:bodyPr>
          <a:lstStyle/>
          <a:p>
            <a:r>
              <a:rPr lang="en-GB" dirty="0">
                <a:latin typeface="Segoe UI Variable Text" pitchFamily="2" charset="0"/>
              </a:rPr>
              <a:t>When comparing one variable against many specific values. Often clearer than many IF/ELIF statements</a:t>
            </a:r>
          </a:p>
        </p:txBody>
      </p:sp>
      <p:sp>
        <p:nvSpPr>
          <p:cNvPr id="28" name="TextBox 27">
            <a:extLst>
              <a:ext uri="{FF2B5EF4-FFF2-40B4-BE49-F238E27FC236}">
                <a16:creationId xmlns:a16="http://schemas.microsoft.com/office/drawing/2014/main" id="{8B3BF10A-D96E-D4A6-3336-F310AC07DC63}"/>
              </a:ext>
            </a:extLst>
          </p:cNvPr>
          <p:cNvSpPr txBox="1"/>
          <p:nvPr/>
        </p:nvSpPr>
        <p:spPr>
          <a:xfrm>
            <a:off x="6281953" y="3491481"/>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31" name="TextBox 30">
            <a:extLst>
              <a:ext uri="{FF2B5EF4-FFF2-40B4-BE49-F238E27FC236}">
                <a16:creationId xmlns:a16="http://schemas.microsoft.com/office/drawing/2014/main" id="{3C20E270-2F2A-C94B-DBA0-3A33299D85EE}"/>
              </a:ext>
            </a:extLst>
          </p:cNvPr>
          <p:cNvSpPr txBox="1"/>
          <p:nvPr/>
        </p:nvSpPr>
        <p:spPr>
          <a:xfrm>
            <a:off x="6348689" y="3910914"/>
            <a:ext cx="4669831" cy="2893100"/>
          </a:xfrm>
          <a:prstGeom prst="rect">
            <a:avLst/>
          </a:prstGeom>
          <a:noFill/>
          <a:ln>
            <a:solidFill>
              <a:schemeClr val="tx1"/>
            </a:solidFill>
            <a:prstDash val="dash"/>
          </a:ln>
        </p:spPr>
        <p:txBody>
          <a:bodyPr wrap="square">
            <a:spAutoFit/>
          </a:bodyPr>
          <a:lstStyle/>
          <a:p>
            <a:r>
              <a:rPr lang="en-GB" sz="1600" dirty="0">
                <a:latin typeface="Courier New" panose="02070309020205020404" pitchFamily="49" charset="0"/>
                <a:cs typeface="Courier New" panose="02070309020205020404" pitchFamily="49" charset="0"/>
              </a:rPr>
              <a:t>day = 3</a:t>
            </a: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match day:</a:t>
            </a:r>
          </a:p>
          <a:p>
            <a:r>
              <a:rPr lang="en-GB" sz="1600" dirty="0">
                <a:latin typeface="Courier New" panose="02070309020205020404" pitchFamily="49" charset="0"/>
                <a:cs typeface="Courier New" panose="02070309020205020404" pitchFamily="49" charset="0"/>
              </a:rPr>
              <a:t>    case 1:</a:t>
            </a:r>
          </a:p>
          <a:p>
            <a:r>
              <a:rPr lang="en-GB" sz="1600" dirty="0">
                <a:latin typeface="Courier New" panose="02070309020205020404" pitchFamily="49" charset="0"/>
                <a:cs typeface="Courier New" panose="02070309020205020404" pitchFamily="49" charset="0"/>
              </a:rPr>
              <a:t>        print("Monday")</a:t>
            </a:r>
          </a:p>
          <a:p>
            <a:r>
              <a:rPr lang="en-GB" sz="1600" dirty="0">
                <a:latin typeface="Courier New" panose="02070309020205020404" pitchFamily="49" charset="0"/>
                <a:cs typeface="Courier New" panose="02070309020205020404" pitchFamily="49" charset="0"/>
              </a:rPr>
              <a:t>    case 2:</a:t>
            </a:r>
          </a:p>
          <a:p>
            <a:r>
              <a:rPr lang="en-GB" sz="1600" dirty="0">
                <a:latin typeface="Courier New" panose="02070309020205020404" pitchFamily="49" charset="0"/>
                <a:cs typeface="Courier New" panose="02070309020205020404" pitchFamily="49" charset="0"/>
              </a:rPr>
              <a:t>        print("Tuesday")</a:t>
            </a:r>
          </a:p>
          <a:p>
            <a:r>
              <a:rPr lang="en-GB" sz="1600" dirty="0">
                <a:latin typeface="Courier New" panose="02070309020205020404" pitchFamily="49" charset="0"/>
                <a:cs typeface="Courier New" panose="02070309020205020404" pitchFamily="49" charset="0"/>
              </a:rPr>
              <a:t>    case 3:</a:t>
            </a:r>
          </a:p>
          <a:p>
            <a:r>
              <a:rPr lang="en-GB" sz="1600" dirty="0">
                <a:latin typeface="Courier New" panose="02070309020205020404" pitchFamily="49" charset="0"/>
                <a:cs typeface="Courier New" panose="02070309020205020404" pitchFamily="49" charset="0"/>
              </a:rPr>
              <a:t>        print("Wednesday")</a:t>
            </a:r>
          </a:p>
          <a:p>
            <a:r>
              <a:rPr lang="en-GB" sz="1600" dirty="0">
                <a:latin typeface="Courier New" panose="02070309020205020404" pitchFamily="49" charset="0"/>
                <a:cs typeface="Courier New" panose="02070309020205020404" pitchFamily="49" charset="0"/>
              </a:rPr>
              <a:t>    case _:</a:t>
            </a:r>
          </a:p>
          <a:p>
            <a:r>
              <a:rPr lang="en-GB" sz="1600" dirty="0">
                <a:latin typeface="Courier New" panose="02070309020205020404" pitchFamily="49" charset="0"/>
                <a:cs typeface="Courier New" panose="02070309020205020404" pitchFamily="49" charset="0"/>
              </a:rPr>
              <a:t>        print("Invalid day")</a:t>
            </a:r>
          </a:p>
        </p:txBody>
      </p:sp>
    </p:spTree>
    <p:extLst>
      <p:ext uri="{BB962C8B-B14F-4D97-AF65-F5344CB8AC3E}">
        <p14:creationId xmlns:p14="http://schemas.microsoft.com/office/powerpoint/2010/main" val="3226656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5DC9-A64E-1521-83A7-5BD55ADA88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C2697-E9BB-AF52-B842-134F504FD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Summary</a:t>
            </a:r>
          </a:p>
        </p:txBody>
      </p:sp>
      <p:pic>
        <p:nvPicPr>
          <p:cNvPr id="32" name="Picture 31">
            <a:extLst>
              <a:ext uri="{FF2B5EF4-FFF2-40B4-BE49-F238E27FC236}">
                <a16:creationId xmlns:a16="http://schemas.microsoft.com/office/drawing/2014/main" id="{BAFD30B3-A4E7-0EBA-4DDF-AFDFC9A9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BF39E91-A950-3FB2-EEC7-469346954B1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A7797FC-7DD2-7CAF-DCE6-36D7EDC212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BDD6286-C32A-5749-1C65-D36FFA3EA0C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graphicFrame>
        <p:nvGraphicFramePr>
          <p:cNvPr id="6" name="Table 5">
            <a:extLst>
              <a:ext uri="{FF2B5EF4-FFF2-40B4-BE49-F238E27FC236}">
                <a16:creationId xmlns:a16="http://schemas.microsoft.com/office/drawing/2014/main" id="{F9D9B8A7-CB4E-84CE-62FA-B676373295A4}"/>
              </a:ext>
            </a:extLst>
          </p:cNvPr>
          <p:cNvGraphicFramePr>
            <a:graphicFrameLocks noGrp="1"/>
          </p:cNvGraphicFramePr>
          <p:nvPr>
            <p:extLst>
              <p:ext uri="{D42A27DB-BD31-4B8C-83A1-F6EECF244321}">
                <p14:modId xmlns:p14="http://schemas.microsoft.com/office/powerpoint/2010/main" val="891544456"/>
              </p:ext>
            </p:extLst>
          </p:nvPr>
        </p:nvGraphicFramePr>
        <p:xfrm>
          <a:off x="1306830" y="1766146"/>
          <a:ext cx="9418320" cy="4039810"/>
        </p:xfrm>
        <a:graphic>
          <a:graphicData uri="http://schemas.openxmlformats.org/drawingml/2006/table">
            <a:tbl>
              <a:tblPr firstRow="1" firstCol="1" bandRow="1">
                <a:tableStyleId>{5940675A-B579-460E-94D1-54222C63F5DA}</a:tableStyleId>
              </a:tblPr>
              <a:tblGrid>
                <a:gridCol w="3139440">
                  <a:extLst>
                    <a:ext uri="{9D8B030D-6E8A-4147-A177-3AD203B41FA5}">
                      <a16:colId xmlns:a16="http://schemas.microsoft.com/office/drawing/2014/main" val="4124950348"/>
                    </a:ext>
                  </a:extLst>
                </a:gridCol>
                <a:gridCol w="3139440">
                  <a:extLst>
                    <a:ext uri="{9D8B030D-6E8A-4147-A177-3AD203B41FA5}">
                      <a16:colId xmlns:a16="http://schemas.microsoft.com/office/drawing/2014/main" val="2439911522"/>
                    </a:ext>
                  </a:extLst>
                </a:gridCol>
                <a:gridCol w="3139440">
                  <a:extLst>
                    <a:ext uri="{9D8B030D-6E8A-4147-A177-3AD203B41FA5}">
                      <a16:colId xmlns:a16="http://schemas.microsoft.com/office/drawing/2014/main" val="77842989"/>
                    </a:ext>
                  </a:extLst>
                </a:gridCol>
              </a:tblGrid>
              <a:tr h="587682">
                <a:tc>
                  <a:txBody>
                    <a:bodyPr/>
                    <a:lstStyle/>
                    <a:p>
                      <a:pPr algn="ctr">
                        <a:lnSpc>
                          <a:spcPct val="107000"/>
                        </a:lnSpc>
                        <a:spcAft>
                          <a:spcPts val="800"/>
                        </a:spcAft>
                        <a:buNone/>
                      </a:pPr>
                      <a:r>
                        <a:rPr lang="en-GB" sz="1800" b="1" kern="100" dirty="0">
                          <a:effectLst/>
                          <a:latin typeface="Segoe UI Variable Text" pitchFamily="2" charset="0"/>
                        </a:rPr>
                        <a:t>Statement</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Purpose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When to use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1985439030"/>
                  </a:ext>
                </a:extLst>
              </a:tr>
              <a:tr h="587682">
                <a:tc>
                  <a:txBody>
                    <a:bodyPr/>
                    <a:lstStyle/>
                    <a:p>
                      <a:pPr algn="ctr">
                        <a:lnSpc>
                          <a:spcPct val="107000"/>
                        </a:lnSpc>
                        <a:spcAft>
                          <a:spcPts val="800"/>
                        </a:spcAft>
                        <a:buNone/>
                      </a:pPr>
                      <a:r>
                        <a:rPr lang="en-GB" sz="1800" kern="100">
                          <a:effectLst/>
                          <a:latin typeface="Segoe UI Variable Text" pitchFamily="2" charset="0"/>
                        </a:rPr>
                        <a:t>IF</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Check one condition</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a:effectLst/>
                          <a:latin typeface="Segoe UI Variable Text" pitchFamily="2" charset="0"/>
                        </a:rPr>
                        <a:t>Single decision</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992187185"/>
                  </a:ext>
                </a:extLst>
              </a:tr>
              <a:tr h="587682">
                <a:tc>
                  <a:txBody>
                    <a:bodyPr/>
                    <a:lstStyle/>
                    <a:p>
                      <a:pPr algn="ctr">
                        <a:lnSpc>
                          <a:spcPct val="107000"/>
                        </a:lnSpc>
                        <a:spcAft>
                          <a:spcPts val="800"/>
                        </a:spcAft>
                        <a:buNone/>
                      </a:pPr>
                      <a:r>
                        <a:rPr lang="en-GB" sz="1800" kern="100" dirty="0">
                          <a:effectLst/>
                          <a:latin typeface="Segoe UI Variable Text" pitchFamily="2" charset="0"/>
                        </a:rPr>
                        <a:t>IF + ELSE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a:effectLst/>
                          <a:latin typeface="Segoe UI Variable Text" pitchFamily="2" charset="0"/>
                        </a:rPr>
                        <a:t>Two outcomes</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a:effectLst/>
                          <a:latin typeface="Segoe UI Variable Text" pitchFamily="2" charset="0"/>
                        </a:rPr>
                        <a:t>Either/or situations</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94570303"/>
                  </a:ext>
                </a:extLst>
              </a:tr>
              <a:tr h="1138382">
                <a:tc>
                  <a:txBody>
                    <a:bodyPr/>
                    <a:lstStyle/>
                    <a:p>
                      <a:pPr algn="ctr">
                        <a:lnSpc>
                          <a:spcPct val="107000"/>
                        </a:lnSpc>
                        <a:spcAft>
                          <a:spcPts val="800"/>
                        </a:spcAft>
                        <a:buNone/>
                      </a:pPr>
                      <a:r>
                        <a:rPr lang="en-GB" sz="1800" kern="100">
                          <a:effectLst/>
                          <a:latin typeface="Segoe UI Variable Text" pitchFamily="2" charset="0"/>
                        </a:rPr>
                        <a:t>IF + ELIF + ELSE</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Multiple conditions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Several possible outcomes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50553881"/>
                  </a:ext>
                </a:extLst>
              </a:tr>
              <a:tr h="1138382">
                <a:tc>
                  <a:txBody>
                    <a:bodyPr/>
                    <a:lstStyle/>
                    <a:p>
                      <a:pPr algn="ctr">
                        <a:lnSpc>
                          <a:spcPct val="107000"/>
                        </a:lnSpc>
                        <a:spcAft>
                          <a:spcPts val="800"/>
                        </a:spcAft>
                        <a:buNone/>
                      </a:pPr>
                      <a:r>
                        <a:rPr lang="en-GB" sz="1800" kern="100">
                          <a:effectLst/>
                          <a:latin typeface="Segoe UI Variable Text" pitchFamily="2" charset="0"/>
                        </a:rPr>
                        <a:t>SWITCH</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a:effectLst/>
                          <a:latin typeface="Segoe UI Variable Text" pitchFamily="2" charset="0"/>
                        </a:rPr>
                        <a:t>Compare one value to many options</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Menu systems, choices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43230006"/>
                  </a:ext>
                </a:extLst>
              </a:tr>
            </a:tbl>
          </a:graphicData>
        </a:graphic>
      </p:graphicFrame>
    </p:spTree>
    <p:extLst>
      <p:ext uri="{BB962C8B-B14F-4D97-AF65-F5344CB8AC3E}">
        <p14:creationId xmlns:p14="http://schemas.microsoft.com/office/powerpoint/2010/main" val="39508418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1926</TotalTime>
  <Words>1526</Words>
  <Application>Microsoft Office PowerPoint</Application>
  <PresentationFormat>Widescreen</PresentationFormat>
  <Paragraphs>210</Paragraphs>
  <Slides>13</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Aptos</vt:lpstr>
      <vt:lpstr>Aptos Display</vt:lpstr>
      <vt:lpstr>Arial</vt:lpstr>
      <vt:lpstr>Courier New</vt:lpstr>
      <vt:lpstr>Segoe UI Black</vt:lpstr>
      <vt:lpstr>Segoe UI Emoji</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98</cp:revision>
  <cp:lastPrinted>2026-02-17T16:07:28Z</cp:lastPrinted>
  <dcterms:created xsi:type="dcterms:W3CDTF">2026-01-24T22:14:20Z</dcterms:created>
  <dcterms:modified xsi:type="dcterms:W3CDTF">2026-06-28T21:39:11Z</dcterms:modified>
</cp:coreProperties>
</file>