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261" r:id="rId3"/>
    <p:sldId id="267" r:id="rId4"/>
    <p:sldId id="263" r:id="rId5"/>
    <p:sldId id="266" r:id="rId6"/>
    <p:sldId id="300" r:id="rId7"/>
    <p:sldId id="302" r:id="rId8"/>
    <p:sldId id="303" r:id="rId9"/>
    <p:sldId id="304" r:id="rId10"/>
    <p:sldId id="305" r:id="rId11"/>
    <p:sldId id="309" r:id="rId12"/>
    <p:sldId id="306" r:id="rId13"/>
    <p:sldId id="307" r:id="rId14"/>
    <p:sldId id="308" r:id="rId15"/>
    <p:sldId id="323" r:id="rId16"/>
    <p:sldId id="324" r:id="rId17"/>
    <p:sldId id="268" r:id="rId18"/>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ED384C-2EA0-4BD6-B29D-5FB224A0D8A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B35E832-243A-47C9-9ED2-4F434FC7475A}">
      <dgm:prSet phldrT="[Text]" phldr="0"/>
      <dgm:spPr/>
      <dgm:t>
        <a:bodyPr/>
        <a:lstStyle/>
        <a:p>
          <a:r>
            <a:rPr lang="en-GB" b="1" dirty="0">
              <a:latin typeface="Segoe UI Variable Text" pitchFamily="2" charset="0"/>
            </a:rPr>
            <a:t>Add</a:t>
          </a:r>
        </a:p>
      </dgm:t>
    </dgm:pt>
    <dgm:pt modelId="{E4485D78-EC2A-4142-81FC-D62D83275217}" type="parTrans" cxnId="{B33F64A5-25B9-46FC-B2BE-4E7E087D72C6}">
      <dgm:prSet/>
      <dgm:spPr/>
      <dgm:t>
        <a:bodyPr/>
        <a:lstStyle/>
        <a:p>
          <a:endParaRPr lang="en-GB"/>
        </a:p>
      </dgm:t>
    </dgm:pt>
    <dgm:pt modelId="{01CC6C3E-8908-41AF-9B99-F95094D45EB0}" type="sibTrans" cxnId="{B33F64A5-25B9-46FC-B2BE-4E7E087D72C6}">
      <dgm:prSet/>
      <dgm:spPr/>
      <dgm:t>
        <a:bodyPr/>
        <a:lstStyle/>
        <a:p>
          <a:endParaRPr lang="en-GB"/>
        </a:p>
      </dgm:t>
    </dgm:pt>
    <dgm:pt modelId="{24347437-4561-45F0-997B-449563BA44C7}">
      <dgm:prSet phldrT="[Text]" phldr="0"/>
      <dgm:spPr/>
      <dgm:t>
        <a:bodyPr/>
        <a:lstStyle/>
        <a:p>
          <a:r>
            <a:rPr lang="en-GB" b="1" dirty="0">
              <a:latin typeface="Segoe UI Variable Text" pitchFamily="2" charset="0"/>
            </a:rPr>
            <a:t>Delete</a:t>
          </a:r>
        </a:p>
      </dgm:t>
    </dgm:pt>
    <dgm:pt modelId="{8EC465A3-A1BA-45AA-BAFF-B130E8C2A1AA}" type="parTrans" cxnId="{D879AE89-0250-482F-AC59-CF6D2FDD1817}">
      <dgm:prSet/>
      <dgm:spPr/>
      <dgm:t>
        <a:bodyPr/>
        <a:lstStyle/>
        <a:p>
          <a:endParaRPr lang="en-GB"/>
        </a:p>
      </dgm:t>
    </dgm:pt>
    <dgm:pt modelId="{1A970436-04AC-4808-81BD-31C8F107CD13}" type="sibTrans" cxnId="{D879AE89-0250-482F-AC59-CF6D2FDD1817}">
      <dgm:prSet/>
      <dgm:spPr/>
      <dgm:t>
        <a:bodyPr/>
        <a:lstStyle/>
        <a:p>
          <a:endParaRPr lang="en-GB"/>
        </a:p>
      </dgm:t>
    </dgm:pt>
    <dgm:pt modelId="{CD316ED2-2CED-41F2-BD54-750BCC634FE6}">
      <dgm:prSet phldrT="[Text]" phldr="0"/>
      <dgm:spPr/>
      <dgm:t>
        <a:bodyPr/>
        <a:lstStyle/>
        <a:p>
          <a:r>
            <a:rPr lang="en-GB" b="1" dirty="0">
              <a:latin typeface="Segoe UI Variable Text" pitchFamily="2" charset="0"/>
            </a:rPr>
            <a:t>Edit</a:t>
          </a:r>
        </a:p>
      </dgm:t>
    </dgm:pt>
    <dgm:pt modelId="{0BA1C477-486C-4B71-82AF-FFEB66BC4152}" type="parTrans" cxnId="{D9E2D80D-77A2-4F80-9ABD-78DD47BF76B0}">
      <dgm:prSet/>
      <dgm:spPr/>
      <dgm:t>
        <a:bodyPr/>
        <a:lstStyle/>
        <a:p>
          <a:endParaRPr lang="en-GB"/>
        </a:p>
      </dgm:t>
    </dgm:pt>
    <dgm:pt modelId="{4C539272-D910-416F-9092-7E762EBD036A}" type="sibTrans" cxnId="{D9E2D80D-77A2-4F80-9ABD-78DD47BF76B0}">
      <dgm:prSet/>
      <dgm:spPr/>
      <dgm:t>
        <a:bodyPr/>
        <a:lstStyle/>
        <a:p>
          <a:endParaRPr lang="en-GB"/>
        </a:p>
      </dgm:t>
    </dgm:pt>
    <dgm:pt modelId="{B6BDF869-57B9-48A4-8F40-10846B41B5B4}">
      <dgm:prSet phldrT="[Text]" phldr="0"/>
      <dgm:spPr/>
      <dgm:t>
        <a:bodyPr/>
        <a:lstStyle/>
        <a:p>
          <a:r>
            <a:rPr lang="en-GB" b="1" dirty="0">
              <a:latin typeface="Segoe UI Variable Text" pitchFamily="2" charset="0"/>
            </a:rPr>
            <a:t>Count</a:t>
          </a:r>
        </a:p>
      </dgm:t>
    </dgm:pt>
    <dgm:pt modelId="{5BAB27C8-823B-4F2D-98F9-E533905A9A2C}" type="parTrans" cxnId="{26186C6D-3CE2-4DB3-BC4F-02CD1E1C7949}">
      <dgm:prSet/>
      <dgm:spPr/>
      <dgm:t>
        <a:bodyPr/>
        <a:lstStyle/>
        <a:p>
          <a:endParaRPr lang="en-GB"/>
        </a:p>
      </dgm:t>
    </dgm:pt>
    <dgm:pt modelId="{A6EDE1AE-FCF6-405A-85E7-CD4491364838}" type="sibTrans" cxnId="{26186C6D-3CE2-4DB3-BC4F-02CD1E1C7949}">
      <dgm:prSet/>
      <dgm:spPr/>
      <dgm:t>
        <a:bodyPr/>
        <a:lstStyle/>
        <a:p>
          <a:endParaRPr lang="en-GB"/>
        </a:p>
      </dgm:t>
    </dgm:pt>
    <dgm:pt modelId="{0F40AE85-E2B3-49DD-99BD-805C96D7E9C7}">
      <dgm:prSet phldrT="[Text]" phldr="0"/>
      <dgm:spPr/>
      <dgm:t>
        <a:bodyPr/>
        <a:lstStyle/>
        <a:p>
          <a:r>
            <a:rPr lang="en-GB" b="1" dirty="0">
              <a:latin typeface="Segoe UI Variable Text" pitchFamily="2" charset="0"/>
            </a:rPr>
            <a:t>Find</a:t>
          </a:r>
        </a:p>
      </dgm:t>
    </dgm:pt>
    <dgm:pt modelId="{5BE30100-137A-44B5-92DC-833569FF6094}" type="parTrans" cxnId="{5F5CCD21-D8E3-43CD-9C46-54C9A3EA61CE}">
      <dgm:prSet/>
      <dgm:spPr/>
      <dgm:t>
        <a:bodyPr/>
        <a:lstStyle/>
        <a:p>
          <a:endParaRPr lang="en-GB"/>
        </a:p>
      </dgm:t>
    </dgm:pt>
    <dgm:pt modelId="{558A9AF1-04E6-4B82-9990-4FB1F31C5C2B}" type="sibTrans" cxnId="{5F5CCD21-D8E3-43CD-9C46-54C9A3EA61CE}">
      <dgm:prSet/>
      <dgm:spPr/>
      <dgm:t>
        <a:bodyPr/>
        <a:lstStyle/>
        <a:p>
          <a:endParaRPr lang="en-GB"/>
        </a:p>
      </dgm:t>
    </dgm:pt>
    <dgm:pt modelId="{C3BE9DC7-3B0F-40A3-B809-A7FEF3C8D597}">
      <dgm:prSet/>
      <dgm:spPr/>
      <dgm:t>
        <a:bodyPr/>
        <a:lstStyle/>
        <a:p>
          <a:r>
            <a:rPr lang="en-GB" b="1" dirty="0">
              <a:latin typeface="Segoe UI Variable Text" pitchFamily="2" charset="0"/>
            </a:rPr>
            <a:t>Upper</a:t>
          </a:r>
        </a:p>
      </dgm:t>
    </dgm:pt>
    <dgm:pt modelId="{735B7687-B5A4-4D68-A33B-0935E2B87FBC}" type="parTrans" cxnId="{CC412BDC-D7D0-4E7A-8C36-C67078F4A6D0}">
      <dgm:prSet/>
      <dgm:spPr/>
      <dgm:t>
        <a:bodyPr/>
        <a:lstStyle/>
        <a:p>
          <a:endParaRPr lang="en-GB"/>
        </a:p>
      </dgm:t>
    </dgm:pt>
    <dgm:pt modelId="{BDE31F3A-5529-4AFD-89E8-9EC7A2D929E1}" type="sibTrans" cxnId="{CC412BDC-D7D0-4E7A-8C36-C67078F4A6D0}">
      <dgm:prSet/>
      <dgm:spPr/>
      <dgm:t>
        <a:bodyPr/>
        <a:lstStyle/>
        <a:p>
          <a:endParaRPr lang="en-GB"/>
        </a:p>
      </dgm:t>
    </dgm:pt>
    <dgm:pt modelId="{689FC11F-F077-4D4F-B873-34C40AB0AB68}">
      <dgm:prSet/>
      <dgm:spPr/>
      <dgm:t>
        <a:bodyPr/>
        <a:lstStyle/>
        <a:p>
          <a:r>
            <a:rPr lang="en-GB" b="1" dirty="0">
              <a:latin typeface="Segoe UI Variable Text" pitchFamily="2" charset="0"/>
            </a:rPr>
            <a:t>Lower</a:t>
          </a:r>
        </a:p>
      </dgm:t>
    </dgm:pt>
    <dgm:pt modelId="{5B9380E6-258A-4E0D-9E86-F69B17E137D3}" type="parTrans" cxnId="{86A83363-5F05-4F0B-9524-389F631F4864}">
      <dgm:prSet/>
      <dgm:spPr/>
      <dgm:t>
        <a:bodyPr/>
        <a:lstStyle/>
        <a:p>
          <a:endParaRPr lang="en-GB"/>
        </a:p>
      </dgm:t>
    </dgm:pt>
    <dgm:pt modelId="{E396B4E9-E0B3-4C73-B776-FCA07525015C}" type="sibTrans" cxnId="{86A83363-5F05-4F0B-9524-389F631F4864}">
      <dgm:prSet/>
      <dgm:spPr/>
      <dgm:t>
        <a:bodyPr/>
        <a:lstStyle/>
        <a:p>
          <a:endParaRPr lang="en-GB"/>
        </a:p>
      </dgm:t>
    </dgm:pt>
    <dgm:pt modelId="{42D76B70-A21A-4AA2-9B62-A0252675B402}">
      <dgm:prSet/>
      <dgm:spPr/>
      <dgm:t>
        <a:bodyPr/>
        <a:lstStyle/>
        <a:p>
          <a:r>
            <a:rPr lang="en-GB" b="1" dirty="0">
              <a:latin typeface="Segoe UI Variable Text" pitchFamily="2" charset="0"/>
            </a:rPr>
            <a:t>Capitalise</a:t>
          </a:r>
        </a:p>
      </dgm:t>
    </dgm:pt>
    <dgm:pt modelId="{04A5FF0C-8FD3-43FD-B9D0-31CAFE496F30}" type="parTrans" cxnId="{51BDEACE-E944-435D-B12F-12D282129E21}">
      <dgm:prSet/>
      <dgm:spPr/>
      <dgm:t>
        <a:bodyPr/>
        <a:lstStyle/>
        <a:p>
          <a:endParaRPr lang="en-GB"/>
        </a:p>
      </dgm:t>
    </dgm:pt>
    <dgm:pt modelId="{F116DE61-131B-4A40-B332-DCAECD0D2FAD}" type="sibTrans" cxnId="{51BDEACE-E944-435D-B12F-12D282129E21}">
      <dgm:prSet/>
      <dgm:spPr/>
      <dgm:t>
        <a:bodyPr/>
        <a:lstStyle/>
        <a:p>
          <a:endParaRPr lang="en-GB"/>
        </a:p>
      </dgm:t>
    </dgm:pt>
    <dgm:pt modelId="{1E947160-CEC1-4417-9C91-50364C175C1A}">
      <dgm:prSet/>
      <dgm:spPr/>
      <dgm:t>
        <a:bodyPr/>
        <a:lstStyle/>
        <a:p>
          <a:r>
            <a:rPr lang="en-GB" b="1" dirty="0">
              <a:latin typeface="Segoe UI Variable Text" pitchFamily="2" charset="0"/>
            </a:rPr>
            <a:t>Slicing</a:t>
          </a:r>
        </a:p>
      </dgm:t>
    </dgm:pt>
    <dgm:pt modelId="{A34446DA-0181-48F2-A78F-B3679BF31A20}" type="parTrans" cxnId="{AB480833-EAF1-493E-BAB5-DCFD749468BC}">
      <dgm:prSet/>
      <dgm:spPr/>
      <dgm:t>
        <a:bodyPr/>
        <a:lstStyle/>
        <a:p>
          <a:endParaRPr lang="en-GB"/>
        </a:p>
      </dgm:t>
    </dgm:pt>
    <dgm:pt modelId="{6E87DCBE-D3DE-4FAF-84C8-732DC4B6D65A}" type="sibTrans" cxnId="{AB480833-EAF1-493E-BAB5-DCFD749468BC}">
      <dgm:prSet/>
      <dgm:spPr/>
      <dgm:t>
        <a:bodyPr/>
        <a:lstStyle/>
        <a:p>
          <a:endParaRPr lang="en-GB"/>
        </a:p>
      </dgm:t>
    </dgm:pt>
    <dgm:pt modelId="{47A7F0CB-91BE-430A-AA61-2313F15AB71F}" type="pres">
      <dgm:prSet presAssocID="{C7ED384C-2EA0-4BD6-B29D-5FB224A0D8AC}" presName="diagram" presStyleCnt="0">
        <dgm:presLayoutVars>
          <dgm:dir/>
          <dgm:resizeHandles val="exact"/>
        </dgm:presLayoutVars>
      </dgm:prSet>
      <dgm:spPr/>
    </dgm:pt>
    <dgm:pt modelId="{4B0177C7-BA39-4072-AB49-8C1264005792}" type="pres">
      <dgm:prSet presAssocID="{DB35E832-243A-47C9-9ED2-4F434FC7475A}" presName="node" presStyleLbl="node1" presStyleIdx="0" presStyleCnt="9">
        <dgm:presLayoutVars>
          <dgm:bulletEnabled val="1"/>
        </dgm:presLayoutVars>
      </dgm:prSet>
      <dgm:spPr/>
    </dgm:pt>
    <dgm:pt modelId="{F5FEFF88-4158-4AAC-B5AE-FF8AE2FE55B1}" type="pres">
      <dgm:prSet presAssocID="{01CC6C3E-8908-41AF-9B99-F95094D45EB0}" presName="sibTrans" presStyleCnt="0"/>
      <dgm:spPr/>
    </dgm:pt>
    <dgm:pt modelId="{A461FD65-66A8-4D5A-AECC-B98131C7CC9D}" type="pres">
      <dgm:prSet presAssocID="{24347437-4561-45F0-997B-449563BA44C7}" presName="node" presStyleLbl="node1" presStyleIdx="1" presStyleCnt="9">
        <dgm:presLayoutVars>
          <dgm:bulletEnabled val="1"/>
        </dgm:presLayoutVars>
      </dgm:prSet>
      <dgm:spPr/>
    </dgm:pt>
    <dgm:pt modelId="{9B97A581-4ECA-402A-B5F5-A7F1AE3BE54D}" type="pres">
      <dgm:prSet presAssocID="{1A970436-04AC-4808-81BD-31C8F107CD13}" presName="sibTrans" presStyleCnt="0"/>
      <dgm:spPr/>
    </dgm:pt>
    <dgm:pt modelId="{D177893F-91C7-4E69-8184-558009704667}" type="pres">
      <dgm:prSet presAssocID="{CD316ED2-2CED-41F2-BD54-750BCC634FE6}" presName="node" presStyleLbl="node1" presStyleIdx="2" presStyleCnt="9">
        <dgm:presLayoutVars>
          <dgm:bulletEnabled val="1"/>
        </dgm:presLayoutVars>
      </dgm:prSet>
      <dgm:spPr/>
    </dgm:pt>
    <dgm:pt modelId="{1D20321D-E9FB-4E26-B21C-9FD7414B86AC}" type="pres">
      <dgm:prSet presAssocID="{4C539272-D910-416F-9092-7E762EBD036A}" presName="sibTrans" presStyleCnt="0"/>
      <dgm:spPr/>
    </dgm:pt>
    <dgm:pt modelId="{7A3DFE4B-2E77-46B5-A131-D8FE507BB3DF}" type="pres">
      <dgm:prSet presAssocID="{B6BDF869-57B9-48A4-8F40-10846B41B5B4}" presName="node" presStyleLbl="node1" presStyleIdx="3" presStyleCnt="9">
        <dgm:presLayoutVars>
          <dgm:bulletEnabled val="1"/>
        </dgm:presLayoutVars>
      </dgm:prSet>
      <dgm:spPr/>
    </dgm:pt>
    <dgm:pt modelId="{069C422D-4A7C-4714-B121-96DA8DCA70ED}" type="pres">
      <dgm:prSet presAssocID="{A6EDE1AE-FCF6-405A-85E7-CD4491364838}" presName="sibTrans" presStyleCnt="0"/>
      <dgm:spPr/>
    </dgm:pt>
    <dgm:pt modelId="{793DCA59-B841-4746-B9F1-6C3D371C1812}" type="pres">
      <dgm:prSet presAssocID="{0F40AE85-E2B3-49DD-99BD-805C96D7E9C7}" presName="node" presStyleLbl="node1" presStyleIdx="4" presStyleCnt="9">
        <dgm:presLayoutVars>
          <dgm:bulletEnabled val="1"/>
        </dgm:presLayoutVars>
      </dgm:prSet>
      <dgm:spPr/>
    </dgm:pt>
    <dgm:pt modelId="{3FF8597F-41C2-48E8-B958-5F5AB11978A9}" type="pres">
      <dgm:prSet presAssocID="{558A9AF1-04E6-4B82-9990-4FB1F31C5C2B}" presName="sibTrans" presStyleCnt="0"/>
      <dgm:spPr/>
    </dgm:pt>
    <dgm:pt modelId="{4FE53BA8-F877-4F2A-A774-01B2B50D74D5}" type="pres">
      <dgm:prSet presAssocID="{C3BE9DC7-3B0F-40A3-B809-A7FEF3C8D597}" presName="node" presStyleLbl="node1" presStyleIdx="5" presStyleCnt="9">
        <dgm:presLayoutVars>
          <dgm:bulletEnabled val="1"/>
        </dgm:presLayoutVars>
      </dgm:prSet>
      <dgm:spPr/>
    </dgm:pt>
    <dgm:pt modelId="{3E4CB06E-3875-4F30-A126-F47A213201D6}" type="pres">
      <dgm:prSet presAssocID="{BDE31F3A-5529-4AFD-89E8-9EC7A2D929E1}" presName="sibTrans" presStyleCnt="0"/>
      <dgm:spPr/>
    </dgm:pt>
    <dgm:pt modelId="{7A40DDFF-8F8D-42B8-BC2E-DBF988AD65CB}" type="pres">
      <dgm:prSet presAssocID="{689FC11F-F077-4D4F-B873-34C40AB0AB68}" presName="node" presStyleLbl="node1" presStyleIdx="6" presStyleCnt="9">
        <dgm:presLayoutVars>
          <dgm:bulletEnabled val="1"/>
        </dgm:presLayoutVars>
      </dgm:prSet>
      <dgm:spPr/>
    </dgm:pt>
    <dgm:pt modelId="{B6A02727-58E7-40E3-BB9B-03AF8A5C0B57}" type="pres">
      <dgm:prSet presAssocID="{E396B4E9-E0B3-4C73-B776-FCA07525015C}" presName="sibTrans" presStyleCnt="0"/>
      <dgm:spPr/>
    </dgm:pt>
    <dgm:pt modelId="{3D8DD0F1-1474-4020-AA49-04E16E9556DD}" type="pres">
      <dgm:prSet presAssocID="{42D76B70-A21A-4AA2-9B62-A0252675B402}" presName="node" presStyleLbl="node1" presStyleIdx="7" presStyleCnt="9">
        <dgm:presLayoutVars>
          <dgm:bulletEnabled val="1"/>
        </dgm:presLayoutVars>
      </dgm:prSet>
      <dgm:spPr/>
    </dgm:pt>
    <dgm:pt modelId="{C79AE1A7-A6A1-42BB-8156-4A35F6DE5852}" type="pres">
      <dgm:prSet presAssocID="{F116DE61-131B-4A40-B332-DCAECD0D2FAD}" presName="sibTrans" presStyleCnt="0"/>
      <dgm:spPr/>
    </dgm:pt>
    <dgm:pt modelId="{4F0FBDE2-DE8C-46DB-A64A-7A98E04DC8AC}" type="pres">
      <dgm:prSet presAssocID="{1E947160-CEC1-4417-9C91-50364C175C1A}" presName="node" presStyleLbl="node1" presStyleIdx="8" presStyleCnt="9">
        <dgm:presLayoutVars>
          <dgm:bulletEnabled val="1"/>
        </dgm:presLayoutVars>
      </dgm:prSet>
      <dgm:spPr/>
    </dgm:pt>
  </dgm:ptLst>
  <dgm:cxnLst>
    <dgm:cxn modelId="{F79FE208-B6E8-4844-BB49-E7A67BF7BAD8}" type="presOf" srcId="{B6BDF869-57B9-48A4-8F40-10846B41B5B4}" destId="{7A3DFE4B-2E77-46B5-A131-D8FE507BB3DF}" srcOrd="0" destOrd="0" presId="urn:microsoft.com/office/officeart/2005/8/layout/default"/>
    <dgm:cxn modelId="{D9E2D80D-77A2-4F80-9ABD-78DD47BF76B0}" srcId="{C7ED384C-2EA0-4BD6-B29D-5FB224A0D8AC}" destId="{CD316ED2-2CED-41F2-BD54-750BCC634FE6}" srcOrd="2" destOrd="0" parTransId="{0BA1C477-486C-4B71-82AF-FFEB66BC4152}" sibTransId="{4C539272-D910-416F-9092-7E762EBD036A}"/>
    <dgm:cxn modelId="{54D9EB14-66ED-4346-840F-F1400CBA7090}" type="presOf" srcId="{C7ED384C-2EA0-4BD6-B29D-5FB224A0D8AC}" destId="{47A7F0CB-91BE-430A-AA61-2313F15AB71F}" srcOrd="0" destOrd="0" presId="urn:microsoft.com/office/officeart/2005/8/layout/default"/>
    <dgm:cxn modelId="{5F5CCD21-D8E3-43CD-9C46-54C9A3EA61CE}" srcId="{C7ED384C-2EA0-4BD6-B29D-5FB224A0D8AC}" destId="{0F40AE85-E2B3-49DD-99BD-805C96D7E9C7}" srcOrd="4" destOrd="0" parTransId="{5BE30100-137A-44B5-92DC-833569FF6094}" sibTransId="{558A9AF1-04E6-4B82-9990-4FB1F31C5C2B}"/>
    <dgm:cxn modelId="{AB480833-EAF1-493E-BAB5-DCFD749468BC}" srcId="{C7ED384C-2EA0-4BD6-B29D-5FB224A0D8AC}" destId="{1E947160-CEC1-4417-9C91-50364C175C1A}" srcOrd="8" destOrd="0" parTransId="{A34446DA-0181-48F2-A78F-B3679BF31A20}" sibTransId="{6E87DCBE-D3DE-4FAF-84C8-732DC4B6D65A}"/>
    <dgm:cxn modelId="{86A83363-5F05-4F0B-9524-389F631F4864}" srcId="{C7ED384C-2EA0-4BD6-B29D-5FB224A0D8AC}" destId="{689FC11F-F077-4D4F-B873-34C40AB0AB68}" srcOrd="6" destOrd="0" parTransId="{5B9380E6-258A-4E0D-9E86-F69B17E137D3}" sibTransId="{E396B4E9-E0B3-4C73-B776-FCA07525015C}"/>
    <dgm:cxn modelId="{26186C6D-3CE2-4DB3-BC4F-02CD1E1C7949}" srcId="{C7ED384C-2EA0-4BD6-B29D-5FB224A0D8AC}" destId="{B6BDF869-57B9-48A4-8F40-10846B41B5B4}" srcOrd="3" destOrd="0" parTransId="{5BAB27C8-823B-4F2D-98F9-E533905A9A2C}" sibTransId="{A6EDE1AE-FCF6-405A-85E7-CD4491364838}"/>
    <dgm:cxn modelId="{9F658F75-8D89-4D12-945D-9DA18792E792}" type="presOf" srcId="{42D76B70-A21A-4AA2-9B62-A0252675B402}" destId="{3D8DD0F1-1474-4020-AA49-04E16E9556DD}" srcOrd="0" destOrd="0" presId="urn:microsoft.com/office/officeart/2005/8/layout/default"/>
    <dgm:cxn modelId="{97518758-96C2-4707-8ACD-FB60201888CD}" type="presOf" srcId="{DB35E832-243A-47C9-9ED2-4F434FC7475A}" destId="{4B0177C7-BA39-4072-AB49-8C1264005792}" srcOrd="0" destOrd="0" presId="urn:microsoft.com/office/officeart/2005/8/layout/default"/>
    <dgm:cxn modelId="{F5B1DA85-48AB-4140-A705-DD350F4470EF}" type="presOf" srcId="{C3BE9DC7-3B0F-40A3-B809-A7FEF3C8D597}" destId="{4FE53BA8-F877-4F2A-A774-01B2B50D74D5}" srcOrd="0" destOrd="0" presId="urn:microsoft.com/office/officeart/2005/8/layout/default"/>
    <dgm:cxn modelId="{AE98AC89-3C87-40DE-A940-C144D89570ED}" type="presOf" srcId="{689FC11F-F077-4D4F-B873-34C40AB0AB68}" destId="{7A40DDFF-8F8D-42B8-BC2E-DBF988AD65CB}" srcOrd="0" destOrd="0" presId="urn:microsoft.com/office/officeart/2005/8/layout/default"/>
    <dgm:cxn modelId="{D879AE89-0250-482F-AC59-CF6D2FDD1817}" srcId="{C7ED384C-2EA0-4BD6-B29D-5FB224A0D8AC}" destId="{24347437-4561-45F0-997B-449563BA44C7}" srcOrd="1" destOrd="0" parTransId="{8EC465A3-A1BA-45AA-BAFF-B130E8C2A1AA}" sibTransId="{1A970436-04AC-4808-81BD-31C8F107CD13}"/>
    <dgm:cxn modelId="{B33F64A5-25B9-46FC-B2BE-4E7E087D72C6}" srcId="{C7ED384C-2EA0-4BD6-B29D-5FB224A0D8AC}" destId="{DB35E832-243A-47C9-9ED2-4F434FC7475A}" srcOrd="0" destOrd="0" parTransId="{E4485D78-EC2A-4142-81FC-D62D83275217}" sibTransId="{01CC6C3E-8908-41AF-9B99-F95094D45EB0}"/>
    <dgm:cxn modelId="{534CBFB3-BBD4-40A4-8615-DB171FC78DD0}" type="presOf" srcId="{1E947160-CEC1-4417-9C91-50364C175C1A}" destId="{4F0FBDE2-DE8C-46DB-A64A-7A98E04DC8AC}" srcOrd="0" destOrd="0" presId="urn:microsoft.com/office/officeart/2005/8/layout/default"/>
    <dgm:cxn modelId="{083B51B9-BB89-4CF6-9F4C-7328AECC1040}" type="presOf" srcId="{24347437-4561-45F0-997B-449563BA44C7}" destId="{A461FD65-66A8-4D5A-AECC-B98131C7CC9D}" srcOrd="0" destOrd="0" presId="urn:microsoft.com/office/officeart/2005/8/layout/default"/>
    <dgm:cxn modelId="{51BDEACE-E944-435D-B12F-12D282129E21}" srcId="{C7ED384C-2EA0-4BD6-B29D-5FB224A0D8AC}" destId="{42D76B70-A21A-4AA2-9B62-A0252675B402}" srcOrd="7" destOrd="0" parTransId="{04A5FF0C-8FD3-43FD-B9D0-31CAFE496F30}" sibTransId="{F116DE61-131B-4A40-B332-DCAECD0D2FAD}"/>
    <dgm:cxn modelId="{CC412BDC-D7D0-4E7A-8C36-C67078F4A6D0}" srcId="{C7ED384C-2EA0-4BD6-B29D-5FB224A0D8AC}" destId="{C3BE9DC7-3B0F-40A3-B809-A7FEF3C8D597}" srcOrd="5" destOrd="0" parTransId="{735B7687-B5A4-4D68-A33B-0935E2B87FBC}" sibTransId="{BDE31F3A-5529-4AFD-89E8-9EC7A2D929E1}"/>
    <dgm:cxn modelId="{4182A8E1-F3BE-4C9D-A381-C46146B5A446}" type="presOf" srcId="{0F40AE85-E2B3-49DD-99BD-805C96D7E9C7}" destId="{793DCA59-B841-4746-B9F1-6C3D371C1812}" srcOrd="0" destOrd="0" presId="urn:microsoft.com/office/officeart/2005/8/layout/default"/>
    <dgm:cxn modelId="{4639A5FF-668E-4B4C-98A1-27D617FDBDC8}" type="presOf" srcId="{CD316ED2-2CED-41F2-BD54-750BCC634FE6}" destId="{D177893F-91C7-4E69-8184-558009704667}" srcOrd="0" destOrd="0" presId="urn:microsoft.com/office/officeart/2005/8/layout/default"/>
    <dgm:cxn modelId="{CA458823-7DC2-4A82-AB3D-ACBCB5894CA3}" type="presParOf" srcId="{47A7F0CB-91BE-430A-AA61-2313F15AB71F}" destId="{4B0177C7-BA39-4072-AB49-8C1264005792}" srcOrd="0" destOrd="0" presId="urn:microsoft.com/office/officeart/2005/8/layout/default"/>
    <dgm:cxn modelId="{74076515-2CE0-4E0F-BBBF-BE0136D3468F}" type="presParOf" srcId="{47A7F0CB-91BE-430A-AA61-2313F15AB71F}" destId="{F5FEFF88-4158-4AAC-B5AE-FF8AE2FE55B1}" srcOrd="1" destOrd="0" presId="urn:microsoft.com/office/officeart/2005/8/layout/default"/>
    <dgm:cxn modelId="{C26C0671-8498-4C7B-85B7-884CCAF28835}" type="presParOf" srcId="{47A7F0CB-91BE-430A-AA61-2313F15AB71F}" destId="{A461FD65-66A8-4D5A-AECC-B98131C7CC9D}" srcOrd="2" destOrd="0" presId="urn:microsoft.com/office/officeart/2005/8/layout/default"/>
    <dgm:cxn modelId="{5EDC1A09-A79A-46EE-8A78-D9BA493E8F1C}" type="presParOf" srcId="{47A7F0CB-91BE-430A-AA61-2313F15AB71F}" destId="{9B97A581-4ECA-402A-B5F5-A7F1AE3BE54D}" srcOrd="3" destOrd="0" presId="urn:microsoft.com/office/officeart/2005/8/layout/default"/>
    <dgm:cxn modelId="{BA3FF0BB-AB2C-4DD8-915E-C3FFBABD9D8A}" type="presParOf" srcId="{47A7F0CB-91BE-430A-AA61-2313F15AB71F}" destId="{D177893F-91C7-4E69-8184-558009704667}" srcOrd="4" destOrd="0" presId="urn:microsoft.com/office/officeart/2005/8/layout/default"/>
    <dgm:cxn modelId="{45D8FDE8-A9E8-4C6D-A721-04301E4171E8}" type="presParOf" srcId="{47A7F0CB-91BE-430A-AA61-2313F15AB71F}" destId="{1D20321D-E9FB-4E26-B21C-9FD7414B86AC}" srcOrd="5" destOrd="0" presId="urn:microsoft.com/office/officeart/2005/8/layout/default"/>
    <dgm:cxn modelId="{F0F61BFF-875D-4580-9C2C-D41218DB3C0B}" type="presParOf" srcId="{47A7F0CB-91BE-430A-AA61-2313F15AB71F}" destId="{7A3DFE4B-2E77-46B5-A131-D8FE507BB3DF}" srcOrd="6" destOrd="0" presId="urn:microsoft.com/office/officeart/2005/8/layout/default"/>
    <dgm:cxn modelId="{018BA29D-D06C-4FA2-80AE-93143368EDAA}" type="presParOf" srcId="{47A7F0CB-91BE-430A-AA61-2313F15AB71F}" destId="{069C422D-4A7C-4714-B121-96DA8DCA70ED}" srcOrd="7" destOrd="0" presId="urn:microsoft.com/office/officeart/2005/8/layout/default"/>
    <dgm:cxn modelId="{3C871CC1-E048-41EE-A185-3A1E01F830DD}" type="presParOf" srcId="{47A7F0CB-91BE-430A-AA61-2313F15AB71F}" destId="{793DCA59-B841-4746-B9F1-6C3D371C1812}" srcOrd="8" destOrd="0" presId="urn:microsoft.com/office/officeart/2005/8/layout/default"/>
    <dgm:cxn modelId="{2EAABDF6-C7F6-47B5-957D-8663777B3F65}" type="presParOf" srcId="{47A7F0CB-91BE-430A-AA61-2313F15AB71F}" destId="{3FF8597F-41C2-48E8-B958-5F5AB11978A9}" srcOrd="9" destOrd="0" presId="urn:microsoft.com/office/officeart/2005/8/layout/default"/>
    <dgm:cxn modelId="{D98A5328-D76A-4E79-90E5-774D87D874A5}" type="presParOf" srcId="{47A7F0CB-91BE-430A-AA61-2313F15AB71F}" destId="{4FE53BA8-F877-4F2A-A774-01B2B50D74D5}" srcOrd="10" destOrd="0" presId="urn:microsoft.com/office/officeart/2005/8/layout/default"/>
    <dgm:cxn modelId="{230E239A-5E5A-4B46-82EA-2EC9BA70075E}" type="presParOf" srcId="{47A7F0CB-91BE-430A-AA61-2313F15AB71F}" destId="{3E4CB06E-3875-4F30-A126-F47A213201D6}" srcOrd="11" destOrd="0" presId="urn:microsoft.com/office/officeart/2005/8/layout/default"/>
    <dgm:cxn modelId="{6C0E7BAB-8EBF-46EC-B275-D1F7BF050A86}" type="presParOf" srcId="{47A7F0CB-91BE-430A-AA61-2313F15AB71F}" destId="{7A40DDFF-8F8D-42B8-BC2E-DBF988AD65CB}" srcOrd="12" destOrd="0" presId="urn:microsoft.com/office/officeart/2005/8/layout/default"/>
    <dgm:cxn modelId="{27053441-45B4-4566-9777-2D0322B5D655}" type="presParOf" srcId="{47A7F0CB-91BE-430A-AA61-2313F15AB71F}" destId="{B6A02727-58E7-40E3-BB9B-03AF8A5C0B57}" srcOrd="13" destOrd="0" presId="urn:microsoft.com/office/officeart/2005/8/layout/default"/>
    <dgm:cxn modelId="{3146613C-7D9B-4746-B6E9-9E244BF7DDE8}" type="presParOf" srcId="{47A7F0CB-91BE-430A-AA61-2313F15AB71F}" destId="{3D8DD0F1-1474-4020-AA49-04E16E9556DD}" srcOrd="14" destOrd="0" presId="urn:microsoft.com/office/officeart/2005/8/layout/default"/>
    <dgm:cxn modelId="{FF54DC92-8FF9-4A45-8C48-12B686A4F04F}" type="presParOf" srcId="{47A7F0CB-91BE-430A-AA61-2313F15AB71F}" destId="{C79AE1A7-A6A1-42BB-8156-4A35F6DE5852}" srcOrd="15" destOrd="0" presId="urn:microsoft.com/office/officeart/2005/8/layout/default"/>
    <dgm:cxn modelId="{76C2FF2D-1E11-41A3-AEE1-DDA3E38D2802}" type="presParOf" srcId="{47A7F0CB-91BE-430A-AA61-2313F15AB71F}" destId="{4F0FBDE2-DE8C-46DB-A64A-7A98E04DC8AC}" srcOrd="16"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177C7-BA39-4072-AB49-8C1264005792}">
      <dsp:nvSpPr>
        <dsp:cNvPr id="0" name=""/>
        <dsp:cNvSpPr/>
      </dsp:nvSpPr>
      <dsp:spPr>
        <a:xfrm>
          <a:off x="0" y="41773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Add</a:t>
          </a:r>
        </a:p>
      </dsp:txBody>
      <dsp:txXfrm>
        <a:off x="0" y="417737"/>
        <a:ext cx="1339771" cy="803863"/>
      </dsp:txXfrm>
    </dsp:sp>
    <dsp:sp modelId="{A461FD65-66A8-4D5A-AECC-B98131C7CC9D}">
      <dsp:nvSpPr>
        <dsp:cNvPr id="0" name=""/>
        <dsp:cNvSpPr/>
      </dsp:nvSpPr>
      <dsp:spPr>
        <a:xfrm>
          <a:off x="1473749" y="41773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Delete</a:t>
          </a:r>
        </a:p>
      </dsp:txBody>
      <dsp:txXfrm>
        <a:off x="1473749" y="417737"/>
        <a:ext cx="1339771" cy="803863"/>
      </dsp:txXfrm>
    </dsp:sp>
    <dsp:sp modelId="{D177893F-91C7-4E69-8184-558009704667}">
      <dsp:nvSpPr>
        <dsp:cNvPr id="0" name=""/>
        <dsp:cNvSpPr/>
      </dsp:nvSpPr>
      <dsp:spPr>
        <a:xfrm>
          <a:off x="2947498" y="41773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Edit</a:t>
          </a:r>
        </a:p>
      </dsp:txBody>
      <dsp:txXfrm>
        <a:off x="2947498" y="417737"/>
        <a:ext cx="1339771" cy="803863"/>
      </dsp:txXfrm>
    </dsp:sp>
    <dsp:sp modelId="{7A3DFE4B-2E77-46B5-A131-D8FE507BB3DF}">
      <dsp:nvSpPr>
        <dsp:cNvPr id="0" name=""/>
        <dsp:cNvSpPr/>
      </dsp:nvSpPr>
      <dsp:spPr>
        <a:xfrm>
          <a:off x="0" y="135557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Count</a:t>
          </a:r>
        </a:p>
      </dsp:txBody>
      <dsp:txXfrm>
        <a:off x="0" y="1355577"/>
        <a:ext cx="1339771" cy="803863"/>
      </dsp:txXfrm>
    </dsp:sp>
    <dsp:sp modelId="{793DCA59-B841-4746-B9F1-6C3D371C1812}">
      <dsp:nvSpPr>
        <dsp:cNvPr id="0" name=""/>
        <dsp:cNvSpPr/>
      </dsp:nvSpPr>
      <dsp:spPr>
        <a:xfrm>
          <a:off x="1473749" y="135557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Find</a:t>
          </a:r>
        </a:p>
      </dsp:txBody>
      <dsp:txXfrm>
        <a:off x="1473749" y="1355577"/>
        <a:ext cx="1339771" cy="803863"/>
      </dsp:txXfrm>
    </dsp:sp>
    <dsp:sp modelId="{4FE53BA8-F877-4F2A-A774-01B2B50D74D5}">
      <dsp:nvSpPr>
        <dsp:cNvPr id="0" name=""/>
        <dsp:cNvSpPr/>
      </dsp:nvSpPr>
      <dsp:spPr>
        <a:xfrm>
          <a:off x="2947498" y="1355577"/>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Upper</a:t>
          </a:r>
        </a:p>
      </dsp:txBody>
      <dsp:txXfrm>
        <a:off x="2947498" y="1355577"/>
        <a:ext cx="1339771" cy="803863"/>
      </dsp:txXfrm>
    </dsp:sp>
    <dsp:sp modelId="{7A40DDFF-8F8D-42B8-BC2E-DBF988AD65CB}">
      <dsp:nvSpPr>
        <dsp:cNvPr id="0" name=""/>
        <dsp:cNvSpPr/>
      </dsp:nvSpPr>
      <dsp:spPr>
        <a:xfrm>
          <a:off x="0" y="2293418"/>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Lower</a:t>
          </a:r>
        </a:p>
      </dsp:txBody>
      <dsp:txXfrm>
        <a:off x="0" y="2293418"/>
        <a:ext cx="1339771" cy="803863"/>
      </dsp:txXfrm>
    </dsp:sp>
    <dsp:sp modelId="{3D8DD0F1-1474-4020-AA49-04E16E9556DD}">
      <dsp:nvSpPr>
        <dsp:cNvPr id="0" name=""/>
        <dsp:cNvSpPr/>
      </dsp:nvSpPr>
      <dsp:spPr>
        <a:xfrm>
          <a:off x="1473749" y="2293418"/>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Capitalise</a:t>
          </a:r>
        </a:p>
      </dsp:txBody>
      <dsp:txXfrm>
        <a:off x="1473749" y="2293418"/>
        <a:ext cx="1339771" cy="803863"/>
      </dsp:txXfrm>
    </dsp:sp>
    <dsp:sp modelId="{4F0FBDE2-DE8C-46DB-A64A-7A98E04DC8AC}">
      <dsp:nvSpPr>
        <dsp:cNvPr id="0" name=""/>
        <dsp:cNvSpPr/>
      </dsp:nvSpPr>
      <dsp:spPr>
        <a:xfrm>
          <a:off x="2947498" y="2293418"/>
          <a:ext cx="1339771" cy="803863"/>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1" kern="1200" dirty="0">
              <a:latin typeface="Segoe UI Variable Text" pitchFamily="2" charset="0"/>
            </a:rPr>
            <a:t>Slicing</a:t>
          </a:r>
        </a:p>
      </dsp:txBody>
      <dsp:txXfrm>
        <a:off x="2947498" y="2293418"/>
        <a:ext cx="1339771" cy="80386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24/06/2026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rosswordlabs.com/view/programming-fundamentals-1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r>
              <a:rPr lang="en-GB" dirty="0">
                <a:hlinkClick r:id="rId3"/>
              </a:rPr>
              <a:t>Programming fundamentals - Crossword Labs</a:t>
            </a:r>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94C58-BFCC-1F4B-8E06-202C4F3EF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FA8A64-FABA-86DF-2786-7D64A3F6B0C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EB27386-6E7C-8C3B-D7A1-2D933994761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13124A1-8549-6371-96DE-5006000DE492}"/>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164298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F525E-578E-9142-69AF-A373B14551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FD9096-4700-FBA5-6D37-5E0E969F4C6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F7C1DBA-FC1A-C061-1C82-36D33CEDD9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4AE73E0-400D-AB79-47B6-992534257AEF}"/>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2631547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4CCEC-5C87-CA84-D262-D4D941D920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87E028-5AE5-CE4A-25B9-F396EF9C59F4}"/>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FAFC20B-4D3F-6B3D-04B3-78195A6B79F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72F3FF-04A1-5B4E-0448-1904C6084A20}"/>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3465790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87554-0FE7-5368-181B-FE337CB545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E6A79A-27D3-677E-2004-AE061704FFC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605027F-DFD1-1510-3964-25BB7ADD5B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58B3A3A-C885-3136-9B51-A7610235F4BA}"/>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20718347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83FDD-A5EC-25E5-0E38-0D206CABA7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81DD5-4F76-31D7-ECC6-838C31E7D7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BBFC232-97DD-0C48-1021-F333D1B2698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6D7A166-C105-F72D-8E87-C599151ECC2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596234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B3EAC-2FBE-69EC-6AD9-C78503B845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D5609-49DD-B606-8CD2-B156DEA22F6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6262CCF-7F58-4D31-DADB-7AFFB97726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518DA48-F456-5D98-7687-50E902A1EBAB}"/>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313702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1E599-3CDB-5227-520D-09A99F628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CF2B19-AD0A-6410-37A6-7068BAE49B6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A968776-90E8-A354-7AFF-0CB6F7D8AE7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AE0E140-6854-953D-2F32-60036BC81A7D}"/>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1232669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CB1BB-1656-CAD1-AC98-E704E1D307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95A103-6D96-1CA7-4A55-EBE16850FC0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CFFB4E47-2949-B809-6148-99D891E8D5D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E53520F-C79B-C6E4-595F-CD018F4A96A9}"/>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211240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0F87B-F26F-31E4-BE9B-D1C17DBD1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0045DB-EDEA-4BDD-6391-9D9B948083D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1E07AA-6B0D-4D5D-3491-4F58CA72998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1847393-6B07-F9B1-C61C-9E6F89CA66FC}"/>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405836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BC946-464D-8724-2DD8-76F3C5F4CA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6859DE-CBAD-152C-A272-2E54CDE3C48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63A2E74B-1922-57E1-E3C9-C987FF151E3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287DD65-B394-9DFA-F16D-5AFE0F3EA84B}"/>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36867576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24/06/2026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24/06/2026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sv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6: String manipulation</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ACB8B-1416-D1EE-DC6A-AB6D3C27F14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D59E21A-2AD9-C886-07E9-07EEEAE1C70F}"/>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Counting strings</a:t>
            </a:r>
          </a:p>
        </p:txBody>
      </p:sp>
      <p:pic>
        <p:nvPicPr>
          <p:cNvPr id="32" name="Picture 31">
            <a:extLst>
              <a:ext uri="{FF2B5EF4-FFF2-40B4-BE49-F238E27FC236}">
                <a16:creationId xmlns:a16="http://schemas.microsoft.com/office/drawing/2014/main" id="{38768A8B-71CB-14C6-9F95-C9C0F5FBA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678716EA-66B7-3928-F0AD-0E4A2BDE3DD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CF34F35C-B684-2463-E923-B4F663A8212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12AAD6EE-2277-4FF9-4A3B-07BD59721118}"/>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1j, k and l </a:t>
            </a:r>
            <a:r>
              <a:rPr lang="en-GB"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9A388157-6ACB-8873-2D47-17B622804354}"/>
              </a:ext>
            </a:extLst>
          </p:cNvPr>
          <p:cNvSpPr txBox="1"/>
          <p:nvPr/>
        </p:nvSpPr>
        <p:spPr>
          <a:xfrm>
            <a:off x="224791" y="1156284"/>
            <a:ext cx="5625468" cy="1754326"/>
          </a:xfrm>
          <a:prstGeom prst="rect">
            <a:avLst/>
          </a:prstGeom>
          <a:noFill/>
        </p:spPr>
        <p:txBody>
          <a:bodyPr wrap="square">
            <a:spAutoFit/>
          </a:bodyPr>
          <a:lstStyle/>
          <a:p>
            <a:r>
              <a:rPr lang="en-GB" sz="2400" b="1" dirty="0">
                <a:latin typeface="Segoe UI Variable Text" pitchFamily="2" charset="0"/>
              </a:rPr>
              <a:t>What does it mean to count occurrences?</a:t>
            </a:r>
          </a:p>
          <a:p>
            <a:endParaRPr lang="en-GB" sz="2400" dirty="0">
              <a:latin typeface="Segoe UI Variable Text" pitchFamily="2" charset="0"/>
            </a:endParaRPr>
          </a:p>
          <a:p>
            <a:r>
              <a:rPr lang="en-GB" dirty="0">
                <a:latin typeface="Segoe UI Variable Text" pitchFamily="2" charset="0"/>
              </a:rPr>
              <a:t>Counting occurrences means finding how many times a specific character or word appears.</a:t>
            </a:r>
          </a:p>
        </p:txBody>
      </p:sp>
      <p:cxnSp>
        <p:nvCxnSpPr>
          <p:cNvPr id="4" name="Straight Connector 3">
            <a:extLst>
              <a:ext uri="{FF2B5EF4-FFF2-40B4-BE49-F238E27FC236}">
                <a16:creationId xmlns:a16="http://schemas.microsoft.com/office/drawing/2014/main" id="{496A5ABE-E188-70CD-4C68-420814DB1435}"/>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9B4BBA0D-71DC-261A-7D6F-CF3B6BAC7104}"/>
              </a:ext>
            </a:extLst>
          </p:cNvPr>
          <p:cNvSpPr txBox="1"/>
          <p:nvPr/>
        </p:nvSpPr>
        <p:spPr>
          <a:xfrm>
            <a:off x="6216841" y="1108999"/>
            <a:ext cx="3018754" cy="400110"/>
          </a:xfrm>
          <a:prstGeom prst="rect">
            <a:avLst/>
          </a:prstGeom>
          <a:noFill/>
        </p:spPr>
        <p:txBody>
          <a:bodyPr wrap="square">
            <a:spAutoFit/>
          </a:bodyPr>
          <a:lstStyle/>
          <a:p>
            <a:r>
              <a:rPr lang="en-GB" sz="2000" b="1" dirty="0">
                <a:latin typeface="Segoe UI Variable Text" pitchFamily="2" charset="0"/>
              </a:rPr>
              <a:t>Using Count()</a:t>
            </a:r>
          </a:p>
        </p:txBody>
      </p:sp>
      <p:sp>
        <p:nvSpPr>
          <p:cNvPr id="8" name="TextBox 7">
            <a:extLst>
              <a:ext uri="{FF2B5EF4-FFF2-40B4-BE49-F238E27FC236}">
                <a16:creationId xmlns:a16="http://schemas.microsoft.com/office/drawing/2014/main" id="{D2531C9F-41FD-BAD3-BCCD-F5DBB874E5C5}"/>
              </a:ext>
            </a:extLst>
          </p:cNvPr>
          <p:cNvSpPr txBox="1"/>
          <p:nvPr/>
        </p:nvSpPr>
        <p:spPr>
          <a:xfrm>
            <a:off x="6284947" y="1621760"/>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"banana"</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print(text.count("a"))</a:t>
            </a:r>
          </a:p>
        </p:txBody>
      </p:sp>
      <p:sp>
        <p:nvSpPr>
          <p:cNvPr id="9" name="TextBox 8">
            <a:extLst>
              <a:ext uri="{FF2B5EF4-FFF2-40B4-BE49-F238E27FC236}">
                <a16:creationId xmlns:a16="http://schemas.microsoft.com/office/drawing/2014/main" id="{72CB720C-8D07-2620-3B86-C975DD8FB4A2}"/>
              </a:ext>
            </a:extLst>
          </p:cNvPr>
          <p:cNvSpPr txBox="1"/>
          <p:nvPr/>
        </p:nvSpPr>
        <p:spPr>
          <a:xfrm>
            <a:off x="6265420" y="2597868"/>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3</a:t>
            </a:r>
          </a:p>
        </p:txBody>
      </p:sp>
      <p:sp>
        <p:nvSpPr>
          <p:cNvPr id="5" name="TextBox 4">
            <a:extLst>
              <a:ext uri="{FF2B5EF4-FFF2-40B4-BE49-F238E27FC236}">
                <a16:creationId xmlns:a16="http://schemas.microsoft.com/office/drawing/2014/main" id="{9617E4D3-C344-4FD3-89E9-F8A4A5373B40}"/>
              </a:ext>
            </a:extLst>
          </p:cNvPr>
          <p:cNvSpPr txBox="1"/>
          <p:nvPr/>
        </p:nvSpPr>
        <p:spPr>
          <a:xfrm>
            <a:off x="6190292" y="3608186"/>
            <a:ext cx="5159695" cy="400110"/>
          </a:xfrm>
          <a:prstGeom prst="rect">
            <a:avLst/>
          </a:prstGeom>
          <a:noFill/>
        </p:spPr>
        <p:txBody>
          <a:bodyPr wrap="square">
            <a:spAutoFit/>
          </a:bodyPr>
          <a:lstStyle/>
          <a:p>
            <a:r>
              <a:rPr lang="en-GB" sz="2000" b="1" dirty="0">
                <a:latin typeface="Segoe UI Variable Text" pitchFamily="2" charset="0"/>
              </a:rPr>
              <a:t>Counting words</a:t>
            </a:r>
          </a:p>
        </p:txBody>
      </p:sp>
      <p:sp>
        <p:nvSpPr>
          <p:cNvPr id="12" name="TextBox 11">
            <a:extLst>
              <a:ext uri="{FF2B5EF4-FFF2-40B4-BE49-F238E27FC236}">
                <a16:creationId xmlns:a16="http://schemas.microsoft.com/office/drawing/2014/main" id="{D58DD2D9-E0E9-EC33-ACD0-F3217C309301}"/>
              </a:ext>
            </a:extLst>
          </p:cNvPr>
          <p:cNvSpPr txBox="1"/>
          <p:nvPr/>
        </p:nvSpPr>
        <p:spPr>
          <a:xfrm>
            <a:off x="6258399" y="4120947"/>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sentence = "cat dog cat bird cat"</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print(sentence.count("cat"))</a:t>
            </a:r>
          </a:p>
        </p:txBody>
      </p:sp>
      <p:sp>
        <p:nvSpPr>
          <p:cNvPr id="13" name="TextBox 12">
            <a:extLst>
              <a:ext uri="{FF2B5EF4-FFF2-40B4-BE49-F238E27FC236}">
                <a16:creationId xmlns:a16="http://schemas.microsoft.com/office/drawing/2014/main" id="{3F622466-1A87-735F-03BB-3CBFBCEBC7AA}"/>
              </a:ext>
            </a:extLst>
          </p:cNvPr>
          <p:cNvSpPr txBox="1"/>
          <p:nvPr/>
        </p:nvSpPr>
        <p:spPr>
          <a:xfrm>
            <a:off x="6238872" y="5097055"/>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3</a:t>
            </a:r>
          </a:p>
        </p:txBody>
      </p:sp>
      <p:sp>
        <p:nvSpPr>
          <p:cNvPr id="10" name="TextBox 9">
            <a:extLst>
              <a:ext uri="{FF2B5EF4-FFF2-40B4-BE49-F238E27FC236}">
                <a16:creationId xmlns:a16="http://schemas.microsoft.com/office/drawing/2014/main" id="{60938C2E-32A0-3566-59C7-56B82E80322D}"/>
              </a:ext>
            </a:extLst>
          </p:cNvPr>
          <p:cNvSpPr txBox="1"/>
          <p:nvPr/>
        </p:nvSpPr>
        <p:spPr>
          <a:xfrm>
            <a:off x="224790" y="3009093"/>
            <a:ext cx="5625468" cy="1073884"/>
          </a:xfrm>
          <a:prstGeom prst="rect">
            <a:avLst/>
          </a:prstGeom>
          <a:noFill/>
        </p:spPr>
        <p:txBody>
          <a:bodyPr wrap="square">
            <a:spAutoFit/>
          </a:bodyPr>
          <a:lstStyle/>
          <a:p>
            <a:pPr>
              <a:lnSpc>
                <a:spcPct val="107000"/>
              </a:lnSpc>
              <a:spcAft>
                <a:spcPts val="800"/>
              </a:spcAft>
              <a:buNone/>
            </a:pPr>
            <a:r>
              <a:rPr lang="en-GB"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b="1" kern="100" dirty="0">
                <a:effectLst/>
                <a:latin typeface="Segoe UI Variable Text" pitchFamily="2" charset="0"/>
                <a:ea typeface="Aptos" panose="020B0004020202020204" pitchFamily="34" charset="0"/>
                <a:cs typeface="Times New Roman" panose="02020603050405020304" pitchFamily="18" charset="0"/>
              </a:rPr>
              <a:t>Warning….</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pPr>
            <a:r>
              <a:rPr lang="en-GB" sz="1800" kern="100" dirty="0">
                <a:effectLst/>
                <a:latin typeface="Segoe UI Variable Text" pitchFamily="2" charset="0"/>
                <a:ea typeface="Aptos" panose="020B0004020202020204" pitchFamily="34" charset="0"/>
                <a:cs typeface="Times New Roman" panose="02020603050405020304" pitchFamily="18" charset="0"/>
              </a:rPr>
              <a:t>String searches are case-sensitive.</a:t>
            </a:r>
            <a:r>
              <a:rPr lang="en-GB" dirty="0"/>
              <a:t> </a:t>
            </a:r>
            <a:r>
              <a:rPr lang="en-GB" dirty="0">
                <a:latin typeface="Segoe UI Variable Text" pitchFamily="2" charset="0"/>
              </a:rPr>
              <a:t>To ignore this, you could do the following.</a:t>
            </a:r>
          </a:p>
        </p:txBody>
      </p:sp>
      <p:sp>
        <p:nvSpPr>
          <p:cNvPr id="11" name="TextBox 10">
            <a:extLst>
              <a:ext uri="{FF2B5EF4-FFF2-40B4-BE49-F238E27FC236}">
                <a16:creationId xmlns:a16="http://schemas.microsoft.com/office/drawing/2014/main" id="{803F5FE6-5CDA-4D4A-C9EB-8C1EAD84231D}"/>
              </a:ext>
            </a:extLst>
          </p:cNvPr>
          <p:cNvSpPr txBox="1"/>
          <p:nvPr/>
        </p:nvSpPr>
        <p:spPr>
          <a:xfrm>
            <a:off x="263365" y="4181460"/>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"Apple apple"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print(text.</a:t>
            </a:r>
            <a:r>
              <a:rPr lang="en-GB" sz="1800" kern="100" dirty="0">
                <a:solidFill>
                  <a:srgbClr val="FF0000"/>
                </a:solidFill>
                <a:effectLst/>
                <a:latin typeface="Courier New" panose="02070309020205020404" pitchFamily="49" charset="0"/>
                <a:ea typeface="Aptos" panose="020B0004020202020204" pitchFamily="34" charset="0"/>
                <a:cs typeface="Courier New" panose="02070309020205020404" pitchFamily="49" charset="0"/>
              </a:rPr>
              <a:t>lower().</a:t>
            </a:r>
            <a:r>
              <a:rPr lang="en-GB" sz="1800" kern="100" dirty="0">
                <a:effectLst/>
                <a:latin typeface="Courier New" panose="02070309020205020404" pitchFamily="49" charset="0"/>
                <a:ea typeface="Aptos" panose="020B0004020202020204" pitchFamily="34" charset="0"/>
                <a:cs typeface="Courier New" panose="02070309020205020404" pitchFamily="49" charset="0"/>
              </a:rPr>
              <a:t>count("apple"))</a:t>
            </a:r>
          </a:p>
        </p:txBody>
      </p:sp>
      <p:sp>
        <p:nvSpPr>
          <p:cNvPr id="15" name="TextBox 14">
            <a:extLst>
              <a:ext uri="{FF2B5EF4-FFF2-40B4-BE49-F238E27FC236}">
                <a16:creationId xmlns:a16="http://schemas.microsoft.com/office/drawing/2014/main" id="{043C21D6-26B7-E726-B8A8-7135C12E35AB}"/>
              </a:ext>
            </a:extLst>
          </p:cNvPr>
          <p:cNvSpPr txBox="1"/>
          <p:nvPr/>
        </p:nvSpPr>
        <p:spPr>
          <a:xfrm>
            <a:off x="253365" y="5182688"/>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2</a:t>
            </a:r>
          </a:p>
        </p:txBody>
      </p:sp>
    </p:spTree>
    <p:extLst>
      <p:ext uri="{BB962C8B-B14F-4D97-AF65-F5344CB8AC3E}">
        <p14:creationId xmlns:p14="http://schemas.microsoft.com/office/powerpoint/2010/main" val="398516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BDD65-DB68-73BE-AF7E-6D6E2017517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D76CB81-4D55-AE1A-F0CB-8A3501FE928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Replace and Strip</a:t>
            </a:r>
          </a:p>
        </p:txBody>
      </p:sp>
      <p:pic>
        <p:nvPicPr>
          <p:cNvPr id="32" name="Picture 31">
            <a:extLst>
              <a:ext uri="{FF2B5EF4-FFF2-40B4-BE49-F238E27FC236}">
                <a16:creationId xmlns:a16="http://schemas.microsoft.com/office/drawing/2014/main" id="{3895AAA2-269C-1F38-6146-288ADB049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ED6DACAC-BAE9-2487-1CC0-6B07E8AEECA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F7FF5A4-5597-419D-1341-63F2D866B7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A06EE20A-8E56-C988-69FA-951C581270ED}"/>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1m and n </a:t>
            </a:r>
            <a:r>
              <a:rPr lang="en-GB"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63F6F492-3AC4-1886-B230-346A69C30B0D}"/>
              </a:ext>
            </a:extLst>
          </p:cNvPr>
          <p:cNvSpPr txBox="1"/>
          <p:nvPr/>
        </p:nvSpPr>
        <p:spPr>
          <a:xfrm>
            <a:off x="224791" y="1156284"/>
            <a:ext cx="5625468" cy="1477328"/>
          </a:xfrm>
          <a:prstGeom prst="rect">
            <a:avLst/>
          </a:prstGeom>
          <a:noFill/>
        </p:spPr>
        <p:txBody>
          <a:bodyPr wrap="square">
            <a:spAutoFit/>
          </a:bodyPr>
          <a:lstStyle/>
          <a:p>
            <a:r>
              <a:rPr lang="en-GB" sz="2400" b="1" dirty="0">
                <a:latin typeface="Segoe UI Variable Text" pitchFamily="2" charset="0"/>
              </a:rPr>
              <a:t>What is meant using the replace function?</a:t>
            </a:r>
          </a:p>
          <a:p>
            <a:endParaRPr lang="en-GB" sz="2400" dirty="0">
              <a:latin typeface="Segoe UI Variable Text" pitchFamily="2" charset="0"/>
            </a:endParaRPr>
          </a:p>
          <a:p>
            <a:r>
              <a:rPr lang="en-GB" dirty="0">
                <a:latin typeface="Segoe UI Variable Text" pitchFamily="2" charset="0"/>
              </a:rPr>
              <a:t>Replaces part of a string with new text.</a:t>
            </a:r>
          </a:p>
        </p:txBody>
      </p:sp>
      <p:cxnSp>
        <p:nvCxnSpPr>
          <p:cNvPr id="4" name="Straight Connector 3">
            <a:extLst>
              <a:ext uri="{FF2B5EF4-FFF2-40B4-BE49-F238E27FC236}">
                <a16:creationId xmlns:a16="http://schemas.microsoft.com/office/drawing/2014/main" id="{4FF08E2E-C5DD-EBD7-C5F7-614893377F9C}"/>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5FC8F70-BAA7-9888-DDB6-36153FA011C7}"/>
              </a:ext>
            </a:extLst>
          </p:cNvPr>
          <p:cNvSpPr txBox="1"/>
          <p:nvPr/>
        </p:nvSpPr>
        <p:spPr>
          <a:xfrm>
            <a:off x="272893" y="4776166"/>
            <a:ext cx="5529264" cy="976614"/>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"I like cats"new_text = text.replace("cats", "dogs")print(new_text)</a:t>
            </a:r>
          </a:p>
        </p:txBody>
      </p:sp>
      <p:sp>
        <p:nvSpPr>
          <p:cNvPr id="15" name="TextBox 14">
            <a:extLst>
              <a:ext uri="{FF2B5EF4-FFF2-40B4-BE49-F238E27FC236}">
                <a16:creationId xmlns:a16="http://schemas.microsoft.com/office/drawing/2014/main" id="{CF8EAD03-4B0E-588E-FABA-D1B150F6AA0D}"/>
              </a:ext>
            </a:extLst>
          </p:cNvPr>
          <p:cNvSpPr txBox="1"/>
          <p:nvPr/>
        </p:nvSpPr>
        <p:spPr>
          <a:xfrm>
            <a:off x="263365" y="5874576"/>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I like dogs</a:t>
            </a:r>
          </a:p>
        </p:txBody>
      </p:sp>
      <p:sp>
        <p:nvSpPr>
          <p:cNvPr id="6" name="TextBox 5">
            <a:extLst>
              <a:ext uri="{FF2B5EF4-FFF2-40B4-BE49-F238E27FC236}">
                <a16:creationId xmlns:a16="http://schemas.microsoft.com/office/drawing/2014/main" id="{CC60BCBA-C2FE-3067-37DF-CFD974C44B92}"/>
              </a:ext>
            </a:extLst>
          </p:cNvPr>
          <p:cNvSpPr txBox="1"/>
          <p:nvPr/>
        </p:nvSpPr>
        <p:spPr>
          <a:xfrm>
            <a:off x="224790" y="2752637"/>
            <a:ext cx="5159695" cy="400110"/>
          </a:xfrm>
          <a:prstGeom prst="rect">
            <a:avLst/>
          </a:prstGeom>
          <a:noFill/>
        </p:spPr>
        <p:txBody>
          <a:bodyPr wrap="square">
            <a:spAutoFit/>
          </a:bodyPr>
          <a:lstStyle/>
          <a:p>
            <a:r>
              <a:rPr lang="en-GB" sz="2000" b="1" dirty="0">
                <a:latin typeface="Segoe UI Variable Text" pitchFamily="2" charset="0"/>
              </a:rPr>
              <a:t>How does it work?</a:t>
            </a:r>
          </a:p>
        </p:txBody>
      </p:sp>
      <p:sp>
        <p:nvSpPr>
          <p:cNvPr id="19" name="TextBox 18">
            <a:extLst>
              <a:ext uri="{FF2B5EF4-FFF2-40B4-BE49-F238E27FC236}">
                <a16:creationId xmlns:a16="http://schemas.microsoft.com/office/drawing/2014/main" id="{A54C83EA-0F52-28B0-5084-DCF4EA2B8266}"/>
              </a:ext>
            </a:extLst>
          </p:cNvPr>
          <p:cNvSpPr txBox="1"/>
          <p:nvPr/>
        </p:nvSpPr>
        <p:spPr>
          <a:xfrm>
            <a:off x="224790" y="3301059"/>
            <a:ext cx="5606893" cy="923330"/>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Searches the string for the text you specify (old)</a:t>
            </a:r>
          </a:p>
          <a:p>
            <a:pPr marL="285750" indent="-285750">
              <a:buFont typeface="Arial" panose="020B0604020202020204" pitchFamily="34" charset="0"/>
              <a:buChar char="•"/>
            </a:pPr>
            <a:r>
              <a:rPr lang="en-GB" dirty="0">
                <a:latin typeface="Segoe UI Variable Text" pitchFamily="2" charset="0"/>
              </a:rPr>
              <a:t>Replaces every occurrence with the new text (new)</a:t>
            </a:r>
          </a:p>
          <a:p>
            <a:pPr marL="285750" indent="-285750">
              <a:buFont typeface="Arial" panose="020B0604020202020204" pitchFamily="34" charset="0"/>
              <a:buChar char="•"/>
            </a:pPr>
            <a:r>
              <a:rPr lang="en-GB" dirty="0">
                <a:latin typeface="Segoe UI Variable Text" pitchFamily="2" charset="0"/>
              </a:rPr>
              <a:t>Returns a new string (the original is unchanged)</a:t>
            </a:r>
          </a:p>
        </p:txBody>
      </p:sp>
      <p:sp>
        <p:nvSpPr>
          <p:cNvPr id="21" name="TextBox 20">
            <a:extLst>
              <a:ext uri="{FF2B5EF4-FFF2-40B4-BE49-F238E27FC236}">
                <a16:creationId xmlns:a16="http://schemas.microsoft.com/office/drawing/2014/main" id="{70B4FF66-C7AA-C213-886C-0445594D5F0F}"/>
              </a:ext>
            </a:extLst>
          </p:cNvPr>
          <p:cNvSpPr txBox="1"/>
          <p:nvPr/>
        </p:nvSpPr>
        <p:spPr>
          <a:xfrm>
            <a:off x="6341742" y="1161917"/>
            <a:ext cx="5625468" cy="1754326"/>
          </a:xfrm>
          <a:prstGeom prst="rect">
            <a:avLst/>
          </a:prstGeom>
          <a:noFill/>
        </p:spPr>
        <p:txBody>
          <a:bodyPr wrap="square">
            <a:spAutoFit/>
          </a:bodyPr>
          <a:lstStyle/>
          <a:p>
            <a:r>
              <a:rPr lang="en-GB" sz="2400" b="1" dirty="0">
                <a:latin typeface="Segoe UI Variable Text" pitchFamily="2" charset="0"/>
              </a:rPr>
              <a:t>What is meant using the strip function?</a:t>
            </a:r>
          </a:p>
          <a:p>
            <a:endParaRPr lang="en-GB" sz="2400" dirty="0">
              <a:latin typeface="Segoe UI Variable Text" pitchFamily="2" charset="0"/>
            </a:endParaRPr>
          </a:p>
          <a:p>
            <a:r>
              <a:rPr lang="en-GB" dirty="0">
                <a:latin typeface="Segoe UI Variable Text" pitchFamily="2" charset="0"/>
              </a:rPr>
              <a:t>Removes characters from the start and end of a string (not the middle).</a:t>
            </a:r>
          </a:p>
        </p:txBody>
      </p:sp>
      <p:sp>
        <p:nvSpPr>
          <p:cNvPr id="22" name="TextBox 21">
            <a:extLst>
              <a:ext uri="{FF2B5EF4-FFF2-40B4-BE49-F238E27FC236}">
                <a16:creationId xmlns:a16="http://schemas.microsoft.com/office/drawing/2014/main" id="{79FC0279-701E-A6FC-9351-4CE07105ACF6}"/>
              </a:ext>
            </a:extLst>
          </p:cNvPr>
          <p:cNvSpPr txBox="1"/>
          <p:nvPr/>
        </p:nvSpPr>
        <p:spPr>
          <a:xfrm>
            <a:off x="6434683" y="5133844"/>
            <a:ext cx="4469542" cy="68025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   Hello world   "print(text.strip())</a:t>
            </a:r>
          </a:p>
        </p:txBody>
      </p:sp>
      <p:sp>
        <p:nvSpPr>
          <p:cNvPr id="23" name="TextBox 22">
            <a:extLst>
              <a:ext uri="{FF2B5EF4-FFF2-40B4-BE49-F238E27FC236}">
                <a16:creationId xmlns:a16="http://schemas.microsoft.com/office/drawing/2014/main" id="{BEEF89B1-2470-BDC6-0263-D6BA46C44F42}"/>
              </a:ext>
            </a:extLst>
          </p:cNvPr>
          <p:cNvSpPr txBox="1"/>
          <p:nvPr/>
        </p:nvSpPr>
        <p:spPr>
          <a:xfrm>
            <a:off x="6418899" y="5874575"/>
            <a:ext cx="4501111"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Hello world</a:t>
            </a:r>
          </a:p>
        </p:txBody>
      </p:sp>
      <p:sp>
        <p:nvSpPr>
          <p:cNvPr id="24" name="TextBox 23">
            <a:extLst>
              <a:ext uri="{FF2B5EF4-FFF2-40B4-BE49-F238E27FC236}">
                <a16:creationId xmlns:a16="http://schemas.microsoft.com/office/drawing/2014/main" id="{F63E30DC-F119-CFC0-A464-5D33965CE896}"/>
              </a:ext>
            </a:extLst>
          </p:cNvPr>
          <p:cNvSpPr txBox="1"/>
          <p:nvPr/>
        </p:nvSpPr>
        <p:spPr>
          <a:xfrm>
            <a:off x="6392785" y="2952166"/>
            <a:ext cx="5159695" cy="400110"/>
          </a:xfrm>
          <a:prstGeom prst="rect">
            <a:avLst/>
          </a:prstGeom>
          <a:noFill/>
        </p:spPr>
        <p:txBody>
          <a:bodyPr wrap="square">
            <a:spAutoFit/>
          </a:bodyPr>
          <a:lstStyle/>
          <a:p>
            <a:r>
              <a:rPr lang="en-GB" sz="2000" b="1" dirty="0">
                <a:latin typeface="Segoe UI Variable Text" pitchFamily="2" charset="0"/>
              </a:rPr>
              <a:t>How does it work?</a:t>
            </a:r>
          </a:p>
        </p:txBody>
      </p:sp>
      <p:sp>
        <p:nvSpPr>
          <p:cNvPr id="26" name="TextBox 25">
            <a:extLst>
              <a:ext uri="{FF2B5EF4-FFF2-40B4-BE49-F238E27FC236}">
                <a16:creationId xmlns:a16="http://schemas.microsoft.com/office/drawing/2014/main" id="{DB0DA34D-E4DE-9942-0044-17B39CC32E48}"/>
              </a:ext>
            </a:extLst>
          </p:cNvPr>
          <p:cNvSpPr txBox="1"/>
          <p:nvPr/>
        </p:nvSpPr>
        <p:spPr>
          <a:xfrm>
            <a:off x="6392785" y="3424879"/>
            <a:ext cx="5414405" cy="1200329"/>
          </a:xfrm>
          <a:prstGeom prst="rect">
            <a:avLst/>
          </a:prstGeom>
          <a:noFill/>
        </p:spPr>
        <p:txBody>
          <a:bodyPr wrap="square">
            <a:spAutoFit/>
          </a:bodyPr>
          <a:lstStyle/>
          <a:p>
            <a:pPr>
              <a:buNone/>
            </a:pPr>
            <a:r>
              <a:rPr lang="en-GB" dirty="0">
                <a:latin typeface="Segoe UI Variable Text" pitchFamily="2" charset="0"/>
              </a:rPr>
              <a:t>By default, it removes whitespace:</a:t>
            </a:r>
          </a:p>
          <a:p>
            <a:pPr marL="285750" indent="-285750">
              <a:buFont typeface="Arial" panose="020B0604020202020204" pitchFamily="34" charset="0"/>
              <a:buChar char="•"/>
            </a:pPr>
            <a:r>
              <a:rPr lang="en-GB" dirty="0">
                <a:latin typeface="Segoe UI Variable Text" pitchFamily="2" charset="0"/>
              </a:rPr>
              <a:t>Spaces</a:t>
            </a:r>
          </a:p>
          <a:p>
            <a:pPr marL="285750" indent="-285750">
              <a:buFont typeface="Arial" panose="020B0604020202020204" pitchFamily="34" charset="0"/>
              <a:buChar char="•"/>
            </a:pPr>
            <a:r>
              <a:rPr lang="en-GB" dirty="0">
                <a:latin typeface="Segoe UI Variable Text" pitchFamily="2" charset="0"/>
              </a:rPr>
              <a:t>Tabs</a:t>
            </a:r>
          </a:p>
          <a:p>
            <a:pPr marL="285750" indent="-285750">
              <a:buFont typeface="Arial" panose="020B0604020202020204" pitchFamily="34" charset="0"/>
              <a:buChar char="•"/>
            </a:pPr>
            <a:r>
              <a:rPr lang="en-GB" dirty="0">
                <a:latin typeface="Segoe UI Variable Text" pitchFamily="2" charset="0"/>
              </a:rPr>
              <a:t>Newlines</a:t>
            </a:r>
          </a:p>
        </p:txBody>
      </p:sp>
      <p:sp>
        <p:nvSpPr>
          <p:cNvPr id="27" name="TextBox 26">
            <a:extLst>
              <a:ext uri="{FF2B5EF4-FFF2-40B4-BE49-F238E27FC236}">
                <a16:creationId xmlns:a16="http://schemas.microsoft.com/office/drawing/2014/main" id="{49157B77-8B47-284B-E2EE-D50AC69043B3}"/>
              </a:ext>
            </a:extLst>
          </p:cNvPr>
          <p:cNvSpPr txBox="1"/>
          <p:nvPr/>
        </p:nvSpPr>
        <p:spPr>
          <a:xfrm>
            <a:off x="224790" y="4300222"/>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8" name="TextBox 27">
            <a:extLst>
              <a:ext uri="{FF2B5EF4-FFF2-40B4-BE49-F238E27FC236}">
                <a16:creationId xmlns:a16="http://schemas.microsoft.com/office/drawing/2014/main" id="{5CA4E4FA-8777-F760-CC85-D88DE9B91FBB}"/>
              </a:ext>
            </a:extLst>
          </p:cNvPr>
          <p:cNvSpPr txBox="1"/>
          <p:nvPr/>
        </p:nvSpPr>
        <p:spPr>
          <a:xfrm>
            <a:off x="6389844" y="4679471"/>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Tree>
    <p:extLst>
      <p:ext uri="{BB962C8B-B14F-4D97-AF65-F5344CB8AC3E}">
        <p14:creationId xmlns:p14="http://schemas.microsoft.com/office/powerpoint/2010/main" val="313680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FA20C-AB83-D312-9B51-2FD3487A52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E976F3-44E0-CDE2-5A62-B87686EA0602}"/>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Slicing</a:t>
            </a:r>
          </a:p>
        </p:txBody>
      </p:sp>
      <p:pic>
        <p:nvPicPr>
          <p:cNvPr id="32" name="Picture 31">
            <a:extLst>
              <a:ext uri="{FF2B5EF4-FFF2-40B4-BE49-F238E27FC236}">
                <a16:creationId xmlns:a16="http://schemas.microsoft.com/office/drawing/2014/main" id="{60420AE1-756F-2FD2-FA33-31E24F6076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217481F-2AEC-5334-1D9C-F4D4E514B64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438E04BA-9B71-5A7E-220E-4869E7CB281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91D746C3-D6EE-7AD4-2A01-A7AEBD3EC6CD}"/>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0" name="TextBox 19">
            <a:extLst>
              <a:ext uri="{FF2B5EF4-FFF2-40B4-BE49-F238E27FC236}">
                <a16:creationId xmlns:a16="http://schemas.microsoft.com/office/drawing/2014/main" id="{915176F9-A7CD-6C3F-7D8D-6CE8F550C60E}"/>
              </a:ext>
            </a:extLst>
          </p:cNvPr>
          <p:cNvSpPr txBox="1"/>
          <p:nvPr/>
        </p:nvSpPr>
        <p:spPr>
          <a:xfrm>
            <a:off x="224790" y="1156284"/>
            <a:ext cx="5750367" cy="1384995"/>
          </a:xfrm>
          <a:prstGeom prst="rect">
            <a:avLst/>
          </a:prstGeom>
          <a:noFill/>
        </p:spPr>
        <p:txBody>
          <a:bodyPr wrap="square">
            <a:spAutoFit/>
          </a:bodyPr>
          <a:lstStyle/>
          <a:p>
            <a:r>
              <a:rPr lang="en-GB" sz="2400" b="1" dirty="0">
                <a:latin typeface="Segoe UI Variable Text" pitchFamily="2" charset="0"/>
              </a:rPr>
              <a:t>What is meant by slicing?</a:t>
            </a:r>
          </a:p>
          <a:p>
            <a:endParaRPr lang="en-GB" sz="2400" dirty="0">
              <a:latin typeface="Segoe UI Variable Text" pitchFamily="2" charset="0"/>
            </a:endParaRPr>
          </a:p>
          <a:p>
            <a:r>
              <a:rPr lang="en-GB" dirty="0">
                <a:latin typeface="Segoe UI Variable Text" pitchFamily="2" charset="0"/>
              </a:rPr>
              <a:t>Slicing means extracting part of a string (a smaller section of text) using positions called indexes.</a:t>
            </a:r>
          </a:p>
        </p:txBody>
      </p:sp>
      <p:cxnSp>
        <p:nvCxnSpPr>
          <p:cNvPr id="4" name="Straight Connector 3">
            <a:extLst>
              <a:ext uri="{FF2B5EF4-FFF2-40B4-BE49-F238E27FC236}">
                <a16:creationId xmlns:a16="http://schemas.microsoft.com/office/drawing/2014/main" id="{2D583FF7-B736-73C0-0125-D7D9999CCB6C}"/>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F86D84BB-FC12-3268-F5CB-E6BDDBCA448C}"/>
              </a:ext>
            </a:extLst>
          </p:cNvPr>
          <p:cNvSpPr txBox="1"/>
          <p:nvPr/>
        </p:nvSpPr>
        <p:spPr>
          <a:xfrm>
            <a:off x="224790" y="2680293"/>
            <a:ext cx="3018754" cy="400110"/>
          </a:xfrm>
          <a:prstGeom prst="rect">
            <a:avLst/>
          </a:prstGeom>
          <a:noFill/>
        </p:spPr>
        <p:txBody>
          <a:bodyPr wrap="square">
            <a:spAutoFit/>
          </a:bodyPr>
          <a:lstStyle/>
          <a:p>
            <a:r>
              <a:rPr lang="en-GB" sz="2000" b="1" dirty="0">
                <a:latin typeface="Segoe UI Variable Text" pitchFamily="2" charset="0"/>
              </a:rPr>
              <a:t>Why is slicing used?</a:t>
            </a:r>
          </a:p>
        </p:txBody>
      </p:sp>
      <p:sp>
        <p:nvSpPr>
          <p:cNvPr id="18" name="TextBox 17">
            <a:extLst>
              <a:ext uri="{FF2B5EF4-FFF2-40B4-BE49-F238E27FC236}">
                <a16:creationId xmlns:a16="http://schemas.microsoft.com/office/drawing/2014/main" id="{6F7ADA96-DA40-7C6B-A475-DACC8B948FBD}"/>
              </a:ext>
            </a:extLst>
          </p:cNvPr>
          <p:cNvSpPr txBox="1"/>
          <p:nvPr/>
        </p:nvSpPr>
        <p:spPr>
          <a:xfrm>
            <a:off x="224789" y="3191237"/>
            <a:ext cx="5728337" cy="646331"/>
          </a:xfrm>
          <a:prstGeom prst="rect">
            <a:avLst/>
          </a:prstGeom>
          <a:noFill/>
        </p:spPr>
        <p:txBody>
          <a:bodyPr wrap="square">
            <a:spAutoFit/>
          </a:bodyPr>
          <a:lstStyle/>
          <a:p>
            <a:r>
              <a:rPr lang="en-GB" dirty="0">
                <a:latin typeface="Segoe UI Variable Text" pitchFamily="2" charset="0"/>
              </a:rPr>
              <a:t>It allows you to take only the characters you want from a larger piece of text.</a:t>
            </a:r>
          </a:p>
        </p:txBody>
      </p:sp>
      <p:sp>
        <p:nvSpPr>
          <p:cNvPr id="21" name="TextBox 20">
            <a:extLst>
              <a:ext uri="{FF2B5EF4-FFF2-40B4-BE49-F238E27FC236}">
                <a16:creationId xmlns:a16="http://schemas.microsoft.com/office/drawing/2014/main" id="{906502ED-146B-9770-4F6B-42BCD5FAA873}"/>
              </a:ext>
            </a:extLst>
          </p:cNvPr>
          <p:cNvSpPr txBox="1"/>
          <p:nvPr/>
        </p:nvSpPr>
        <p:spPr>
          <a:xfrm>
            <a:off x="7325951" y="1156284"/>
            <a:ext cx="3269660" cy="407484"/>
          </a:xfrm>
          <a:prstGeom prst="rect">
            <a:avLst/>
          </a:prstGeom>
          <a:noFill/>
        </p:spPr>
        <p:txBody>
          <a:bodyPr wrap="square">
            <a:spAutoFit/>
          </a:bodyPr>
          <a:lstStyle/>
          <a:p>
            <a:pPr>
              <a:lnSpc>
                <a:spcPct val="107000"/>
              </a:lnSpc>
              <a:spcAft>
                <a:spcPts val="800"/>
              </a:spcAft>
              <a:buNone/>
            </a:pPr>
            <a:r>
              <a:rPr lang="en-GB" sz="20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000" b="1" kern="100" dirty="0">
                <a:effectLst/>
                <a:latin typeface="Segoe UI Variable Text" pitchFamily="2" charset="0"/>
                <a:ea typeface="Aptos" panose="020B0004020202020204" pitchFamily="34" charset="0"/>
                <a:cs typeface="Times New Roman" panose="02020603050405020304" pitchFamily="18" charset="0"/>
              </a:rPr>
              <a:t>String Index Positions</a:t>
            </a:r>
            <a:endParaRPr lang="en-GB" sz="20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5811784A-A551-D31C-350E-F9AD95D807E9}"/>
              </a:ext>
            </a:extLst>
          </p:cNvPr>
          <p:cNvSpPr txBox="1"/>
          <p:nvPr/>
        </p:nvSpPr>
        <p:spPr>
          <a:xfrm>
            <a:off x="6216843" y="1702357"/>
            <a:ext cx="5750363" cy="1463606"/>
          </a:xfrm>
          <a:prstGeom prst="rect">
            <a:avLst/>
          </a:prstGeom>
          <a:noFill/>
          <a:ln>
            <a:solidFill>
              <a:schemeClr val="tx1"/>
            </a:solidFill>
          </a:ln>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Each character in a string has a numbered position starting from </a:t>
            </a:r>
            <a:r>
              <a:rPr lang="en-GB" sz="1800" b="1" kern="100" dirty="0">
                <a:effectLst/>
                <a:latin typeface="Segoe UI Variable Text" pitchFamily="2" charset="0"/>
                <a:ea typeface="Aptos" panose="020B0004020202020204" pitchFamily="34" charset="0"/>
                <a:cs typeface="Times New Roman" panose="02020603050405020304" pitchFamily="18" charset="0"/>
              </a:rPr>
              <a:t>0</a:t>
            </a:r>
            <a:r>
              <a:rPr lang="en-GB" sz="1800" kern="100" dirty="0">
                <a:effectLst/>
                <a:latin typeface="Segoe UI Variable Text" pitchFamily="2" charset="0"/>
                <a:ea typeface="Aptos" panose="020B0004020202020204" pitchFamily="34" charset="0"/>
                <a:cs typeface="Times New Roman" panose="02020603050405020304" pitchFamily="18" charset="0"/>
              </a:rPr>
              <a:t>. For example:</a:t>
            </a: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Text:   C  o  m  p  u  t  e  r</a:t>
            </a:r>
          </a:p>
          <a:p>
            <a:pPr>
              <a:buNone/>
            </a:pPr>
            <a:r>
              <a:rPr lang="en-GB" sz="1800" dirty="0">
                <a:effectLst/>
                <a:latin typeface="Segoe UI Variable Text" pitchFamily="2" charset="0"/>
                <a:ea typeface="Aptos" panose="020B0004020202020204" pitchFamily="34" charset="0"/>
                <a:cs typeface="Times New Roman" panose="02020603050405020304" pitchFamily="18" charset="0"/>
              </a:rPr>
              <a:t>Index:  0  1  2  3  4  5  6  7</a:t>
            </a:r>
            <a:endParaRPr lang="en-GB" dirty="0">
              <a:latin typeface="Segoe UI Variable Text" pitchFamily="2" charset="0"/>
            </a:endParaRPr>
          </a:p>
        </p:txBody>
      </p:sp>
      <p:sp>
        <p:nvSpPr>
          <p:cNvPr id="25" name="TextBox 24">
            <a:extLst>
              <a:ext uri="{FF2B5EF4-FFF2-40B4-BE49-F238E27FC236}">
                <a16:creationId xmlns:a16="http://schemas.microsoft.com/office/drawing/2014/main" id="{BA7315CB-F66A-E3C9-F84B-B237002370B5}"/>
              </a:ext>
            </a:extLst>
          </p:cNvPr>
          <p:cNvSpPr txBox="1"/>
          <p:nvPr/>
        </p:nvSpPr>
        <p:spPr>
          <a:xfrm>
            <a:off x="6265425" y="4525240"/>
            <a:ext cx="5750363" cy="1176476"/>
          </a:xfrm>
          <a:prstGeom prst="rect">
            <a:avLst/>
          </a:prstGeom>
          <a:noFill/>
          <a:ln>
            <a:solidFill>
              <a:schemeClr val="tx1"/>
            </a:solidFill>
          </a:ln>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string[start : end]</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start</a:t>
            </a:r>
            <a:r>
              <a:rPr lang="en-GB" sz="1800" kern="100" dirty="0">
                <a:effectLst/>
                <a:latin typeface="Segoe UI Variable Text" pitchFamily="2" charset="0"/>
                <a:ea typeface="Aptos" panose="020B0004020202020204" pitchFamily="34" charset="0"/>
                <a:cs typeface="Times New Roman" panose="02020603050405020304" pitchFamily="18" charset="0"/>
              </a:rPr>
              <a:t> → where to begin (included)</a:t>
            </a:r>
          </a:p>
          <a:p>
            <a:pPr marL="342900" lvl="0" indent="-342900">
              <a:lnSpc>
                <a:spcPct val="107000"/>
              </a:lnSpc>
              <a:spcAft>
                <a:spcPts val="800"/>
              </a:spcAft>
              <a:buSzPts val="1000"/>
              <a:buFont typeface="Symbol" panose="05050102010706020507" pitchFamily="18" charset="2"/>
              <a:buChar char=""/>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end</a:t>
            </a:r>
            <a:r>
              <a:rPr lang="en-GB" sz="1800" kern="100" dirty="0">
                <a:effectLst/>
                <a:latin typeface="Segoe UI Variable Text" pitchFamily="2" charset="0"/>
                <a:ea typeface="Aptos" panose="020B0004020202020204" pitchFamily="34" charset="0"/>
                <a:cs typeface="Times New Roman" panose="02020603050405020304" pitchFamily="18" charset="0"/>
              </a:rPr>
              <a:t> → where to stop (NOT included)</a:t>
            </a:r>
          </a:p>
        </p:txBody>
      </p:sp>
      <p:sp>
        <p:nvSpPr>
          <p:cNvPr id="27" name="TextBox 26">
            <a:extLst>
              <a:ext uri="{FF2B5EF4-FFF2-40B4-BE49-F238E27FC236}">
                <a16:creationId xmlns:a16="http://schemas.microsoft.com/office/drawing/2014/main" id="{01A3C43A-6C18-E45F-E4C0-AE440C4B8A9D}"/>
              </a:ext>
            </a:extLst>
          </p:cNvPr>
          <p:cNvSpPr txBox="1"/>
          <p:nvPr/>
        </p:nvSpPr>
        <p:spPr>
          <a:xfrm>
            <a:off x="7325951" y="3837556"/>
            <a:ext cx="4184056" cy="407484"/>
          </a:xfrm>
          <a:prstGeom prst="rect">
            <a:avLst/>
          </a:prstGeom>
          <a:noFill/>
        </p:spPr>
        <p:txBody>
          <a:bodyPr wrap="square">
            <a:spAutoFit/>
          </a:bodyPr>
          <a:lstStyle/>
          <a:p>
            <a:pPr>
              <a:lnSpc>
                <a:spcPct val="107000"/>
              </a:lnSpc>
              <a:spcAft>
                <a:spcPts val="800"/>
              </a:spcAft>
              <a:buNone/>
            </a:pPr>
            <a:r>
              <a:rPr lang="en-GB" sz="20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2000" b="1" kern="100" dirty="0">
                <a:effectLst/>
                <a:latin typeface="Segoe UI Variable Text" pitchFamily="2" charset="0"/>
                <a:ea typeface="Aptos" panose="020B0004020202020204" pitchFamily="34" charset="0"/>
                <a:cs typeface="Times New Roman" panose="02020603050405020304" pitchFamily="18" charset="0"/>
              </a:rPr>
              <a:t>Basic Slice Syntax (Python)</a:t>
            </a:r>
            <a:endParaRPr lang="en-GB" sz="2000" kern="100" dirty="0">
              <a:effectLst/>
              <a:latin typeface="Segoe UI Variable Text" pitchFamily="2" charset="0"/>
              <a:ea typeface="Aptos" panose="020B0004020202020204" pitchFamily="34" charset="0"/>
              <a:cs typeface="Times New Roman" panose="02020603050405020304" pitchFamily="18" charset="0"/>
            </a:endParaRPr>
          </a:p>
        </p:txBody>
      </p:sp>
      <p:cxnSp>
        <p:nvCxnSpPr>
          <p:cNvPr id="30" name="Straight Connector 29">
            <a:extLst>
              <a:ext uri="{FF2B5EF4-FFF2-40B4-BE49-F238E27FC236}">
                <a16:creationId xmlns:a16="http://schemas.microsoft.com/office/drawing/2014/main" id="{1EA5170E-0703-63F7-3DB8-813F1C1A2019}"/>
              </a:ext>
            </a:extLst>
          </p:cNvPr>
          <p:cNvCxnSpPr>
            <a:cxnSpLocks/>
          </p:cNvCxnSpPr>
          <p:nvPr/>
        </p:nvCxnSpPr>
        <p:spPr>
          <a:xfrm flipH="1">
            <a:off x="6275073" y="3589020"/>
            <a:ext cx="5692133"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5C080F3F-AEC5-91D6-D4F4-FDAF67C63E17}"/>
              </a:ext>
            </a:extLst>
          </p:cNvPr>
          <p:cNvSpPr txBox="1"/>
          <p:nvPr/>
        </p:nvSpPr>
        <p:spPr>
          <a:xfrm>
            <a:off x="224790" y="3926985"/>
            <a:ext cx="3018754" cy="400110"/>
          </a:xfrm>
          <a:prstGeom prst="rect">
            <a:avLst/>
          </a:prstGeom>
          <a:noFill/>
        </p:spPr>
        <p:txBody>
          <a:bodyPr wrap="square">
            <a:spAutoFit/>
          </a:bodyPr>
          <a:lstStyle/>
          <a:p>
            <a:r>
              <a:rPr lang="en-GB" sz="2000" b="1" dirty="0">
                <a:latin typeface="Segoe UI Variable Text" pitchFamily="2" charset="0"/>
              </a:rPr>
              <a:t>How can it be used?</a:t>
            </a:r>
          </a:p>
        </p:txBody>
      </p:sp>
      <p:sp>
        <p:nvSpPr>
          <p:cNvPr id="36" name="TextBox 35">
            <a:extLst>
              <a:ext uri="{FF2B5EF4-FFF2-40B4-BE49-F238E27FC236}">
                <a16:creationId xmlns:a16="http://schemas.microsoft.com/office/drawing/2014/main" id="{7A1972F5-0A2D-492B-B4E0-DCE0836C2ABF}"/>
              </a:ext>
            </a:extLst>
          </p:cNvPr>
          <p:cNvSpPr txBox="1"/>
          <p:nvPr/>
        </p:nvSpPr>
        <p:spPr>
          <a:xfrm>
            <a:off x="246820" y="4448448"/>
            <a:ext cx="5728337" cy="1477328"/>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Extract part of the word</a:t>
            </a:r>
          </a:p>
          <a:p>
            <a:pPr marL="285750" indent="-285750">
              <a:buFont typeface="Arial" panose="020B0604020202020204" pitchFamily="34" charset="0"/>
              <a:buChar char="•"/>
            </a:pPr>
            <a:r>
              <a:rPr lang="en-GB" dirty="0">
                <a:latin typeface="Segoe UI Variable Text" pitchFamily="2" charset="0"/>
              </a:rPr>
              <a:t>Extract the middle section</a:t>
            </a:r>
          </a:p>
          <a:p>
            <a:pPr marL="285750" indent="-285750">
              <a:buFont typeface="Arial" panose="020B0604020202020204" pitchFamily="34" charset="0"/>
              <a:buChar char="•"/>
            </a:pPr>
            <a:r>
              <a:rPr lang="en-GB" dirty="0">
                <a:latin typeface="Segoe UI Variable Text" pitchFamily="2" charset="0"/>
              </a:rPr>
              <a:t>Slice from a position to the end</a:t>
            </a:r>
          </a:p>
          <a:p>
            <a:pPr marL="285750" indent="-285750">
              <a:buFont typeface="Arial" panose="020B0604020202020204" pitchFamily="34" charset="0"/>
              <a:buChar char="•"/>
            </a:pPr>
            <a:r>
              <a:rPr lang="en-GB" dirty="0">
                <a:latin typeface="Segoe UI Variable Text" pitchFamily="2" charset="0"/>
              </a:rPr>
              <a:t>Slice from the start to a position</a:t>
            </a:r>
          </a:p>
          <a:p>
            <a:pPr marL="285750" indent="-285750">
              <a:buFont typeface="Arial" panose="020B0604020202020204" pitchFamily="34" charset="0"/>
              <a:buChar char="•"/>
            </a:pPr>
            <a:r>
              <a:rPr lang="en-GB" dirty="0">
                <a:latin typeface="Segoe UI Variable Text" pitchFamily="2" charset="0"/>
              </a:rPr>
              <a:t>Negative indexes (from the end)</a:t>
            </a:r>
          </a:p>
        </p:txBody>
      </p:sp>
    </p:spTree>
    <p:extLst>
      <p:ext uri="{BB962C8B-B14F-4D97-AF65-F5344CB8AC3E}">
        <p14:creationId xmlns:p14="http://schemas.microsoft.com/office/powerpoint/2010/main" val="221178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8E176-D938-11F0-82E4-2F94236CF83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327BF8-4088-D998-EA10-BE508DDBC66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Slicing</a:t>
            </a:r>
          </a:p>
        </p:txBody>
      </p:sp>
      <p:pic>
        <p:nvPicPr>
          <p:cNvPr id="32" name="Picture 31">
            <a:extLst>
              <a:ext uri="{FF2B5EF4-FFF2-40B4-BE49-F238E27FC236}">
                <a16:creationId xmlns:a16="http://schemas.microsoft.com/office/drawing/2014/main" id="{2AFC1372-CAC2-7EF0-34B3-D505A72DE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34A50E56-F9A6-34BA-327C-A9DBF3FED4B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742907A6-846D-5E21-5999-D13FFC8D2EB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DCBDD3DE-2638-8DDD-C49D-F0CDA7E19908}"/>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1p-s </a:t>
            </a:r>
            <a:r>
              <a:rPr lang="en-GB" dirty="0">
                <a:latin typeface="Segoe UI Variable Text" pitchFamily="2" charset="0"/>
              </a:rPr>
              <a:t>in the student workbook.</a:t>
            </a:r>
            <a:endParaRPr lang="en-GB" dirty="0"/>
          </a:p>
        </p:txBody>
      </p:sp>
      <p:cxnSp>
        <p:nvCxnSpPr>
          <p:cNvPr id="4" name="Straight Connector 3">
            <a:extLst>
              <a:ext uri="{FF2B5EF4-FFF2-40B4-BE49-F238E27FC236}">
                <a16:creationId xmlns:a16="http://schemas.microsoft.com/office/drawing/2014/main" id="{A0022B5B-A563-FCB3-32A2-C41405D250A3}"/>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B361133-4BB2-D45B-9AD2-4647DAE6F79D}"/>
              </a:ext>
            </a:extLst>
          </p:cNvPr>
          <p:cNvSpPr txBox="1"/>
          <p:nvPr/>
        </p:nvSpPr>
        <p:spPr>
          <a:xfrm>
            <a:off x="6190293" y="1126141"/>
            <a:ext cx="4125692" cy="400110"/>
          </a:xfrm>
          <a:prstGeom prst="rect">
            <a:avLst/>
          </a:prstGeom>
          <a:noFill/>
        </p:spPr>
        <p:txBody>
          <a:bodyPr wrap="square">
            <a:spAutoFit/>
          </a:bodyPr>
          <a:lstStyle/>
          <a:p>
            <a:r>
              <a:rPr lang="en-GB" sz="2000" b="1" dirty="0">
                <a:latin typeface="Segoe UI Variable Text" pitchFamily="2" charset="0"/>
              </a:rPr>
              <a:t>Extract from part of a word</a:t>
            </a:r>
          </a:p>
        </p:txBody>
      </p:sp>
      <p:sp>
        <p:nvSpPr>
          <p:cNvPr id="7" name="TextBox 6">
            <a:extLst>
              <a:ext uri="{FF2B5EF4-FFF2-40B4-BE49-F238E27FC236}">
                <a16:creationId xmlns:a16="http://schemas.microsoft.com/office/drawing/2014/main" id="{C9228398-1859-27CF-2483-FEFDAED3301D}"/>
              </a:ext>
            </a:extLst>
          </p:cNvPr>
          <p:cNvSpPr txBox="1"/>
          <p:nvPr/>
        </p:nvSpPr>
        <p:spPr>
          <a:xfrm>
            <a:off x="6258399" y="1638902"/>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"Computer"</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print(word[0:3])</a:t>
            </a:r>
          </a:p>
        </p:txBody>
      </p:sp>
      <p:sp>
        <p:nvSpPr>
          <p:cNvPr id="8" name="TextBox 7">
            <a:extLst>
              <a:ext uri="{FF2B5EF4-FFF2-40B4-BE49-F238E27FC236}">
                <a16:creationId xmlns:a16="http://schemas.microsoft.com/office/drawing/2014/main" id="{717AF4D8-1BDE-A33A-6424-815EF279E5DB}"/>
              </a:ext>
            </a:extLst>
          </p:cNvPr>
          <p:cNvSpPr txBox="1"/>
          <p:nvPr/>
        </p:nvSpPr>
        <p:spPr>
          <a:xfrm>
            <a:off x="6238872" y="2615010"/>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Com</a:t>
            </a:r>
          </a:p>
        </p:txBody>
      </p:sp>
      <p:sp>
        <p:nvSpPr>
          <p:cNvPr id="9" name="TextBox 8">
            <a:extLst>
              <a:ext uri="{FF2B5EF4-FFF2-40B4-BE49-F238E27FC236}">
                <a16:creationId xmlns:a16="http://schemas.microsoft.com/office/drawing/2014/main" id="{1DCB8B7C-E496-0D70-6745-1E5459BE0D9B}"/>
              </a:ext>
            </a:extLst>
          </p:cNvPr>
          <p:cNvSpPr txBox="1"/>
          <p:nvPr/>
        </p:nvSpPr>
        <p:spPr>
          <a:xfrm>
            <a:off x="6190293" y="3537871"/>
            <a:ext cx="4125692" cy="400110"/>
          </a:xfrm>
          <a:prstGeom prst="rect">
            <a:avLst/>
          </a:prstGeom>
          <a:noFill/>
        </p:spPr>
        <p:txBody>
          <a:bodyPr wrap="square">
            <a:spAutoFit/>
          </a:bodyPr>
          <a:lstStyle/>
          <a:p>
            <a:r>
              <a:rPr lang="en-GB" sz="2000" b="1" dirty="0">
                <a:latin typeface="Segoe UI Variable Text" pitchFamily="2" charset="0"/>
              </a:rPr>
              <a:t>Middle section</a:t>
            </a:r>
          </a:p>
        </p:txBody>
      </p:sp>
      <p:sp>
        <p:nvSpPr>
          <p:cNvPr id="10" name="TextBox 9">
            <a:extLst>
              <a:ext uri="{FF2B5EF4-FFF2-40B4-BE49-F238E27FC236}">
                <a16:creationId xmlns:a16="http://schemas.microsoft.com/office/drawing/2014/main" id="{3AC6D370-979C-F915-CD86-4D969213AFC4}"/>
              </a:ext>
            </a:extLst>
          </p:cNvPr>
          <p:cNvSpPr txBox="1"/>
          <p:nvPr/>
        </p:nvSpPr>
        <p:spPr>
          <a:xfrm>
            <a:off x="6258399" y="4050632"/>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"Computer"</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print(word[3:6])</a:t>
            </a:r>
          </a:p>
        </p:txBody>
      </p:sp>
      <p:sp>
        <p:nvSpPr>
          <p:cNvPr id="11" name="TextBox 10">
            <a:extLst>
              <a:ext uri="{FF2B5EF4-FFF2-40B4-BE49-F238E27FC236}">
                <a16:creationId xmlns:a16="http://schemas.microsoft.com/office/drawing/2014/main" id="{A8AE81C5-DAF8-3D7C-908C-2A125BF13018}"/>
              </a:ext>
            </a:extLst>
          </p:cNvPr>
          <p:cNvSpPr txBox="1"/>
          <p:nvPr/>
        </p:nvSpPr>
        <p:spPr>
          <a:xfrm>
            <a:off x="6238872" y="5026740"/>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put</a:t>
            </a:r>
          </a:p>
        </p:txBody>
      </p:sp>
      <p:sp>
        <p:nvSpPr>
          <p:cNvPr id="12" name="TextBox 11">
            <a:extLst>
              <a:ext uri="{FF2B5EF4-FFF2-40B4-BE49-F238E27FC236}">
                <a16:creationId xmlns:a16="http://schemas.microsoft.com/office/drawing/2014/main" id="{D31A2C2C-AAC7-1EDE-312D-9A1F3904860B}"/>
              </a:ext>
            </a:extLst>
          </p:cNvPr>
          <p:cNvSpPr txBox="1"/>
          <p:nvPr/>
        </p:nvSpPr>
        <p:spPr>
          <a:xfrm>
            <a:off x="224790" y="3987782"/>
            <a:ext cx="4125692" cy="400110"/>
          </a:xfrm>
          <a:prstGeom prst="rect">
            <a:avLst/>
          </a:prstGeom>
          <a:noFill/>
        </p:spPr>
        <p:txBody>
          <a:bodyPr wrap="square">
            <a:spAutoFit/>
          </a:bodyPr>
          <a:lstStyle/>
          <a:p>
            <a:r>
              <a:rPr lang="en-GB" sz="2000" b="1" dirty="0">
                <a:latin typeface="Segoe UI Variable Text" pitchFamily="2" charset="0"/>
              </a:rPr>
              <a:t>Slice from the start to a position</a:t>
            </a:r>
          </a:p>
        </p:txBody>
      </p:sp>
      <p:sp>
        <p:nvSpPr>
          <p:cNvPr id="13" name="TextBox 12">
            <a:extLst>
              <a:ext uri="{FF2B5EF4-FFF2-40B4-BE49-F238E27FC236}">
                <a16:creationId xmlns:a16="http://schemas.microsoft.com/office/drawing/2014/main" id="{A21DA771-6D5D-2987-91F0-4AD716B40874}"/>
              </a:ext>
            </a:extLst>
          </p:cNvPr>
          <p:cNvSpPr txBox="1"/>
          <p:nvPr/>
        </p:nvSpPr>
        <p:spPr>
          <a:xfrm>
            <a:off x="273309" y="5026740"/>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"Computer"</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print(word[:4])</a:t>
            </a:r>
          </a:p>
        </p:txBody>
      </p:sp>
      <p:sp>
        <p:nvSpPr>
          <p:cNvPr id="14" name="TextBox 13">
            <a:extLst>
              <a:ext uri="{FF2B5EF4-FFF2-40B4-BE49-F238E27FC236}">
                <a16:creationId xmlns:a16="http://schemas.microsoft.com/office/drawing/2014/main" id="{CE1C1A14-6A44-7C92-F8A5-57C59A08384F}"/>
              </a:ext>
            </a:extLst>
          </p:cNvPr>
          <p:cNvSpPr txBox="1"/>
          <p:nvPr/>
        </p:nvSpPr>
        <p:spPr>
          <a:xfrm>
            <a:off x="273309" y="5943319"/>
            <a:ext cx="5568318" cy="76585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Comp</a:t>
            </a:r>
          </a:p>
        </p:txBody>
      </p:sp>
      <p:sp>
        <p:nvSpPr>
          <p:cNvPr id="19" name="TextBox 18">
            <a:extLst>
              <a:ext uri="{FF2B5EF4-FFF2-40B4-BE49-F238E27FC236}">
                <a16:creationId xmlns:a16="http://schemas.microsoft.com/office/drawing/2014/main" id="{2FAE8399-9580-6DBC-764D-BCA4B0DE8DED}"/>
              </a:ext>
            </a:extLst>
          </p:cNvPr>
          <p:cNvSpPr txBox="1"/>
          <p:nvPr/>
        </p:nvSpPr>
        <p:spPr>
          <a:xfrm>
            <a:off x="273309" y="4464143"/>
            <a:ext cx="6137910" cy="369332"/>
          </a:xfrm>
          <a:prstGeom prst="rect">
            <a:avLst/>
          </a:prstGeom>
          <a:noFill/>
        </p:spPr>
        <p:txBody>
          <a:bodyPr wrap="square">
            <a:spAutoFit/>
          </a:bodyPr>
          <a:lstStyle/>
          <a:p>
            <a:r>
              <a:rPr lang="en-GB" dirty="0">
                <a:latin typeface="Segoe UI Variable Text" pitchFamily="2" charset="0"/>
                <a:cs typeface="Courier New" panose="02070309020205020404" pitchFamily="49" charset="0"/>
              </a:rPr>
              <a:t>If you leave out the start value</a:t>
            </a:r>
          </a:p>
        </p:txBody>
      </p:sp>
      <p:sp>
        <p:nvSpPr>
          <p:cNvPr id="22" name="TextBox 21">
            <a:extLst>
              <a:ext uri="{FF2B5EF4-FFF2-40B4-BE49-F238E27FC236}">
                <a16:creationId xmlns:a16="http://schemas.microsoft.com/office/drawing/2014/main" id="{735FFCFF-6745-2509-40E8-559CED723549}"/>
              </a:ext>
            </a:extLst>
          </p:cNvPr>
          <p:cNvSpPr txBox="1"/>
          <p:nvPr/>
        </p:nvSpPr>
        <p:spPr>
          <a:xfrm>
            <a:off x="200861" y="1156284"/>
            <a:ext cx="4125692" cy="400110"/>
          </a:xfrm>
          <a:prstGeom prst="rect">
            <a:avLst/>
          </a:prstGeom>
          <a:noFill/>
        </p:spPr>
        <p:txBody>
          <a:bodyPr wrap="square">
            <a:spAutoFit/>
          </a:bodyPr>
          <a:lstStyle/>
          <a:p>
            <a:r>
              <a:rPr lang="en-GB" sz="2000" b="1" dirty="0">
                <a:latin typeface="Segoe UI Variable Text" pitchFamily="2" charset="0"/>
              </a:rPr>
              <a:t>Slice from a position to the end</a:t>
            </a:r>
          </a:p>
        </p:txBody>
      </p:sp>
      <p:sp>
        <p:nvSpPr>
          <p:cNvPr id="24" name="TextBox 23">
            <a:extLst>
              <a:ext uri="{FF2B5EF4-FFF2-40B4-BE49-F238E27FC236}">
                <a16:creationId xmlns:a16="http://schemas.microsoft.com/office/drawing/2014/main" id="{399C5114-A8A7-E717-C5F1-4AF385EC9A3D}"/>
              </a:ext>
            </a:extLst>
          </p:cNvPr>
          <p:cNvSpPr txBox="1"/>
          <p:nvPr/>
        </p:nvSpPr>
        <p:spPr>
          <a:xfrm>
            <a:off x="292836" y="2044270"/>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"Computer"</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print(word[4:])</a:t>
            </a:r>
          </a:p>
        </p:txBody>
      </p:sp>
      <p:sp>
        <p:nvSpPr>
          <p:cNvPr id="26" name="TextBox 25">
            <a:extLst>
              <a:ext uri="{FF2B5EF4-FFF2-40B4-BE49-F238E27FC236}">
                <a16:creationId xmlns:a16="http://schemas.microsoft.com/office/drawing/2014/main" id="{CA122A83-1C40-76F4-3D1C-76F615528E23}"/>
              </a:ext>
            </a:extLst>
          </p:cNvPr>
          <p:cNvSpPr txBox="1"/>
          <p:nvPr/>
        </p:nvSpPr>
        <p:spPr>
          <a:xfrm>
            <a:off x="273309" y="3020378"/>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err="1">
                <a:latin typeface="Courier New" panose="02070309020205020404" pitchFamily="49" charset="0"/>
                <a:cs typeface="Courier New" panose="02070309020205020404" pitchFamily="49" charset="0"/>
              </a:rPr>
              <a:t>uter</a:t>
            </a:r>
            <a:endParaRPr lang="en-GB" dirty="0">
              <a:latin typeface="Courier New" panose="02070309020205020404" pitchFamily="49" charset="0"/>
              <a:cs typeface="Courier New" panose="02070309020205020404" pitchFamily="49" charset="0"/>
            </a:endParaRPr>
          </a:p>
        </p:txBody>
      </p:sp>
      <p:sp>
        <p:nvSpPr>
          <p:cNvPr id="28" name="TextBox 27">
            <a:extLst>
              <a:ext uri="{FF2B5EF4-FFF2-40B4-BE49-F238E27FC236}">
                <a16:creationId xmlns:a16="http://schemas.microsoft.com/office/drawing/2014/main" id="{AA2B58FA-0EC6-26C2-000B-8ACBD56B4B89}"/>
              </a:ext>
            </a:extLst>
          </p:cNvPr>
          <p:cNvSpPr txBox="1"/>
          <p:nvPr/>
        </p:nvSpPr>
        <p:spPr>
          <a:xfrm>
            <a:off x="200861" y="1593732"/>
            <a:ext cx="6137910" cy="369332"/>
          </a:xfrm>
          <a:prstGeom prst="rect">
            <a:avLst/>
          </a:prstGeom>
          <a:noFill/>
        </p:spPr>
        <p:txBody>
          <a:bodyPr wrap="square">
            <a:spAutoFit/>
          </a:bodyPr>
          <a:lstStyle/>
          <a:p>
            <a:r>
              <a:rPr lang="en-GB" dirty="0">
                <a:latin typeface="Segoe UI Variable Text" pitchFamily="2" charset="0"/>
                <a:cs typeface="Courier New" panose="02070309020205020404" pitchFamily="49" charset="0"/>
              </a:rPr>
              <a:t>If you leave out the end value</a:t>
            </a:r>
          </a:p>
        </p:txBody>
      </p:sp>
    </p:spTree>
    <p:extLst>
      <p:ext uri="{BB962C8B-B14F-4D97-AF65-F5344CB8AC3E}">
        <p14:creationId xmlns:p14="http://schemas.microsoft.com/office/powerpoint/2010/main" val="25457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4"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E83BF-F90A-933B-C303-C4CBE6824B9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1CE9672-82B1-569A-5ADA-2580BFD089E3}"/>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Slicing</a:t>
            </a:r>
          </a:p>
        </p:txBody>
      </p:sp>
      <p:pic>
        <p:nvPicPr>
          <p:cNvPr id="32" name="Picture 31">
            <a:extLst>
              <a:ext uri="{FF2B5EF4-FFF2-40B4-BE49-F238E27FC236}">
                <a16:creationId xmlns:a16="http://schemas.microsoft.com/office/drawing/2014/main" id="{79B38F7E-8D4F-7F96-7B5A-A34608E988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EFC180A0-21B8-64E1-84D8-B3669E4D16F4}"/>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94ACC9C7-7A2C-D17D-DD0A-4D0269C0768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A5C6F291-DA9F-29C3-BB55-1513820BAD7D}"/>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2" name="TextBox 21">
            <a:extLst>
              <a:ext uri="{FF2B5EF4-FFF2-40B4-BE49-F238E27FC236}">
                <a16:creationId xmlns:a16="http://schemas.microsoft.com/office/drawing/2014/main" id="{17111C87-8A73-5EE6-2F29-44487EA69833}"/>
              </a:ext>
            </a:extLst>
          </p:cNvPr>
          <p:cNvSpPr txBox="1"/>
          <p:nvPr/>
        </p:nvSpPr>
        <p:spPr>
          <a:xfrm>
            <a:off x="200861" y="1156284"/>
            <a:ext cx="4125692" cy="400110"/>
          </a:xfrm>
          <a:prstGeom prst="rect">
            <a:avLst/>
          </a:prstGeom>
          <a:noFill/>
        </p:spPr>
        <p:txBody>
          <a:bodyPr wrap="square">
            <a:spAutoFit/>
          </a:bodyPr>
          <a:lstStyle/>
          <a:p>
            <a:r>
              <a:rPr lang="en-GB" sz="2000" b="1" dirty="0">
                <a:latin typeface="Segoe UI Variable Text" pitchFamily="2" charset="0"/>
              </a:rPr>
              <a:t>Negative indexes</a:t>
            </a:r>
          </a:p>
        </p:txBody>
      </p:sp>
      <p:sp>
        <p:nvSpPr>
          <p:cNvPr id="24" name="TextBox 23">
            <a:extLst>
              <a:ext uri="{FF2B5EF4-FFF2-40B4-BE49-F238E27FC236}">
                <a16:creationId xmlns:a16="http://schemas.microsoft.com/office/drawing/2014/main" id="{1AF2AC58-0783-1FFD-A522-A252C741DE87}"/>
              </a:ext>
            </a:extLst>
          </p:cNvPr>
          <p:cNvSpPr txBox="1"/>
          <p:nvPr/>
        </p:nvSpPr>
        <p:spPr>
          <a:xfrm>
            <a:off x="244317" y="3348058"/>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"Computer"</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print(word[-3:])</a:t>
            </a:r>
          </a:p>
        </p:txBody>
      </p:sp>
      <p:sp>
        <p:nvSpPr>
          <p:cNvPr id="26" name="TextBox 25">
            <a:extLst>
              <a:ext uri="{FF2B5EF4-FFF2-40B4-BE49-F238E27FC236}">
                <a16:creationId xmlns:a16="http://schemas.microsoft.com/office/drawing/2014/main" id="{A5D4D624-3AC1-AE24-28F5-322EA8E07345}"/>
              </a:ext>
            </a:extLst>
          </p:cNvPr>
          <p:cNvSpPr txBox="1"/>
          <p:nvPr/>
        </p:nvSpPr>
        <p:spPr>
          <a:xfrm>
            <a:off x="224790" y="4324166"/>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ter</a:t>
            </a:r>
          </a:p>
        </p:txBody>
      </p:sp>
      <p:sp>
        <p:nvSpPr>
          <p:cNvPr id="28" name="TextBox 27">
            <a:extLst>
              <a:ext uri="{FF2B5EF4-FFF2-40B4-BE49-F238E27FC236}">
                <a16:creationId xmlns:a16="http://schemas.microsoft.com/office/drawing/2014/main" id="{A34D1102-EAAF-0EFA-D599-D0DFD074F3FF}"/>
              </a:ext>
            </a:extLst>
          </p:cNvPr>
          <p:cNvSpPr txBox="1"/>
          <p:nvPr/>
        </p:nvSpPr>
        <p:spPr>
          <a:xfrm>
            <a:off x="200861" y="1593732"/>
            <a:ext cx="6137910" cy="1754326"/>
          </a:xfrm>
          <a:prstGeom prst="rect">
            <a:avLst/>
          </a:prstGeom>
          <a:noFill/>
        </p:spPr>
        <p:txBody>
          <a:bodyPr wrap="square">
            <a:spAutoFit/>
          </a:bodyPr>
          <a:lstStyle/>
          <a:p>
            <a:r>
              <a:rPr lang="en-GB" dirty="0">
                <a:latin typeface="Segoe UI Variable Text" pitchFamily="2" charset="0"/>
                <a:cs typeface="Courier New" panose="02070309020205020404" pitchFamily="49" charset="0"/>
              </a:rPr>
              <a:t>You can count backwards from the end using negative numbers.</a:t>
            </a:r>
          </a:p>
          <a:p>
            <a:endParaRPr lang="en-GB" dirty="0">
              <a:latin typeface="Segoe UI Variable Text" pitchFamily="2" charset="0"/>
              <a:cs typeface="Courier New" panose="02070309020205020404" pitchFamily="49" charset="0"/>
            </a:endParaRPr>
          </a:p>
          <a:p>
            <a:r>
              <a:rPr lang="en-GB" dirty="0"/>
              <a:t>Text:   C  o  m  p  u  t  e  r</a:t>
            </a:r>
          </a:p>
          <a:p>
            <a:r>
              <a:rPr lang="en-GB" dirty="0"/>
              <a:t>Index: -8 -7 -6 -5 -4 -3 -2 -1</a:t>
            </a:r>
          </a:p>
          <a:p>
            <a:endParaRPr lang="en-GB" dirty="0">
              <a:latin typeface="Segoe UI Variable Text" pitchFamily="2" charset="0"/>
              <a:cs typeface="Courier New" panose="02070309020205020404" pitchFamily="49" charset="0"/>
            </a:endParaRPr>
          </a:p>
        </p:txBody>
      </p:sp>
      <p:cxnSp>
        <p:nvCxnSpPr>
          <p:cNvPr id="6" name="Straight Connector 5">
            <a:extLst>
              <a:ext uri="{FF2B5EF4-FFF2-40B4-BE49-F238E27FC236}">
                <a16:creationId xmlns:a16="http://schemas.microsoft.com/office/drawing/2014/main" id="{F74F90A0-1C09-44FF-F07C-A7B0536D9251}"/>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343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1-6)</a:t>
            </a:r>
          </a:p>
        </p:txBody>
      </p:sp>
    </p:spTree>
    <p:extLst>
      <p:ext uri="{BB962C8B-B14F-4D97-AF65-F5344CB8AC3E}">
        <p14:creationId xmlns:p14="http://schemas.microsoft.com/office/powerpoint/2010/main" val="1425022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Crossword</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783830" y="1306681"/>
            <a:ext cx="4023360" cy="646331"/>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Complete the crossword starter</a:t>
            </a:r>
            <a:endParaRPr lang="en-GB" b="1" dirty="0">
              <a:latin typeface="Segoe UI Variable Text" pitchFamily="2" charset="0"/>
            </a:endParaRP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9430" y="1236136"/>
            <a:ext cx="914400" cy="914400"/>
          </a:xfrm>
          <a:prstGeom prst="rect">
            <a:avLst/>
          </a:prstGeom>
        </p:spPr>
      </p:pic>
      <p:pic>
        <p:nvPicPr>
          <p:cNvPr id="5" name="Picture 4">
            <a:extLst>
              <a:ext uri="{FF2B5EF4-FFF2-40B4-BE49-F238E27FC236}">
                <a16:creationId xmlns:a16="http://schemas.microsoft.com/office/drawing/2014/main" id="{976D19EC-35C8-B8BA-DCA6-1DE376FE14C4}"/>
              </a:ext>
            </a:extLst>
          </p:cNvPr>
          <p:cNvPicPr>
            <a:picLocks noChangeAspect="1"/>
          </p:cNvPicPr>
          <p:nvPr/>
        </p:nvPicPr>
        <p:blipFill>
          <a:blip r:embed="rId5"/>
          <a:stretch>
            <a:fillRect/>
          </a:stretch>
        </p:blipFill>
        <p:spPr>
          <a:xfrm>
            <a:off x="981200" y="1236136"/>
            <a:ext cx="4810000" cy="5347960"/>
          </a:xfrm>
          <a:prstGeom prst="rect">
            <a:avLst/>
          </a:prstGeom>
        </p:spPr>
      </p:pic>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use of basic string manipulation</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modify or gain information from a string.</a:t>
            </a:r>
          </a:p>
          <a:p>
            <a:pPr marL="342900" indent="-342900">
              <a:buFont typeface="Arial" panose="020B0604020202020204" pitchFamily="34" charset="0"/>
              <a:buChar char="•"/>
            </a:pPr>
            <a:r>
              <a:rPr lang="en-GB" sz="2000" dirty="0">
                <a:latin typeface="Segoe UI Variable Text" pitchFamily="2" charset="0"/>
              </a:rPr>
              <a:t>To be able to find data within a string and count the occurrences of a given value within a string. </a:t>
            </a:r>
          </a:p>
          <a:p>
            <a:pPr marL="342900" indent="-342900">
              <a:buFont typeface="Arial" panose="020B0604020202020204" pitchFamily="34" charset="0"/>
              <a:buChar char="•"/>
            </a:pPr>
            <a:r>
              <a:rPr lang="en-GB" sz="2000" dirty="0">
                <a:latin typeface="Segoe UI Variable Text" pitchFamily="2" charset="0"/>
              </a:rPr>
              <a:t>To demonstrate the use of slicing to extract parts of a string. </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String manipulation</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7676776" cy="1107996"/>
          </a:xfrm>
          <a:prstGeom prst="rect">
            <a:avLst/>
          </a:prstGeom>
          <a:noFill/>
        </p:spPr>
        <p:txBody>
          <a:bodyPr wrap="square">
            <a:spAutoFit/>
          </a:bodyPr>
          <a:lstStyle/>
          <a:p>
            <a:r>
              <a:rPr lang="en-GB" sz="2400" b="1" dirty="0">
                <a:latin typeface="Segoe UI Variable Text" pitchFamily="2" charset="0"/>
              </a:rPr>
              <a:t>What is meant by a string?</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string</a:t>
            </a:r>
            <a:r>
              <a:rPr lang="en-GB" dirty="0">
                <a:latin typeface="Segoe UI Variable Text" pitchFamily="2" charset="0"/>
              </a:rPr>
              <a:t> is text (letters, numbers, symbols) stored inside quotes.</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7400841"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24790" y="2470062"/>
            <a:ext cx="3033879" cy="3231654"/>
          </a:xfrm>
          <a:prstGeom prst="rect">
            <a:avLst/>
          </a:prstGeom>
          <a:noFill/>
        </p:spPr>
        <p:txBody>
          <a:bodyPr wrap="square">
            <a:spAutoFit/>
          </a:bodyPr>
          <a:lstStyle/>
          <a:p>
            <a:r>
              <a:rPr lang="en-GB" sz="2000" b="1" dirty="0">
                <a:latin typeface="Segoe UI Variable Text" pitchFamily="2" charset="0"/>
              </a:rPr>
              <a:t>What is meant by string manipulation?</a:t>
            </a:r>
          </a:p>
          <a:p>
            <a:endParaRPr lang="en-GB" sz="2000" b="1" dirty="0">
              <a:latin typeface="Segoe UI Variable Text" pitchFamily="2" charset="0"/>
            </a:endParaRPr>
          </a:p>
          <a:p>
            <a:r>
              <a:rPr lang="en-GB" dirty="0">
                <a:latin typeface="Segoe UI Variable Text" pitchFamily="2" charset="0"/>
              </a:rPr>
              <a:t>String manipulation means:</a:t>
            </a:r>
          </a:p>
          <a:p>
            <a:pPr marL="285750" lvl="0" indent="-285750">
              <a:buFont typeface="Arial" panose="020B0604020202020204" pitchFamily="34" charset="0"/>
              <a:buChar char="•"/>
            </a:pPr>
            <a:r>
              <a:rPr lang="en-GB" dirty="0">
                <a:latin typeface="Segoe UI Variable Text" pitchFamily="2" charset="0"/>
              </a:rPr>
              <a:t>Changing text</a:t>
            </a:r>
          </a:p>
          <a:p>
            <a:pPr marL="285750" lvl="0" indent="-285750">
              <a:buFont typeface="Arial" panose="020B0604020202020204" pitchFamily="34" charset="0"/>
              <a:buChar char="•"/>
            </a:pPr>
            <a:r>
              <a:rPr lang="en-GB" dirty="0">
                <a:latin typeface="Segoe UI Variable Text" pitchFamily="2" charset="0"/>
              </a:rPr>
              <a:t>Extracting information from text </a:t>
            </a:r>
            <a:r>
              <a:rPr lang="en-GB" b="1" dirty="0">
                <a:latin typeface="Segoe UI Variable Text" pitchFamily="2" charset="0"/>
              </a:rPr>
              <a:t>(Slicing)</a:t>
            </a:r>
          </a:p>
          <a:p>
            <a:pPr marL="285750" lvl="0" indent="-285750">
              <a:buFont typeface="Arial" panose="020B0604020202020204" pitchFamily="34" charset="0"/>
              <a:buChar char="•"/>
            </a:pPr>
            <a:r>
              <a:rPr lang="en-GB" dirty="0">
                <a:latin typeface="Segoe UI Variable Text" pitchFamily="2" charset="0"/>
              </a:rPr>
              <a:t>Searching within text</a:t>
            </a:r>
          </a:p>
          <a:p>
            <a:pPr marL="285750" lvl="0" indent="-285750">
              <a:buFont typeface="Arial" panose="020B0604020202020204" pitchFamily="34" charset="0"/>
              <a:buChar char="•"/>
            </a:pPr>
            <a:r>
              <a:rPr lang="en-GB" dirty="0">
                <a:latin typeface="Segoe UI Variable Text" pitchFamily="2" charset="0"/>
              </a:rPr>
              <a:t>Counting parts of text</a:t>
            </a:r>
          </a:p>
          <a:p>
            <a:pPr marL="285750" lvl="0" indent="-285750">
              <a:buFont typeface="Arial" panose="020B0604020202020204" pitchFamily="34" charset="0"/>
              <a:buChar char="•"/>
            </a:pPr>
            <a:r>
              <a:rPr lang="en-GB" dirty="0">
                <a:latin typeface="Segoe UI Variable Text" pitchFamily="2" charset="0"/>
              </a:rPr>
              <a:t>Taking sections of text (slicing)</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9" name="TextBox 28">
            <a:extLst>
              <a:ext uri="{FF2B5EF4-FFF2-40B4-BE49-F238E27FC236}">
                <a16:creationId xmlns:a16="http://schemas.microsoft.com/office/drawing/2014/main" id="{31915475-7995-319E-F421-EBE1E6C6EA83}"/>
              </a:ext>
            </a:extLst>
          </p:cNvPr>
          <p:cNvSpPr txBox="1"/>
          <p:nvPr/>
        </p:nvSpPr>
        <p:spPr>
          <a:xfrm>
            <a:off x="3473665" y="3296165"/>
            <a:ext cx="3612934" cy="383888"/>
          </a:xfrm>
          <a:prstGeom prst="rect">
            <a:avLst/>
          </a:prstGeom>
          <a:noFill/>
          <a:ln>
            <a:solidFill>
              <a:schemeClr val="tx1"/>
            </a:solidFill>
            <a:prstDash val="dash"/>
          </a:ln>
        </p:spPr>
        <p:txBody>
          <a:bodyPr wrap="square">
            <a:spAutoFit/>
          </a:bodyPr>
          <a:lstStyle/>
          <a:p>
            <a:pPr>
              <a:lnSpc>
                <a:spcPct val="107000"/>
              </a:lnSpc>
              <a:spcAft>
                <a:spcPts val="800"/>
              </a:spcAft>
              <a:buNone/>
            </a:pPr>
            <a:r>
              <a:rPr lang="it-IT" sz="1800" kern="100" dirty="0">
                <a:effectLst/>
                <a:latin typeface="Courier New" panose="02070309020205020404" pitchFamily="49" charset="0"/>
                <a:ea typeface="Aptos" panose="020B0004020202020204" pitchFamily="34" charset="0"/>
                <a:cs typeface="Courier New" panose="02070309020205020404" pitchFamily="49" charset="0"/>
              </a:rPr>
              <a:t>message = "Hello world"</a:t>
            </a:r>
          </a:p>
        </p:txBody>
      </p:sp>
      <p:sp>
        <p:nvSpPr>
          <p:cNvPr id="31" name="TextBox 30">
            <a:extLst>
              <a:ext uri="{FF2B5EF4-FFF2-40B4-BE49-F238E27FC236}">
                <a16:creationId xmlns:a16="http://schemas.microsoft.com/office/drawing/2014/main" id="{0BF1EC69-3057-4985-865A-F7D35850B39B}"/>
              </a:ext>
            </a:extLst>
          </p:cNvPr>
          <p:cNvSpPr txBox="1"/>
          <p:nvPr/>
        </p:nvSpPr>
        <p:spPr>
          <a:xfrm>
            <a:off x="3473665" y="4085889"/>
            <a:ext cx="3660664" cy="959622"/>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The string is enclosed in quotation marks therefore; in this example the string is Hello world.</a:t>
            </a:r>
          </a:p>
        </p:txBody>
      </p:sp>
      <p:sp>
        <p:nvSpPr>
          <p:cNvPr id="5" name="TextBox 4">
            <a:extLst>
              <a:ext uri="{FF2B5EF4-FFF2-40B4-BE49-F238E27FC236}">
                <a16:creationId xmlns:a16="http://schemas.microsoft.com/office/drawing/2014/main" id="{49FD26AD-6F87-17C7-4096-6E8EAED04C55}"/>
              </a:ext>
            </a:extLst>
          </p:cNvPr>
          <p:cNvSpPr txBox="1"/>
          <p:nvPr/>
        </p:nvSpPr>
        <p:spPr>
          <a:xfrm>
            <a:off x="3446144" y="2450321"/>
            <a:ext cx="3609433" cy="707886"/>
          </a:xfrm>
          <a:prstGeom prst="rect">
            <a:avLst/>
          </a:prstGeom>
          <a:noFill/>
        </p:spPr>
        <p:txBody>
          <a:bodyPr wrap="square">
            <a:spAutoFit/>
          </a:bodyPr>
          <a:lstStyle/>
          <a:p>
            <a:r>
              <a:rPr lang="en-GB" sz="2000" b="1" dirty="0">
                <a:latin typeface="Segoe UI Variable Text" pitchFamily="2" charset="0"/>
              </a:rPr>
              <a:t>What does a string look like in code?</a:t>
            </a:r>
          </a:p>
        </p:txBody>
      </p:sp>
      <p:cxnSp>
        <p:nvCxnSpPr>
          <p:cNvPr id="7" name="Straight Connector 6">
            <a:extLst>
              <a:ext uri="{FF2B5EF4-FFF2-40B4-BE49-F238E27FC236}">
                <a16:creationId xmlns:a16="http://schemas.microsoft.com/office/drawing/2014/main" id="{59267937-0008-E697-36D6-D3F7EAA61D7B}"/>
              </a:ext>
            </a:extLst>
          </p:cNvPr>
          <p:cNvCxnSpPr>
            <a:cxnSpLocks/>
          </p:cNvCxnSpPr>
          <p:nvPr/>
        </p:nvCxnSpPr>
        <p:spPr>
          <a:xfrm>
            <a:off x="3258669" y="2470062"/>
            <a:ext cx="0" cy="41707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2" name="Diagram 11">
            <a:extLst>
              <a:ext uri="{FF2B5EF4-FFF2-40B4-BE49-F238E27FC236}">
                <a16:creationId xmlns:a16="http://schemas.microsoft.com/office/drawing/2014/main" id="{EBE875EC-F3F5-92D2-3670-5CD72C8C66F5}"/>
              </a:ext>
            </a:extLst>
          </p:cNvPr>
          <p:cNvGraphicFramePr/>
          <p:nvPr>
            <p:extLst>
              <p:ext uri="{D42A27DB-BD31-4B8C-83A1-F6EECF244321}">
                <p14:modId xmlns:p14="http://schemas.microsoft.com/office/powerpoint/2010/main" val="2163950749"/>
              </p:ext>
            </p:extLst>
          </p:nvPr>
        </p:nvGraphicFramePr>
        <p:xfrm>
          <a:off x="7663580" y="2134428"/>
          <a:ext cx="4287270" cy="351501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4" name="TextBox 13">
            <a:extLst>
              <a:ext uri="{FF2B5EF4-FFF2-40B4-BE49-F238E27FC236}">
                <a16:creationId xmlns:a16="http://schemas.microsoft.com/office/drawing/2014/main" id="{76E040F3-77F2-8254-963B-95D8E5315D57}"/>
              </a:ext>
            </a:extLst>
          </p:cNvPr>
          <p:cNvSpPr txBox="1"/>
          <p:nvPr/>
        </p:nvSpPr>
        <p:spPr>
          <a:xfrm>
            <a:off x="7663580" y="1325903"/>
            <a:ext cx="4287269" cy="923330"/>
          </a:xfrm>
          <a:prstGeom prst="rect">
            <a:avLst/>
          </a:prstGeom>
          <a:noFill/>
        </p:spPr>
        <p:txBody>
          <a:bodyPr wrap="square">
            <a:spAutoFit/>
          </a:bodyPr>
          <a:lstStyle/>
          <a:p>
            <a:pPr algn="ctr"/>
            <a:r>
              <a:rPr lang="en-GB" sz="1800" b="1" dirty="0">
                <a:latin typeface="Segoe UI Variable Text" pitchFamily="2" charset="0"/>
              </a:rPr>
              <a:t>The string manipulation methods in Python you need to know for the exam. </a:t>
            </a:r>
          </a:p>
        </p:txBody>
      </p:sp>
    </p:spTree>
    <p:extLst>
      <p:ext uri="{BB962C8B-B14F-4D97-AF65-F5344CB8AC3E}">
        <p14:creationId xmlns:p14="http://schemas.microsoft.com/office/powerpoint/2010/main" val="975039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16562-D256-76F2-113D-14176A89656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8CE3ED9-5C31-EC68-75FA-01853F041024}"/>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Add and Edit</a:t>
            </a:r>
          </a:p>
        </p:txBody>
      </p:sp>
      <p:pic>
        <p:nvPicPr>
          <p:cNvPr id="32" name="Picture 31">
            <a:extLst>
              <a:ext uri="{FF2B5EF4-FFF2-40B4-BE49-F238E27FC236}">
                <a16:creationId xmlns:a16="http://schemas.microsoft.com/office/drawing/2014/main" id="{5F9E2504-F502-C248-96F3-B1F90FBD0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66B04AE-564F-E342-4088-C18BE4B9AA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A36F99A8-B5C6-CC9C-5E9A-4729660C1D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F94AF56-EDA0-49DD-B3FD-1B40AC5AD4D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Task 1a and b </a:t>
            </a:r>
            <a:r>
              <a:rPr lang="en-GB" sz="1800"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49669775-C499-F8FD-C4E6-978B734E969C}"/>
              </a:ext>
            </a:extLst>
          </p:cNvPr>
          <p:cNvSpPr txBox="1"/>
          <p:nvPr/>
        </p:nvSpPr>
        <p:spPr>
          <a:xfrm>
            <a:off x="224791" y="1156284"/>
            <a:ext cx="5625468" cy="1661993"/>
          </a:xfrm>
          <a:prstGeom prst="rect">
            <a:avLst/>
          </a:prstGeom>
          <a:noFill/>
        </p:spPr>
        <p:txBody>
          <a:bodyPr wrap="square">
            <a:spAutoFit/>
          </a:bodyPr>
          <a:lstStyle/>
          <a:p>
            <a:r>
              <a:rPr lang="en-GB" sz="2400" b="1" dirty="0">
                <a:latin typeface="Segoe UI Variable Text" pitchFamily="2" charset="0"/>
              </a:rPr>
              <a:t>What does it mean to add a string?</a:t>
            </a:r>
          </a:p>
          <a:p>
            <a:endParaRPr lang="en-GB" sz="2400" dirty="0">
              <a:latin typeface="Segoe UI Variable Text" pitchFamily="2" charset="0"/>
            </a:endParaRPr>
          </a:p>
          <a:p>
            <a:r>
              <a:rPr lang="en-GB" dirty="0">
                <a:latin typeface="Segoe UI Variable Text" pitchFamily="2" charset="0"/>
              </a:rPr>
              <a:t>This means attaching extra text to the end (or beginning) of an existing string. This is often referred to as </a:t>
            </a:r>
            <a:r>
              <a:rPr lang="en-GB" b="1" dirty="0">
                <a:latin typeface="Segoe UI Variable Text" pitchFamily="2" charset="0"/>
              </a:rPr>
              <a:t>concatenation. </a:t>
            </a:r>
          </a:p>
        </p:txBody>
      </p:sp>
      <p:sp>
        <p:nvSpPr>
          <p:cNvPr id="21" name="TextBox 20">
            <a:extLst>
              <a:ext uri="{FF2B5EF4-FFF2-40B4-BE49-F238E27FC236}">
                <a16:creationId xmlns:a16="http://schemas.microsoft.com/office/drawing/2014/main" id="{294EF774-0F3B-7B8A-0F71-3CF849ECC4DB}"/>
              </a:ext>
            </a:extLst>
          </p:cNvPr>
          <p:cNvSpPr txBox="1"/>
          <p:nvPr/>
        </p:nvSpPr>
        <p:spPr>
          <a:xfrm>
            <a:off x="6323233" y="1137529"/>
            <a:ext cx="5568317" cy="1938992"/>
          </a:xfrm>
          <a:prstGeom prst="rect">
            <a:avLst/>
          </a:prstGeom>
          <a:noFill/>
        </p:spPr>
        <p:txBody>
          <a:bodyPr wrap="square">
            <a:spAutoFit/>
          </a:bodyPr>
          <a:lstStyle/>
          <a:p>
            <a:r>
              <a:rPr lang="en-GB" sz="2400" b="1" dirty="0">
                <a:latin typeface="Segoe UI Variable Text" pitchFamily="2" charset="0"/>
              </a:rPr>
              <a:t>What is meant by editing a string?</a:t>
            </a:r>
          </a:p>
          <a:p>
            <a:endParaRPr lang="en-GB" sz="2400" dirty="0">
              <a:latin typeface="Segoe UI Variable Text" pitchFamily="2" charset="0"/>
            </a:endParaRPr>
          </a:p>
          <a:p>
            <a:r>
              <a:rPr lang="en-GB" dirty="0">
                <a:latin typeface="Segoe UI Variable Text" pitchFamily="2" charset="0"/>
              </a:rPr>
              <a:t>Editing means changing part of the text.</a:t>
            </a:r>
          </a:p>
          <a:p>
            <a:r>
              <a:rPr lang="en-GB" dirty="0">
                <a:latin typeface="Segoe UI Variable Text" pitchFamily="2" charset="0"/>
              </a:rPr>
              <a:t>Since strings in Python cannot be changed directly (they are </a:t>
            </a:r>
            <a:r>
              <a:rPr lang="en-GB" b="1" dirty="0">
                <a:latin typeface="Segoe UI Variable Text" pitchFamily="2" charset="0"/>
              </a:rPr>
              <a:t>immutable</a:t>
            </a:r>
            <a:r>
              <a:rPr lang="en-GB" dirty="0">
                <a:latin typeface="Segoe UI Variable Text" pitchFamily="2" charset="0"/>
              </a:rPr>
              <a:t>), you usually create a new string with the changes.</a:t>
            </a:r>
          </a:p>
        </p:txBody>
      </p:sp>
      <p:sp>
        <p:nvSpPr>
          <p:cNvPr id="23" name="TextBox 22">
            <a:extLst>
              <a:ext uri="{FF2B5EF4-FFF2-40B4-BE49-F238E27FC236}">
                <a16:creationId xmlns:a16="http://schemas.microsoft.com/office/drawing/2014/main" id="{A61B7EEC-ED3B-0CA4-BE8B-4677D4105176}"/>
              </a:ext>
            </a:extLst>
          </p:cNvPr>
          <p:cNvSpPr txBox="1"/>
          <p:nvPr/>
        </p:nvSpPr>
        <p:spPr>
          <a:xfrm>
            <a:off x="6341741" y="3131015"/>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4" name="TextBox 23">
            <a:extLst>
              <a:ext uri="{FF2B5EF4-FFF2-40B4-BE49-F238E27FC236}">
                <a16:creationId xmlns:a16="http://schemas.microsoft.com/office/drawing/2014/main" id="{782BCD29-0BB8-1E96-ACE8-1418538D72F2}"/>
              </a:ext>
            </a:extLst>
          </p:cNvPr>
          <p:cNvSpPr txBox="1"/>
          <p:nvPr/>
        </p:nvSpPr>
        <p:spPr>
          <a:xfrm>
            <a:off x="6398895" y="3691342"/>
            <a:ext cx="5529264" cy="1181798"/>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sentence = "I like cats"</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sentence = "I like dogs"</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print(sentence)</a:t>
            </a:r>
          </a:p>
        </p:txBody>
      </p:sp>
      <p:sp>
        <p:nvSpPr>
          <p:cNvPr id="26" name="TextBox 25">
            <a:extLst>
              <a:ext uri="{FF2B5EF4-FFF2-40B4-BE49-F238E27FC236}">
                <a16:creationId xmlns:a16="http://schemas.microsoft.com/office/drawing/2014/main" id="{FB8251CC-1D4F-2BCE-6438-0FD6A8A4632B}"/>
              </a:ext>
            </a:extLst>
          </p:cNvPr>
          <p:cNvSpPr txBox="1"/>
          <p:nvPr/>
        </p:nvSpPr>
        <p:spPr>
          <a:xfrm>
            <a:off x="224790" y="2902727"/>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27" name="TextBox 26">
            <a:extLst>
              <a:ext uri="{FF2B5EF4-FFF2-40B4-BE49-F238E27FC236}">
                <a16:creationId xmlns:a16="http://schemas.microsoft.com/office/drawing/2014/main" id="{502B7E5D-F7A4-05C0-D2C0-D6B45688837C}"/>
              </a:ext>
            </a:extLst>
          </p:cNvPr>
          <p:cNvSpPr txBox="1"/>
          <p:nvPr/>
        </p:nvSpPr>
        <p:spPr>
          <a:xfrm>
            <a:off x="272893" y="3441602"/>
            <a:ext cx="5529264" cy="1181798"/>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"Sam"</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name = name + " Smith"</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print(name)</a:t>
            </a:r>
          </a:p>
        </p:txBody>
      </p:sp>
      <p:sp>
        <p:nvSpPr>
          <p:cNvPr id="29" name="TextBox 28">
            <a:extLst>
              <a:ext uri="{FF2B5EF4-FFF2-40B4-BE49-F238E27FC236}">
                <a16:creationId xmlns:a16="http://schemas.microsoft.com/office/drawing/2014/main" id="{34586E30-1EDD-E26A-EEBE-B154BB510587}"/>
              </a:ext>
            </a:extLst>
          </p:cNvPr>
          <p:cNvSpPr txBox="1"/>
          <p:nvPr/>
        </p:nvSpPr>
        <p:spPr>
          <a:xfrm>
            <a:off x="242887" y="4967557"/>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Sam Smith</a:t>
            </a:r>
          </a:p>
        </p:txBody>
      </p:sp>
      <p:cxnSp>
        <p:nvCxnSpPr>
          <p:cNvPr id="30" name="Straight Connector 29">
            <a:extLst>
              <a:ext uri="{FF2B5EF4-FFF2-40B4-BE49-F238E27FC236}">
                <a16:creationId xmlns:a16="http://schemas.microsoft.com/office/drawing/2014/main" id="{96CFAE75-225A-8877-2927-F5A01C5647E4}"/>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44DE0DD8-1D5B-DA9F-ED3D-51D2C9E3835D}"/>
              </a:ext>
            </a:extLst>
          </p:cNvPr>
          <p:cNvSpPr txBox="1"/>
          <p:nvPr/>
        </p:nvSpPr>
        <p:spPr>
          <a:xfrm>
            <a:off x="224790" y="5960208"/>
            <a:ext cx="5568316" cy="376000"/>
          </a:xfrm>
          <a:prstGeom prst="rect">
            <a:avLst/>
          </a:prstGeom>
          <a:noFill/>
        </p:spPr>
        <p:txBody>
          <a:bodyPr wrap="square">
            <a:spAutoFit/>
          </a:bodyPr>
          <a:lstStyle/>
          <a:p>
            <a:pPr>
              <a:lnSpc>
                <a:spcPct val="107000"/>
              </a:lnSpc>
              <a:spcAft>
                <a:spcPts val="800"/>
              </a:spcAft>
              <a:buNone/>
            </a:pPr>
            <a:r>
              <a:rPr lang="en-GB" sz="18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kern="100" dirty="0">
                <a:effectLst/>
                <a:latin typeface="Segoe UI Variable Text" pitchFamily="2" charset="0"/>
                <a:ea typeface="Aptos" panose="020B0004020202020204" pitchFamily="34" charset="0"/>
                <a:cs typeface="Times New Roman" panose="02020603050405020304" pitchFamily="18" charset="0"/>
              </a:rPr>
              <a:t>We added more characters to the original string.</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670EC54A-95D7-1F54-AF83-A5E92B256812}"/>
              </a:ext>
            </a:extLst>
          </p:cNvPr>
          <p:cNvSpPr txBox="1"/>
          <p:nvPr/>
        </p:nvSpPr>
        <p:spPr>
          <a:xfrm>
            <a:off x="6379368" y="5033357"/>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I like dogs</a:t>
            </a:r>
          </a:p>
        </p:txBody>
      </p:sp>
      <p:sp>
        <p:nvSpPr>
          <p:cNvPr id="8" name="TextBox 7">
            <a:extLst>
              <a:ext uri="{FF2B5EF4-FFF2-40B4-BE49-F238E27FC236}">
                <a16:creationId xmlns:a16="http://schemas.microsoft.com/office/drawing/2014/main" id="{B8AD544F-CB59-8D57-4D19-B79D2E62BBF1}"/>
              </a:ext>
            </a:extLst>
          </p:cNvPr>
          <p:cNvSpPr txBox="1"/>
          <p:nvPr/>
        </p:nvSpPr>
        <p:spPr>
          <a:xfrm>
            <a:off x="6265420" y="5929266"/>
            <a:ext cx="6137910" cy="376000"/>
          </a:xfrm>
          <a:prstGeom prst="rect">
            <a:avLst/>
          </a:prstGeom>
          <a:noFill/>
        </p:spPr>
        <p:txBody>
          <a:bodyPr wrap="square">
            <a:spAutoFit/>
          </a:bodyPr>
          <a:lstStyle/>
          <a:p>
            <a:pPr>
              <a:lnSpc>
                <a:spcPct val="107000"/>
              </a:lnSpc>
              <a:spcAft>
                <a:spcPts val="800"/>
              </a:spcAft>
              <a:buNone/>
            </a:pPr>
            <a:r>
              <a:rPr lang="en-GB" sz="18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kern="100" dirty="0">
                <a:effectLst/>
                <a:latin typeface="Segoe UI Variable Text" pitchFamily="2" charset="0"/>
                <a:ea typeface="Aptos" panose="020B0004020202020204" pitchFamily="34" charset="0"/>
                <a:cs typeface="Times New Roman" panose="02020603050405020304" pitchFamily="18" charset="0"/>
              </a:rPr>
              <a:t>The old string is replaced with a new one.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4961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5" grpId="0"/>
      <p:bldP spid="6"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B5DC9-A64E-1521-83A7-5BD55ADA88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1C2697-E9BB-AF52-B842-134F504FD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Delete</a:t>
            </a:r>
          </a:p>
        </p:txBody>
      </p:sp>
      <p:pic>
        <p:nvPicPr>
          <p:cNvPr id="32" name="Picture 31">
            <a:extLst>
              <a:ext uri="{FF2B5EF4-FFF2-40B4-BE49-F238E27FC236}">
                <a16:creationId xmlns:a16="http://schemas.microsoft.com/office/drawing/2014/main" id="{BAFD30B3-A4E7-0EBA-4DDF-AFDFC9A9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BF39E91-A950-3FB2-EEC7-469346954B1F}"/>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A7797FC-7DD2-7CAF-DCE6-36D7EDC212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5BDD6286-C32A-5749-1C65-D36FFA3EA0C3}"/>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1c and d </a:t>
            </a:r>
            <a:r>
              <a:rPr lang="en-GB"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6E7B40E4-9B60-DE32-4457-83F7DBA0F222}"/>
              </a:ext>
            </a:extLst>
          </p:cNvPr>
          <p:cNvSpPr txBox="1"/>
          <p:nvPr/>
        </p:nvSpPr>
        <p:spPr>
          <a:xfrm>
            <a:off x="224791" y="1156284"/>
            <a:ext cx="5625468" cy="1384995"/>
          </a:xfrm>
          <a:prstGeom prst="rect">
            <a:avLst/>
          </a:prstGeom>
          <a:noFill/>
        </p:spPr>
        <p:txBody>
          <a:bodyPr wrap="square">
            <a:spAutoFit/>
          </a:bodyPr>
          <a:lstStyle/>
          <a:p>
            <a:r>
              <a:rPr lang="en-GB" sz="2400" b="1" dirty="0">
                <a:latin typeface="Segoe UI Variable Text" pitchFamily="2" charset="0"/>
              </a:rPr>
              <a:t>What is meant by deleting a string?</a:t>
            </a:r>
          </a:p>
          <a:p>
            <a:endParaRPr lang="en-GB" sz="2400" dirty="0">
              <a:latin typeface="Segoe UI Variable Text" pitchFamily="2" charset="0"/>
            </a:endParaRPr>
          </a:p>
          <a:p>
            <a:r>
              <a:rPr lang="en-GB" dirty="0">
                <a:latin typeface="Segoe UI Variable Text" pitchFamily="2" charset="0"/>
              </a:rPr>
              <a:t>Deleting means removing text. You can remove the whole string or create a new one with part removed.</a:t>
            </a:r>
          </a:p>
        </p:txBody>
      </p:sp>
      <p:sp>
        <p:nvSpPr>
          <p:cNvPr id="26" name="TextBox 25">
            <a:extLst>
              <a:ext uri="{FF2B5EF4-FFF2-40B4-BE49-F238E27FC236}">
                <a16:creationId xmlns:a16="http://schemas.microsoft.com/office/drawing/2014/main" id="{D75E120C-00A1-5904-608B-159894889D60}"/>
              </a:ext>
            </a:extLst>
          </p:cNvPr>
          <p:cNvSpPr txBox="1"/>
          <p:nvPr/>
        </p:nvSpPr>
        <p:spPr>
          <a:xfrm>
            <a:off x="262414" y="2680293"/>
            <a:ext cx="5485708" cy="400110"/>
          </a:xfrm>
          <a:prstGeom prst="rect">
            <a:avLst/>
          </a:prstGeom>
          <a:noFill/>
        </p:spPr>
        <p:txBody>
          <a:bodyPr wrap="square">
            <a:spAutoFit/>
          </a:bodyPr>
          <a:lstStyle/>
          <a:p>
            <a:r>
              <a:rPr lang="en-GB" sz="2000" b="1" dirty="0">
                <a:latin typeface="Segoe UI Variable Text" pitchFamily="2" charset="0"/>
              </a:rPr>
              <a:t>Removing the </a:t>
            </a:r>
            <a:r>
              <a:rPr lang="en-GB" sz="2000" b="1" dirty="0">
                <a:solidFill>
                  <a:srgbClr val="FF0000"/>
                </a:solidFill>
                <a:latin typeface="Segoe UI Variable Text" pitchFamily="2" charset="0"/>
              </a:rPr>
              <a:t>entire</a:t>
            </a:r>
            <a:r>
              <a:rPr lang="en-GB" sz="2000" b="1" dirty="0">
                <a:latin typeface="Segoe UI Variable Text" pitchFamily="2" charset="0"/>
              </a:rPr>
              <a:t> string</a:t>
            </a:r>
          </a:p>
        </p:txBody>
      </p:sp>
      <p:sp>
        <p:nvSpPr>
          <p:cNvPr id="27" name="TextBox 26">
            <a:extLst>
              <a:ext uri="{FF2B5EF4-FFF2-40B4-BE49-F238E27FC236}">
                <a16:creationId xmlns:a16="http://schemas.microsoft.com/office/drawing/2014/main" id="{7503599B-BF26-DD13-EBD1-57D4316BA547}"/>
              </a:ext>
            </a:extLst>
          </p:cNvPr>
          <p:cNvSpPr txBox="1"/>
          <p:nvPr/>
        </p:nvSpPr>
        <p:spPr>
          <a:xfrm>
            <a:off x="320995" y="3237056"/>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"Hello"</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del text</a:t>
            </a:r>
          </a:p>
        </p:txBody>
      </p:sp>
      <p:sp>
        <p:nvSpPr>
          <p:cNvPr id="29" name="TextBox 28">
            <a:extLst>
              <a:ext uri="{FF2B5EF4-FFF2-40B4-BE49-F238E27FC236}">
                <a16:creationId xmlns:a16="http://schemas.microsoft.com/office/drawing/2014/main" id="{E8A42A66-350F-FB77-CBAD-A65EA4EDE1C3}"/>
              </a:ext>
            </a:extLst>
          </p:cNvPr>
          <p:cNvSpPr txBox="1"/>
          <p:nvPr/>
        </p:nvSpPr>
        <p:spPr>
          <a:xfrm>
            <a:off x="301468" y="4177135"/>
            <a:ext cx="5568318" cy="369332"/>
          </a:xfrm>
          <a:prstGeom prst="rect">
            <a:avLst/>
          </a:prstGeom>
          <a:solidFill>
            <a:schemeClr val="bg1"/>
          </a:solidFill>
        </p:spPr>
        <p:txBody>
          <a:bodyPr wrap="square">
            <a:spAutoFit/>
          </a:bodyPr>
          <a:lstStyle/>
          <a:p>
            <a:r>
              <a:rPr lang="en-GB" dirty="0"/>
              <a:t>✔ </a:t>
            </a:r>
            <a:r>
              <a:rPr lang="en-GB" dirty="0">
                <a:latin typeface="Segoe UI Variable Text" pitchFamily="2" charset="0"/>
              </a:rPr>
              <a:t>The variable no longer exists.</a:t>
            </a:r>
          </a:p>
        </p:txBody>
      </p:sp>
      <p:cxnSp>
        <p:nvCxnSpPr>
          <p:cNvPr id="4" name="Straight Connector 3">
            <a:extLst>
              <a:ext uri="{FF2B5EF4-FFF2-40B4-BE49-F238E27FC236}">
                <a16:creationId xmlns:a16="http://schemas.microsoft.com/office/drawing/2014/main" id="{5A3B5E14-A54C-660E-49D0-C886727978A2}"/>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0F2658D0-2FB0-3E65-E9D5-43E5F9DADD64}"/>
              </a:ext>
            </a:extLst>
          </p:cNvPr>
          <p:cNvSpPr txBox="1"/>
          <p:nvPr/>
        </p:nvSpPr>
        <p:spPr>
          <a:xfrm>
            <a:off x="6245537" y="1156284"/>
            <a:ext cx="5485708" cy="400110"/>
          </a:xfrm>
          <a:prstGeom prst="rect">
            <a:avLst/>
          </a:prstGeom>
          <a:noFill/>
        </p:spPr>
        <p:txBody>
          <a:bodyPr wrap="square">
            <a:spAutoFit/>
          </a:bodyPr>
          <a:lstStyle/>
          <a:p>
            <a:r>
              <a:rPr lang="en-GB" sz="2000" b="1" dirty="0">
                <a:latin typeface="Segoe UI Variable Text" pitchFamily="2" charset="0"/>
              </a:rPr>
              <a:t>Remove </a:t>
            </a:r>
            <a:r>
              <a:rPr lang="en-GB" sz="2000" b="1" dirty="0">
                <a:solidFill>
                  <a:srgbClr val="FF0000"/>
                </a:solidFill>
                <a:latin typeface="Segoe UI Variable Text" pitchFamily="2" charset="0"/>
              </a:rPr>
              <a:t>part</a:t>
            </a:r>
            <a:r>
              <a:rPr lang="en-GB" sz="2000" b="1" dirty="0">
                <a:latin typeface="Segoe UI Variable Text" pitchFamily="2" charset="0"/>
              </a:rPr>
              <a:t> of the string</a:t>
            </a:r>
          </a:p>
        </p:txBody>
      </p:sp>
      <p:sp>
        <p:nvSpPr>
          <p:cNvPr id="8" name="TextBox 7">
            <a:extLst>
              <a:ext uri="{FF2B5EF4-FFF2-40B4-BE49-F238E27FC236}">
                <a16:creationId xmlns:a16="http://schemas.microsoft.com/office/drawing/2014/main" id="{7D4118FD-F773-6757-CE6E-5A55CD18CE32}"/>
              </a:ext>
            </a:extLst>
          </p:cNvPr>
          <p:cNvSpPr txBox="1"/>
          <p:nvPr/>
        </p:nvSpPr>
        <p:spPr>
          <a:xfrm>
            <a:off x="6322215" y="1641421"/>
            <a:ext cx="5529264" cy="1181798"/>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"Notebook"</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word = word[0:4] # keep only first part</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print(word)</a:t>
            </a:r>
          </a:p>
        </p:txBody>
      </p:sp>
      <p:sp>
        <p:nvSpPr>
          <p:cNvPr id="9" name="TextBox 8">
            <a:extLst>
              <a:ext uri="{FF2B5EF4-FFF2-40B4-BE49-F238E27FC236}">
                <a16:creationId xmlns:a16="http://schemas.microsoft.com/office/drawing/2014/main" id="{930FE03F-FC38-AD8C-BF70-C9D37F139E58}"/>
              </a:ext>
            </a:extLst>
          </p:cNvPr>
          <p:cNvSpPr txBox="1"/>
          <p:nvPr/>
        </p:nvSpPr>
        <p:spPr>
          <a:xfrm>
            <a:off x="6322215" y="2998579"/>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Note</a:t>
            </a:r>
          </a:p>
        </p:txBody>
      </p:sp>
      <p:sp>
        <p:nvSpPr>
          <p:cNvPr id="10" name="TextBox 9">
            <a:extLst>
              <a:ext uri="{FF2B5EF4-FFF2-40B4-BE49-F238E27FC236}">
                <a16:creationId xmlns:a16="http://schemas.microsoft.com/office/drawing/2014/main" id="{39367837-892E-195E-5A0D-DFB4B32AEFCF}"/>
              </a:ext>
            </a:extLst>
          </p:cNvPr>
          <p:cNvSpPr txBox="1"/>
          <p:nvPr/>
        </p:nvSpPr>
        <p:spPr>
          <a:xfrm>
            <a:off x="6304118" y="3991230"/>
            <a:ext cx="5568316" cy="369332"/>
          </a:xfrm>
          <a:prstGeom prst="rect">
            <a:avLst/>
          </a:prstGeom>
          <a:noFill/>
        </p:spPr>
        <p:txBody>
          <a:bodyPr wrap="square">
            <a:spAutoFit/>
          </a:bodyPr>
          <a:lstStyle/>
          <a:p>
            <a:r>
              <a:rPr lang="en-GB" dirty="0"/>
              <a:t>✔ </a:t>
            </a:r>
            <a:r>
              <a:rPr lang="en-GB" dirty="0">
                <a:latin typeface="Segoe UI Variable Text" pitchFamily="2" charset="0"/>
              </a:rPr>
              <a:t>The rest has been removed.</a:t>
            </a:r>
          </a:p>
        </p:txBody>
      </p:sp>
    </p:spTree>
    <p:extLst>
      <p:ext uri="{BB962C8B-B14F-4D97-AF65-F5344CB8AC3E}">
        <p14:creationId xmlns:p14="http://schemas.microsoft.com/office/powerpoint/2010/main" val="395084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78C7F-CBF7-0EC0-B9E1-618B254E927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EFF74BF-A886-1D55-727B-76971405769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Upper and Lower</a:t>
            </a:r>
          </a:p>
        </p:txBody>
      </p:sp>
      <p:pic>
        <p:nvPicPr>
          <p:cNvPr id="32" name="Picture 31">
            <a:extLst>
              <a:ext uri="{FF2B5EF4-FFF2-40B4-BE49-F238E27FC236}">
                <a16:creationId xmlns:a16="http://schemas.microsoft.com/office/drawing/2014/main" id="{63D3E9AA-F79E-6069-E87F-127A28B3F5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6E52F79-17A3-E392-A3D0-B1B23098FDB1}"/>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B2D91AAE-987A-9FED-D07F-9930CAA5312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7FE70C97-45F4-C898-8782-BD106A180E5F}"/>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1e and f </a:t>
            </a:r>
            <a:r>
              <a:rPr lang="en-GB"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EEDEA2D5-5FD6-E369-4E44-5E41C0DF146A}"/>
              </a:ext>
            </a:extLst>
          </p:cNvPr>
          <p:cNvSpPr txBox="1"/>
          <p:nvPr/>
        </p:nvSpPr>
        <p:spPr>
          <a:xfrm>
            <a:off x="224791" y="1156284"/>
            <a:ext cx="5625468" cy="1477328"/>
          </a:xfrm>
          <a:prstGeom prst="rect">
            <a:avLst/>
          </a:prstGeom>
          <a:noFill/>
        </p:spPr>
        <p:txBody>
          <a:bodyPr wrap="square">
            <a:spAutoFit/>
          </a:bodyPr>
          <a:lstStyle/>
          <a:p>
            <a:r>
              <a:rPr lang="en-GB" sz="2400" b="1" dirty="0">
                <a:latin typeface="Segoe UI Variable Text" pitchFamily="2" charset="0"/>
              </a:rPr>
              <a:t>What is meant using the upper function?</a:t>
            </a:r>
          </a:p>
          <a:p>
            <a:endParaRPr lang="en-GB" sz="2400" dirty="0">
              <a:latin typeface="Segoe UI Variable Text" pitchFamily="2" charset="0"/>
            </a:endParaRPr>
          </a:p>
          <a:p>
            <a:r>
              <a:rPr lang="en-GB" dirty="0">
                <a:latin typeface="Segoe UI Variable Text" pitchFamily="2" charset="0"/>
              </a:rPr>
              <a:t>Changes every letter in the string to uppercase.</a:t>
            </a:r>
          </a:p>
        </p:txBody>
      </p:sp>
      <p:cxnSp>
        <p:nvCxnSpPr>
          <p:cNvPr id="4" name="Straight Connector 3">
            <a:extLst>
              <a:ext uri="{FF2B5EF4-FFF2-40B4-BE49-F238E27FC236}">
                <a16:creationId xmlns:a16="http://schemas.microsoft.com/office/drawing/2014/main" id="{98C70E13-E281-E83F-D41D-D327C75E3917}"/>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E3EC24F6-BFAD-DF95-8E25-92BDDE3ADB08}"/>
              </a:ext>
            </a:extLst>
          </p:cNvPr>
          <p:cNvSpPr txBox="1"/>
          <p:nvPr/>
        </p:nvSpPr>
        <p:spPr>
          <a:xfrm>
            <a:off x="224790" y="2902727"/>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8" name="TextBox 7">
            <a:extLst>
              <a:ext uri="{FF2B5EF4-FFF2-40B4-BE49-F238E27FC236}">
                <a16:creationId xmlns:a16="http://schemas.microsoft.com/office/drawing/2014/main" id="{01882E6D-C39D-7E8D-FDFD-2651C7FCFE6E}"/>
              </a:ext>
            </a:extLst>
          </p:cNvPr>
          <p:cNvSpPr txBox="1"/>
          <p:nvPr/>
        </p:nvSpPr>
        <p:spPr>
          <a:xfrm>
            <a:off x="272893" y="3441602"/>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"Hello World"</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print(text.upper())</a:t>
            </a:r>
          </a:p>
        </p:txBody>
      </p:sp>
      <p:sp>
        <p:nvSpPr>
          <p:cNvPr id="9" name="TextBox 8">
            <a:extLst>
              <a:ext uri="{FF2B5EF4-FFF2-40B4-BE49-F238E27FC236}">
                <a16:creationId xmlns:a16="http://schemas.microsoft.com/office/drawing/2014/main" id="{E35D741C-47EC-DFFA-40C8-DBD78037E91D}"/>
              </a:ext>
            </a:extLst>
          </p:cNvPr>
          <p:cNvSpPr txBox="1"/>
          <p:nvPr/>
        </p:nvSpPr>
        <p:spPr>
          <a:xfrm>
            <a:off x="253366" y="4417710"/>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HELLO WORLD</a:t>
            </a:r>
          </a:p>
        </p:txBody>
      </p:sp>
      <p:sp>
        <p:nvSpPr>
          <p:cNvPr id="10" name="TextBox 9">
            <a:extLst>
              <a:ext uri="{FF2B5EF4-FFF2-40B4-BE49-F238E27FC236}">
                <a16:creationId xmlns:a16="http://schemas.microsoft.com/office/drawing/2014/main" id="{77F55C8B-F126-DCF8-542C-3863C96EE6A9}"/>
              </a:ext>
            </a:extLst>
          </p:cNvPr>
          <p:cNvSpPr txBox="1"/>
          <p:nvPr/>
        </p:nvSpPr>
        <p:spPr>
          <a:xfrm>
            <a:off x="204787" y="5345285"/>
            <a:ext cx="5568316" cy="663258"/>
          </a:xfrm>
          <a:prstGeom prst="rect">
            <a:avLst/>
          </a:prstGeom>
          <a:noFill/>
        </p:spPr>
        <p:txBody>
          <a:bodyPr wrap="square">
            <a:spAutoFit/>
          </a:bodyPr>
          <a:lstStyle/>
          <a:p>
            <a:pPr>
              <a:lnSpc>
                <a:spcPct val="107000"/>
              </a:lnSpc>
              <a:spcAft>
                <a:spcPts val="800"/>
              </a:spcAft>
              <a:buNone/>
            </a:pPr>
            <a:r>
              <a:rPr lang="en-GB" sz="18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kern="100" dirty="0">
                <a:effectLst/>
                <a:latin typeface="Segoe UI Variable Text" pitchFamily="2" charset="0"/>
                <a:ea typeface="Aptos" panose="020B0004020202020204" pitchFamily="34" charset="0"/>
                <a:cs typeface="Times New Roman" panose="02020603050405020304" pitchFamily="18" charset="0"/>
              </a:rPr>
              <a:t>Useful for headings, codes, or case-insensitive comparisons.</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49406BB3-95C6-33B7-0C11-440E63315899}"/>
              </a:ext>
            </a:extLst>
          </p:cNvPr>
          <p:cNvSpPr txBox="1"/>
          <p:nvPr/>
        </p:nvSpPr>
        <p:spPr>
          <a:xfrm>
            <a:off x="6418898" y="1120847"/>
            <a:ext cx="5625468" cy="1477328"/>
          </a:xfrm>
          <a:prstGeom prst="rect">
            <a:avLst/>
          </a:prstGeom>
          <a:noFill/>
        </p:spPr>
        <p:txBody>
          <a:bodyPr wrap="square">
            <a:spAutoFit/>
          </a:bodyPr>
          <a:lstStyle/>
          <a:p>
            <a:r>
              <a:rPr lang="en-GB" sz="2400" b="1" dirty="0">
                <a:latin typeface="Segoe UI Variable Text" pitchFamily="2" charset="0"/>
              </a:rPr>
              <a:t>What is meant using the lower function?</a:t>
            </a:r>
          </a:p>
          <a:p>
            <a:endParaRPr lang="en-GB" sz="2400" dirty="0">
              <a:latin typeface="Segoe UI Variable Text" pitchFamily="2" charset="0"/>
            </a:endParaRPr>
          </a:p>
          <a:p>
            <a:r>
              <a:rPr lang="en-GB" dirty="0">
                <a:latin typeface="Segoe UI Variable Text" pitchFamily="2" charset="0"/>
              </a:rPr>
              <a:t>Changes every letter to lowercase.</a:t>
            </a:r>
          </a:p>
        </p:txBody>
      </p:sp>
      <p:sp>
        <p:nvSpPr>
          <p:cNvPr id="13" name="TextBox 12">
            <a:extLst>
              <a:ext uri="{FF2B5EF4-FFF2-40B4-BE49-F238E27FC236}">
                <a16:creationId xmlns:a16="http://schemas.microsoft.com/office/drawing/2014/main" id="{33C5EE20-8A28-90F5-E871-A90FEDA154F6}"/>
              </a:ext>
            </a:extLst>
          </p:cNvPr>
          <p:cNvSpPr txBox="1"/>
          <p:nvPr/>
        </p:nvSpPr>
        <p:spPr>
          <a:xfrm>
            <a:off x="6447472" y="2854393"/>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14" name="TextBox 13">
            <a:extLst>
              <a:ext uri="{FF2B5EF4-FFF2-40B4-BE49-F238E27FC236}">
                <a16:creationId xmlns:a16="http://schemas.microsoft.com/office/drawing/2014/main" id="{C350BEF6-BBA9-255C-91BA-0E0FC10310BA}"/>
              </a:ext>
            </a:extLst>
          </p:cNvPr>
          <p:cNvSpPr txBox="1"/>
          <p:nvPr/>
        </p:nvSpPr>
        <p:spPr>
          <a:xfrm>
            <a:off x="6495575" y="3393268"/>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"Hello World"</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print(text.lower())</a:t>
            </a:r>
          </a:p>
        </p:txBody>
      </p:sp>
      <p:sp>
        <p:nvSpPr>
          <p:cNvPr id="15" name="TextBox 14">
            <a:extLst>
              <a:ext uri="{FF2B5EF4-FFF2-40B4-BE49-F238E27FC236}">
                <a16:creationId xmlns:a16="http://schemas.microsoft.com/office/drawing/2014/main" id="{D0EC29E5-C0A1-AC0A-1E38-8F3A9E5ADFC9}"/>
              </a:ext>
            </a:extLst>
          </p:cNvPr>
          <p:cNvSpPr txBox="1"/>
          <p:nvPr/>
        </p:nvSpPr>
        <p:spPr>
          <a:xfrm>
            <a:off x="6476048" y="4369376"/>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hello world</a:t>
            </a:r>
          </a:p>
        </p:txBody>
      </p:sp>
      <p:sp>
        <p:nvSpPr>
          <p:cNvPr id="18" name="TextBox 17">
            <a:extLst>
              <a:ext uri="{FF2B5EF4-FFF2-40B4-BE49-F238E27FC236}">
                <a16:creationId xmlns:a16="http://schemas.microsoft.com/office/drawing/2014/main" id="{DC65BC13-518E-929F-44AD-5F72019A8FA9}"/>
              </a:ext>
            </a:extLst>
          </p:cNvPr>
          <p:cNvSpPr txBox="1"/>
          <p:nvPr/>
        </p:nvSpPr>
        <p:spPr>
          <a:xfrm>
            <a:off x="6427469" y="5296951"/>
            <a:ext cx="5568316" cy="663258"/>
          </a:xfrm>
          <a:prstGeom prst="rect">
            <a:avLst/>
          </a:prstGeom>
          <a:noFill/>
        </p:spPr>
        <p:txBody>
          <a:bodyPr wrap="square">
            <a:spAutoFit/>
          </a:bodyPr>
          <a:lstStyle/>
          <a:p>
            <a:pPr>
              <a:lnSpc>
                <a:spcPct val="107000"/>
              </a:lnSpc>
              <a:spcAft>
                <a:spcPts val="800"/>
              </a:spcAft>
              <a:buNone/>
            </a:pPr>
            <a:r>
              <a:rPr lang="en-GB" sz="18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kern="100" dirty="0">
                <a:effectLst/>
                <a:latin typeface="Segoe UI Variable Text" pitchFamily="2" charset="0"/>
                <a:ea typeface="Aptos" panose="020B0004020202020204" pitchFamily="34" charset="0"/>
                <a:cs typeface="Times New Roman" panose="02020603050405020304" pitchFamily="18" charset="0"/>
              </a:rPr>
              <a:t>Useful when checking user input (e.g., yes/YES/Yes all treated the same).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214260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048D5-BE43-07EE-6352-CA938F2401E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7D3A954-B335-3B61-56BC-D50F5FCFC26E}"/>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Capitalize</a:t>
            </a:r>
          </a:p>
        </p:txBody>
      </p:sp>
      <p:pic>
        <p:nvPicPr>
          <p:cNvPr id="32" name="Picture 31">
            <a:extLst>
              <a:ext uri="{FF2B5EF4-FFF2-40B4-BE49-F238E27FC236}">
                <a16:creationId xmlns:a16="http://schemas.microsoft.com/office/drawing/2014/main" id="{306AB7A7-EBB4-1F25-AF71-0FBEFDBD7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46C84FFB-9BAA-F6B2-1100-8223A5686EC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556860D2-E9DA-E0EE-5B29-A90882014E6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BE402369-EABB-DDF6-090B-1BF8E4EC452D}"/>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1g </a:t>
            </a:r>
            <a:r>
              <a:rPr lang="en-GB" dirty="0">
                <a:latin typeface="Segoe UI Variable Text" pitchFamily="2" charset="0"/>
              </a:rPr>
              <a:t>in the student workbook.</a:t>
            </a:r>
          </a:p>
          <a:p>
            <a:endParaRPr lang="en-GB" dirty="0"/>
          </a:p>
        </p:txBody>
      </p:sp>
      <p:sp>
        <p:nvSpPr>
          <p:cNvPr id="20" name="TextBox 19">
            <a:extLst>
              <a:ext uri="{FF2B5EF4-FFF2-40B4-BE49-F238E27FC236}">
                <a16:creationId xmlns:a16="http://schemas.microsoft.com/office/drawing/2014/main" id="{A7E73564-AA2B-C8BB-CED4-81E0455C84EA}"/>
              </a:ext>
            </a:extLst>
          </p:cNvPr>
          <p:cNvSpPr txBox="1"/>
          <p:nvPr/>
        </p:nvSpPr>
        <p:spPr>
          <a:xfrm>
            <a:off x="224791" y="1156284"/>
            <a:ext cx="5625468" cy="1754326"/>
          </a:xfrm>
          <a:prstGeom prst="rect">
            <a:avLst/>
          </a:prstGeom>
          <a:noFill/>
        </p:spPr>
        <p:txBody>
          <a:bodyPr wrap="square">
            <a:spAutoFit/>
          </a:bodyPr>
          <a:lstStyle/>
          <a:p>
            <a:r>
              <a:rPr lang="en-GB" sz="2400" b="1" dirty="0">
                <a:latin typeface="Segoe UI Variable Text" pitchFamily="2" charset="0"/>
              </a:rPr>
              <a:t>What is meant using the capitalize function?</a:t>
            </a:r>
          </a:p>
          <a:p>
            <a:endParaRPr lang="en-GB" sz="2400" dirty="0">
              <a:latin typeface="Segoe UI Variable Text" pitchFamily="2" charset="0"/>
            </a:endParaRPr>
          </a:p>
          <a:p>
            <a:r>
              <a:rPr lang="en-GB" dirty="0">
                <a:latin typeface="Segoe UI Variable Text" pitchFamily="2" charset="0"/>
              </a:rPr>
              <a:t>Makes the first character uppercase and the rest lowercase.</a:t>
            </a:r>
          </a:p>
        </p:txBody>
      </p:sp>
      <p:cxnSp>
        <p:nvCxnSpPr>
          <p:cNvPr id="4" name="Straight Connector 3">
            <a:extLst>
              <a:ext uri="{FF2B5EF4-FFF2-40B4-BE49-F238E27FC236}">
                <a16:creationId xmlns:a16="http://schemas.microsoft.com/office/drawing/2014/main" id="{4CB3BBB6-ABA6-DF42-B4B0-2461917BF307}"/>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3D566A66-9AE1-9FDF-363E-5B9E871A2B96}"/>
              </a:ext>
            </a:extLst>
          </p:cNvPr>
          <p:cNvSpPr txBox="1"/>
          <p:nvPr/>
        </p:nvSpPr>
        <p:spPr>
          <a:xfrm>
            <a:off x="224790" y="2902727"/>
            <a:ext cx="3018754" cy="400110"/>
          </a:xfrm>
          <a:prstGeom prst="rect">
            <a:avLst/>
          </a:prstGeom>
          <a:noFill/>
        </p:spPr>
        <p:txBody>
          <a:bodyPr wrap="square">
            <a:spAutoFit/>
          </a:bodyPr>
          <a:lstStyle/>
          <a:p>
            <a:r>
              <a:rPr lang="en-GB" sz="2000" b="1" dirty="0">
                <a:latin typeface="Segoe UI Variable Text" pitchFamily="2" charset="0"/>
              </a:rPr>
              <a:t>How is it used in code?</a:t>
            </a:r>
          </a:p>
        </p:txBody>
      </p:sp>
      <p:sp>
        <p:nvSpPr>
          <p:cNvPr id="8" name="TextBox 7">
            <a:extLst>
              <a:ext uri="{FF2B5EF4-FFF2-40B4-BE49-F238E27FC236}">
                <a16:creationId xmlns:a16="http://schemas.microsoft.com/office/drawing/2014/main" id="{567E6D6F-DA0E-9912-4166-D00694CC2E62}"/>
              </a:ext>
            </a:extLst>
          </p:cNvPr>
          <p:cNvSpPr txBox="1"/>
          <p:nvPr/>
        </p:nvSpPr>
        <p:spPr>
          <a:xfrm>
            <a:off x="272893" y="3441602"/>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text = "hello world"</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print(text.capitalize())</a:t>
            </a:r>
          </a:p>
        </p:txBody>
      </p:sp>
      <p:sp>
        <p:nvSpPr>
          <p:cNvPr id="9" name="TextBox 8">
            <a:extLst>
              <a:ext uri="{FF2B5EF4-FFF2-40B4-BE49-F238E27FC236}">
                <a16:creationId xmlns:a16="http://schemas.microsoft.com/office/drawing/2014/main" id="{1BEDEBFC-E68C-4F63-E3D5-8B335C71B634}"/>
              </a:ext>
            </a:extLst>
          </p:cNvPr>
          <p:cNvSpPr txBox="1"/>
          <p:nvPr/>
        </p:nvSpPr>
        <p:spPr>
          <a:xfrm>
            <a:off x="253366" y="4417710"/>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Hello world</a:t>
            </a:r>
          </a:p>
        </p:txBody>
      </p:sp>
      <p:sp>
        <p:nvSpPr>
          <p:cNvPr id="10" name="TextBox 9">
            <a:extLst>
              <a:ext uri="{FF2B5EF4-FFF2-40B4-BE49-F238E27FC236}">
                <a16:creationId xmlns:a16="http://schemas.microsoft.com/office/drawing/2014/main" id="{24D39111-B6C9-6CDD-FBCD-D33FCBF10A26}"/>
              </a:ext>
            </a:extLst>
          </p:cNvPr>
          <p:cNvSpPr txBox="1"/>
          <p:nvPr/>
        </p:nvSpPr>
        <p:spPr>
          <a:xfrm>
            <a:off x="204787" y="5345285"/>
            <a:ext cx="5568316" cy="663258"/>
          </a:xfrm>
          <a:prstGeom prst="rect">
            <a:avLst/>
          </a:prstGeom>
          <a:noFill/>
        </p:spPr>
        <p:txBody>
          <a:bodyPr wrap="square">
            <a:spAutoFit/>
          </a:bodyPr>
          <a:lstStyle/>
          <a:p>
            <a:pPr>
              <a:lnSpc>
                <a:spcPct val="107000"/>
              </a:lnSpc>
              <a:spcAft>
                <a:spcPts val="800"/>
              </a:spcAft>
              <a:buNone/>
            </a:pPr>
            <a:r>
              <a:rPr lang="en-GB" sz="1800" kern="100" dirty="0">
                <a:effectLst/>
                <a:latin typeface="Segoe UI Symbol" panose="020B0502040204020203" pitchFamily="34" charset="0"/>
                <a:ea typeface="Aptos" panose="020B0004020202020204" pitchFamily="34" charset="0"/>
                <a:cs typeface="Segoe UI Symbol" panose="020B0502040204020203" pitchFamily="34" charset="0"/>
              </a:rPr>
              <a:t>✔</a:t>
            </a:r>
            <a:r>
              <a:rPr lang="en-GB" sz="1800" kern="100" dirty="0">
                <a:effectLst/>
                <a:latin typeface="Aptos" panose="020B0004020202020204" pitchFamily="34" charset="0"/>
                <a:ea typeface="Aptos" panose="020B0004020202020204" pitchFamily="34" charset="0"/>
                <a:cs typeface="Times New Roman" panose="02020603050405020304" pitchFamily="18" charset="0"/>
              </a:rPr>
              <a:t> </a:t>
            </a:r>
            <a:r>
              <a:rPr lang="en-GB" kern="100" dirty="0">
                <a:effectLst/>
                <a:latin typeface="Segoe UI Variable Text" pitchFamily="2" charset="0"/>
                <a:ea typeface="Aptos" panose="020B0004020202020204" pitchFamily="34" charset="0"/>
                <a:cs typeface="Times New Roman" panose="02020603050405020304" pitchFamily="18" charset="0"/>
              </a:rPr>
              <a:t>Useful for sentences or names entered in lowercase.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55F8E193-1577-A8EF-AEFB-5629A5F39976}"/>
              </a:ext>
            </a:extLst>
          </p:cNvPr>
          <p:cNvSpPr txBox="1"/>
          <p:nvPr/>
        </p:nvSpPr>
        <p:spPr>
          <a:xfrm>
            <a:off x="6173156" y="1189084"/>
            <a:ext cx="5634031" cy="1358577"/>
          </a:xfrm>
          <a:prstGeom prst="rect">
            <a:avLst/>
          </a:prstGeom>
          <a:noFill/>
        </p:spPr>
        <p:txBody>
          <a:bodyPr wrap="square">
            <a:spAutoFit/>
          </a:bodyPr>
          <a:lstStyle/>
          <a:p>
            <a:pPr>
              <a:lnSpc>
                <a:spcPct val="107000"/>
              </a:lnSpc>
              <a:spcAft>
                <a:spcPts val="800"/>
              </a:spcAft>
              <a:buNone/>
            </a:pPr>
            <a:r>
              <a:rPr lang="en-GB" sz="1800" b="1" kern="100" dirty="0">
                <a:effectLst/>
                <a:latin typeface="Segoe UI Emoji" panose="020B0502040204020203" pitchFamily="34" charset="0"/>
                <a:ea typeface="Aptos" panose="020B0004020202020204" pitchFamily="34" charset="0"/>
                <a:cs typeface="Segoe UI Emoji" panose="020B0502040204020203" pitchFamily="34" charset="0"/>
              </a:rPr>
              <a:t>⚠️</a:t>
            </a:r>
            <a:r>
              <a:rPr lang="en-GB"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GB" sz="1800" b="1" kern="100" dirty="0">
                <a:effectLst/>
                <a:latin typeface="Segoe UI Variable Text" pitchFamily="2" charset="0"/>
                <a:ea typeface="Aptos" panose="020B0004020202020204" pitchFamily="34" charset="0"/>
                <a:cs typeface="Times New Roman" panose="02020603050405020304" pitchFamily="18" charset="0"/>
              </a:rPr>
              <a:t>Remember….</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Strings in Python are </a:t>
            </a:r>
            <a:r>
              <a:rPr lang="en-GB" sz="1800" b="1" kern="100" dirty="0">
                <a:effectLst/>
                <a:latin typeface="Segoe UI Variable Text" pitchFamily="2" charset="0"/>
                <a:ea typeface="Aptos" panose="020B0004020202020204" pitchFamily="34" charset="0"/>
                <a:cs typeface="Times New Roman" panose="02020603050405020304" pitchFamily="18" charset="0"/>
              </a:rPr>
              <a:t>immutable</a:t>
            </a:r>
            <a:r>
              <a:rPr lang="en-GB" sz="1800" kern="100" dirty="0">
                <a:effectLst/>
                <a:latin typeface="Segoe UI Variable Text" pitchFamily="2" charset="0"/>
                <a:ea typeface="Aptos" panose="020B0004020202020204" pitchFamily="34" charset="0"/>
                <a:cs typeface="Times New Roman" panose="02020603050405020304" pitchFamily="18" charset="0"/>
              </a:rPr>
              <a:t>, so these methods do not modify the original variable unless you store the result.</a:t>
            </a:r>
          </a:p>
        </p:txBody>
      </p:sp>
      <p:sp>
        <p:nvSpPr>
          <p:cNvPr id="11" name="TextBox 10">
            <a:extLst>
              <a:ext uri="{FF2B5EF4-FFF2-40B4-BE49-F238E27FC236}">
                <a16:creationId xmlns:a16="http://schemas.microsoft.com/office/drawing/2014/main" id="{060960CD-FEF2-39F1-F979-0EA41AA16597}"/>
              </a:ext>
            </a:extLst>
          </p:cNvPr>
          <p:cNvSpPr txBox="1"/>
          <p:nvPr/>
        </p:nvSpPr>
        <p:spPr>
          <a:xfrm>
            <a:off x="6225539" y="2703837"/>
            <a:ext cx="5529264" cy="1079206"/>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kern="100" dirty="0">
                <a:latin typeface="Courier New" panose="02070309020205020404" pitchFamily="49" charset="0"/>
                <a:ea typeface="Aptos" panose="020B0004020202020204" pitchFamily="34" charset="0"/>
                <a:cs typeface="Courier New" panose="02070309020205020404" pitchFamily="49" charset="0"/>
              </a:rPr>
              <a:t>text = "hello"</a:t>
            </a:r>
          </a:p>
          <a:p>
            <a:pPr>
              <a:lnSpc>
                <a:spcPct val="107000"/>
              </a:lnSpc>
              <a:spcAft>
                <a:spcPts val="800"/>
              </a:spcAft>
              <a:buNone/>
            </a:pPr>
            <a:r>
              <a:rPr lang="en-GB" kern="100" dirty="0">
                <a:latin typeface="Courier New" panose="02070309020205020404" pitchFamily="49" charset="0"/>
                <a:ea typeface="Aptos" panose="020B0004020202020204" pitchFamily="34" charset="0"/>
                <a:cs typeface="Courier New" panose="02070309020205020404" pitchFamily="49" charset="0"/>
              </a:rPr>
              <a:t>text = text.upper()# store the new version</a:t>
            </a:r>
          </a:p>
        </p:txBody>
      </p:sp>
    </p:spTree>
    <p:extLst>
      <p:ext uri="{BB962C8B-B14F-4D97-AF65-F5344CB8AC3E}">
        <p14:creationId xmlns:p14="http://schemas.microsoft.com/office/powerpoint/2010/main" val="294838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1EF5E-7ADE-B38E-4C09-7D7E8AEDF60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40CFAA4-4A7F-5178-0C26-BD7FB648B6F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Finding strings</a:t>
            </a:r>
          </a:p>
        </p:txBody>
      </p:sp>
      <p:pic>
        <p:nvPicPr>
          <p:cNvPr id="32" name="Picture 31">
            <a:extLst>
              <a:ext uri="{FF2B5EF4-FFF2-40B4-BE49-F238E27FC236}">
                <a16:creationId xmlns:a16="http://schemas.microsoft.com/office/drawing/2014/main" id="{0061D4EF-876E-33EB-150E-B4C9D1938B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A351469-9877-3039-1345-0D4EBAD7B5F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4DA9B9AD-4803-B954-F557-F8DAC87358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2C6A7339-2238-3C36-A511-2EDE3AA6BC1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Task 1h and </a:t>
            </a:r>
            <a:r>
              <a:rPr lang="en-GB" b="1" dirty="0" err="1">
                <a:latin typeface="Segoe UI Variable Text" pitchFamily="2" charset="0"/>
              </a:rPr>
              <a:t>i</a:t>
            </a:r>
            <a:r>
              <a:rPr lang="en-GB" b="1" dirty="0">
                <a:latin typeface="Segoe UI Variable Text" pitchFamily="2" charset="0"/>
              </a:rPr>
              <a:t> </a:t>
            </a:r>
            <a:r>
              <a:rPr lang="en-GB" dirty="0">
                <a:latin typeface="Segoe UI Variable Text" pitchFamily="2" charset="0"/>
              </a:rPr>
              <a:t>in the student workbook.</a:t>
            </a:r>
            <a:endParaRPr lang="en-GB" dirty="0"/>
          </a:p>
        </p:txBody>
      </p:sp>
      <p:sp>
        <p:nvSpPr>
          <p:cNvPr id="20" name="TextBox 19">
            <a:extLst>
              <a:ext uri="{FF2B5EF4-FFF2-40B4-BE49-F238E27FC236}">
                <a16:creationId xmlns:a16="http://schemas.microsoft.com/office/drawing/2014/main" id="{A25E10DD-1D42-9477-9188-BCDCBB7DFF16}"/>
              </a:ext>
            </a:extLst>
          </p:cNvPr>
          <p:cNvSpPr txBox="1"/>
          <p:nvPr/>
        </p:nvSpPr>
        <p:spPr>
          <a:xfrm>
            <a:off x="224791" y="1156284"/>
            <a:ext cx="5625468" cy="2308324"/>
          </a:xfrm>
          <a:prstGeom prst="rect">
            <a:avLst/>
          </a:prstGeom>
          <a:noFill/>
        </p:spPr>
        <p:txBody>
          <a:bodyPr wrap="square">
            <a:spAutoFit/>
          </a:bodyPr>
          <a:lstStyle/>
          <a:p>
            <a:r>
              <a:rPr lang="en-GB" sz="2400" b="1" dirty="0">
                <a:latin typeface="Segoe UI Variable Text" pitchFamily="2" charset="0"/>
              </a:rPr>
              <a:t>What is meant using the find function?</a:t>
            </a:r>
          </a:p>
          <a:p>
            <a:endParaRPr lang="en-GB" sz="2400" dirty="0">
              <a:latin typeface="Segoe UI Variable Text" pitchFamily="2" charset="0"/>
            </a:endParaRPr>
          </a:p>
          <a:p>
            <a:r>
              <a:rPr lang="en-GB" dirty="0">
                <a:latin typeface="Segoe UI Variable Text" pitchFamily="2" charset="0"/>
              </a:rPr>
              <a:t>Finding data in a string means checking whether certain text (a character or word) exists inside a larger piece of text and sometimes locating where it appears.</a:t>
            </a:r>
          </a:p>
        </p:txBody>
      </p:sp>
      <p:cxnSp>
        <p:nvCxnSpPr>
          <p:cNvPr id="4" name="Straight Connector 3">
            <a:extLst>
              <a:ext uri="{FF2B5EF4-FFF2-40B4-BE49-F238E27FC236}">
                <a16:creationId xmlns:a16="http://schemas.microsoft.com/office/drawing/2014/main" id="{68BE4196-2213-85D3-1798-975D49883A17}"/>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DE84A093-8452-97A9-3996-8629226BE737}"/>
              </a:ext>
            </a:extLst>
          </p:cNvPr>
          <p:cNvSpPr txBox="1"/>
          <p:nvPr/>
        </p:nvSpPr>
        <p:spPr>
          <a:xfrm>
            <a:off x="6190293" y="1162610"/>
            <a:ext cx="3018754" cy="400110"/>
          </a:xfrm>
          <a:prstGeom prst="rect">
            <a:avLst/>
          </a:prstGeom>
          <a:noFill/>
        </p:spPr>
        <p:txBody>
          <a:bodyPr wrap="square">
            <a:spAutoFit/>
          </a:bodyPr>
          <a:lstStyle/>
          <a:p>
            <a:r>
              <a:rPr lang="en-GB" sz="2000" b="1" dirty="0">
                <a:latin typeface="Segoe UI Variable Text" pitchFamily="2" charset="0"/>
              </a:rPr>
              <a:t>Using in (Simple check)</a:t>
            </a:r>
          </a:p>
        </p:txBody>
      </p:sp>
      <p:sp>
        <p:nvSpPr>
          <p:cNvPr id="8" name="TextBox 7">
            <a:extLst>
              <a:ext uri="{FF2B5EF4-FFF2-40B4-BE49-F238E27FC236}">
                <a16:creationId xmlns:a16="http://schemas.microsoft.com/office/drawing/2014/main" id="{12CA8A01-4947-1BCE-C17B-39F923F70A08}"/>
              </a:ext>
            </a:extLst>
          </p:cNvPr>
          <p:cNvSpPr txBox="1"/>
          <p:nvPr/>
        </p:nvSpPr>
        <p:spPr>
          <a:xfrm>
            <a:off x="6258399" y="1675371"/>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sentence = "I like computer science"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print("computer" in sentence)</a:t>
            </a:r>
          </a:p>
        </p:txBody>
      </p:sp>
      <p:sp>
        <p:nvSpPr>
          <p:cNvPr id="9" name="TextBox 8">
            <a:extLst>
              <a:ext uri="{FF2B5EF4-FFF2-40B4-BE49-F238E27FC236}">
                <a16:creationId xmlns:a16="http://schemas.microsoft.com/office/drawing/2014/main" id="{0536B752-B9F9-5EF4-4ECF-CB858D8013B0}"/>
              </a:ext>
            </a:extLst>
          </p:cNvPr>
          <p:cNvSpPr txBox="1"/>
          <p:nvPr/>
        </p:nvSpPr>
        <p:spPr>
          <a:xfrm>
            <a:off x="6238872" y="2651479"/>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True</a:t>
            </a:r>
          </a:p>
        </p:txBody>
      </p:sp>
      <p:sp>
        <p:nvSpPr>
          <p:cNvPr id="5" name="TextBox 4">
            <a:extLst>
              <a:ext uri="{FF2B5EF4-FFF2-40B4-BE49-F238E27FC236}">
                <a16:creationId xmlns:a16="http://schemas.microsoft.com/office/drawing/2014/main" id="{04B7BCC3-050C-0A2E-2703-CA700F6ACA6D}"/>
              </a:ext>
            </a:extLst>
          </p:cNvPr>
          <p:cNvSpPr txBox="1"/>
          <p:nvPr/>
        </p:nvSpPr>
        <p:spPr>
          <a:xfrm>
            <a:off x="6190292" y="3608186"/>
            <a:ext cx="5159695" cy="400110"/>
          </a:xfrm>
          <a:prstGeom prst="rect">
            <a:avLst/>
          </a:prstGeom>
          <a:noFill/>
        </p:spPr>
        <p:txBody>
          <a:bodyPr wrap="square">
            <a:spAutoFit/>
          </a:bodyPr>
          <a:lstStyle/>
          <a:p>
            <a:r>
              <a:rPr lang="en-GB" sz="2000" b="1" dirty="0">
                <a:latin typeface="Segoe UI Variable Text" pitchFamily="2" charset="0"/>
              </a:rPr>
              <a:t>Using find() (Locate position)</a:t>
            </a:r>
          </a:p>
        </p:txBody>
      </p:sp>
      <p:sp>
        <p:nvSpPr>
          <p:cNvPr id="12" name="TextBox 11">
            <a:extLst>
              <a:ext uri="{FF2B5EF4-FFF2-40B4-BE49-F238E27FC236}">
                <a16:creationId xmlns:a16="http://schemas.microsoft.com/office/drawing/2014/main" id="{B23A7EA1-28F1-9A5E-2076-23EF58F51D05}"/>
              </a:ext>
            </a:extLst>
          </p:cNvPr>
          <p:cNvSpPr txBox="1"/>
          <p:nvPr/>
        </p:nvSpPr>
        <p:spPr>
          <a:xfrm>
            <a:off x="6258399" y="4120947"/>
            <a:ext cx="5529264" cy="782843"/>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sentence = "I like computer science"</a:t>
            </a: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Courier New" panose="02070309020205020404" pitchFamily="49" charset="0"/>
              </a:rPr>
              <a:t>print(sentence.find("computer"))</a:t>
            </a:r>
          </a:p>
        </p:txBody>
      </p:sp>
      <p:sp>
        <p:nvSpPr>
          <p:cNvPr id="13" name="TextBox 12">
            <a:extLst>
              <a:ext uri="{FF2B5EF4-FFF2-40B4-BE49-F238E27FC236}">
                <a16:creationId xmlns:a16="http://schemas.microsoft.com/office/drawing/2014/main" id="{4513BEBD-C8F6-B2EC-B2B3-EB85BD0130ED}"/>
              </a:ext>
            </a:extLst>
          </p:cNvPr>
          <p:cNvSpPr txBox="1"/>
          <p:nvPr/>
        </p:nvSpPr>
        <p:spPr>
          <a:xfrm>
            <a:off x="6238872" y="5097055"/>
            <a:ext cx="5568318" cy="777521"/>
          </a:xfrm>
          <a:prstGeom prst="rect">
            <a:avLst/>
          </a:prstGeom>
          <a:solidFill>
            <a:schemeClr val="bg1">
              <a:lumMod val="95000"/>
            </a:schemeClr>
          </a:solid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The output would be:</a:t>
            </a:r>
          </a:p>
          <a:p>
            <a:pPr>
              <a:lnSpc>
                <a:spcPct val="107000"/>
              </a:lnSpc>
              <a:spcAft>
                <a:spcPts val="800"/>
              </a:spcAft>
            </a:pPr>
            <a:r>
              <a:rPr lang="en-GB" dirty="0">
                <a:latin typeface="Courier New" panose="02070309020205020404" pitchFamily="49" charset="0"/>
                <a:cs typeface="Courier New" panose="02070309020205020404" pitchFamily="49" charset="0"/>
              </a:rPr>
              <a:t>7</a:t>
            </a:r>
          </a:p>
        </p:txBody>
      </p:sp>
      <p:sp>
        <p:nvSpPr>
          <p:cNvPr id="14" name="TextBox 13">
            <a:extLst>
              <a:ext uri="{FF2B5EF4-FFF2-40B4-BE49-F238E27FC236}">
                <a16:creationId xmlns:a16="http://schemas.microsoft.com/office/drawing/2014/main" id="{AF650106-6B5B-30E2-9F6D-845540A647E8}"/>
              </a:ext>
            </a:extLst>
          </p:cNvPr>
          <p:cNvSpPr txBox="1"/>
          <p:nvPr/>
        </p:nvSpPr>
        <p:spPr>
          <a:xfrm>
            <a:off x="224790" y="3603622"/>
            <a:ext cx="3018754" cy="400110"/>
          </a:xfrm>
          <a:prstGeom prst="rect">
            <a:avLst/>
          </a:prstGeom>
          <a:noFill/>
        </p:spPr>
        <p:txBody>
          <a:bodyPr wrap="square">
            <a:spAutoFit/>
          </a:bodyPr>
          <a:lstStyle/>
          <a:p>
            <a:r>
              <a:rPr lang="en-GB" sz="2000" b="1" dirty="0">
                <a:latin typeface="Segoe UI Variable Text" pitchFamily="2" charset="0"/>
              </a:rPr>
              <a:t>How does this work?</a:t>
            </a:r>
          </a:p>
        </p:txBody>
      </p:sp>
      <p:sp>
        <p:nvSpPr>
          <p:cNvPr id="18" name="TextBox 17">
            <a:extLst>
              <a:ext uri="{FF2B5EF4-FFF2-40B4-BE49-F238E27FC236}">
                <a16:creationId xmlns:a16="http://schemas.microsoft.com/office/drawing/2014/main" id="{5F08802A-357A-CE0E-915B-96986DA96E2A}"/>
              </a:ext>
            </a:extLst>
          </p:cNvPr>
          <p:cNvSpPr txBox="1"/>
          <p:nvPr/>
        </p:nvSpPr>
        <p:spPr>
          <a:xfrm>
            <a:off x="224790" y="4120250"/>
            <a:ext cx="5535929" cy="1754326"/>
          </a:xfrm>
          <a:prstGeom prst="rect">
            <a:avLst/>
          </a:prstGeom>
          <a:noFill/>
        </p:spPr>
        <p:txBody>
          <a:bodyPr wrap="square">
            <a:spAutoFit/>
          </a:bodyPr>
          <a:lstStyle/>
          <a:p>
            <a:r>
              <a:rPr lang="en-GB" dirty="0">
                <a:latin typeface="Segoe UI Variable Text" pitchFamily="2" charset="0"/>
              </a:rPr>
              <a:t>There are </a:t>
            </a:r>
            <a:r>
              <a:rPr lang="en-GB" u="sng" dirty="0">
                <a:latin typeface="Segoe UI Variable Text" pitchFamily="2" charset="0"/>
              </a:rPr>
              <a:t>two</a:t>
            </a:r>
            <a:r>
              <a:rPr lang="en-GB" dirty="0">
                <a:latin typeface="Segoe UI Variable Text" pitchFamily="2" charset="0"/>
              </a:rPr>
              <a:t> ways:</a:t>
            </a:r>
          </a:p>
          <a:p>
            <a:pPr marL="285750" indent="-285750">
              <a:buFont typeface="Arial" panose="020B0604020202020204" pitchFamily="34" charset="0"/>
              <a:buChar char="•"/>
            </a:pPr>
            <a:r>
              <a:rPr lang="en-GB" dirty="0">
                <a:latin typeface="Segoe UI Variable Text" pitchFamily="2" charset="0"/>
              </a:rPr>
              <a:t>Using in - This checks if the word appears anywhere in the string.</a:t>
            </a:r>
          </a:p>
          <a:p>
            <a:pPr marL="285750" indent="-285750">
              <a:buFont typeface="Arial" panose="020B0604020202020204" pitchFamily="34" charset="0"/>
              <a:buChar char="•"/>
            </a:pPr>
            <a:r>
              <a:rPr lang="en-GB" dirty="0">
                <a:latin typeface="Segoe UI Variable Text" pitchFamily="2" charset="0"/>
              </a:rPr>
              <a:t>Find () - This returns the index (position) of the first occurrence. If not found, it returns -1.</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07907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1726</TotalTime>
  <Words>1861</Words>
  <Application>Microsoft Office PowerPoint</Application>
  <PresentationFormat>Widescreen</PresentationFormat>
  <Paragraphs>275</Paragraphs>
  <Slides>17</Slides>
  <Notes>16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Aptos</vt:lpstr>
      <vt:lpstr>Aptos Display</vt:lpstr>
      <vt:lpstr>Arial</vt:lpstr>
      <vt:lpstr>Courier New</vt:lpstr>
      <vt:lpstr>Segoe UI Black</vt:lpstr>
      <vt:lpstr>Segoe UI Emoji</vt:lpstr>
      <vt:lpstr>Segoe UI Symbol</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97</cp:revision>
  <cp:lastPrinted>2026-02-17T16:07:28Z</cp:lastPrinted>
  <dcterms:created xsi:type="dcterms:W3CDTF">2026-01-24T22:14:20Z</dcterms:created>
  <dcterms:modified xsi:type="dcterms:W3CDTF">2026-06-24T18:17:06Z</dcterms:modified>
</cp:coreProperties>
</file>