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8" r:id="rId2"/>
    <p:sldId id="346" r:id="rId3"/>
    <p:sldId id="261" r:id="rId4"/>
    <p:sldId id="267" r:id="rId5"/>
    <p:sldId id="263" r:id="rId6"/>
    <p:sldId id="344" r:id="rId7"/>
    <p:sldId id="324" r:id="rId8"/>
    <p:sldId id="339" r:id="rId9"/>
    <p:sldId id="342" r:id="rId10"/>
    <p:sldId id="349" r:id="rId11"/>
    <p:sldId id="345" r:id="rId12"/>
    <p:sldId id="350" r:id="rId13"/>
    <p:sldId id="347" r:id="rId14"/>
    <p:sldId id="348" r:id="rId15"/>
    <p:sldId id="323" r:id="rId16"/>
    <p:sldId id="302" r:id="rId17"/>
    <p:sldId id="268" r:id="rId18"/>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94660"/>
  </p:normalViewPr>
  <p:slideViewPr>
    <p:cSldViewPr snapToGrid="0">
      <p:cViewPr varScale="1">
        <p:scale>
          <a:sx n="67" d="100"/>
          <a:sy n="67" d="100"/>
        </p:scale>
        <p:origin x="58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960EEC-4986-42D2-9ED2-5BE5072D326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2C492705-2BED-4E94-B486-6779D570C97F}">
      <dgm:prSet phldrT="[Text]" custT="1"/>
      <dgm:spPr/>
      <dgm:t>
        <a:bodyPr/>
        <a:lstStyle/>
        <a:p>
          <a:pPr>
            <a:buSzPts val="1000"/>
            <a:buFont typeface="Symbol" panose="05050102010706020507" pitchFamily="18" charset="2"/>
            <a:buChar char=""/>
          </a:pPr>
          <a:r>
            <a:rPr lang="en-GB" sz="1600" b="1" dirty="0">
              <a:latin typeface="Segoe UI Variable Text" pitchFamily="2" charset="0"/>
            </a:rPr>
            <a:t>Compiler</a:t>
          </a:r>
          <a:r>
            <a:rPr lang="en-GB" sz="1600" dirty="0">
              <a:latin typeface="Segoe UI Variable Text" pitchFamily="2" charset="0"/>
            </a:rPr>
            <a:t> – Translates the entire program into machine code before execution. </a:t>
          </a:r>
        </a:p>
      </dgm:t>
    </dgm:pt>
    <dgm:pt modelId="{29D4F552-498F-4F08-AF5B-371956840134}" type="parTrans" cxnId="{B2E265C6-B06B-4214-953F-EE562E128B6D}">
      <dgm:prSet/>
      <dgm:spPr/>
      <dgm:t>
        <a:bodyPr/>
        <a:lstStyle/>
        <a:p>
          <a:endParaRPr lang="en-GB"/>
        </a:p>
      </dgm:t>
    </dgm:pt>
    <dgm:pt modelId="{A104CDED-D42D-421A-9A19-E7EA35A70D2E}" type="sibTrans" cxnId="{B2E265C6-B06B-4214-953F-EE562E128B6D}">
      <dgm:prSet/>
      <dgm:spPr/>
      <dgm:t>
        <a:bodyPr/>
        <a:lstStyle/>
        <a:p>
          <a:endParaRPr lang="en-GB"/>
        </a:p>
      </dgm:t>
    </dgm:pt>
    <dgm:pt modelId="{2536E542-922C-4F4C-99B2-BCD2B73E6C78}">
      <dgm:prSet phldrT="[Text]" custT="1"/>
      <dgm:spPr/>
      <dgm:t>
        <a:bodyPr/>
        <a:lstStyle/>
        <a:p>
          <a:pPr>
            <a:buSzPts val="1000"/>
            <a:buFont typeface="Symbol" panose="05050102010706020507" pitchFamily="18" charset="2"/>
            <a:buChar char=""/>
          </a:pPr>
          <a:r>
            <a:rPr lang="en-GB" sz="1600" b="1" dirty="0">
              <a:latin typeface="Segoe UI Variable Text" pitchFamily="2" charset="0"/>
            </a:rPr>
            <a:t>Interpreter</a:t>
          </a:r>
          <a:r>
            <a:rPr lang="en-GB" sz="1600" dirty="0">
              <a:latin typeface="Segoe UI Variable Text" pitchFamily="2" charset="0"/>
            </a:rPr>
            <a:t> – Translates and executes the program one line at a time. </a:t>
          </a:r>
        </a:p>
      </dgm:t>
    </dgm:pt>
    <dgm:pt modelId="{298DEE82-5FFD-4BB4-BEE1-2911D31A6010}" type="parTrans" cxnId="{8F8AE455-3811-4B63-B775-048E820D35A4}">
      <dgm:prSet/>
      <dgm:spPr/>
      <dgm:t>
        <a:bodyPr/>
        <a:lstStyle/>
        <a:p>
          <a:endParaRPr lang="en-GB"/>
        </a:p>
      </dgm:t>
    </dgm:pt>
    <dgm:pt modelId="{745C5689-E8BA-44E7-B328-56DA6E528142}" type="sibTrans" cxnId="{8F8AE455-3811-4B63-B775-048E820D35A4}">
      <dgm:prSet/>
      <dgm:spPr/>
      <dgm:t>
        <a:bodyPr/>
        <a:lstStyle/>
        <a:p>
          <a:endParaRPr lang="en-GB"/>
        </a:p>
      </dgm:t>
    </dgm:pt>
    <dgm:pt modelId="{153FA0D7-CA84-4AF2-90DE-FB194A26F5D4}">
      <dgm:prSet phldrT="[Text]" custT="1"/>
      <dgm:spPr>
        <a:solidFill>
          <a:schemeClr val="accent3">
            <a:lumMod val="75000"/>
          </a:schemeClr>
        </a:solidFill>
      </dgm:spPr>
      <dgm:t>
        <a:bodyPr/>
        <a:lstStyle/>
        <a:p>
          <a:pPr>
            <a:buSzPts val="1000"/>
            <a:buFont typeface="Symbol" panose="05050102010706020507" pitchFamily="18" charset="2"/>
            <a:buChar char=""/>
          </a:pPr>
          <a:r>
            <a:rPr lang="en-GB" sz="1600" b="1" dirty="0">
              <a:latin typeface="Segoe UI Variable Text" pitchFamily="2" charset="0"/>
            </a:rPr>
            <a:t>Assembler</a:t>
          </a:r>
          <a:r>
            <a:rPr lang="en-GB" sz="1600" dirty="0">
              <a:latin typeface="Segoe UI Variable Text" pitchFamily="2" charset="0"/>
            </a:rPr>
            <a:t> – Translates assembly language into machine code.</a:t>
          </a:r>
        </a:p>
      </dgm:t>
    </dgm:pt>
    <dgm:pt modelId="{081608BF-DAF0-42C7-8861-6E8F265AB799}" type="parTrans" cxnId="{5C91FD1B-3718-415B-863F-C4C2C947B4C6}">
      <dgm:prSet/>
      <dgm:spPr/>
      <dgm:t>
        <a:bodyPr/>
        <a:lstStyle/>
        <a:p>
          <a:endParaRPr lang="en-GB"/>
        </a:p>
      </dgm:t>
    </dgm:pt>
    <dgm:pt modelId="{7787BA02-3B4F-4676-9006-4AC7F2B193D3}" type="sibTrans" cxnId="{5C91FD1B-3718-415B-863F-C4C2C947B4C6}">
      <dgm:prSet/>
      <dgm:spPr/>
      <dgm:t>
        <a:bodyPr/>
        <a:lstStyle/>
        <a:p>
          <a:endParaRPr lang="en-GB"/>
        </a:p>
      </dgm:t>
    </dgm:pt>
    <dgm:pt modelId="{1DA525B7-4F29-420D-AA7D-98D852879000}" type="pres">
      <dgm:prSet presAssocID="{B4960EEC-4986-42D2-9ED2-5BE5072D3260}" presName="diagram" presStyleCnt="0">
        <dgm:presLayoutVars>
          <dgm:dir/>
          <dgm:resizeHandles val="exact"/>
        </dgm:presLayoutVars>
      </dgm:prSet>
      <dgm:spPr/>
    </dgm:pt>
    <dgm:pt modelId="{1233FFA6-2420-41F1-86D3-7DB46C5F7775}" type="pres">
      <dgm:prSet presAssocID="{2C492705-2BED-4E94-B486-6779D570C97F}" presName="node" presStyleLbl="node1" presStyleIdx="0" presStyleCnt="3">
        <dgm:presLayoutVars>
          <dgm:bulletEnabled val="1"/>
        </dgm:presLayoutVars>
      </dgm:prSet>
      <dgm:spPr/>
    </dgm:pt>
    <dgm:pt modelId="{6C6B2041-C7A3-4FF4-91DC-8C08B61B4DFE}" type="pres">
      <dgm:prSet presAssocID="{A104CDED-D42D-421A-9A19-E7EA35A70D2E}" presName="sibTrans" presStyleCnt="0"/>
      <dgm:spPr/>
    </dgm:pt>
    <dgm:pt modelId="{49DEA544-A18C-4D23-9019-E27862BAA75C}" type="pres">
      <dgm:prSet presAssocID="{2536E542-922C-4F4C-99B2-BCD2B73E6C78}" presName="node" presStyleLbl="node1" presStyleIdx="1" presStyleCnt="3">
        <dgm:presLayoutVars>
          <dgm:bulletEnabled val="1"/>
        </dgm:presLayoutVars>
      </dgm:prSet>
      <dgm:spPr/>
    </dgm:pt>
    <dgm:pt modelId="{281C2E36-0B67-4389-98D6-70F2DED9E428}" type="pres">
      <dgm:prSet presAssocID="{745C5689-E8BA-44E7-B328-56DA6E528142}" presName="sibTrans" presStyleCnt="0"/>
      <dgm:spPr/>
    </dgm:pt>
    <dgm:pt modelId="{15C8E5E8-3588-462C-8923-C88B7618B9BD}" type="pres">
      <dgm:prSet presAssocID="{153FA0D7-CA84-4AF2-90DE-FB194A26F5D4}" presName="node" presStyleLbl="node1" presStyleIdx="2" presStyleCnt="3">
        <dgm:presLayoutVars>
          <dgm:bulletEnabled val="1"/>
        </dgm:presLayoutVars>
      </dgm:prSet>
      <dgm:spPr/>
    </dgm:pt>
  </dgm:ptLst>
  <dgm:cxnLst>
    <dgm:cxn modelId="{5C91FD1B-3718-415B-863F-C4C2C947B4C6}" srcId="{B4960EEC-4986-42D2-9ED2-5BE5072D3260}" destId="{153FA0D7-CA84-4AF2-90DE-FB194A26F5D4}" srcOrd="2" destOrd="0" parTransId="{081608BF-DAF0-42C7-8861-6E8F265AB799}" sibTransId="{7787BA02-3B4F-4676-9006-4AC7F2B193D3}"/>
    <dgm:cxn modelId="{31FBF41D-98EE-4469-BECF-68EADFE8ED3C}" type="presOf" srcId="{2536E542-922C-4F4C-99B2-BCD2B73E6C78}" destId="{49DEA544-A18C-4D23-9019-E27862BAA75C}" srcOrd="0" destOrd="0" presId="urn:microsoft.com/office/officeart/2005/8/layout/default"/>
    <dgm:cxn modelId="{8F8AE455-3811-4B63-B775-048E820D35A4}" srcId="{B4960EEC-4986-42D2-9ED2-5BE5072D3260}" destId="{2536E542-922C-4F4C-99B2-BCD2B73E6C78}" srcOrd="1" destOrd="0" parTransId="{298DEE82-5FFD-4BB4-BEE1-2911D31A6010}" sibTransId="{745C5689-E8BA-44E7-B328-56DA6E528142}"/>
    <dgm:cxn modelId="{F483E07E-D116-4DFF-AA3B-4EAF49E28B12}" type="presOf" srcId="{2C492705-2BED-4E94-B486-6779D570C97F}" destId="{1233FFA6-2420-41F1-86D3-7DB46C5F7775}" srcOrd="0" destOrd="0" presId="urn:microsoft.com/office/officeart/2005/8/layout/default"/>
    <dgm:cxn modelId="{79E01681-24EA-41EC-903B-0BBFB4F418F8}" type="presOf" srcId="{153FA0D7-CA84-4AF2-90DE-FB194A26F5D4}" destId="{15C8E5E8-3588-462C-8923-C88B7618B9BD}" srcOrd="0" destOrd="0" presId="urn:microsoft.com/office/officeart/2005/8/layout/default"/>
    <dgm:cxn modelId="{61E1FC85-C112-4D5F-B8AD-85009E124ECB}" type="presOf" srcId="{B4960EEC-4986-42D2-9ED2-5BE5072D3260}" destId="{1DA525B7-4F29-420D-AA7D-98D852879000}" srcOrd="0" destOrd="0" presId="urn:microsoft.com/office/officeart/2005/8/layout/default"/>
    <dgm:cxn modelId="{B2E265C6-B06B-4214-953F-EE562E128B6D}" srcId="{B4960EEC-4986-42D2-9ED2-5BE5072D3260}" destId="{2C492705-2BED-4E94-B486-6779D570C97F}" srcOrd="0" destOrd="0" parTransId="{29D4F552-498F-4F08-AF5B-371956840134}" sibTransId="{A104CDED-D42D-421A-9A19-E7EA35A70D2E}"/>
    <dgm:cxn modelId="{7DD6294B-C50A-4A4D-B5DF-22F39B6F7FF0}" type="presParOf" srcId="{1DA525B7-4F29-420D-AA7D-98D852879000}" destId="{1233FFA6-2420-41F1-86D3-7DB46C5F7775}" srcOrd="0" destOrd="0" presId="urn:microsoft.com/office/officeart/2005/8/layout/default"/>
    <dgm:cxn modelId="{3953385C-1522-4980-864C-F445F6095F03}" type="presParOf" srcId="{1DA525B7-4F29-420D-AA7D-98D852879000}" destId="{6C6B2041-C7A3-4FF4-91DC-8C08B61B4DFE}" srcOrd="1" destOrd="0" presId="urn:microsoft.com/office/officeart/2005/8/layout/default"/>
    <dgm:cxn modelId="{5FA67F31-1E4C-46D9-9AF4-AE9F644556EF}" type="presParOf" srcId="{1DA525B7-4F29-420D-AA7D-98D852879000}" destId="{49DEA544-A18C-4D23-9019-E27862BAA75C}" srcOrd="2" destOrd="0" presId="urn:microsoft.com/office/officeart/2005/8/layout/default"/>
    <dgm:cxn modelId="{F03A5CBD-5B58-4F55-A436-17F627EDD54A}" type="presParOf" srcId="{1DA525B7-4F29-420D-AA7D-98D852879000}" destId="{281C2E36-0B67-4389-98D6-70F2DED9E428}" srcOrd="3" destOrd="0" presId="urn:microsoft.com/office/officeart/2005/8/layout/default"/>
    <dgm:cxn modelId="{B354B7D0-2555-44AF-A17F-84CB7D248DB2}" type="presParOf" srcId="{1DA525B7-4F29-420D-AA7D-98D852879000}" destId="{15C8E5E8-3588-462C-8923-C88B7618B9BD}" srcOrd="4"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33FFA6-2420-41F1-86D3-7DB46C5F7775}">
      <dsp:nvSpPr>
        <dsp:cNvPr id="0" name=""/>
        <dsp:cNvSpPr/>
      </dsp:nvSpPr>
      <dsp:spPr>
        <a:xfrm>
          <a:off x="1023011" y="457"/>
          <a:ext cx="2421200" cy="145272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SzPts val="1000"/>
            <a:buFont typeface="Symbol" panose="05050102010706020507" pitchFamily="18" charset="2"/>
            <a:buNone/>
          </a:pPr>
          <a:r>
            <a:rPr lang="en-GB" sz="1600" b="1" kern="1200" dirty="0">
              <a:latin typeface="Segoe UI Variable Text" pitchFamily="2" charset="0"/>
            </a:rPr>
            <a:t>Compiler</a:t>
          </a:r>
          <a:r>
            <a:rPr lang="en-GB" sz="1600" kern="1200" dirty="0">
              <a:latin typeface="Segoe UI Variable Text" pitchFamily="2" charset="0"/>
            </a:rPr>
            <a:t> – Translates the entire program into machine code before execution. </a:t>
          </a:r>
        </a:p>
      </dsp:txBody>
      <dsp:txXfrm>
        <a:off x="1023011" y="457"/>
        <a:ext cx="2421200" cy="1452720"/>
      </dsp:txXfrm>
    </dsp:sp>
    <dsp:sp modelId="{49DEA544-A18C-4D23-9019-E27862BAA75C}">
      <dsp:nvSpPr>
        <dsp:cNvPr id="0" name=""/>
        <dsp:cNvSpPr/>
      </dsp:nvSpPr>
      <dsp:spPr>
        <a:xfrm>
          <a:off x="1023011" y="1695298"/>
          <a:ext cx="2421200" cy="145272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SzPts val="1000"/>
            <a:buFont typeface="Symbol" panose="05050102010706020507" pitchFamily="18" charset="2"/>
            <a:buNone/>
          </a:pPr>
          <a:r>
            <a:rPr lang="en-GB" sz="1600" b="1" kern="1200" dirty="0">
              <a:latin typeface="Segoe UI Variable Text" pitchFamily="2" charset="0"/>
            </a:rPr>
            <a:t>Interpreter</a:t>
          </a:r>
          <a:r>
            <a:rPr lang="en-GB" sz="1600" kern="1200" dirty="0">
              <a:latin typeface="Segoe UI Variable Text" pitchFamily="2" charset="0"/>
            </a:rPr>
            <a:t> – Translates and executes the program one line at a time. </a:t>
          </a:r>
        </a:p>
      </dsp:txBody>
      <dsp:txXfrm>
        <a:off x="1023011" y="1695298"/>
        <a:ext cx="2421200" cy="1452720"/>
      </dsp:txXfrm>
    </dsp:sp>
    <dsp:sp modelId="{15C8E5E8-3588-462C-8923-C88B7618B9BD}">
      <dsp:nvSpPr>
        <dsp:cNvPr id="0" name=""/>
        <dsp:cNvSpPr/>
      </dsp:nvSpPr>
      <dsp:spPr>
        <a:xfrm>
          <a:off x="1023011" y="3390138"/>
          <a:ext cx="2421200" cy="1452720"/>
        </a:xfrm>
        <a:prstGeom prst="rect">
          <a:avLst/>
        </a:prstGeom>
        <a:solidFill>
          <a:schemeClr val="accent3">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SzPts val="1000"/>
            <a:buFont typeface="Symbol" panose="05050102010706020507" pitchFamily="18" charset="2"/>
            <a:buNone/>
          </a:pPr>
          <a:r>
            <a:rPr lang="en-GB" sz="1600" b="1" kern="1200" dirty="0">
              <a:latin typeface="Segoe UI Variable Text" pitchFamily="2" charset="0"/>
            </a:rPr>
            <a:t>Assembler</a:t>
          </a:r>
          <a:r>
            <a:rPr lang="en-GB" sz="1600" kern="1200" dirty="0">
              <a:latin typeface="Segoe UI Variable Text" pitchFamily="2" charset="0"/>
            </a:rPr>
            <a:t> – Translates assembly language into machine code.</a:t>
          </a:r>
        </a:p>
      </dsp:txBody>
      <dsp:txXfrm>
        <a:off x="1023011" y="3390138"/>
        <a:ext cx="2421200" cy="145272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13/07/2026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60292-0A05-40FC-A4A7-8F774F9F8D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70CBA0-2C6D-1460-7264-AA7B584D05D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00C5B6C-EF6A-F65B-2B57-A7694AB5A18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E32671-40B1-7F5D-3A8B-8B144B6D7EC4}"/>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25361190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BE5E4-5B0F-8648-26D4-0361C0E7BA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BC554A-0C83-15EC-69DD-06F753601670}"/>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24ACF00-4541-F721-8E7A-C09D5BBC822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B921D18-DA70-00BF-58F9-AB7EED530BB0}"/>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337627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1A8AA-4189-632F-68B1-40CD4AFF14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7FB9637-B0F4-A171-F837-B12D9B063D4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DD4193C-7F29-5CD4-8511-57D0073A309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EC22C3B-6399-4C2C-7832-6ECD69DDC0F2}"/>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2503934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522D1E-F48B-D128-C805-380237AE56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678919-7DD1-F1A7-2346-76D2CF89E59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274D9BC0-636E-F52E-0CFF-CB1B61D3310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46BE7A4-7F65-7468-A75A-FCAA8F59B9D5}"/>
              </a:ext>
            </a:extLst>
          </p:cNvPr>
          <p:cNvSpPr>
            <a:spLocks noGrp="1"/>
          </p:cNvSpPr>
          <p:nvPr>
            <p:ph type="sldNum" sz="quarter" idx="5"/>
          </p:nvPr>
        </p:nvSpPr>
        <p:spPr/>
        <p:txBody>
          <a:bodyPr/>
          <a:lstStyle/>
          <a:p>
            <a:fld id="{B55CF561-0861-49F7-ADB4-44D0436595CD}" type="slidenum">
              <a:rPr lang="en-GB" smtClean="0"/>
              <a:t>13</a:t>
            </a:fld>
            <a:endParaRPr lang="en-GB"/>
          </a:p>
        </p:txBody>
      </p:sp>
    </p:spTree>
    <p:extLst>
      <p:ext uri="{BB962C8B-B14F-4D97-AF65-F5344CB8AC3E}">
        <p14:creationId xmlns:p14="http://schemas.microsoft.com/office/powerpoint/2010/main" val="1154197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1FDC66-3E13-D1AE-0213-08766F7941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6E87F2-88CD-5938-D837-86BD60DAE77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99B6794-3C8A-FBE0-066D-4FE2A2E41A3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1DB29F-AF58-0831-EF62-C230F1D2FC3F}"/>
              </a:ext>
            </a:extLst>
          </p:cNvPr>
          <p:cNvSpPr>
            <a:spLocks noGrp="1"/>
          </p:cNvSpPr>
          <p:nvPr>
            <p:ph type="sldNum" sz="quarter" idx="5"/>
          </p:nvPr>
        </p:nvSpPr>
        <p:spPr/>
        <p:txBody>
          <a:bodyPr/>
          <a:lstStyle/>
          <a:p>
            <a:fld id="{B55CF561-0861-49F7-ADB4-44D0436595CD}" type="slidenum">
              <a:rPr lang="en-GB" smtClean="0"/>
              <a:t>14</a:t>
            </a:fld>
            <a:endParaRPr lang="en-GB"/>
          </a:p>
        </p:txBody>
      </p:sp>
    </p:spTree>
    <p:extLst>
      <p:ext uri="{BB962C8B-B14F-4D97-AF65-F5344CB8AC3E}">
        <p14:creationId xmlns:p14="http://schemas.microsoft.com/office/powerpoint/2010/main" val="262867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15</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16</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17</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24787-E3E3-A9DF-01B8-8C5A8877E5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F6CACF-6CA5-0CA8-D085-0DB13CC02A51}"/>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04736A0-A82C-9CD4-840B-2FE0D834349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DA3F04E-C0D8-48CB-D2E0-DE0DA3A49D3A}"/>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1867999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4028C-00FB-6096-65BA-DB9808E9B1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68EEAB-FFFF-6E3E-E8BA-BD164DAAFC6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602A5B3-FBD0-5EED-41E7-B1B69ABD419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FA44D10-CB05-E234-1D06-0E853D4BD6C3}"/>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2846589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0C202-61FC-E5A3-C9DD-035D4EB5D9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0E2CD0-BC10-E3C7-8484-BFCDFF46EE2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D609688-F67D-2752-D180-5F133BD21FC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4727091-B9E8-CB87-BB26-8DA2B8956DD2}"/>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438434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6C762-7B5E-6EB1-1B77-D9B7ADAA607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A5AF3A-A2AC-CAF3-AA41-9A4408F6878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B3DBDAD-BC22-0544-7151-DE9F85D79A9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35BDDBB-EAAE-9FEA-C354-123F8FEA6990}"/>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3008146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8DC97-A9D5-1630-0BD9-DBEAE152AF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15F912-CB0C-10D6-83AD-A0C7062D4375}"/>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988EA56-6C2B-337C-8831-3BF563182D9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EB55A96-F076-006B-3F4B-95DAEFE268B9}"/>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928284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8.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8.sv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8.sv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8.svg"/><Relationship Id="rId9" Type="http://schemas.microsoft.com/office/2007/relationships/diagramDrawing" Target="../diagrams/drawing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0" y="1128968"/>
            <a:ext cx="6360795"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17:</a:t>
            </a:r>
          </a:p>
          <a:p>
            <a:r>
              <a:rPr lang="en-GB" sz="4000" b="1" dirty="0">
                <a:solidFill>
                  <a:schemeClr val="bg1"/>
                </a:solidFill>
                <a:latin typeface="Segoe UI Black" panose="020B0A02040204020203" pitchFamily="34" charset="0"/>
                <a:ea typeface="Segoe UI Black" panose="020B0A02040204020203" pitchFamily="34" charset="0"/>
              </a:rPr>
              <a:t>Programming languages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6120771"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E4645-AFF0-C281-39C9-B61D9EBDDE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3F8DDB4-3B2B-9349-BCC2-F451B83A0A31}"/>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Compiler</a:t>
            </a:r>
          </a:p>
        </p:txBody>
      </p:sp>
      <p:pic>
        <p:nvPicPr>
          <p:cNvPr id="32" name="Picture 31">
            <a:extLst>
              <a:ext uri="{FF2B5EF4-FFF2-40B4-BE49-F238E27FC236}">
                <a16:creationId xmlns:a16="http://schemas.microsoft.com/office/drawing/2014/main" id="{D5B19B6D-B7FD-5793-5618-D37F78F6DF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1E97EC25-8538-39C5-5D10-ABB34E0B390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05823C70-B77E-0A92-2D45-3B4F483F797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1B7FB922-58C4-B76A-25FB-CB5324C6E550}"/>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pic>
        <p:nvPicPr>
          <p:cNvPr id="8" name="Picture 7">
            <a:extLst>
              <a:ext uri="{FF2B5EF4-FFF2-40B4-BE49-F238E27FC236}">
                <a16:creationId xmlns:a16="http://schemas.microsoft.com/office/drawing/2014/main" id="{49FF8E4E-4F72-686D-8570-532EE7A41CD1}"/>
              </a:ext>
            </a:extLst>
          </p:cNvPr>
          <p:cNvPicPr>
            <a:picLocks noChangeAspect="1"/>
          </p:cNvPicPr>
          <p:nvPr/>
        </p:nvPicPr>
        <p:blipFill>
          <a:blip r:embed="rId5"/>
          <a:stretch>
            <a:fillRect/>
          </a:stretch>
        </p:blipFill>
        <p:spPr>
          <a:xfrm>
            <a:off x="1676400" y="1071979"/>
            <a:ext cx="8578215" cy="5718810"/>
          </a:xfrm>
          <a:prstGeom prst="rect">
            <a:avLst/>
          </a:prstGeom>
        </p:spPr>
      </p:pic>
    </p:spTree>
    <p:extLst>
      <p:ext uri="{BB962C8B-B14F-4D97-AF65-F5344CB8AC3E}">
        <p14:creationId xmlns:p14="http://schemas.microsoft.com/office/powerpoint/2010/main" val="1667219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999820-B69F-A7C4-011F-357DF3060B7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08CCA2B-C541-0399-A3FE-746357CF4365}"/>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Interpreter</a:t>
            </a:r>
          </a:p>
        </p:txBody>
      </p:sp>
      <p:pic>
        <p:nvPicPr>
          <p:cNvPr id="32" name="Picture 31">
            <a:extLst>
              <a:ext uri="{FF2B5EF4-FFF2-40B4-BE49-F238E27FC236}">
                <a16:creationId xmlns:a16="http://schemas.microsoft.com/office/drawing/2014/main" id="{601E9159-2D79-4F71-C9D7-C35F968A33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CD039643-BD70-10AD-1CD4-B4B58F57C7D7}"/>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CDCBA4A1-66AE-A906-F438-0E7547387D9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31D1B246-5703-0F98-5AD9-3DC99D9E1FAA}"/>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1A3808B4-BE4B-08B9-14C4-2612E8FE32AE}"/>
              </a:ext>
            </a:extLst>
          </p:cNvPr>
          <p:cNvSpPr txBox="1"/>
          <p:nvPr/>
        </p:nvSpPr>
        <p:spPr>
          <a:xfrm>
            <a:off x="224791" y="1156284"/>
            <a:ext cx="5528309" cy="2308324"/>
          </a:xfrm>
          <a:prstGeom prst="rect">
            <a:avLst/>
          </a:prstGeom>
          <a:noFill/>
        </p:spPr>
        <p:txBody>
          <a:bodyPr wrap="square">
            <a:spAutoFit/>
          </a:bodyPr>
          <a:lstStyle/>
          <a:p>
            <a:r>
              <a:rPr lang="en-GB" sz="2400" b="1" dirty="0">
                <a:latin typeface="Segoe UI Variable Text" pitchFamily="2" charset="0"/>
              </a:rPr>
              <a:t>What is the purpose of an interpreter?</a:t>
            </a:r>
          </a:p>
          <a:p>
            <a:endParaRPr lang="en-GB" sz="2400" dirty="0">
              <a:latin typeface="Segoe UI Variable Text" pitchFamily="2" charset="0"/>
            </a:endParaRPr>
          </a:p>
          <a:p>
            <a:r>
              <a:rPr lang="en-GB" dirty="0">
                <a:latin typeface="Segoe UI Variable Text" pitchFamily="2" charset="0"/>
              </a:rPr>
              <a:t>An interpreter translates and executes a program one line at a time. It reads each instruction, converts it into machine code, and immediately carries it out before moving on to the next instruction.</a:t>
            </a:r>
          </a:p>
        </p:txBody>
      </p:sp>
      <p:sp>
        <p:nvSpPr>
          <p:cNvPr id="23" name="TextBox 22">
            <a:extLst>
              <a:ext uri="{FF2B5EF4-FFF2-40B4-BE49-F238E27FC236}">
                <a16:creationId xmlns:a16="http://schemas.microsoft.com/office/drawing/2014/main" id="{B10068D6-BBB9-CED6-F078-AFEE03B0F1E5}"/>
              </a:ext>
            </a:extLst>
          </p:cNvPr>
          <p:cNvSpPr txBox="1"/>
          <p:nvPr/>
        </p:nvSpPr>
        <p:spPr>
          <a:xfrm>
            <a:off x="224790" y="3680566"/>
            <a:ext cx="3439093" cy="400110"/>
          </a:xfrm>
          <a:prstGeom prst="rect">
            <a:avLst/>
          </a:prstGeom>
          <a:noFill/>
        </p:spPr>
        <p:txBody>
          <a:bodyPr wrap="square">
            <a:spAutoFit/>
          </a:bodyPr>
          <a:lstStyle/>
          <a:p>
            <a:r>
              <a:rPr lang="en-GB" sz="2000" b="1" dirty="0">
                <a:latin typeface="Segoe UI Variable Text" pitchFamily="2" charset="0"/>
              </a:rPr>
              <a:t>Characteristics</a:t>
            </a:r>
          </a:p>
        </p:txBody>
      </p:sp>
      <p:sp>
        <p:nvSpPr>
          <p:cNvPr id="26" name="TextBox 25">
            <a:extLst>
              <a:ext uri="{FF2B5EF4-FFF2-40B4-BE49-F238E27FC236}">
                <a16:creationId xmlns:a16="http://schemas.microsoft.com/office/drawing/2014/main" id="{75CC62E1-78B5-B7EA-4965-042DA25A7DEC}"/>
              </a:ext>
            </a:extLst>
          </p:cNvPr>
          <p:cNvSpPr txBox="1"/>
          <p:nvPr/>
        </p:nvSpPr>
        <p:spPr>
          <a:xfrm>
            <a:off x="300989" y="4124794"/>
            <a:ext cx="5452111" cy="1754326"/>
          </a:xfrm>
          <a:prstGeom prst="rect">
            <a:avLst/>
          </a:prstGeom>
          <a:noFill/>
          <a:ln>
            <a:solidFill>
              <a:schemeClr val="tx1"/>
            </a:solidFill>
            <a:prstDash val="dash"/>
          </a:ln>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Translates one line of code at a time. </a:t>
            </a:r>
          </a:p>
          <a:p>
            <a:pPr marL="285750" lvl="0" indent="-285750">
              <a:buFont typeface="Arial" panose="020B0604020202020204" pitchFamily="34" charset="0"/>
              <a:buChar char="•"/>
            </a:pPr>
            <a:r>
              <a:rPr lang="en-GB" dirty="0">
                <a:latin typeface="Segoe UI Variable Text" pitchFamily="2" charset="0"/>
              </a:rPr>
              <a:t>Executes each line immediately after translation. </a:t>
            </a:r>
          </a:p>
          <a:p>
            <a:pPr marL="285750" lvl="0" indent="-285750">
              <a:buFont typeface="Arial" panose="020B0604020202020204" pitchFamily="34" charset="0"/>
              <a:buChar char="•"/>
            </a:pPr>
            <a:r>
              <a:rPr lang="en-GB" dirty="0">
                <a:latin typeface="Segoe UI Variable Text" pitchFamily="2" charset="0"/>
              </a:rPr>
              <a:t>Does not produce a separate executable file. </a:t>
            </a:r>
          </a:p>
          <a:p>
            <a:pPr marL="285750" lvl="0" indent="-285750">
              <a:buFont typeface="Arial" panose="020B0604020202020204" pitchFamily="34" charset="0"/>
              <a:buChar char="•"/>
            </a:pPr>
            <a:r>
              <a:rPr lang="en-GB" dirty="0">
                <a:latin typeface="Segoe UI Variable Text" pitchFamily="2" charset="0"/>
              </a:rPr>
              <a:t>Stops execution when it encounters an error. </a:t>
            </a:r>
          </a:p>
          <a:p>
            <a:pPr marL="285750" lvl="0" indent="-285750">
              <a:buFont typeface="Arial" panose="020B0604020202020204" pitchFamily="34" charset="0"/>
              <a:buChar char="•"/>
            </a:pPr>
            <a:r>
              <a:rPr lang="en-GB" dirty="0">
                <a:latin typeface="Segoe UI Variable Text" pitchFamily="2" charset="0"/>
              </a:rPr>
              <a:t>Requires the interpreter to be present each time the program is run. </a:t>
            </a:r>
          </a:p>
        </p:txBody>
      </p:sp>
      <p:graphicFrame>
        <p:nvGraphicFramePr>
          <p:cNvPr id="5" name="Table 4">
            <a:extLst>
              <a:ext uri="{FF2B5EF4-FFF2-40B4-BE49-F238E27FC236}">
                <a16:creationId xmlns:a16="http://schemas.microsoft.com/office/drawing/2014/main" id="{20A54556-D12A-1D27-9FEA-E72B7F202302}"/>
              </a:ext>
            </a:extLst>
          </p:cNvPr>
          <p:cNvGraphicFramePr>
            <a:graphicFrameLocks noGrp="1"/>
          </p:cNvGraphicFramePr>
          <p:nvPr>
            <p:extLst>
              <p:ext uri="{D42A27DB-BD31-4B8C-83A1-F6EECF244321}">
                <p14:modId xmlns:p14="http://schemas.microsoft.com/office/powerpoint/2010/main" val="3903921349"/>
              </p:ext>
            </p:extLst>
          </p:nvPr>
        </p:nvGraphicFramePr>
        <p:xfrm>
          <a:off x="6181724" y="1290817"/>
          <a:ext cx="5625466" cy="4394200"/>
        </p:xfrm>
        <a:graphic>
          <a:graphicData uri="http://schemas.openxmlformats.org/drawingml/2006/table">
            <a:tbl>
              <a:tblPr firstRow="1" bandRow="1">
                <a:tableStyleId>{5940675A-B579-460E-94D1-54222C63F5DA}</a:tableStyleId>
              </a:tblPr>
              <a:tblGrid>
                <a:gridCol w="2812733">
                  <a:extLst>
                    <a:ext uri="{9D8B030D-6E8A-4147-A177-3AD203B41FA5}">
                      <a16:colId xmlns:a16="http://schemas.microsoft.com/office/drawing/2014/main" val="2773237480"/>
                    </a:ext>
                  </a:extLst>
                </a:gridCol>
                <a:gridCol w="2812733">
                  <a:extLst>
                    <a:ext uri="{9D8B030D-6E8A-4147-A177-3AD203B41FA5}">
                      <a16:colId xmlns:a16="http://schemas.microsoft.com/office/drawing/2014/main" val="2794777977"/>
                    </a:ext>
                  </a:extLst>
                </a:gridCol>
              </a:tblGrid>
              <a:tr h="370840">
                <a:tc>
                  <a:txBody>
                    <a:bodyPr/>
                    <a:lstStyle/>
                    <a:p>
                      <a:pPr algn="ctr"/>
                      <a:r>
                        <a:rPr lang="en-GB" sz="1600" b="1" dirty="0">
                          <a:solidFill>
                            <a:schemeClr val="bg1"/>
                          </a:solidFill>
                          <a:latin typeface="Segoe UI Variable Text" pitchFamily="2" charset="0"/>
                        </a:rPr>
                        <a:t>Benefits</a:t>
                      </a:r>
                    </a:p>
                  </a:txBody>
                  <a:tcPr>
                    <a:solidFill>
                      <a:srgbClr val="00B050"/>
                    </a:solidFill>
                  </a:tcPr>
                </a:tc>
                <a:tc>
                  <a:txBody>
                    <a:bodyPr/>
                    <a:lstStyle/>
                    <a:p>
                      <a:pPr algn="ctr"/>
                      <a:r>
                        <a:rPr lang="en-GB" sz="1600" b="1" dirty="0">
                          <a:solidFill>
                            <a:schemeClr val="bg1"/>
                          </a:solidFill>
                          <a:latin typeface="Segoe UI Variable Text" pitchFamily="2" charset="0"/>
                        </a:rPr>
                        <a:t>Drawbacks</a:t>
                      </a:r>
                    </a:p>
                  </a:txBody>
                  <a:tcPr>
                    <a:solidFill>
                      <a:srgbClr val="FF0000"/>
                    </a:solidFill>
                  </a:tcPr>
                </a:tc>
                <a:extLst>
                  <a:ext uri="{0D108BD9-81ED-4DB2-BD59-A6C34878D82A}">
                    <a16:rowId xmlns:a16="http://schemas.microsoft.com/office/drawing/2014/main" val="4199565078"/>
                  </a:ext>
                </a:extLst>
              </a:tr>
              <a:tr h="370840">
                <a:tc>
                  <a:txBody>
                    <a:bodyPr/>
                    <a:lstStyle/>
                    <a:p>
                      <a:pPr algn="ctr"/>
                      <a:r>
                        <a:rPr lang="en-GB" sz="1600" b="1" dirty="0">
                          <a:latin typeface="Segoe UI Variable Text" pitchFamily="2" charset="0"/>
                        </a:rPr>
                        <a:t>Easier to debug</a:t>
                      </a:r>
                      <a:r>
                        <a:rPr lang="en-GB" sz="1600" dirty="0">
                          <a:latin typeface="Segoe UI Variable Text" pitchFamily="2" charset="0"/>
                        </a:rPr>
                        <a:t> because errors are reported and located line by line. </a:t>
                      </a:r>
                    </a:p>
                  </a:txBody>
                  <a:tcPr/>
                </a:tc>
                <a:tc>
                  <a:txBody>
                    <a:bodyPr/>
                    <a:lstStyle/>
                    <a:p>
                      <a:r>
                        <a:rPr lang="en-GB" sz="1600" b="1" dirty="0">
                          <a:latin typeface="Segoe UI Variable Text" pitchFamily="2" charset="0"/>
                        </a:rPr>
                        <a:t>Slower execution</a:t>
                      </a:r>
                      <a:r>
                        <a:rPr lang="en-GB" sz="1600" dirty="0">
                          <a:latin typeface="Segoe UI Variable Text" pitchFamily="2" charset="0"/>
                        </a:rPr>
                        <a:t> because translation happens while the program is running. </a:t>
                      </a:r>
                    </a:p>
                  </a:txBody>
                  <a:tcPr/>
                </a:tc>
                <a:extLst>
                  <a:ext uri="{0D108BD9-81ED-4DB2-BD59-A6C34878D82A}">
                    <a16:rowId xmlns:a16="http://schemas.microsoft.com/office/drawing/2014/main" val="1370738363"/>
                  </a:ext>
                </a:extLst>
              </a:tr>
              <a:tr h="370840">
                <a:tc>
                  <a:txBody>
                    <a:bodyPr/>
                    <a:lstStyle/>
                    <a:p>
                      <a:pPr algn="ctr"/>
                      <a:r>
                        <a:rPr lang="en-GB" sz="1600" b="1" dirty="0">
                          <a:latin typeface="Segoe UI Variable Text" pitchFamily="2" charset="0"/>
                        </a:rPr>
                        <a:t>Programs can be tested quickly</a:t>
                      </a:r>
                      <a:r>
                        <a:rPr lang="en-GB" sz="1600" dirty="0">
                          <a:latin typeface="Segoe UI Variable Text" pitchFamily="2" charset="0"/>
                        </a:rPr>
                        <a:t> without recompiling the entire program. </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600" b="1" dirty="0">
                          <a:latin typeface="Segoe UI Variable Text" pitchFamily="2" charset="0"/>
                        </a:rPr>
                        <a:t>Requires the interpreter</a:t>
                      </a:r>
                      <a:r>
                        <a:rPr lang="en-GB" sz="1600" dirty="0">
                          <a:latin typeface="Segoe UI Variable Text" pitchFamily="2" charset="0"/>
                        </a:rPr>
                        <a:t> to be installed on every computer that runs the program. </a:t>
                      </a:r>
                    </a:p>
                    <a:p>
                      <a:pPr algn="ctr"/>
                      <a:endParaRPr lang="en-GB" sz="1600" dirty="0">
                        <a:latin typeface="Segoe UI Variable Text" pitchFamily="2" charset="0"/>
                      </a:endParaRPr>
                    </a:p>
                  </a:txBody>
                  <a:tcPr/>
                </a:tc>
                <a:extLst>
                  <a:ext uri="{0D108BD9-81ED-4DB2-BD59-A6C34878D82A}">
                    <a16:rowId xmlns:a16="http://schemas.microsoft.com/office/drawing/2014/main" val="3673903015"/>
                  </a:ext>
                </a:extLst>
              </a:tr>
              <a:tr h="370840">
                <a:tc>
                  <a:txBody>
                    <a:bodyPr/>
                    <a:lstStyle/>
                    <a:p>
                      <a:pPr algn="ctr"/>
                      <a:r>
                        <a:rPr lang="en-GB" sz="1600" b="1" dirty="0">
                          <a:latin typeface="Segoe UI Variable Text" pitchFamily="2" charset="0"/>
                        </a:rPr>
                        <a:t>Useful during development</a:t>
                      </a:r>
                      <a:r>
                        <a:rPr lang="en-GB" sz="1600" dirty="0">
                          <a:latin typeface="Segoe UI Variable Text" pitchFamily="2" charset="0"/>
                        </a:rPr>
                        <a:t> because changes can be run immediately. </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600" b="0" dirty="0">
                          <a:latin typeface="Segoe UI Variable Text" pitchFamily="2" charset="0"/>
                        </a:rPr>
                        <a:t>No executable file is produced. </a:t>
                      </a:r>
                    </a:p>
                    <a:p>
                      <a:pPr algn="ctr"/>
                      <a:endParaRPr lang="en-GB" sz="1600" dirty="0">
                        <a:latin typeface="Segoe UI Variable Text" pitchFamily="2" charset="0"/>
                      </a:endParaRPr>
                    </a:p>
                  </a:txBody>
                  <a:tcPr/>
                </a:tc>
                <a:extLst>
                  <a:ext uri="{0D108BD9-81ED-4DB2-BD59-A6C34878D82A}">
                    <a16:rowId xmlns:a16="http://schemas.microsoft.com/office/drawing/2014/main" val="4029680576"/>
                  </a:ext>
                </a:extLst>
              </a:tr>
              <a:tr h="370840">
                <a:tc>
                  <a:txBody>
                    <a:bodyPr/>
                    <a:lstStyle/>
                    <a:p>
                      <a:pPr algn="ctr"/>
                      <a:r>
                        <a:rPr lang="en-GB" sz="1600" b="1" dirty="0">
                          <a:latin typeface="Segoe UI Variable Text" pitchFamily="2" charset="0"/>
                        </a:rPr>
                        <a:t>Often more portable</a:t>
                      </a:r>
                      <a:r>
                        <a:rPr lang="en-GB" sz="1600" dirty="0">
                          <a:latin typeface="Segoe UI Variable Text" pitchFamily="2" charset="0"/>
                        </a:rPr>
                        <a:t>, as the same source code can run on different systems with the correct interpreter. </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600" b="1" dirty="0">
                          <a:latin typeface="Segoe UI Variable Text" pitchFamily="2" charset="0"/>
                        </a:rPr>
                        <a:t>Source code must be available</a:t>
                      </a:r>
                      <a:r>
                        <a:rPr lang="en-GB" sz="1600" dirty="0">
                          <a:latin typeface="Segoe UI Variable Text" pitchFamily="2" charset="0"/>
                        </a:rPr>
                        <a:t>, making it easier for others to view or copy. </a:t>
                      </a:r>
                    </a:p>
                    <a:p>
                      <a:pPr algn="ctr"/>
                      <a:endParaRPr lang="en-GB" sz="1600" dirty="0">
                        <a:latin typeface="Segoe UI Variable Text" pitchFamily="2" charset="0"/>
                      </a:endParaRPr>
                    </a:p>
                  </a:txBody>
                  <a:tcPr/>
                </a:tc>
                <a:extLst>
                  <a:ext uri="{0D108BD9-81ED-4DB2-BD59-A6C34878D82A}">
                    <a16:rowId xmlns:a16="http://schemas.microsoft.com/office/drawing/2014/main" val="2668498869"/>
                  </a:ext>
                </a:extLst>
              </a:tr>
            </a:tbl>
          </a:graphicData>
        </a:graphic>
      </p:graphicFrame>
      <p:cxnSp>
        <p:nvCxnSpPr>
          <p:cNvPr id="7" name="Straight Connector 6">
            <a:extLst>
              <a:ext uri="{FF2B5EF4-FFF2-40B4-BE49-F238E27FC236}">
                <a16:creationId xmlns:a16="http://schemas.microsoft.com/office/drawing/2014/main" id="{2D05812C-992B-E003-E2B9-5C5EC0E7EBA4}"/>
              </a:ext>
            </a:extLst>
          </p:cNvPr>
          <p:cNvCxnSpPr>
            <a:cxnSpLocks/>
          </p:cNvCxnSpPr>
          <p:nvPr/>
        </p:nvCxnSpPr>
        <p:spPr>
          <a:xfrm>
            <a:off x="5955496" y="1093548"/>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36004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C6AAA-C2F9-36CA-B868-73BBBA90AA9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91C58E0-2995-045E-7969-60FF081B3A8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Interpreter</a:t>
            </a:r>
          </a:p>
        </p:txBody>
      </p:sp>
      <p:pic>
        <p:nvPicPr>
          <p:cNvPr id="32" name="Picture 31">
            <a:extLst>
              <a:ext uri="{FF2B5EF4-FFF2-40B4-BE49-F238E27FC236}">
                <a16:creationId xmlns:a16="http://schemas.microsoft.com/office/drawing/2014/main" id="{EAB31542-EC47-2C35-ACB1-04071A2E54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4A6081BB-36A8-50F8-7443-2F7D327DA2E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4630FC15-50A6-C240-6D92-423ACEA5313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46670943-B567-BC56-3940-FA897D610719}"/>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 </a:t>
            </a:r>
            <a:endParaRPr lang="en-GB" dirty="0"/>
          </a:p>
        </p:txBody>
      </p:sp>
      <p:pic>
        <p:nvPicPr>
          <p:cNvPr id="6" name="Picture 5">
            <a:extLst>
              <a:ext uri="{FF2B5EF4-FFF2-40B4-BE49-F238E27FC236}">
                <a16:creationId xmlns:a16="http://schemas.microsoft.com/office/drawing/2014/main" id="{1539F612-FE62-3510-1CED-DD17C249724A}"/>
              </a:ext>
            </a:extLst>
          </p:cNvPr>
          <p:cNvPicPr>
            <a:picLocks noChangeAspect="1"/>
          </p:cNvPicPr>
          <p:nvPr/>
        </p:nvPicPr>
        <p:blipFill>
          <a:blip r:embed="rId5"/>
          <a:stretch>
            <a:fillRect/>
          </a:stretch>
        </p:blipFill>
        <p:spPr>
          <a:xfrm>
            <a:off x="1565704" y="1128992"/>
            <a:ext cx="8492696" cy="5661797"/>
          </a:xfrm>
          <a:prstGeom prst="rect">
            <a:avLst/>
          </a:prstGeom>
        </p:spPr>
      </p:pic>
    </p:spTree>
    <p:extLst>
      <p:ext uri="{BB962C8B-B14F-4D97-AF65-F5344CB8AC3E}">
        <p14:creationId xmlns:p14="http://schemas.microsoft.com/office/powerpoint/2010/main" val="2036426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94E20D-BA5E-FA94-3A88-3BC03AA3D70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A2866E2-DBF1-69E3-ED87-EA09784599E6}"/>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IDE</a:t>
            </a:r>
          </a:p>
        </p:txBody>
      </p:sp>
      <p:pic>
        <p:nvPicPr>
          <p:cNvPr id="32" name="Picture 31">
            <a:extLst>
              <a:ext uri="{FF2B5EF4-FFF2-40B4-BE49-F238E27FC236}">
                <a16:creationId xmlns:a16="http://schemas.microsoft.com/office/drawing/2014/main" id="{E518143A-2842-DD22-29A8-C519552261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103D85D9-E7F1-E6F1-C00A-B598E5D96C0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2B092222-8E56-DAA9-3230-D771464A5B9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5FE1D889-94D6-B46F-6FAE-BB176B51E04B}"/>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Q4-5 of Task 1 </a:t>
            </a:r>
            <a:r>
              <a:rPr lang="en-GB" dirty="0">
                <a:latin typeface="Segoe UI Variable Text" pitchFamily="2" charset="0"/>
              </a:rPr>
              <a:t>in the student workbook. </a:t>
            </a:r>
            <a:endParaRPr lang="en-GB" dirty="0"/>
          </a:p>
        </p:txBody>
      </p:sp>
      <p:sp>
        <p:nvSpPr>
          <p:cNvPr id="4" name="TextBox 3">
            <a:extLst>
              <a:ext uri="{FF2B5EF4-FFF2-40B4-BE49-F238E27FC236}">
                <a16:creationId xmlns:a16="http://schemas.microsoft.com/office/drawing/2014/main" id="{85157545-694F-BCA5-E873-B8EB61778304}"/>
              </a:ext>
            </a:extLst>
          </p:cNvPr>
          <p:cNvSpPr txBox="1"/>
          <p:nvPr/>
        </p:nvSpPr>
        <p:spPr>
          <a:xfrm>
            <a:off x="224791" y="1156284"/>
            <a:ext cx="5728334" cy="1938992"/>
          </a:xfrm>
          <a:prstGeom prst="rect">
            <a:avLst/>
          </a:prstGeom>
          <a:noFill/>
        </p:spPr>
        <p:txBody>
          <a:bodyPr wrap="square">
            <a:spAutoFit/>
          </a:bodyPr>
          <a:lstStyle/>
          <a:p>
            <a:r>
              <a:rPr lang="en-GB" sz="2400" b="1" dirty="0">
                <a:latin typeface="Segoe UI Variable Text" pitchFamily="2" charset="0"/>
              </a:rPr>
              <a:t>What is meant by an IDE?</a:t>
            </a:r>
          </a:p>
          <a:p>
            <a:endParaRPr lang="en-GB" sz="2400" dirty="0">
              <a:latin typeface="Segoe UI Variable Text" pitchFamily="2" charset="0"/>
            </a:endParaRPr>
          </a:p>
          <a:p>
            <a:r>
              <a:rPr lang="en-GB" dirty="0">
                <a:latin typeface="Segoe UI Variable Text" pitchFamily="2" charset="0"/>
              </a:rPr>
              <a:t>An </a:t>
            </a:r>
            <a:r>
              <a:rPr lang="en-GB" b="1" dirty="0">
                <a:latin typeface="Segoe UI Variable Text" pitchFamily="2" charset="0"/>
              </a:rPr>
              <a:t>Integrated Development Environment (IDE)</a:t>
            </a:r>
            <a:r>
              <a:rPr lang="en-GB" dirty="0">
                <a:latin typeface="Segoe UI Variable Text" pitchFamily="2" charset="0"/>
              </a:rPr>
              <a:t> is a software application that provides everything a programmer needs to write, test, and debug code in one place.</a:t>
            </a:r>
          </a:p>
        </p:txBody>
      </p:sp>
      <p:sp>
        <p:nvSpPr>
          <p:cNvPr id="23" name="TextBox 22">
            <a:extLst>
              <a:ext uri="{FF2B5EF4-FFF2-40B4-BE49-F238E27FC236}">
                <a16:creationId xmlns:a16="http://schemas.microsoft.com/office/drawing/2014/main" id="{1D82B14E-EF38-D913-51E1-46253F919541}"/>
              </a:ext>
            </a:extLst>
          </p:cNvPr>
          <p:cNvSpPr txBox="1"/>
          <p:nvPr/>
        </p:nvSpPr>
        <p:spPr>
          <a:xfrm>
            <a:off x="224790" y="4696511"/>
            <a:ext cx="3439093" cy="400110"/>
          </a:xfrm>
          <a:prstGeom prst="rect">
            <a:avLst/>
          </a:prstGeom>
          <a:noFill/>
        </p:spPr>
        <p:txBody>
          <a:bodyPr wrap="square">
            <a:spAutoFit/>
          </a:bodyPr>
          <a:lstStyle/>
          <a:p>
            <a:r>
              <a:rPr lang="en-GB" sz="2000" b="1" dirty="0">
                <a:latin typeface="Segoe UI Variable Text" pitchFamily="2" charset="0"/>
              </a:rPr>
              <a:t>Key features of an IDE</a:t>
            </a:r>
          </a:p>
        </p:txBody>
      </p:sp>
      <p:sp>
        <p:nvSpPr>
          <p:cNvPr id="26" name="TextBox 25">
            <a:extLst>
              <a:ext uri="{FF2B5EF4-FFF2-40B4-BE49-F238E27FC236}">
                <a16:creationId xmlns:a16="http://schemas.microsoft.com/office/drawing/2014/main" id="{BEE64807-87AF-B22A-18C0-2D8734BF0C2D}"/>
              </a:ext>
            </a:extLst>
          </p:cNvPr>
          <p:cNvSpPr txBox="1"/>
          <p:nvPr/>
        </p:nvSpPr>
        <p:spPr>
          <a:xfrm>
            <a:off x="300989" y="5282922"/>
            <a:ext cx="4852035" cy="1200329"/>
          </a:xfrm>
          <a:prstGeom prst="rect">
            <a:avLst/>
          </a:prstGeom>
          <a:noFill/>
          <a:ln>
            <a:solidFill>
              <a:schemeClr val="tx1"/>
            </a:solidFill>
            <a:prstDash val="dash"/>
          </a:ln>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Editors</a:t>
            </a:r>
          </a:p>
          <a:p>
            <a:pPr marL="285750" lvl="0" indent="-285750">
              <a:buFont typeface="Arial" panose="020B0604020202020204" pitchFamily="34" charset="0"/>
              <a:buChar char="•"/>
            </a:pPr>
            <a:r>
              <a:rPr lang="en-GB" dirty="0">
                <a:latin typeface="Segoe UI Variable Text" pitchFamily="2" charset="0"/>
              </a:rPr>
              <a:t>Error diagnostics</a:t>
            </a:r>
          </a:p>
          <a:p>
            <a:pPr marL="285750" lvl="0" indent="-285750">
              <a:buFont typeface="Arial" panose="020B0604020202020204" pitchFamily="34" charset="0"/>
              <a:buChar char="•"/>
            </a:pPr>
            <a:r>
              <a:rPr lang="en-GB" dirty="0">
                <a:latin typeface="Segoe UI Variable Text" pitchFamily="2" charset="0"/>
              </a:rPr>
              <a:t>Run-time environment</a:t>
            </a:r>
          </a:p>
          <a:p>
            <a:pPr marL="285750" lvl="0" indent="-285750">
              <a:buFont typeface="Arial" panose="020B0604020202020204" pitchFamily="34" charset="0"/>
              <a:buChar char="•"/>
            </a:pPr>
            <a:r>
              <a:rPr lang="en-GB" dirty="0">
                <a:latin typeface="Segoe UI Variable Text" pitchFamily="2" charset="0"/>
              </a:rPr>
              <a:t>Translators</a:t>
            </a:r>
          </a:p>
        </p:txBody>
      </p:sp>
      <p:sp>
        <p:nvSpPr>
          <p:cNvPr id="5" name="TextBox 4">
            <a:extLst>
              <a:ext uri="{FF2B5EF4-FFF2-40B4-BE49-F238E27FC236}">
                <a16:creationId xmlns:a16="http://schemas.microsoft.com/office/drawing/2014/main" id="{300FA7B5-B923-FDDB-CD66-AB15ACDF32F9}"/>
              </a:ext>
            </a:extLst>
          </p:cNvPr>
          <p:cNvSpPr txBox="1"/>
          <p:nvPr/>
        </p:nvSpPr>
        <p:spPr>
          <a:xfrm>
            <a:off x="224790" y="3191419"/>
            <a:ext cx="3439093" cy="400110"/>
          </a:xfrm>
          <a:prstGeom prst="rect">
            <a:avLst/>
          </a:prstGeom>
          <a:noFill/>
        </p:spPr>
        <p:txBody>
          <a:bodyPr wrap="square">
            <a:spAutoFit/>
          </a:bodyPr>
          <a:lstStyle/>
          <a:p>
            <a:r>
              <a:rPr lang="en-GB" sz="2000" b="1" dirty="0">
                <a:latin typeface="Segoe UI Variable Text" pitchFamily="2" charset="0"/>
              </a:rPr>
              <a:t>Why are they used?</a:t>
            </a:r>
          </a:p>
        </p:txBody>
      </p:sp>
      <p:sp>
        <p:nvSpPr>
          <p:cNvPr id="8" name="TextBox 7">
            <a:extLst>
              <a:ext uri="{FF2B5EF4-FFF2-40B4-BE49-F238E27FC236}">
                <a16:creationId xmlns:a16="http://schemas.microsoft.com/office/drawing/2014/main" id="{C4FF88E8-724B-12EB-270D-D59C3EF7E7CD}"/>
              </a:ext>
            </a:extLst>
          </p:cNvPr>
          <p:cNvSpPr txBox="1"/>
          <p:nvPr/>
        </p:nvSpPr>
        <p:spPr>
          <a:xfrm>
            <a:off x="224791" y="3591529"/>
            <a:ext cx="5468790" cy="971292"/>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Instead of using separate tools for editing code, compiling, and debugging, an IDE combines them into a single interface.</a:t>
            </a:r>
          </a:p>
        </p:txBody>
      </p:sp>
      <p:cxnSp>
        <p:nvCxnSpPr>
          <p:cNvPr id="9" name="Straight Connector 8">
            <a:extLst>
              <a:ext uri="{FF2B5EF4-FFF2-40B4-BE49-F238E27FC236}">
                <a16:creationId xmlns:a16="http://schemas.microsoft.com/office/drawing/2014/main" id="{8A6C3A73-07C7-7E7D-C2A9-CED780A29251}"/>
              </a:ext>
            </a:extLst>
          </p:cNvPr>
          <p:cNvCxnSpPr>
            <a:cxnSpLocks/>
          </p:cNvCxnSpPr>
          <p:nvPr/>
        </p:nvCxnSpPr>
        <p:spPr>
          <a:xfrm>
            <a:off x="5953125" y="109640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10" name="Table 9">
            <a:extLst>
              <a:ext uri="{FF2B5EF4-FFF2-40B4-BE49-F238E27FC236}">
                <a16:creationId xmlns:a16="http://schemas.microsoft.com/office/drawing/2014/main" id="{B7055E75-C8D0-4D82-4AF6-351B3E9B903F}"/>
              </a:ext>
            </a:extLst>
          </p:cNvPr>
          <p:cNvGraphicFramePr>
            <a:graphicFrameLocks noGrp="1"/>
          </p:cNvGraphicFramePr>
          <p:nvPr>
            <p:extLst>
              <p:ext uri="{D42A27DB-BD31-4B8C-83A1-F6EECF244321}">
                <p14:modId xmlns:p14="http://schemas.microsoft.com/office/powerpoint/2010/main" val="1826167936"/>
              </p:ext>
            </p:extLst>
          </p:nvPr>
        </p:nvGraphicFramePr>
        <p:xfrm>
          <a:off x="6212669" y="1156284"/>
          <a:ext cx="5594521" cy="5033647"/>
        </p:xfrm>
        <a:graphic>
          <a:graphicData uri="http://schemas.openxmlformats.org/drawingml/2006/table">
            <a:tbl>
              <a:tblPr firstRow="1" firstCol="1" bandRow="1">
                <a:tableStyleId>{5C22544A-7EE6-4342-B048-85BDC9FD1C3A}</a:tableStyleId>
              </a:tblPr>
              <a:tblGrid>
                <a:gridCol w="1452222">
                  <a:extLst>
                    <a:ext uri="{9D8B030D-6E8A-4147-A177-3AD203B41FA5}">
                      <a16:colId xmlns:a16="http://schemas.microsoft.com/office/drawing/2014/main" val="3484525787"/>
                    </a:ext>
                  </a:extLst>
                </a:gridCol>
                <a:gridCol w="4142299">
                  <a:extLst>
                    <a:ext uri="{9D8B030D-6E8A-4147-A177-3AD203B41FA5}">
                      <a16:colId xmlns:a16="http://schemas.microsoft.com/office/drawing/2014/main" val="733114764"/>
                    </a:ext>
                  </a:extLst>
                </a:gridCol>
              </a:tblGrid>
              <a:tr h="170572">
                <a:tc>
                  <a:txBody>
                    <a:bodyPr/>
                    <a:lstStyle/>
                    <a:p>
                      <a:pPr>
                        <a:lnSpc>
                          <a:spcPct val="107000"/>
                        </a:lnSpc>
                        <a:spcAft>
                          <a:spcPts val="800"/>
                        </a:spcAft>
                        <a:buNone/>
                      </a:pPr>
                      <a:r>
                        <a:rPr lang="en-GB" sz="1400" kern="100" dirty="0">
                          <a:effectLst/>
                          <a:latin typeface="Segoe UI Variable Text" pitchFamily="2" charset="0"/>
                        </a:rPr>
                        <a:t>Tool/Facility</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400" kern="100">
                          <a:effectLst/>
                          <a:latin typeface="Segoe UI Variable Text" pitchFamily="2" charset="0"/>
                        </a:rPr>
                        <a:t>How it helps a programmer</a:t>
                      </a:r>
                      <a:endParaRPr lang="en-GB" sz="14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822097284"/>
                  </a:ext>
                </a:extLst>
              </a:tr>
              <a:tr h="488845">
                <a:tc>
                  <a:txBody>
                    <a:bodyPr/>
                    <a:lstStyle/>
                    <a:p>
                      <a:pPr>
                        <a:lnSpc>
                          <a:spcPct val="107000"/>
                        </a:lnSpc>
                        <a:spcAft>
                          <a:spcPts val="800"/>
                        </a:spcAft>
                        <a:buNone/>
                      </a:pPr>
                      <a:r>
                        <a:rPr lang="en-GB" sz="1400" kern="100" dirty="0">
                          <a:effectLst/>
                          <a:latin typeface="Segoe UI Variable Text" pitchFamily="2" charset="0"/>
                        </a:rPr>
                        <a:t>Editor</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400" kern="100" dirty="0">
                          <a:effectLst/>
                          <a:latin typeface="Segoe UI Variable Text" pitchFamily="2" charset="0"/>
                        </a:rPr>
                        <a:t>An editor allows programmers to write and modify source code. Features such as syntax highlighting, auto-completion, line numbering, and code formatting make it easier to write code accurately and quickly.</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174423518"/>
                  </a:ext>
                </a:extLst>
              </a:tr>
              <a:tr h="488845">
                <a:tc>
                  <a:txBody>
                    <a:bodyPr/>
                    <a:lstStyle/>
                    <a:p>
                      <a:pPr>
                        <a:lnSpc>
                          <a:spcPct val="107000"/>
                        </a:lnSpc>
                        <a:spcAft>
                          <a:spcPts val="800"/>
                        </a:spcAft>
                        <a:buNone/>
                      </a:pPr>
                      <a:r>
                        <a:rPr lang="en-GB" sz="1400" kern="100" dirty="0">
                          <a:effectLst/>
                          <a:latin typeface="Segoe UI Variable Text" pitchFamily="2" charset="0"/>
                        </a:rPr>
                        <a:t>Error Diagnostics</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400" kern="100" dirty="0">
                          <a:effectLst/>
                          <a:latin typeface="Segoe UI Variable Text" pitchFamily="2" charset="0"/>
                        </a:rPr>
                        <a:t>Error diagnostic tools identify mistakes in the code, such as syntax errors, logic errors, or warnings about potential problems. They help programmers find and fix issues more efficiently, reducing development time.</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575192645"/>
                  </a:ext>
                </a:extLst>
              </a:tr>
              <a:tr h="488845">
                <a:tc>
                  <a:txBody>
                    <a:bodyPr/>
                    <a:lstStyle/>
                    <a:p>
                      <a:pPr>
                        <a:lnSpc>
                          <a:spcPct val="107000"/>
                        </a:lnSpc>
                        <a:spcAft>
                          <a:spcPts val="800"/>
                        </a:spcAft>
                        <a:buNone/>
                      </a:pPr>
                      <a:r>
                        <a:rPr lang="en-GB" sz="1400" kern="100">
                          <a:effectLst/>
                          <a:latin typeface="Segoe UI Variable Text" pitchFamily="2" charset="0"/>
                        </a:rPr>
                        <a:t>Run-time Environment</a:t>
                      </a:r>
                      <a:endParaRPr lang="en-GB" sz="14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400" kern="100" dirty="0">
                          <a:effectLst/>
                          <a:latin typeface="Segoe UI Variable Text" pitchFamily="2" charset="0"/>
                        </a:rPr>
                        <a:t>The run-time environment provides the resources needed for a program to execute, such as memory management, libraries, and input/output handling. It allows programmers to test and run their programs to check that they work as intended.</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352072060"/>
                  </a:ext>
                </a:extLst>
              </a:tr>
              <a:tr h="807118">
                <a:tc>
                  <a:txBody>
                    <a:bodyPr/>
                    <a:lstStyle/>
                    <a:p>
                      <a:pPr>
                        <a:lnSpc>
                          <a:spcPct val="107000"/>
                        </a:lnSpc>
                        <a:spcAft>
                          <a:spcPts val="800"/>
                        </a:spcAft>
                        <a:buNone/>
                      </a:pPr>
                      <a:r>
                        <a:rPr lang="en-GB" sz="1400" kern="100" dirty="0">
                          <a:effectLst/>
                          <a:latin typeface="Segoe UI Variable Text" pitchFamily="2" charset="0"/>
                        </a:rPr>
                        <a:t>Translators</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400" kern="100" dirty="0">
                          <a:effectLst/>
                          <a:latin typeface="Segoe UI Variable Text" pitchFamily="2" charset="0"/>
                        </a:rPr>
                        <a:t>Examples include compilers (translate the whole program into machine code before execution), interpreters (translate and execute code line by line), and assemblers (convert assembly language into machine code). They enable programs to be executed by the computer.</a:t>
                      </a:r>
                      <a:endParaRPr lang="en-GB" sz="14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187888912"/>
                  </a:ext>
                </a:extLst>
              </a:tr>
            </a:tbl>
          </a:graphicData>
        </a:graphic>
      </p:graphicFrame>
    </p:spTree>
    <p:extLst>
      <p:ext uri="{BB962C8B-B14F-4D97-AF65-F5344CB8AC3E}">
        <p14:creationId xmlns:p14="http://schemas.microsoft.com/office/powerpoint/2010/main" val="11924127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CE662-2722-0C5C-4A52-810D937DF0B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8C1C5E0-B8DE-D800-0D10-1285287FFAEE}"/>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IDE</a:t>
            </a:r>
          </a:p>
        </p:txBody>
      </p:sp>
      <p:pic>
        <p:nvPicPr>
          <p:cNvPr id="32" name="Picture 31">
            <a:extLst>
              <a:ext uri="{FF2B5EF4-FFF2-40B4-BE49-F238E27FC236}">
                <a16:creationId xmlns:a16="http://schemas.microsoft.com/office/drawing/2014/main" id="{78C4B548-56EC-472D-4823-EEB78815BC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107E3922-3E0B-AB3D-8AE1-0CD4ACD5725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5DCAA4FE-CCFB-A181-DD39-08EB0677D38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5D5CCE2F-44C2-6424-7661-E89F78467CC5}"/>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pic>
        <p:nvPicPr>
          <p:cNvPr id="6" name="Picture 5">
            <a:extLst>
              <a:ext uri="{FF2B5EF4-FFF2-40B4-BE49-F238E27FC236}">
                <a16:creationId xmlns:a16="http://schemas.microsoft.com/office/drawing/2014/main" id="{979599B0-AF41-103A-D425-E394B1EC9659}"/>
              </a:ext>
            </a:extLst>
          </p:cNvPr>
          <p:cNvPicPr>
            <a:picLocks noChangeAspect="1"/>
          </p:cNvPicPr>
          <p:nvPr/>
        </p:nvPicPr>
        <p:blipFill>
          <a:blip r:embed="rId5"/>
          <a:stretch>
            <a:fillRect/>
          </a:stretch>
        </p:blipFill>
        <p:spPr>
          <a:xfrm>
            <a:off x="3808640" y="2264820"/>
            <a:ext cx="4927233" cy="1680538"/>
          </a:xfrm>
          <a:prstGeom prst="rect">
            <a:avLst/>
          </a:prstGeom>
        </p:spPr>
      </p:pic>
      <p:pic>
        <p:nvPicPr>
          <p:cNvPr id="7" name="Picture 6">
            <a:extLst>
              <a:ext uri="{FF2B5EF4-FFF2-40B4-BE49-F238E27FC236}">
                <a16:creationId xmlns:a16="http://schemas.microsoft.com/office/drawing/2014/main" id="{03531490-99AB-3011-9554-C6AD4983DB4A}"/>
              </a:ext>
            </a:extLst>
          </p:cNvPr>
          <p:cNvPicPr>
            <a:picLocks noChangeAspect="1"/>
          </p:cNvPicPr>
          <p:nvPr/>
        </p:nvPicPr>
        <p:blipFill>
          <a:blip r:embed="rId6"/>
          <a:stretch>
            <a:fillRect/>
          </a:stretch>
        </p:blipFill>
        <p:spPr>
          <a:xfrm>
            <a:off x="3808639" y="3945358"/>
            <a:ext cx="4927233" cy="678979"/>
          </a:xfrm>
          <a:prstGeom prst="rect">
            <a:avLst/>
          </a:prstGeom>
        </p:spPr>
      </p:pic>
      <p:sp>
        <p:nvSpPr>
          <p:cNvPr id="11" name="Rectangle 10">
            <a:extLst>
              <a:ext uri="{FF2B5EF4-FFF2-40B4-BE49-F238E27FC236}">
                <a16:creationId xmlns:a16="http://schemas.microsoft.com/office/drawing/2014/main" id="{AED7AE43-DE11-3B38-2851-63D98CA2ADAD}"/>
              </a:ext>
            </a:extLst>
          </p:cNvPr>
          <p:cNvSpPr/>
          <p:nvPr/>
        </p:nvSpPr>
        <p:spPr>
          <a:xfrm>
            <a:off x="523875" y="1717719"/>
            <a:ext cx="3140268" cy="414015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Editor</a:t>
            </a:r>
          </a:p>
          <a:p>
            <a:endParaRPr lang="en-GB" sz="1400" dirty="0">
              <a:solidFill>
                <a:schemeClr val="tx1"/>
              </a:solidFill>
              <a:latin typeface="Segoe UI Variable Text" pitchFamily="2" charset="0"/>
              <a:cs typeface="Segoe UI" panose="020B0502040204020203" pitchFamily="34" charset="0"/>
            </a:endParaRPr>
          </a:p>
          <a:p>
            <a:r>
              <a:rPr lang="en-GB" sz="1600" dirty="0">
                <a:solidFill>
                  <a:schemeClr val="tx1"/>
                </a:solidFill>
                <a:latin typeface="Segoe UI Variable Text" pitchFamily="2" charset="0"/>
                <a:cs typeface="Segoe UI" panose="020B0502040204020203" pitchFamily="34" charset="0"/>
              </a:rPr>
              <a:t>Includes the use of: </a:t>
            </a:r>
          </a:p>
          <a:p>
            <a:pPr marL="285750" indent="-285750">
              <a:buFont typeface="Arial" panose="020B0604020202020204" pitchFamily="34" charset="0"/>
              <a:buChar char="•"/>
            </a:pPr>
            <a:r>
              <a:rPr lang="en-GB" sz="1600" b="1" dirty="0">
                <a:solidFill>
                  <a:schemeClr val="tx1"/>
                </a:solidFill>
                <a:latin typeface="Segoe UI Variable Text" pitchFamily="2" charset="0"/>
                <a:cs typeface="Segoe UI" panose="020B0502040204020203" pitchFamily="34" charset="0"/>
              </a:rPr>
              <a:t>Syntax highlighting</a:t>
            </a:r>
            <a:r>
              <a:rPr lang="en-GB" sz="1600" dirty="0">
                <a:solidFill>
                  <a:schemeClr val="tx1"/>
                </a:solidFill>
                <a:latin typeface="Segoe UI Variable Text" pitchFamily="2" charset="0"/>
                <a:cs typeface="Segoe UI" panose="020B0502040204020203" pitchFamily="34" charset="0"/>
              </a:rPr>
              <a:t> which colour codes different recognisable functions of the language.</a:t>
            </a:r>
          </a:p>
          <a:p>
            <a:pPr marL="285750" indent="-285750">
              <a:buFont typeface="Arial" panose="020B0604020202020204" pitchFamily="34" charset="0"/>
              <a:buChar char="•"/>
            </a:pPr>
            <a:r>
              <a:rPr lang="en-GB" sz="1600" b="1" dirty="0">
                <a:solidFill>
                  <a:schemeClr val="tx1"/>
                </a:solidFill>
                <a:latin typeface="Segoe UI Variable Text" pitchFamily="2" charset="0"/>
                <a:cs typeface="Segoe UI" panose="020B0502040204020203" pitchFamily="34" charset="0"/>
              </a:rPr>
              <a:t>Bracket matching </a:t>
            </a:r>
            <a:r>
              <a:rPr lang="en-GB" sz="1600" dirty="0">
                <a:solidFill>
                  <a:schemeClr val="tx1"/>
                </a:solidFill>
                <a:latin typeface="Segoe UI Variable Text" pitchFamily="2" charset="0"/>
                <a:cs typeface="Segoe UI" panose="020B0502040204020203" pitchFamily="34" charset="0"/>
              </a:rPr>
              <a:t>which checks there are an equal number of brackets either side.</a:t>
            </a:r>
          </a:p>
          <a:p>
            <a:pPr marL="285750" indent="-285750">
              <a:buFont typeface="Arial" panose="020B0604020202020204" pitchFamily="34" charset="0"/>
              <a:buChar char="•"/>
            </a:pPr>
            <a:r>
              <a:rPr lang="en-GB" sz="1600" b="1" dirty="0">
                <a:solidFill>
                  <a:schemeClr val="tx1"/>
                </a:solidFill>
                <a:latin typeface="Segoe UI Variable Text" pitchFamily="2" charset="0"/>
                <a:cs typeface="Segoe UI" panose="020B0502040204020203" pitchFamily="34" charset="0"/>
              </a:rPr>
              <a:t>Auto indentation </a:t>
            </a:r>
            <a:r>
              <a:rPr lang="en-GB" sz="1600" dirty="0">
                <a:solidFill>
                  <a:schemeClr val="tx1"/>
                </a:solidFill>
                <a:latin typeface="Segoe UI Variable Text" pitchFamily="2" charset="0"/>
                <a:cs typeface="Segoe UI" panose="020B0502040204020203" pitchFamily="34" charset="0"/>
              </a:rPr>
              <a:t>which automatically adjusts the position of the line, this is used for selection statements, subprograms and loops.</a:t>
            </a:r>
          </a:p>
        </p:txBody>
      </p:sp>
      <p:sp>
        <p:nvSpPr>
          <p:cNvPr id="12" name="Rectangle 11">
            <a:extLst>
              <a:ext uri="{FF2B5EF4-FFF2-40B4-BE49-F238E27FC236}">
                <a16:creationId xmlns:a16="http://schemas.microsoft.com/office/drawing/2014/main" id="{754CF690-6DF5-1D79-F6A9-6FD4430F0702}"/>
              </a:ext>
            </a:extLst>
          </p:cNvPr>
          <p:cNvSpPr/>
          <p:nvPr/>
        </p:nvSpPr>
        <p:spPr>
          <a:xfrm>
            <a:off x="8956020" y="1721263"/>
            <a:ext cx="2851169" cy="168053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Run-time environment</a:t>
            </a:r>
          </a:p>
          <a:p>
            <a:r>
              <a:rPr lang="en-GB" sz="1600" dirty="0">
                <a:solidFill>
                  <a:schemeClr val="tx1"/>
                </a:solidFill>
                <a:latin typeface="Segoe UI Variable Text" pitchFamily="2" charset="0"/>
                <a:cs typeface="Segoe UI" panose="020B0502040204020203" pitchFamily="34" charset="0"/>
              </a:rPr>
              <a:t>A console output displays output from the program's execution, helping developers see the results of their code in real time.</a:t>
            </a:r>
          </a:p>
        </p:txBody>
      </p:sp>
      <p:sp>
        <p:nvSpPr>
          <p:cNvPr id="13" name="Rectangle 12">
            <a:extLst>
              <a:ext uri="{FF2B5EF4-FFF2-40B4-BE49-F238E27FC236}">
                <a16:creationId xmlns:a16="http://schemas.microsoft.com/office/drawing/2014/main" id="{5E49BC54-342D-2FE9-0E80-C1BEF9CC85E9}"/>
              </a:ext>
            </a:extLst>
          </p:cNvPr>
          <p:cNvSpPr/>
          <p:nvPr/>
        </p:nvSpPr>
        <p:spPr>
          <a:xfrm>
            <a:off x="8956021" y="3927018"/>
            <a:ext cx="2851168" cy="1857093"/>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Error diagnostics </a:t>
            </a:r>
          </a:p>
          <a:p>
            <a:r>
              <a:rPr lang="en-GB" sz="1600" dirty="0">
                <a:solidFill>
                  <a:schemeClr val="tx1"/>
                </a:solidFill>
                <a:latin typeface="Segoe UI Variable Text" pitchFamily="2" charset="0"/>
                <a:cs typeface="Segoe UI" panose="020B0502040204020203" pitchFamily="34" charset="0"/>
              </a:rPr>
              <a:t>Error Messages and Warnings provide detailed messages and warnings about potential issues, including line numbers and suggestions for fixes.</a:t>
            </a:r>
          </a:p>
        </p:txBody>
      </p:sp>
      <p:cxnSp>
        <p:nvCxnSpPr>
          <p:cNvPr id="14" name="Straight Arrow Connector 13">
            <a:extLst>
              <a:ext uri="{FF2B5EF4-FFF2-40B4-BE49-F238E27FC236}">
                <a16:creationId xmlns:a16="http://schemas.microsoft.com/office/drawing/2014/main" id="{827A9115-95C6-CA64-E10C-1F47D34CCFE1}"/>
              </a:ext>
            </a:extLst>
          </p:cNvPr>
          <p:cNvCxnSpPr>
            <a:cxnSpLocks/>
          </p:cNvCxnSpPr>
          <p:nvPr/>
        </p:nvCxnSpPr>
        <p:spPr>
          <a:xfrm flipH="1">
            <a:off x="3338623" y="2711302"/>
            <a:ext cx="470016" cy="1063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9C914CC-8E02-2B8F-1315-41A6379E6A4F}"/>
              </a:ext>
            </a:extLst>
          </p:cNvPr>
          <p:cNvCxnSpPr>
            <a:cxnSpLocks/>
            <a:endCxn id="13" idx="1"/>
          </p:cNvCxnSpPr>
          <p:nvPr/>
        </p:nvCxnSpPr>
        <p:spPr>
          <a:xfrm>
            <a:off x="5380074" y="4401879"/>
            <a:ext cx="3575947" cy="45368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F3DD8D38-3784-5B03-4C37-85CC008E3909}"/>
              </a:ext>
            </a:extLst>
          </p:cNvPr>
          <p:cNvCxnSpPr>
            <a:cxnSpLocks/>
            <a:stCxn id="12" idx="1"/>
          </p:cNvCxnSpPr>
          <p:nvPr/>
        </p:nvCxnSpPr>
        <p:spPr>
          <a:xfrm flipH="1">
            <a:off x="6517758" y="2561532"/>
            <a:ext cx="2438262" cy="15532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5464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477328"/>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Independent practice (ParkTech Solutions)</a:t>
            </a:r>
          </a:p>
          <a:p>
            <a:pPr marL="285750" indent="-285750">
              <a:buFont typeface="Arial" panose="020B0604020202020204" pitchFamily="34" charset="0"/>
              <a:buChar char="•"/>
            </a:pPr>
            <a:r>
              <a:rPr lang="en-GB" dirty="0">
                <a:latin typeface="Segoe UI Variable Text" pitchFamily="2" charset="0"/>
              </a:rPr>
              <a:t>Task 4: Exam-style question</a:t>
            </a:r>
          </a:p>
        </p:txBody>
      </p:sp>
    </p:spTree>
    <p:extLst>
      <p:ext uri="{BB962C8B-B14F-4D97-AF65-F5344CB8AC3E}">
        <p14:creationId xmlns:p14="http://schemas.microsoft.com/office/powerpoint/2010/main" val="14250228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52798-8383-013B-CBCC-68DBD1CD746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806F6690-F6F4-9F7D-BB2D-EE72639446C8}"/>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Boolean logic</a:t>
            </a:r>
          </a:p>
        </p:txBody>
      </p:sp>
      <p:sp>
        <p:nvSpPr>
          <p:cNvPr id="4" name="Rectangle 3">
            <a:extLst>
              <a:ext uri="{FF2B5EF4-FFF2-40B4-BE49-F238E27FC236}">
                <a16:creationId xmlns:a16="http://schemas.microsoft.com/office/drawing/2014/main" id="{75394FD8-40C1-E832-94F7-6FA32ECEDC57}"/>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379DE831-9D91-DC5F-F6A6-4D0E25FE16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5F72354F-C4F8-F8DE-2A32-CE450C81504D}"/>
              </a:ext>
            </a:extLst>
          </p:cNvPr>
          <p:cNvSpPr txBox="1"/>
          <p:nvPr/>
        </p:nvSpPr>
        <p:spPr>
          <a:xfrm>
            <a:off x="7886700" y="1306681"/>
            <a:ext cx="3920490" cy="1200329"/>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Complete the truth table and write the Boolean expression for the logic circuit shown. </a:t>
            </a:r>
          </a:p>
        </p:txBody>
      </p:sp>
      <p:pic>
        <p:nvPicPr>
          <p:cNvPr id="9" name="Graphic 8" descr="Clipboard Mixed with solid fill">
            <a:extLst>
              <a:ext uri="{FF2B5EF4-FFF2-40B4-BE49-F238E27FC236}">
                <a16:creationId xmlns:a16="http://schemas.microsoft.com/office/drawing/2014/main" id="{9BE31864-6F30-C593-5CF6-14443B5EAD4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sp>
        <p:nvSpPr>
          <p:cNvPr id="6" name="TextBox 5">
            <a:extLst>
              <a:ext uri="{FF2B5EF4-FFF2-40B4-BE49-F238E27FC236}">
                <a16:creationId xmlns:a16="http://schemas.microsoft.com/office/drawing/2014/main" id="{9DF78588-477C-4421-99FA-5AF47106F50F}"/>
              </a:ext>
            </a:extLst>
          </p:cNvPr>
          <p:cNvSpPr txBox="1"/>
          <p:nvPr/>
        </p:nvSpPr>
        <p:spPr>
          <a:xfrm>
            <a:off x="288163" y="1355857"/>
            <a:ext cx="1216787" cy="584775"/>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Boolean expression:</a:t>
            </a:r>
          </a:p>
        </p:txBody>
      </p:sp>
      <p:sp>
        <p:nvSpPr>
          <p:cNvPr id="10" name="Rectangle 9">
            <a:extLst>
              <a:ext uri="{FF2B5EF4-FFF2-40B4-BE49-F238E27FC236}">
                <a16:creationId xmlns:a16="http://schemas.microsoft.com/office/drawing/2014/main" id="{191F9838-2808-AA3F-BDC3-F618932D7FE2}"/>
              </a:ext>
            </a:extLst>
          </p:cNvPr>
          <p:cNvSpPr/>
          <p:nvPr/>
        </p:nvSpPr>
        <p:spPr>
          <a:xfrm>
            <a:off x="1710866" y="1355858"/>
            <a:ext cx="4932849" cy="5847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600" b="1" dirty="0">
              <a:solidFill>
                <a:schemeClr val="tx1"/>
              </a:solidFill>
              <a:latin typeface="Segoe UI Variable Text" pitchFamily="2" charset="0"/>
              <a:cs typeface="Segoe UI" panose="020B0502040204020203" pitchFamily="34" charset="0"/>
            </a:endParaRPr>
          </a:p>
        </p:txBody>
      </p:sp>
      <p:sp>
        <p:nvSpPr>
          <p:cNvPr id="11" name="TextBox 10">
            <a:extLst>
              <a:ext uri="{FF2B5EF4-FFF2-40B4-BE49-F238E27FC236}">
                <a16:creationId xmlns:a16="http://schemas.microsoft.com/office/drawing/2014/main" id="{4C6B14E4-7CF6-1675-DA8B-B85CF52919E6}"/>
              </a:ext>
            </a:extLst>
          </p:cNvPr>
          <p:cNvSpPr txBox="1"/>
          <p:nvPr/>
        </p:nvSpPr>
        <p:spPr>
          <a:xfrm>
            <a:off x="288163" y="2230011"/>
            <a:ext cx="265370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Logic circuit:</a:t>
            </a:r>
          </a:p>
        </p:txBody>
      </p:sp>
      <p:sp>
        <p:nvSpPr>
          <p:cNvPr id="12" name="Rectangle 11">
            <a:extLst>
              <a:ext uri="{FF2B5EF4-FFF2-40B4-BE49-F238E27FC236}">
                <a16:creationId xmlns:a16="http://schemas.microsoft.com/office/drawing/2014/main" id="{4408C561-819D-6744-1240-34B4964B0555}"/>
              </a:ext>
            </a:extLst>
          </p:cNvPr>
          <p:cNvSpPr/>
          <p:nvPr/>
        </p:nvSpPr>
        <p:spPr>
          <a:xfrm>
            <a:off x="384810" y="2740074"/>
            <a:ext cx="4932849" cy="24401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600" dirty="0">
              <a:solidFill>
                <a:schemeClr val="tx1"/>
              </a:solidFill>
              <a:latin typeface="Segoe UI Variable Text" pitchFamily="2" charset="0"/>
              <a:cs typeface="Segoe UI" panose="020B0502040204020203" pitchFamily="34" charset="0"/>
            </a:endParaRPr>
          </a:p>
        </p:txBody>
      </p:sp>
      <p:sp>
        <p:nvSpPr>
          <p:cNvPr id="13" name="TextBox 12">
            <a:extLst>
              <a:ext uri="{FF2B5EF4-FFF2-40B4-BE49-F238E27FC236}">
                <a16:creationId xmlns:a16="http://schemas.microsoft.com/office/drawing/2014/main" id="{8077010E-85BF-E4C7-66D5-D0E1941AEAC6}"/>
              </a:ext>
            </a:extLst>
          </p:cNvPr>
          <p:cNvSpPr txBox="1"/>
          <p:nvPr/>
        </p:nvSpPr>
        <p:spPr>
          <a:xfrm>
            <a:off x="5453656" y="2278829"/>
            <a:ext cx="265370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Truth table:</a:t>
            </a:r>
          </a:p>
        </p:txBody>
      </p:sp>
      <p:graphicFrame>
        <p:nvGraphicFramePr>
          <p:cNvPr id="14" name="Table 13">
            <a:extLst>
              <a:ext uri="{FF2B5EF4-FFF2-40B4-BE49-F238E27FC236}">
                <a16:creationId xmlns:a16="http://schemas.microsoft.com/office/drawing/2014/main" id="{4C210B0B-4DD2-3F1F-C66D-BBC9D3FACBDB}"/>
              </a:ext>
            </a:extLst>
          </p:cNvPr>
          <p:cNvGraphicFramePr>
            <a:graphicFrameLocks noGrp="1"/>
          </p:cNvGraphicFramePr>
          <p:nvPr>
            <p:extLst>
              <p:ext uri="{D42A27DB-BD31-4B8C-83A1-F6EECF244321}">
                <p14:modId xmlns:p14="http://schemas.microsoft.com/office/powerpoint/2010/main" val="1778839900"/>
              </p:ext>
            </p:extLst>
          </p:nvPr>
        </p:nvGraphicFramePr>
        <p:xfrm>
          <a:off x="5596320" y="2748225"/>
          <a:ext cx="5422200" cy="3279747"/>
        </p:xfrm>
        <a:graphic>
          <a:graphicData uri="http://schemas.openxmlformats.org/drawingml/2006/table">
            <a:tbl>
              <a:tblPr firstRow="1" bandRow="1">
                <a:tableStyleId>{5940675A-B579-460E-94D1-54222C63F5DA}</a:tableStyleId>
              </a:tblPr>
              <a:tblGrid>
                <a:gridCol w="1355550">
                  <a:extLst>
                    <a:ext uri="{9D8B030D-6E8A-4147-A177-3AD203B41FA5}">
                      <a16:colId xmlns:a16="http://schemas.microsoft.com/office/drawing/2014/main" val="3231765338"/>
                    </a:ext>
                  </a:extLst>
                </a:gridCol>
                <a:gridCol w="1355550">
                  <a:extLst>
                    <a:ext uri="{9D8B030D-6E8A-4147-A177-3AD203B41FA5}">
                      <a16:colId xmlns:a16="http://schemas.microsoft.com/office/drawing/2014/main" val="3975889947"/>
                    </a:ext>
                  </a:extLst>
                </a:gridCol>
                <a:gridCol w="1355550">
                  <a:extLst>
                    <a:ext uri="{9D8B030D-6E8A-4147-A177-3AD203B41FA5}">
                      <a16:colId xmlns:a16="http://schemas.microsoft.com/office/drawing/2014/main" val="1549916074"/>
                    </a:ext>
                  </a:extLst>
                </a:gridCol>
                <a:gridCol w="1355550">
                  <a:extLst>
                    <a:ext uri="{9D8B030D-6E8A-4147-A177-3AD203B41FA5}">
                      <a16:colId xmlns:a16="http://schemas.microsoft.com/office/drawing/2014/main" val="1708373316"/>
                    </a:ext>
                  </a:extLst>
                </a:gridCol>
              </a:tblGrid>
              <a:tr h="372741">
                <a:tc>
                  <a:txBody>
                    <a:bodyPr/>
                    <a:lstStyle/>
                    <a:p>
                      <a:r>
                        <a:rPr lang="en-GB" sz="1600" dirty="0">
                          <a:solidFill>
                            <a:schemeClr val="bg1"/>
                          </a:solidFill>
                          <a:latin typeface="Segoe UI Variable Text" pitchFamily="2" charset="0"/>
                        </a:rPr>
                        <a:t>A</a:t>
                      </a:r>
                      <a:endParaRPr lang="en-GB" sz="1600" dirty="0">
                        <a:solidFill>
                          <a:schemeClr val="bg1"/>
                        </a:solidFill>
                        <a:latin typeface="Segoe UI Variable Text" pitchFamily="2" charset="0"/>
                        <a:cs typeface="Segoe UI" panose="020B0502040204020203" pitchFamily="34" charset="0"/>
                      </a:endParaRPr>
                    </a:p>
                  </a:txBody>
                  <a:tcPr>
                    <a:solidFill>
                      <a:srgbClr val="002060"/>
                    </a:solidFill>
                  </a:tcPr>
                </a:tc>
                <a:tc>
                  <a:txBody>
                    <a:bodyPr/>
                    <a:lstStyle/>
                    <a:p>
                      <a:r>
                        <a:rPr lang="en-GB" sz="1600" dirty="0">
                          <a:solidFill>
                            <a:schemeClr val="bg1"/>
                          </a:solidFill>
                          <a:latin typeface="Segoe UI Variable Text" pitchFamily="2" charset="0"/>
                        </a:rPr>
                        <a:t>B</a:t>
                      </a:r>
                      <a:endParaRPr lang="en-GB" sz="1600" dirty="0">
                        <a:solidFill>
                          <a:schemeClr val="bg1"/>
                        </a:solidFill>
                        <a:latin typeface="Segoe UI Variable Text" pitchFamily="2" charset="0"/>
                        <a:cs typeface="Segoe UI" panose="020B0502040204020203" pitchFamily="34" charset="0"/>
                      </a:endParaRPr>
                    </a:p>
                  </a:txBody>
                  <a:tcPr>
                    <a:solidFill>
                      <a:srgbClr val="002060"/>
                    </a:solidFill>
                  </a:tcPr>
                </a:tc>
                <a:tc>
                  <a:txBody>
                    <a:bodyPr/>
                    <a:lstStyle/>
                    <a:p>
                      <a:r>
                        <a:rPr lang="en-GB" sz="1600" dirty="0">
                          <a:solidFill>
                            <a:schemeClr val="bg1"/>
                          </a:solidFill>
                          <a:latin typeface="Segoe UI Variable Text" pitchFamily="2" charset="0"/>
                        </a:rPr>
                        <a:t>C</a:t>
                      </a:r>
                      <a:endParaRPr lang="en-GB" sz="1600" dirty="0">
                        <a:solidFill>
                          <a:schemeClr val="bg1"/>
                        </a:solidFill>
                        <a:latin typeface="Segoe UI Variable Text" pitchFamily="2" charset="0"/>
                        <a:cs typeface="Segoe UI" panose="020B0502040204020203" pitchFamily="34" charset="0"/>
                      </a:endParaRPr>
                    </a:p>
                  </a:txBody>
                  <a:tcPr>
                    <a:solidFill>
                      <a:srgbClr val="002060"/>
                    </a:solidFill>
                  </a:tcPr>
                </a:tc>
                <a:tc>
                  <a:txBody>
                    <a:bodyPr/>
                    <a:lstStyle/>
                    <a:p>
                      <a:r>
                        <a:rPr lang="en-GB" sz="1600" dirty="0">
                          <a:solidFill>
                            <a:schemeClr val="bg1"/>
                          </a:solidFill>
                          <a:latin typeface="Segoe UI Variable Text" pitchFamily="2" charset="0"/>
                        </a:rPr>
                        <a:t>P</a:t>
                      </a:r>
                      <a:endParaRPr lang="en-GB" sz="1600" dirty="0">
                        <a:solidFill>
                          <a:schemeClr val="bg1"/>
                        </a:solidFill>
                        <a:latin typeface="Segoe UI Variable Text" pitchFamily="2" charset="0"/>
                        <a:cs typeface="Segoe UI" panose="020B0502040204020203" pitchFamily="34" charset="0"/>
                      </a:endParaRPr>
                    </a:p>
                  </a:txBody>
                  <a:tcPr>
                    <a:solidFill>
                      <a:srgbClr val="002060"/>
                    </a:solidFill>
                  </a:tcPr>
                </a:tc>
                <a:extLst>
                  <a:ext uri="{0D108BD9-81ED-4DB2-BD59-A6C34878D82A}">
                    <a16:rowId xmlns:a16="http://schemas.microsoft.com/office/drawing/2014/main" val="1475252415"/>
                  </a:ext>
                </a:extLst>
              </a:tr>
              <a:tr h="372741">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271609129"/>
                  </a:ext>
                </a:extLst>
              </a:tr>
              <a:tr h="372741">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2730067220"/>
                  </a:ext>
                </a:extLst>
              </a:tr>
              <a:tr h="372741">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940040167"/>
                  </a:ext>
                </a:extLst>
              </a:tr>
              <a:tr h="372741">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4221479270"/>
                  </a:ext>
                </a:extLst>
              </a:tr>
              <a:tr h="372741">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224683431"/>
                  </a:ext>
                </a:extLst>
              </a:tr>
              <a:tr h="372741">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604820886"/>
                  </a:ext>
                </a:extLst>
              </a:tr>
              <a:tr h="305037">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2133560383"/>
                  </a:ext>
                </a:extLst>
              </a:tr>
              <a:tr h="305037">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1739800705"/>
                  </a:ext>
                </a:extLst>
              </a:tr>
            </a:tbl>
          </a:graphicData>
        </a:graphic>
      </p:graphicFrame>
      <p:pic>
        <p:nvPicPr>
          <p:cNvPr id="15" name="Picture 14">
            <a:extLst>
              <a:ext uri="{FF2B5EF4-FFF2-40B4-BE49-F238E27FC236}">
                <a16:creationId xmlns:a16="http://schemas.microsoft.com/office/drawing/2014/main" id="{022BC688-CB6F-7863-5676-9A7373BBB05C}"/>
              </a:ext>
            </a:extLst>
          </p:cNvPr>
          <p:cNvPicPr/>
          <p:nvPr/>
        </p:nvPicPr>
        <p:blipFill rotWithShape="1">
          <a:blip r:embed="rId5"/>
          <a:srcRect l="19071" t="37343" r="38622" b="36716"/>
          <a:stretch/>
        </p:blipFill>
        <p:spPr bwMode="auto">
          <a:xfrm>
            <a:off x="860155" y="3153373"/>
            <a:ext cx="3982157" cy="148814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39184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Boolean logic</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7886700" y="1306681"/>
            <a:ext cx="3920490" cy="1200329"/>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Complete the truth table and write the Boolean expression for the logic circuit shown. </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sp>
        <p:nvSpPr>
          <p:cNvPr id="6" name="TextBox 5">
            <a:extLst>
              <a:ext uri="{FF2B5EF4-FFF2-40B4-BE49-F238E27FC236}">
                <a16:creationId xmlns:a16="http://schemas.microsoft.com/office/drawing/2014/main" id="{C4CC996C-4ED6-4DE6-EAE7-819B044F5B59}"/>
              </a:ext>
            </a:extLst>
          </p:cNvPr>
          <p:cNvSpPr txBox="1"/>
          <p:nvPr/>
        </p:nvSpPr>
        <p:spPr>
          <a:xfrm>
            <a:off x="288163" y="1355857"/>
            <a:ext cx="1216787" cy="584775"/>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Boolean expression:</a:t>
            </a:r>
          </a:p>
        </p:txBody>
      </p:sp>
      <p:sp>
        <p:nvSpPr>
          <p:cNvPr id="10" name="Rectangle 9">
            <a:extLst>
              <a:ext uri="{FF2B5EF4-FFF2-40B4-BE49-F238E27FC236}">
                <a16:creationId xmlns:a16="http://schemas.microsoft.com/office/drawing/2014/main" id="{B99182D9-0E74-894D-A896-FED84B82D418}"/>
              </a:ext>
            </a:extLst>
          </p:cNvPr>
          <p:cNvSpPr/>
          <p:nvPr/>
        </p:nvSpPr>
        <p:spPr>
          <a:xfrm>
            <a:off x="1710866" y="1355858"/>
            <a:ext cx="4932849" cy="5847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600" b="1" dirty="0">
                <a:solidFill>
                  <a:schemeClr val="tx1"/>
                </a:solidFill>
                <a:latin typeface="Segoe UI Variable Text" pitchFamily="2" charset="0"/>
                <a:cs typeface="Segoe UI" panose="020B0502040204020203" pitchFamily="34" charset="0"/>
              </a:rPr>
              <a:t>P = (A AND B) OR C</a:t>
            </a:r>
          </a:p>
        </p:txBody>
      </p:sp>
      <p:sp>
        <p:nvSpPr>
          <p:cNvPr id="11" name="TextBox 10">
            <a:extLst>
              <a:ext uri="{FF2B5EF4-FFF2-40B4-BE49-F238E27FC236}">
                <a16:creationId xmlns:a16="http://schemas.microsoft.com/office/drawing/2014/main" id="{E4451689-FB7C-1E0E-A689-F0819E0D0DBB}"/>
              </a:ext>
            </a:extLst>
          </p:cNvPr>
          <p:cNvSpPr txBox="1"/>
          <p:nvPr/>
        </p:nvSpPr>
        <p:spPr>
          <a:xfrm>
            <a:off x="288163" y="2230011"/>
            <a:ext cx="265370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Logic circuit:</a:t>
            </a:r>
          </a:p>
        </p:txBody>
      </p:sp>
      <p:sp>
        <p:nvSpPr>
          <p:cNvPr id="12" name="Rectangle 11">
            <a:extLst>
              <a:ext uri="{FF2B5EF4-FFF2-40B4-BE49-F238E27FC236}">
                <a16:creationId xmlns:a16="http://schemas.microsoft.com/office/drawing/2014/main" id="{91D0F59F-E2FC-4334-6067-54BC5AC6978F}"/>
              </a:ext>
            </a:extLst>
          </p:cNvPr>
          <p:cNvSpPr/>
          <p:nvPr/>
        </p:nvSpPr>
        <p:spPr>
          <a:xfrm>
            <a:off x="384810" y="2740074"/>
            <a:ext cx="4932849" cy="24401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600" dirty="0">
              <a:solidFill>
                <a:schemeClr val="tx1"/>
              </a:solidFill>
              <a:latin typeface="Segoe UI Variable Text" pitchFamily="2" charset="0"/>
              <a:cs typeface="Segoe UI" panose="020B0502040204020203" pitchFamily="34" charset="0"/>
            </a:endParaRPr>
          </a:p>
        </p:txBody>
      </p:sp>
      <p:sp>
        <p:nvSpPr>
          <p:cNvPr id="13" name="TextBox 12">
            <a:extLst>
              <a:ext uri="{FF2B5EF4-FFF2-40B4-BE49-F238E27FC236}">
                <a16:creationId xmlns:a16="http://schemas.microsoft.com/office/drawing/2014/main" id="{A06B7208-0300-DBFE-0CAA-781B65C3E0B6}"/>
              </a:ext>
            </a:extLst>
          </p:cNvPr>
          <p:cNvSpPr txBox="1"/>
          <p:nvPr/>
        </p:nvSpPr>
        <p:spPr>
          <a:xfrm>
            <a:off x="5453656" y="2278829"/>
            <a:ext cx="2653707" cy="338554"/>
          </a:xfrm>
          <a:prstGeom prst="rect">
            <a:avLst/>
          </a:prstGeom>
          <a:noFill/>
        </p:spPr>
        <p:txBody>
          <a:bodyPr wrap="square" rtlCol="0">
            <a:spAutoFit/>
          </a:bodyPr>
          <a:lstStyle/>
          <a:p>
            <a:r>
              <a:rPr lang="en-GB" sz="1600" dirty="0">
                <a:latin typeface="Segoe UI Variable Text" pitchFamily="2" charset="0"/>
                <a:cs typeface="Segoe UI" panose="020B0502040204020203" pitchFamily="34" charset="0"/>
              </a:rPr>
              <a:t>Truth table:</a:t>
            </a:r>
          </a:p>
        </p:txBody>
      </p:sp>
      <p:graphicFrame>
        <p:nvGraphicFramePr>
          <p:cNvPr id="14" name="Table 13">
            <a:extLst>
              <a:ext uri="{FF2B5EF4-FFF2-40B4-BE49-F238E27FC236}">
                <a16:creationId xmlns:a16="http://schemas.microsoft.com/office/drawing/2014/main" id="{65276016-DF9C-26FC-6B30-858F724BAA59}"/>
              </a:ext>
            </a:extLst>
          </p:cNvPr>
          <p:cNvGraphicFramePr>
            <a:graphicFrameLocks noGrp="1"/>
          </p:cNvGraphicFramePr>
          <p:nvPr>
            <p:extLst>
              <p:ext uri="{D42A27DB-BD31-4B8C-83A1-F6EECF244321}">
                <p14:modId xmlns:p14="http://schemas.microsoft.com/office/powerpoint/2010/main" val="1753375989"/>
              </p:ext>
            </p:extLst>
          </p:nvPr>
        </p:nvGraphicFramePr>
        <p:xfrm>
          <a:off x="5596320" y="2748225"/>
          <a:ext cx="5422200" cy="3279747"/>
        </p:xfrm>
        <a:graphic>
          <a:graphicData uri="http://schemas.openxmlformats.org/drawingml/2006/table">
            <a:tbl>
              <a:tblPr firstRow="1" bandRow="1">
                <a:tableStyleId>{5940675A-B579-460E-94D1-54222C63F5DA}</a:tableStyleId>
              </a:tblPr>
              <a:tblGrid>
                <a:gridCol w="1355550">
                  <a:extLst>
                    <a:ext uri="{9D8B030D-6E8A-4147-A177-3AD203B41FA5}">
                      <a16:colId xmlns:a16="http://schemas.microsoft.com/office/drawing/2014/main" val="3231765338"/>
                    </a:ext>
                  </a:extLst>
                </a:gridCol>
                <a:gridCol w="1355550">
                  <a:extLst>
                    <a:ext uri="{9D8B030D-6E8A-4147-A177-3AD203B41FA5}">
                      <a16:colId xmlns:a16="http://schemas.microsoft.com/office/drawing/2014/main" val="3975889947"/>
                    </a:ext>
                  </a:extLst>
                </a:gridCol>
                <a:gridCol w="1355550">
                  <a:extLst>
                    <a:ext uri="{9D8B030D-6E8A-4147-A177-3AD203B41FA5}">
                      <a16:colId xmlns:a16="http://schemas.microsoft.com/office/drawing/2014/main" val="1549916074"/>
                    </a:ext>
                  </a:extLst>
                </a:gridCol>
                <a:gridCol w="1355550">
                  <a:extLst>
                    <a:ext uri="{9D8B030D-6E8A-4147-A177-3AD203B41FA5}">
                      <a16:colId xmlns:a16="http://schemas.microsoft.com/office/drawing/2014/main" val="1708373316"/>
                    </a:ext>
                  </a:extLst>
                </a:gridCol>
              </a:tblGrid>
              <a:tr h="372741">
                <a:tc>
                  <a:txBody>
                    <a:bodyPr/>
                    <a:lstStyle/>
                    <a:p>
                      <a:r>
                        <a:rPr lang="en-GB" sz="1600" dirty="0">
                          <a:solidFill>
                            <a:schemeClr val="bg1"/>
                          </a:solidFill>
                          <a:latin typeface="Segoe UI Variable Text" pitchFamily="2" charset="0"/>
                        </a:rPr>
                        <a:t>A</a:t>
                      </a:r>
                      <a:endParaRPr lang="en-GB" sz="1600" dirty="0">
                        <a:solidFill>
                          <a:schemeClr val="bg1"/>
                        </a:solidFill>
                        <a:latin typeface="Segoe UI Variable Text" pitchFamily="2" charset="0"/>
                        <a:cs typeface="Segoe UI" panose="020B0502040204020203" pitchFamily="34" charset="0"/>
                      </a:endParaRPr>
                    </a:p>
                  </a:txBody>
                  <a:tcPr>
                    <a:solidFill>
                      <a:srgbClr val="002060"/>
                    </a:solidFill>
                  </a:tcPr>
                </a:tc>
                <a:tc>
                  <a:txBody>
                    <a:bodyPr/>
                    <a:lstStyle/>
                    <a:p>
                      <a:r>
                        <a:rPr lang="en-GB" sz="1600" dirty="0">
                          <a:solidFill>
                            <a:schemeClr val="bg1"/>
                          </a:solidFill>
                          <a:latin typeface="Segoe UI Variable Text" pitchFamily="2" charset="0"/>
                        </a:rPr>
                        <a:t>B</a:t>
                      </a:r>
                      <a:endParaRPr lang="en-GB" sz="1600" dirty="0">
                        <a:solidFill>
                          <a:schemeClr val="bg1"/>
                        </a:solidFill>
                        <a:latin typeface="Segoe UI Variable Text" pitchFamily="2" charset="0"/>
                        <a:cs typeface="Segoe UI" panose="020B0502040204020203" pitchFamily="34" charset="0"/>
                      </a:endParaRPr>
                    </a:p>
                  </a:txBody>
                  <a:tcPr>
                    <a:solidFill>
                      <a:srgbClr val="002060"/>
                    </a:solidFill>
                  </a:tcPr>
                </a:tc>
                <a:tc>
                  <a:txBody>
                    <a:bodyPr/>
                    <a:lstStyle/>
                    <a:p>
                      <a:r>
                        <a:rPr lang="en-GB" sz="1600" dirty="0">
                          <a:solidFill>
                            <a:schemeClr val="bg1"/>
                          </a:solidFill>
                          <a:latin typeface="Segoe UI Variable Text" pitchFamily="2" charset="0"/>
                        </a:rPr>
                        <a:t>C</a:t>
                      </a:r>
                      <a:endParaRPr lang="en-GB" sz="1600" dirty="0">
                        <a:solidFill>
                          <a:schemeClr val="bg1"/>
                        </a:solidFill>
                        <a:latin typeface="Segoe UI Variable Text" pitchFamily="2" charset="0"/>
                        <a:cs typeface="Segoe UI" panose="020B0502040204020203" pitchFamily="34" charset="0"/>
                      </a:endParaRPr>
                    </a:p>
                  </a:txBody>
                  <a:tcPr>
                    <a:solidFill>
                      <a:srgbClr val="002060"/>
                    </a:solidFill>
                  </a:tcPr>
                </a:tc>
                <a:tc>
                  <a:txBody>
                    <a:bodyPr/>
                    <a:lstStyle/>
                    <a:p>
                      <a:r>
                        <a:rPr lang="en-GB" sz="1600" dirty="0">
                          <a:solidFill>
                            <a:schemeClr val="bg1"/>
                          </a:solidFill>
                          <a:latin typeface="Segoe UI Variable Text" pitchFamily="2" charset="0"/>
                        </a:rPr>
                        <a:t>P</a:t>
                      </a:r>
                      <a:endParaRPr lang="en-GB" sz="1600" dirty="0">
                        <a:solidFill>
                          <a:schemeClr val="bg1"/>
                        </a:solidFill>
                        <a:latin typeface="Segoe UI Variable Text" pitchFamily="2" charset="0"/>
                        <a:cs typeface="Segoe UI" panose="020B0502040204020203" pitchFamily="34" charset="0"/>
                      </a:endParaRPr>
                    </a:p>
                  </a:txBody>
                  <a:tcPr>
                    <a:solidFill>
                      <a:srgbClr val="002060"/>
                    </a:solidFill>
                  </a:tcPr>
                </a:tc>
                <a:extLst>
                  <a:ext uri="{0D108BD9-81ED-4DB2-BD59-A6C34878D82A}">
                    <a16:rowId xmlns:a16="http://schemas.microsoft.com/office/drawing/2014/main" val="1475252415"/>
                  </a:ext>
                </a:extLst>
              </a:tr>
              <a:tr h="372741">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271609129"/>
                  </a:ext>
                </a:extLst>
              </a:tr>
              <a:tr h="372741">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2730067220"/>
                  </a:ext>
                </a:extLst>
              </a:tr>
              <a:tr h="372741">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940040167"/>
                  </a:ext>
                </a:extLst>
              </a:tr>
              <a:tr h="372741">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4221479270"/>
                  </a:ext>
                </a:extLst>
              </a:tr>
              <a:tr h="372741">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224683431"/>
                  </a:ext>
                </a:extLst>
              </a:tr>
              <a:tr h="372741">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604820886"/>
                  </a:ext>
                </a:extLst>
              </a:tr>
              <a:tr h="305037">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0</a:t>
                      </a:r>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2133560383"/>
                  </a:ext>
                </a:extLst>
              </a:tr>
              <a:tr h="305037">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tc>
                  <a:txBody>
                    <a:bodyPr/>
                    <a:lstStyle/>
                    <a:p>
                      <a:r>
                        <a:rPr lang="en-GB" sz="1600" dirty="0">
                          <a:latin typeface="Segoe UI Variable Text" pitchFamily="2" charset="0"/>
                        </a:rPr>
                        <a:t>1</a:t>
                      </a:r>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1739800705"/>
                  </a:ext>
                </a:extLst>
              </a:tr>
            </a:tbl>
          </a:graphicData>
        </a:graphic>
      </p:graphicFrame>
      <p:pic>
        <p:nvPicPr>
          <p:cNvPr id="15" name="Picture 14">
            <a:extLst>
              <a:ext uri="{FF2B5EF4-FFF2-40B4-BE49-F238E27FC236}">
                <a16:creationId xmlns:a16="http://schemas.microsoft.com/office/drawing/2014/main" id="{31B44F43-05FA-44BA-95EA-8A10F4B903A1}"/>
              </a:ext>
            </a:extLst>
          </p:cNvPr>
          <p:cNvPicPr/>
          <p:nvPr/>
        </p:nvPicPr>
        <p:blipFill rotWithShape="1">
          <a:blip r:embed="rId5"/>
          <a:srcRect l="19071" t="37343" r="38622" b="36716"/>
          <a:stretch/>
        </p:blipFill>
        <p:spPr bwMode="auto">
          <a:xfrm>
            <a:off x="860155" y="3153373"/>
            <a:ext cx="3982157" cy="148814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4536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446550"/>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Languages</a:t>
            </a:r>
          </a:p>
          <a:p>
            <a:pPr marL="342900" indent="-342900">
              <a:buFont typeface="Arial" panose="020B0604020202020204" pitchFamily="34" charset="0"/>
              <a:buChar char="•"/>
            </a:pPr>
            <a:r>
              <a:rPr lang="en-GB" sz="2000" dirty="0">
                <a:latin typeface="Segoe UI Variable Text" pitchFamily="2" charset="0"/>
              </a:rPr>
              <a:t>Integrated Development Environment (IDE)</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2677656"/>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difference between high-level and low-level programming languages.</a:t>
            </a:r>
          </a:p>
          <a:p>
            <a:pPr marL="342900" indent="-342900">
              <a:buFont typeface="Arial" panose="020B0604020202020204" pitchFamily="34" charset="0"/>
              <a:buChar char="•"/>
            </a:pPr>
            <a:r>
              <a:rPr lang="en-GB" sz="2000" dirty="0">
                <a:latin typeface="Segoe UI Variable Text" pitchFamily="2" charset="0"/>
              </a:rPr>
              <a:t>To know the different IDE features and why they help programmers develop programs.</a:t>
            </a:r>
          </a:p>
          <a:p>
            <a:pPr marL="342900" indent="-342900">
              <a:buFont typeface="Arial" panose="020B0604020202020204" pitchFamily="34" charset="0"/>
              <a:buChar char="•"/>
            </a:pPr>
            <a:r>
              <a:rPr lang="en-GB" sz="2000" dirty="0">
                <a:latin typeface="Segoe UI Variable Text" pitchFamily="2" charset="0"/>
              </a:rPr>
              <a:t>To understand the role of translators and the difference between an interpreter and a compiler.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High-level languages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0" y="1156284"/>
            <a:ext cx="5616101" cy="2031325"/>
          </a:xfrm>
          <a:prstGeom prst="rect">
            <a:avLst/>
          </a:prstGeom>
          <a:noFill/>
        </p:spPr>
        <p:txBody>
          <a:bodyPr wrap="square">
            <a:spAutoFit/>
          </a:bodyPr>
          <a:lstStyle/>
          <a:p>
            <a:r>
              <a:rPr lang="en-GB" sz="2400" b="1" dirty="0">
                <a:latin typeface="Segoe UI Variable Text" pitchFamily="2" charset="0"/>
              </a:rPr>
              <a:t>What is meant by a high-level language?</a:t>
            </a:r>
          </a:p>
          <a:p>
            <a:endParaRPr lang="en-GB" sz="2400" dirty="0">
              <a:latin typeface="Segoe UI Variable Text" pitchFamily="2" charset="0"/>
            </a:endParaRPr>
          </a:p>
          <a:p>
            <a:r>
              <a:rPr lang="en-GB" dirty="0">
                <a:latin typeface="Segoe UI Variable Text" pitchFamily="2" charset="0"/>
              </a:rPr>
              <a:t>The purpose of a </a:t>
            </a:r>
            <a:r>
              <a:rPr lang="en-GB" b="1" dirty="0">
                <a:latin typeface="Segoe UI Variable Text" pitchFamily="2" charset="0"/>
              </a:rPr>
              <a:t>high-level language</a:t>
            </a:r>
            <a:r>
              <a:rPr lang="en-GB" dirty="0">
                <a:latin typeface="Segoe UI Variable Text" pitchFamily="2" charset="0"/>
              </a:rPr>
              <a:t> is to make programming easier and more understandable for humans.</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C35412A3-A42B-0542-248E-74F1222C0652}"/>
              </a:ext>
            </a:extLst>
          </p:cNvPr>
          <p:cNvSpPr txBox="1"/>
          <p:nvPr/>
        </p:nvSpPr>
        <p:spPr>
          <a:xfrm>
            <a:off x="224791" y="3426148"/>
            <a:ext cx="2558166" cy="400110"/>
          </a:xfrm>
          <a:prstGeom prst="rect">
            <a:avLst/>
          </a:prstGeom>
          <a:noFill/>
        </p:spPr>
        <p:txBody>
          <a:bodyPr wrap="square">
            <a:spAutoFit/>
          </a:bodyPr>
          <a:lstStyle/>
          <a:p>
            <a:r>
              <a:rPr lang="en-GB" sz="2000" b="1" dirty="0">
                <a:latin typeface="Segoe UI Variable Text" pitchFamily="2" charset="0"/>
              </a:rPr>
              <a:t>Why is it used?</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7" name="TextBox 6">
            <a:extLst>
              <a:ext uri="{FF2B5EF4-FFF2-40B4-BE49-F238E27FC236}">
                <a16:creationId xmlns:a16="http://schemas.microsoft.com/office/drawing/2014/main" id="{D38FAF4E-7A53-1925-0225-8AE215C12A7F}"/>
              </a:ext>
            </a:extLst>
          </p:cNvPr>
          <p:cNvSpPr txBox="1"/>
          <p:nvPr/>
        </p:nvSpPr>
        <p:spPr>
          <a:xfrm>
            <a:off x="240540" y="3938562"/>
            <a:ext cx="2389201" cy="2585323"/>
          </a:xfrm>
          <a:prstGeom prst="rect">
            <a:avLst/>
          </a:prstGeom>
          <a:noFill/>
        </p:spPr>
        <p:txBody>
          <a:bodyPr wrap="square">
            <a:spAutoFit/>
          </a:bodyPr>
          <a:lstStyle/>
          <a:p>
            <a:r>
              <a:rPr lang="en-GB" dirty="0">
                <a:latin typeface="Segoe UI Variable Text" pitchFamily="2" charset="0"/>
              </a:rPr>
              <a:t>High-level languages allow programmers to write instructions using words and symbols that are closer to human language rather than machine code (binary).</a:t>
            </a:r>
          </a:p>
        </p:txBody>
      </p:sp>
      <p:cxnSp>
        <p:nvCxnSpPr>
          <p:cNvPr id="11" name="Straight Connector 10">
            <a:extLst>
              <a:ext uri="{FF2B5EF4-FFF2-40B4-BE49-F238E27FC236}">
                <a16:creationId xmlns:a16="http://schemas.microsoft.com/office/drawing/2014/main" id="{FC8B3215-B4D4-EF93-6BD8-84764C03D9A2}"/>
              </a:ext>
            </a:extLst>
          </p:cNvPr>
          <p:cNvCxnSpPr>
            <a:cxnSpLocks/>
          </p:cNvCxnSpPr>
          <p:nvPr/>
        </p:nvCxnSpPr>
        <p:spPr>
          <a:xfrm>
            <a:off x="6096000"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B1FBE87B-EEB1-475B-B5DF-C0DA1F86C5FB}"/>
              </a:ext>
            </a:extLst>
          </p:cNvPr>
          <p:cNvSpPr txBox="1"/>
          <p:nvPr/>
        </p:nvSpPr>
        <p:spPr>
          <a:xfrm>
            <a:off x="6774646" y="1156284"/>
            <a:ext cx="4609002" cy="369332"/>
          </a:xfrm>
          <a:prstGeom prst="rect">
            <a:avLst/>
          </a:prstGeom>
          <a:noFill/>
        </p:spPr>
        <p:txBody>
          <a:bodyPr wrap="square">
            <a:spAutoFit/>
          </a:bodyPr>
          <a:lstStyle/>
          <a:p>
            <a:pPr algn="ctr"/>
            <a:r>
              <a:rPr lang="en-GB" b="1" dirty="0">
                <a:latin typeface="Segoe UI Variable Text" pitchFamily="2" charset="0"/>
              </a:rPr>
              <a:t>Characteristics of a high-level language</a:t>
            </a:r>
          </a:p>
        </p:txBody>
      </p:sp>
      <p:graphicFrame>
        <p:nvGraphicFramePr>
          <p:cNvPr id="24" name="Table 23">
            <a:extLst>
              <a:ext uri="{FF2B5EF4-FFF2-40B4-BE49-F238E27FC236}">
                <a16:creationId xmlns:a16="http://schemas.microsoft.com/office/drawing/2014/main" id="{64FB7424-BF95-BD1D-EAEF-8B1D3B26A4EB}"/>
              </a:ext>
            </a:extLst>
          </p:cNvPr>
          <p:cNvGraphicFramePr>
            <a:graphicFrameLocks noGrp="1"/>
          </p:cNvGraphicFramePr>
          <p:nvPr>
            <p:extLst>
              <p:ext uri="{D42A27DB-BD31-4B8C-83A1-F6EECF244321}">
                <p14:modId xmlns:p14="http://schemas.microsoft.com/office/powerpoint/2010/main" val="1191235971"/>
              </p:ext>
            </p:extLst>
          </p:nvPr>
        </p:nvGraphicFramePr>
        <p:xfrm>
          <a:off x="6351105" y="1664630"/>
          <a:ext cx="5456084" cy="4114800"/>
        </p:xfrm>
        <a:graphic>
          <a:graphicData uri="http://schemas.openxmlformats.org/drawingml/2006/table">
            <a:tbl>
              <a:tblPr firstRow="1" bandRow="1">
                <a:tableStyleId>{5940675A-B579-460E-94D1-54222C63F5DA}</a:tableStyleId>
              </a:tblPr>
              <a:tblGrid>
                <a:gridCol w="1789051">
                  <a:extLst>
                    <a:ext uri="{9D8B030D-6E8A-4147-A177-3AD203B41FA5}">
                      <a16:colId xmlns:a16="http://schemas.microsoft.com/office/drawing/2014/main" val="3186884497"/>
                    </a:ext>
                  </a:extLst>
                </a:gridCol>
                <a:gridCol w="3667033">
                  <a:extLst>
                    <a:ext uri="{9D8B030D-6E8A-4147-A177-3AD203B41FA5}">
                      <a16:colId xmlns:a16="http://schemas.microsoft.com/office/drawing/2014/main" val="1402002592"/>
                    </a:ext>
                  </a:extLst>
                </a:gridCol>
              </a:tblGrid>
              <a:tr h="0">
                <a:tc>
                  <a:txBody>
                    <a:bodyPr/>
                    <a:lstStyle/>
                    <a:p>
                      <a:pPr lvl="0"/>
                      <a:r>
                        <a:rPr lang="en-GB" sz="1600" b="1" kern="1200" dirty="0">
                          <a:solidFill>
                            <a:schemeClr val="bg1"/>
                          </a:solidFill>
                          <a:effectLst/>
                          <a:latin typeface="Segoe UI Variable Text" pitchFamily="2" charset="0"/>
                          <a:ea typeface="+mn-ea"/>
                          <a:cs typeface="+mn-cs"/>
                        </a:rPr>
                        <a:t>Ease of programming</a:t>
                      </a:r>
                      <a:endParaRPr lang="en-GB" sz="1600" dirty="0">
                        <a:solidFill>
                          <a:schemeClr val="bg1"/>
                        </a:solidFill>
                        <a:latin typeface="Segoe UI Variable Text" pitchFamily="2" charset="0"/>
                      </a:endParaRP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They simplify coding by using readable syntax.</a:t>
                      </a:r>
                      <a:br>
                        <a:rPr lang="en-GB" sz="1600" kern="1200" dirty="0">
                          <a:solidFill>
                            <a:schemeClr val="tx1"/>
                          </a:solidFill>
                          <a:effectLst/>
                          <a:latin typeface="Segoe UI Variable Text" pitchFamily="2" charset="0"/>
                          <a:ea typeface="+mn-ea"/>
                          <a:cs typeface="+mn-cs"/>
                        </a:rPr>
                      </a:br>
                      <a:r>
                        <a:rPr lang="en-GB" sz="1600" kern="1200" dirty="0">
                          <a:solidFill>
                            <a:schemeClr val="tx1"/>
                          </a:solidFill>
                          <a:effectLst/>
                          <a:latin typeface="Segoe UI Variable Text" pitchFamily="2" charset="0"/>
                          <a:ea typeface="+mn-ea"/>
                          <a:cs typeface="+mn-cs"/>
                        </a:rPr>
                        <a:t>Example: </a:t>
                      </a:r>
                      <a:r>
                        <a:rPr lang="en-GB" sz="1600" kern="1200" dirty="0">
                          <a:solidFill>
                            <a:schemeClr val="tx1"/>
                          </a:solidFill>
                          <a:effectLst/>
                          <a:latin typeface="Courier New" panose="02070309020205020404" pitchFamily="49" charset="0"/>
                          <a:ea typeface="+mn-ea"/>
                          <a:cs typeface="Courier New" panose="02070309020205020404" pitchFamily="49" charset="0"/>
                        </a:rPr>
                        <a:t>print("Hello") </a:t>
                      </a:r>
                      <a:r>
                        <a:rPr lang="en-GB" sz="1600" kern="1200" dirty="0">
                          <a:solidFill>
                            <a:schemeClr val="tx1"/>
                          </a:solidFill>
                          <a:effectLst/>
                          <a:latin typeface="Segoe UI Variable Text" pitchFamily="2" charset="0"/>
                          <a:ea typeface="+mn-ea"/>
                          <a:cs typeface="+mn-cs"/>
                        </a:rPr>
                        <a:t>is easier than writing machine instructions. </a:t>
                      </a:r>
                    </a:p>
                  </a:txBody>
                  <a:tcPr/>
                </a:tc>
                <a:extLst>
                  <a:ext uri="{0D108BD9-81ED-4DB2-BD59-A6C34878D82A}">
                    <a16:rowId xmlns:a16="http://schemas.microsoft.com/office/drawing/2014/main" val="2444334344"/>
                  </a:ext>
                </a:extLst>
              </a:tr>
              <a:tr h="370840">
                <a:tc>
                  <a:txBody>
                    <a:bodyPr/>
                    <a:lstStyle/>
                    <a:p>
                      <a:r>
                        <a:rPr lang="en-GB" sz="1600" b="1" kern="1200" dirty="0">
                          <a:solidFill>
                            <a:schemeClr val="bg1"/>
                          </a:solidFill>
                          <a:effectLst/>
                          <a:latin typeface="Segoe UI Variable Text" pitchFamily="2" charset="0"/>
                          <a:ea typeface="+mn-ea"/>
                          <a:cs typeface="+mn-cs"/>
                        </a:rPr>
                        <a:t>Portability</a:t>
                      </a:r>
                      <a:endParaRPr lang="en-GB" sz="1600" dirty="0">
                        <a:solidFill>
                          <a:schemeClr val="bg1"/>
                        </a:solidFill>
                        <a:latin typeface="Segoe UI Variable Text" pitchFamily="2" charset="0"/>
                      </a:endParaRP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Programs written in high-level languages can run on different computers with little or no changes. </a:t>
                      </a:r>
                    </a:p>
                  </a:txBody>
                  <a:tcPr/>
                </a:tc>
                <a:extLst>
                  <a:ext uri="{0D108BD9-81ED-4DB2-BD59-A6C34878D82A}">
                    <a16:rowId xmlns:a16="http://schemas.microsoft.com/office/drawing/2014/main" val="2887056370"/>
                  </a:ext>
                </a:extLst>
              </a:tr>
              <a:tr h="370840">
                <a:tc>
                  <a:txBody>
                    <a:bodyPr/>
                    <a:lstStyle/>
                    <a:p>
                      <a:r>
                        <a:rPr lang="en-GB" sz="1600" b="1" kern="1200" dirty="0">
                          <a:solidFill>
                            <a:schemeClr val="bg1"/>
                          </a:solidFill>
                          <a:effectLst/>
                          <a:latin typeface="Segoe UI Variable Text" pitchFamily="2" charset="0"/>
                          <a:ea typeface="+mn-ea"/>
                          <a:cs typeface="+mn-cs"/>
                        </a:rPr>
                        <a:t>Faster development</a:t>
                      </a:r>
                      <a:endParaRPr lang="en-GB" sz="1600" dirty="0">
                        <a:solidFill>
                          <a:schemeClr val="bg1"/>
                        </a:solidFill>
                        <a:latin typeface="Segoe UI Variable Text" pitchFamily="2" charset="0"/>
                      </a:endParaRP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Programmers can create software more quickly because they do not need to manage hardware details directly. </a:t>
                      </a:r>
                    </a:p>
                  </a:txBody>
                  <a:tcPr/>
                </a:tc>
                <a:extLst>
                  <a:ext uri="{0D108BD9-81ED-4DB2-BD59-A6C34878D82A}">
                    <a16:rowId xmlns:a16="http://schemas.microsoft.com/office/drawing/2014/main" val="1843682228"/>
                  </a:ext>
                </a:extLst>
              </a:tr>
              <a:tr h="370840">
                <a:tc>
                  <a:txBody>
                    <a:bodyPr/>
                    <a:lstStyle/>
                    <a:p>
                      <a:r>
                        <a:rPr lang="en-GB" sz="1600" b="1" kern="1200" dirty="0">
                          <a:solidFill>
                            <a:schemeClr val="bg1"/>
                          </a:solidFill>
                          <a:effectLst/>
                          <a:latin typeface="Segoe UI Variable Text" pitchFamily="2" charset="0"/>
                          <a:ea typeface="+mn-ea"/>
                          <a:cs typeface="+mn-cs"/>
                        </a:rPr>
                        <a:t>Error reduction</a:t>
                      </a:r>
                      <a:endParaRPr lang="en-GB" sz="1600" dirty="0">
                        <a:solidFill>
                          <a:schemeClr val="bg1"/>
                        </a:solidFill>
                        <a:latin typeface="Segoe UI Variable Text" pitchFamily="2" charset="0"/>
                      </a:endParaRP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Easier syntax and built-in features help reduce mistakes. </a:t>
                      </a:r>
                    </a:p>
                  </a:txBody>
                  <a:tcPr/>
                </a:tc>
                <a:extLst>
                  <a:ext uri="{0D108BD9-81ED-4DB2-BD59-A6C34878D82A}">
                    <a16:rowId xmlns:a16="http://schemas.microsoft.com/office/drawing/2014/main" val="2835459866"/>
                  </a:ext>
                </a:extLst>
              </a:tr>
              <a:tr h="370840">
                <a:tc>
                  <a:txBody>
                    <a:bodyPr/>
                    <a:lstStyle/>
                    <a:p>
                      <a:r>
                        <a:rPr lang="en-GB" sz="1600" b="1" kern="1200" dirty="0">
                          <a:solidFill>
                            <a:schemeClr val="bg1"/>
                          </a:solidFill>
                          <a:effectLst/>
                          <a:latin typeface="Segoe UI Variable Text" pitchFamily="2" charset="0"/>
                          <a:ea typeface="+mn-ea"/>
                          <a:cs typeface="+mn-cs"/>
                        </a:rPr>
                        <a:t>Maintenance and readability</a:t>
                      </a:r>
                      <a:endParaRPr lang="en-GB" sz="1600" dirty="0">
                        <a:solidFill>
                          <a:schemeClr val="bg1"/>
                        </a:solidFill>
                        <a:latin typeface="Segoe UI Variable Text" pitchFamily="2" charset="0"/>
                      </a:endParaRP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Code is easier to understand, debug, and update by other programmers.</a:t>
                      </a:r>
                    </a:p>
                  </a:txBody>
                  <a:tcPr/>
                </a:tc>
                <a:extLst>
                  <a:ext uri="{0D108BD9-81ED-4DB2-BD59-A6C34878D82A}">
                    <a16:rowId xmlns:a16="http://schemas.microsoft.com/office/drawing/2014/main" val="611707435"/>
                  </a:ext>
                </a:extLst>
              </a:tr>
            </a:tbl>
          </a:graphicData>
        </a:graphic>
      </p:graphicFrame>
      <p:sp>
        <p:nvSpPr>
          <p:cNvPr id="25" name="TextBox 24">
            <a:extLst>
              <a:ext uri="{FF2B5EF4-FFF2-40B4-BE49-F238E27FC236}">
                <a16:creationId xmlns:a16="http://schemas.microsoft.com/office/drawing/2014/main" id="{250C85FE-F0A0-2251-9D5E-E4F0D2196F5A}"/>
              </a:ext>
            </a:extLst>
          </p:cNvPr>
          <p:cNvSpPr txBox="1"/>
          <p:nvPr/>
        </p:nvSpPr>
        <p:spPr>
          <a:xfrm>
            <a:off x="3032840" y="3368087"/>
            <a:ext cx="2558166" cy="707886"/>
          </a:xfrm>
          <a:prstGeom prst="rect">
            <a:avLst/>
          </a:prstGeom>
          <a:noFill/>
        </p:spPr>
        <p:txBody>
          <a:bodyPr wrap="square">
            <a:spAutoFit/>
          </a:bodyPr>
          <a:lstStyle/>
          <a:p>
            <a:r>
              <a:rPr lang="en-GB" sz="2000" b="1" dirty="0">
                <a:latin typeface="Segoe UI Variable Text" pitchFamily="2" charset="0"/>
              </a:rPr>
              <a:t>Examples of high-level languages</a:t>
            </a:r>
          </a:p>
        </p:txBody>
      </p:sp>
      <p:sp>
        <p:nvSpPr>
          <p:cNvPr id="27" name="TextBox 26">
            <a:extLst>
              <a:ext uri="{FF2B5EF4-FFF2-40B4-BE49-F238E27FC236}">
                <a16:creationId xmlns:a16="http://schemas.microsoft.com/office/drawing/2014/main" id="{F613EE3C-18CF-782B-C469-67F5641D5346}"/>
              </a:ext>
            </a:extLst>
          </p:cNvPr>
          <p:cNvSpPr txBox="1"/>
          <p:nvPr/>
        </p:nvSpPr>
        <p:spPr>
          <a:xfrm>
            <a:off x="3134148" y="4213232"/>
            <a:ext cx="2232981" cy="1575431"/>
          </a:xfrm>
          <a:prstGeom prst="rect">
            <a:avLst/>
          </a:prstGeom>
          <a:noFill/>
        </p:spPr>
        <p:txBody>
          <a:bodyPr wrap="square">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Python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Java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C++ </a:t>
            </a:r>
          </a:p>
          <a:p>
            <a:pPr marL="342900" lvl="0" indent="-342900">
              <a:lnSpc>
                <a:spcPct val="107000"/>
              </a:lnSpc>
              <a:spcAft>
                <a:spcPts val="800"/>
              </a:spcAft>
              <a:buSzPts val="1000"/>
              <a:buFont typeface="Symbol" panose="05050102010706020507" pitchFamily="18" charset="2"/>
              <a:buChar char=""/>
              <a:tabLst>
                <a:tab pos="457200" algn="l"/>
              </a:tabLst>
            </a:pPr>
            <a:r>
              <a:rPr lang="en-GB" sz="1800" dirty="0">
                <a:effectLst/>
                <a:latin typeface="Segoe UI Variable Text" pitchFamily="2" charset="0"/>
                <a:ea typeface="Aptos" panose="020B0004020202020204" pitchFamily="34" charset="0"/>
                <a:cs typeface="Times New Roman" panose="02020603050405020304" pitchFamily="18" charset="0"/>
              </a:rPr>
              <a:t>JavaScript</a:t>
            </a:r>
            <a:endParaRPr lang="en-GB" dirty="0">
              <a:latin typeface="Segoe UI Variable Text" pitchFamily="2" charset="0"/>
            </a:endParaRPr>
          </a:p>
        </p:txBody>
      </p: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B191E-9CD6-C419-B159-24D906CB79E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EB478C3-68D5-1303-0FAB-178C8E75296B}"/>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Low-level languages</a:t>
            </a:r>
          </a:p>
        </p:txBody>
      </p:sp>
      <p:sp>
        <p:nvSpPr>
          <p:cNvPr id="4" name="Rectangle 3">
            <a:extLst>
              <a:ext uri="{FF2B5EF4-FFF2-40B4-BE49-F238E27FC236}">
                <a16:creationId xmlns:a16="http://schemas.microsoft.com/office/drawing/2014/main" id="{0E55E9C5-2E1E-CF03-836D-32BDA52EC2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9AF2EC3-8FF4-A369-C0E7-D41E20332D85}"/>
              </a:ext>
            </a:extLst>
          </p:cNvPr>
          <p:cNvSpPr txBox="1"/>
          <p:nvPr/>
        </p:nvSpPr>
        <p:spPr>
          <a:xfrm>
            <a:off x="224790" y="1156284"/>
            <a:ext cx="6320541" cy="1938992"/>
          </a:xfrm>
          <a:prstGeom prst="rect">
            <a:avLst/>
          </a:prstGeom>
          <a:noFill/>
        </p:spPr>
        <p:txBody>
          <a:bodyPr wrap="square">
            <a:spAutoFit/>
          </a:bodyPr>
          <a:lstStyle/>
          <a:p>
            <a:r>
              <a:rPr lang="en-GB" sz="2400" b="1" dirty="0">
                <a:latin typeface="Segoe UI Variable Text" pitchFamily="2" charset="0"/>
              </a:rPr>
              <a:t>What is meant by a low-level language?</a:t>
            </a:r>
          </a:p>
          <a:p>
            <a:endParaRPr lang="en-GB" sz="2400" dirty="0">
              <a:latin typeface="Segoe UI Variable Text" pitchFamily="2" charset="0"/>
            </a:endParaRPr>
          </a:p>
          <a:p>
            <a:r>
              <a:rPr lang="en-GB" dirty="0">
                <a:latin typeface="Segoe UI Variable Text" pitchFamily="2" charset="0"/>
              </a:rPr>
              <a:t>The purpose of a </a:t>
            </a:r>
            <a:r>
              <a:rPr lang="en-GB" b="1" dirty="0">
                <a:latin typeface="Segoe UI Variable Text" pitchFamily="2" charset="0"/>
              </a:rPr>
              <a:t>low-level language</a:t>
            </a:r>
            <a:r>
              <a:rPr lang="en-GB" dirty="0">
                <a:latin typeface="Segoe UI Variable Text" pitchFamily="2" charset="0"/>
              </a:rPr>
              <a:t> is to allow programmers to communicate more directly with the computer's hardware and have greater control over how the system operates.</a:t>
            </a:r>
          </a:p>
        </p:txBody>
      </p:sp>
      <p:pic>
        <p:nvPicPr>
          <p:cNvPr id="32" name="Picture 31">
            <a:extLst>
              <a:ext uri="{FF2B5EF4-FFF2-40B4-BE49-F238E27FC236}">
                <a16:creationId xmlns:a16="http://schemas.microsoft.com/office/drawing/2014/main" id="{0EBC7D67-1666-2487-CBCE-55CFAFD878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D1C58ABA-CF70-8C6E-2756-D39F31F1422E}"/>
              </a:ext>
            </a:extLst>
          </p:cNvPr>
          <p:cNvSpPr txBox="1"/>
          <p:nvPr/>
        </p:nvSpPr>
        <p:spPr>
          <a:xfrm>
            <a:off x="224790" y="3095276"/>
            <a:ext cx="2558166" cy="400110"/>
          </a:xfrm>
          <a:prstGeom prst="rect">
            <a:avLst/>
          </a:prstGeom>
          <a:noFill/>
        </p:spPr>
        <p:txBody>
          <a:bodyPr wrap="square">
            <a:spAutoFit/>
          </a:bodyPr>
          <a:lstStyle/>
          <a:p>
            <a:r>
              <a:rPr lang="en-GB" sz="2000" b="1" dirty="0">
                <a:latin typeface="Segoe UI Variable Text" pitchFamily="2" charset="0"/>
              </a:rPr>
              <a:t>Disadvantages</a:t>
            </a:r>
          </a:p>
        </p:txBody>
      </p:sp>
      <p:pic>
        <p:nvPicPr>
          <p:cNvPr id="16" name="Graphic 15" descr="Thumbs up sign with solid fill">
            <a:extLst>
              <a:ext uri="{FF2B5EF4-FFF2-40B4-BE49-F238E27FC236}">
                <a16:creationId xmlns:a16="http://schemas.microsoft.com/office/drawing/2014/main" id="{49A0D8AC-491A-345E-2BE4-81F09010B9C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5208D027-7423-34AA-FB61-8951249BF12E}"/>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Q1-2 of Task 1 </a:t>
            </a:r>
            <a:r>
              <a:rPr lang="en-GB" sz="1800" dirty="0">
                <a:latin typeface="Segoe UI Variable Text" pitchFamily="2" charset="0"/>
              </a:rPr>
              <a:t>in the student workbook. </a:t>
            </a:r>
            <a:endParaRPr lang="en-GB" dirty="0"/>
          </a:p>
        </p:txBody>
      </p:sp>
      <p:sp>
        <p:nvSpPr>
          <p:cNvPr id="7" name="TextBox 6">
            <a:extLst>
              <a:ext uri="{FF2B5EF4-FFF2-40B4-BE49-F238E27FC236}">
                <a16:creationId xmlns:a16="http://schemas.microsoft.com/office/drawing/2014/main" id="{37312395-BFD8-6070-5758-3E55FF671043}"/>
              </a:ext>
            </a:extLst>
          </p:cNvPr>
          <p:cNvSpPr txBox="1"/>
          <p:nvPr/>
        </p:nvSpPr>
        <p:spPr>
          <a:xfrm>
            <a:off x="301957" y="3585676"/>
            <a:ext cx="3125505" cy="2862322"/>
          </a:xfrm>
          <a:prstGeom prst="rect">
            <a:avLst/>
          </a:prstGeom>
          <a:solidFill>
            <a:schemeClr val="accent2">
              <a:lumMod val="40000"/>
              <a:lumOff val="60000"/>
            </a:schemeClr>
          </a:solid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More difficult to learn and write. </a:t>
            </a:r>
          </a:p>
          <a:p>
            <a:pPr marL="285750" lvl="0" indent="-285750">
              <a:buFont typeface="Arial" panose="020B0604020202020204" pitchFamily="34" charset="0"/>
              <a:buChar char="•"/>
            </a:pPr>
            <a:r>
              <a:rPr lang="en-GB" dirty="0">
                <a:latin typeface="Segoe UI Variable Text" pitchFamily="2" charset="0"/>
              </a:rPr>
              <a:t>Takes longer to develop programs. </a:t>
            </a:r>
          </a:p>
          <a:p>
            <a:pPr marL="285750" lvl="0" indent="-285750">
              <a:buFont typeface="Arial" panose="020B0604020202020204" pitchFamily="34" charset="0"/>
              <a:buChar char="•"/>
            </a:pPr>
            <a:r>
              <a:rPr lang="en-GB" dirty="0">
                <a:latin typeface="Segoe UI Variable Text" pitchFamily="2" charset="0"/>
              </a:rPr>
              <a:t>More prone to programming errors. </a:t>
            </a:r>
          </a:p>
          <a:p>
            <a:pPr marL="285750" lvl="0" indent="-285750">
              <a:buFont typeface="Arial" panose="020B0604020202020204" pitchFamily="34" charset="0"/>
              <a:buChar char="•"/>
            </a:pPr>
            <a:r>
              <a:rPr lang="en-GB" dirty="0">
                <a:latin typeface="Segoe UI Variable Text" pitchFamily="2" charset="0"/>
              </a:rPr>
              <a:t>Less portable because code is often designed for a specific processor or hardware architecture.</a:t>
            </a:r>
          </a:p>
        </p:txBody>
      </p:sp>
      <p:cxnSp>
        <p:nvCxnSpPr>
          <p:cNvPr id="11" name="Straight Connector 10">
            <a:extLst>
              <a:ext uri="{FF2B5EF4-FFF2-40B4-BE49-F238E27FC236}">
                <a16:creationId xmlns:a16="http://schemas.microsoft.com/office/drawing/2014/main" id="{125A058A-EBAA-02C9-D830-3192857F1254}"/>
              </a:ext>
            </a:extLst>
          </p:cNvPr>
          <p:cNvCxnSpPr>
            <a:cxnSpLocks/>
          </p:cNvCxnSpPr>
          <p:nvPr/>
        </p:nvCxnSpPr>
        <p:spPr>
          <a:xfrm>
            <a:off x="6774646" y="1076240"/>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9020347F-3218-D743-420A-BFCBF586BC66}"/>
              </a:ext>
            </a:extLst>
          </p:cNvPr>
          <p:cNvSpPr txBox="1"/>
          <p:nvPr/>
        </p:nvSpPr>
        <p:spPr>
          <a:xfrm>
            <a:off x="7076661" y="1170010"/>
            <a:ext cx="4609002" cy="369332"/>
          </a:xfrm>
          <a:prstGeom prst="rect">
            <a:avLst/>
          </a:prstGeom>
          <a:noFill/>
        </p:spPr>
        <p:txBody>
          <a:bodyPr wrap="square">
            <a:spAutoFit/>
          </a:bodyPr>
          <a:lstStyle/>
          <a:p>
            <a:pPr algn="ctr"/>
            <a:r>
              <a:rPr lang="en-GB" b="1" dirty="0">
                <a:latin typeface="Segoe UI Variable Text" pitchFamily="2" charset="0"/>
              </a:rPr>
              <a:t>Characteristics of a low-level language</a:t>
            </a:r>
          </a:p>
        </p:txBody>
      </p:sp>
      <p:graphicFrame>
        <p:nvGraphicFramePr>
          <p:cNvPr id="24" name="Table 23">
            <a:extLst>
              <a:ext uri="{FF2B5EF4-FFF2-40B4-BE49-F238E27FC236}">
                <a16:creationId xmlns:a16="http://schemas.microsoft.com/office/drawing/2014/main" id="{B9BE5D39-EBF2-DD2F-F09D-3E2B69FEB647}"/>
              </a:ext>
            </a:extLst>
          </p:cNvPr>
          <p:cNvGraphicFramePr>
            <a:graphicFrameLocks noGrp="1"/>
          </p:cNvGraphicFramePr>
          <p:nvPr>
            <p:extLst>
              <p:ext uri="{D42A27DB-BD31-4B8C-83A1-F6EECF244321}">
                <p14:modId xmlns:p14="http://schemas.microsoft.com/office/powerpoint/2010/main" val="771397097"/>
              </p:ext>
            </p:extLst>
          </p:nvPr>
        </p:nvGraphicFramePr>
        <p:xfrm>
          <a:off x="7076661" y="1664630"/>
          <a:ext cx="4730527" cy="4023360"/>
        </p:xfrm>
        <a:graphic>
          <a:graphicData uri="http://schemas.openxmlformats.org/drawingml/2006/table">
            <a:tbl>
              <a:tblPr firstRow="1" bandRow="1">
                <a:tableStyleId>{5940675A-B579-460E-94D1-54222C63F5DA}</a:tableStyleId>
              </a:tblPr>
              <a:tblGrid>
                <a:gridCol w="1551141">
                  <a:extLst>
                    <a:ext uri="{9D8B030D-6E8A-4147-A177-3AD203B41FA5}">
                      <a16:colId xmlns:a16="http://schemas.microsoft.com/office/drawing/2014/main" val="3186884497"/>
                    </a:ext>
                  </a:extLst>
                </a:gridCol>
                <a:gridCol w="3179386">
                  <a:extLst>
                    <a:ext uri="{9D8B030D-6E8A-4147-A177-3AD203B41FA5}">
                      <a16:colId xmlns:a16="http://schemas.microsoft.com/office/drawing/2014/main" val="1402002592"/>
                    </a:ext>
                  </a:extLst>
                </a:gridCol>
              </a:tblGrid>
              <a:tr h="0">
                <a:tc>
                  <a:txBody>
                    <a:bodyPr/>
                    <a:lstStyle/>
                    <a:p>
                      <a:pPr lvl="0"/>
                      <a:r>
                        <a:rPr lang="en-GB" sz="1600" b="1" kern="1200" dirty="0">
                          <a:solidFill>
                            <a:schemeClr val="bg1"/>
                          </a:solidFill>
                          <a:effectLst/>
                          <a:latin typeface="Segoe UI Variable Text" pitchFamily="2" charset="0"/>
                          <a:ea typeface="+mn-ea"/>
                          <a:cs typeface="+mn-cs"/>
                        </a:rPr>
                        <a:t>Direct hardware control</a:t>
                      </a:r>
                      <a:endParaRPr lang="en-GB" sz="1600" dirty="0">
                        <a:solidFill>
                          <a:schemeClr val="bg1"/>
                        </a:solidFill>
                        <a:latin typeface="Segoe UI Variable Text" pitchFamily="2" charset="0"/>
                      </a:endParaRP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Low-level languages allow programmers to access memory, processors, and hardware devices directly. </a:t>
                      </a:r>
                    </a:p>
                  </a:txBody>
                  <a:tcPr/>
                </a:tc>
                <a:extLst>
                  <a:ext uri="{0D108BD9-81ED-4DB2-BD59-A6C34878D82A}">
                    <a16:rowId xmlns:a16="http://schemas.microsoft.com/office/drawing/2014/main" val="2444334344"/>
                  </a:ext>
                </a:extLst>
              </a:tr>
              <a:tr h="370840">
                <a:tc>
                  <a:txBody>
                    <a:bodyPr/>
                    <a:lstStyle/>
                    <a:p>
                      <a:r>
                        <a:rPr lang="en-GB" sz="1600" b="1" kern="1200" dirty="0">
                          <a:solidFill>
                            <a:schemeClr val="bg1"/>
                          </a:solidFill>
                          <a:effectLst/>
                          <a:latin typeface="Segoe UI Variable Text" pitchFamily="2" charset="0"/>
                          <a:ea typeface="+mn-ea"/>
                          <a:cs typeface="+mn-cs"/>
                        </a:rPr>
                        <a:t>High performance</a:t>
                      </a:r>
                      <a:endParaRPr lang="en-GB" sz="1600" dirty="0">
                        <a:solidFill>
                          <a:schemeClr val="bg1"/>
                        </a:solidFill>
                        <a:latin typeface="Segoe UI Variable Text" pitchFamily="2" charset="0"/>
                      </a:endParaRP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Programs can run faster and use less memory because there is less translation between the code and the hardware. </a:t>
                      </a:r>
                    </a:p>
                  </a:txBody>
                  <a:tcPr/>
                </a:tc>
                <a:extLst>
                  <a:ext uri="{0D108BD9-81ED-4DB2-BD59-A6C34878D82A}">
                    <a16:rowId xmlns:a16="http://schemas.microsoft.com/office/drawing/2014/main" val="2887056370"/>
                  </a:ext>
                </a:extLst>
              </a:tr>
              <a:tr h="370840">
                <a:tc>
                  <a:txBody>
                    <a:bodyPr/>
                    <a:lstStyle/>
                    <a:p>
                      <a:r>
                        <a:rPr lang="en-GB" sz="1600" b="1" kern="1200" dirty="0">
                          <a:solidFill>
                            <a:schemeClr val="bg1"/>
                          </a:solidFill>
                          <a:effectLst/>
                          <a:latin typeface="Segoe UI Variable Text" pitchFamily="2" charset="0"/>
                          <a:ea typeface="+mn-ea"/>
                          <a:cs typeface="+mn-cs"/>
                        </a:rPr>
                        <a:t>Efficient use of resources</a:t>
                      </a:r>
                      <a:endParaRPr lang="en-GB" sz="1600" dirty="0">
                        <a:solidFill>
                          <a:schemeClr val="bg1"/>
                        </a:solidFill>
                        <a:latin typeface="Segoe UI Variable Text" pitchFamily="2" charset="0"/>
                      </a:endParaRP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Programmers can optimise programs to make the best use of the computer's resources. </a:t>
                      </a:r>
                    </a:p>
                  </a:txBody>
                  <a:tcPr/>
                </a:tc>
                <a:extLst>
                  <a:ext uri="{0D108BD9-81ED-4DB2-BD59-A6C34878D82A}">
                    <a16:rowId xmlns:a16="http://schemas.microsoft.com/office/drawing/2014/main" val="1843682228"/>
                  </a:ext>
                </a:extLst>
              </a:tr>
              <a:tr h="370840">
                <a:tc>
                  <a:txBody>
                    <a:bodyPr/>
                    <a:lstStyle/>
                    <a:p>
                      <a:r>
                        <a:rPr lang="en-GB" sz="1600" b="1" kern="1200" dirty="0">
                          <a:solidFill>
                            <a:schemeClr val="bg1"/>
                          </a:solidFill>
                          <a:effectLst/>
                          <a:latin typeface="Segoe UI Variable Text" pitchFamily="2" charset="0"/>
                          <a:ea typeface="+mn-ea"/>
                          <a:cs typeface="+mn-cs"/>
                        </a:rPr>
                        <a:t>Hardware specific programming</a:t>
                      </a:r>
                      <a:endParaRPr lang="en-GB" sz="1600" dirty="0">
                        <a:solidFill>
                          <a:schemeClr val="bg1"/>
                        </a:solidFill>
                        <a:latin typeface="Segoe UI Variable Text" pitchFamily="2" charset="0"/>
                      </a:endParaRP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Segoe UI Variable Text" pitchFamily="2" charset="0"/>
                          <a:ea typeface="+mn-ea"/>
                          <a:cs typeface="+mn-cs"/>
                        </a:rPr>
                        <a:t>Low-level languages are often used when software must interact closely with specific hardware components. </a:t>
                      </a:r>
                    </a:p>
                  </a:txBody>
                  <a:tcPr/>
                </a:tc>
                <a:extLst>
                  <a:ext uri="{0D108BD9-81ED-4DB2-BD59-A6C34878D82A}">
                    <a16:rowId xmlns:a16="http://schemas.microsoft.com/office/drawing/2014/main" val="2835459866"/>
                  </a:ext>
                </a:extLst>
              </a:tr>
            </a:tbl>
          </a:graphicData>
        </a:graphic>
      </p:graphicFrame>
      <p:sp>
        <p:nvSpPr>
          <p:cNvPr id="25" name="TextBox 24">
            <a:extLst>
              <a:ext uri="{FF2B5EF4-FFF2-40B4-BE49-F238E27FC236}">
                <a16:creationId xmlns:a16="http://schemas.microsoft.com/office/drawing/2014/main" id="{A8CF43FE-7D38-CDF0-C8EC-29F8FB4EE015}"/>
              </a:ext>
            </a:extLst>
          </p:cNvPr>
          <p:cNvSpPr txBox="1"/>
          <p:nvPr/>
        </p:nvSpPr>
        <p:spPr>
          <a:xfrm>
            <a:off x="3633883" y="3095276"/>
            <a:ext cx="2325753" cy="707886"/>
          </a:xfrm>
          <a:prstGeom prst="rect">
            <a:avLst/>
          </a:prstGeom>
          <a:noFill/>
        </p:spPr>
        <p:txBody>
          <a:bodyPr wrap="square">
            <a:spAutoFit/>
          </a:bodyPr>
          <a:lstStyle/>
          <a:p>
            <a:r>
              <a:rPr lang="en-GB" sz="2000" b="1" dirty="0">
                <a:latin typeface="Segoe UI Variable Text" pitchFamily="2" charset="0"/>
              </a:rPr>
              <a:t>Examples of low-level languages</a:t>
            </a:r>
          </a:p>
        </p:txBody>
      </p:sp>
      <p:sp>
        <p:nvSpPr>
          <p:cNvPr id="27" name="TextBox 26">
            <a:extLst>
              <a:ext uri="{FF2B5EF4-FFF2-40B4-BE49-F238E27FC236}">
                <a16:creationId xmlns:a16="http://schemas.microsoft.com/office/drawing/2014/main" id="{F59C4F9A-A25C-71AD-7D52-89AEDAAB0D11}"/>
              </a:ext>
            </a:extLst>
          </p:cNvPr>
          <p:cNvSpPr txBox="1"/>
          <p:nvPr/>
        </p:nvSpPr>
        <p:spPr>
          <a:xfrm>
            <a:off x="3444028" y="3940390"/>
            <a:ext cx="2474841" cy="2308324"/>
          </a:xfrm>
          <a:prstGeom prst="rect">
            <a:avLst/>
          </a:prstGeom>
          <a:noFill/>
        </p:spPr>
        <p:txBody>
          <a:bodyPr wrap="square">
            <a:spAutoFit/>
          </a:bodyPr>
          <a:lstStyle/>
          <a:p>
            <a:pPr marL="285750" lvl="0" indent="-285750">
              <a:buFont typeface="Arial" panose="020B0604020202020204" pitchFamily="34" charset="0"/>
              <a:buChar char="•"/>
            </a:pPr>
            <a:r>
              <a:rPr lang="en-GB" b="1" dirty="0">
                <a:latin typeface="Segoe UI Variable Text" pitchFamily="2" charset="0"/>
              </a:rPr>
              <a:t>Assembly language</a:t>
            </a:r>
            <a:r>
              <a:rPr lang="en-GB" dirty="0">
                <a:latin typeface="Segoe UI Variable Text" pitchFamily="2" charset="0"/>
              </a:rPr>
              <a:t> (uses mnemonics such as ADD, SUB, HLT) </a:t>
            </a:r>
          </a:p>
          <a:p>
            <a:pPr marL="285750" lvl="0" indent="-285750">
              <a:buFont typeface="Arial" panose="020B0604020202020204" pitchFamily="34" charset="0"/>
              <a:buChar char="•"/>
            </a:pPr>
            <a:r>
              <a:rPr lang="en-GB" b="1" dirty="0">
                <a:latin typeface="Segoe UI Variable Text" pitchFamily="2" charset="0"/>
              </a:rPr>
              <a:t>Machine code</a:t>
            </a:r>
            <a:r>
              <a:rPr lang="en-GB" dirty="0">
                <a:latin typeface="Segoe UI Variable Text" pitchFamily="2" charset="0"/>
              </a:rPr>
              <a:t> (binary instructions made up of 0s and 1s) </a:t>
            </a:r>
          </a:p>
        </p:txBody>
      </p:sp>
    </p:spTree>
    <p:extLst>
      <p:ext uri="{BB962C8B-B14F-4D97-AF65-F5344CB8AC3E}">
        <p14:creationId xmlns:p14="http://schemas.microsoft.com/office/powerpoint/2010/main" val="662243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4BC5F-3A4D-670F-A5FF-F414214FF51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E898A73-8E03-1326-4433-01A1D86BFD0A}"/>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31C3C876-16BF-78A1-96CE-AEA979E36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D904B89-A1DF-FF73-2A7D-ECF4672AE4E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A1B6A0F-2415-93FF-E01E-779AFCD3C68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74D9F705-2AA9-ED6D-92B8-3B093FC4DBAA}"/>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21" name="TextBox 20">
            <a:extLst>
              <a:ext uri="{FF2B5EF4-FFF2-40B4-BE49-F238E27FC236}">
                <a16:creationId xmlns:a16="http://schemas.microsoft.com/office/drawing/2014/main" id="{FE8C6AC9-F3F7-41CB-FAB6-7E1FBD187597}"/>
              </a:ext>
            </a:extLst>
          </p:cNvPr>
          <p:cNvSpPr txBox="1"/>
          <p:nvPr/>
        </p:nvSpPr>
        <p:spPr>
          <a:xfrm>
            <a:off x="224790" y="1239468"/>
            <a:ext cx="6134100" cy="378565"/>
          </a:xfrm>
          <a:prstGeom prst="rect">
            <a:avLst/>
          </a:prstGeom>
          <a:no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Example: Washing machine control system</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23" name="TextBox 22">
            <a:extLst>
              <a:ext uri="{FF2B5EF4-FFF2-40B4-BE49-F238E27FC236}">
                <a16:creationId xmlns:a16="http://schemas.microsoft.com/office/drawing/2014/main" id="{696AD3F9-5498-AFF8-F16A-A857514DF5B9}"/>
              </a:ext>
            </a:extLst>
          </p:cNvPr>
          <p:cNvSpPr txBox="1"/>
          <p:nvPr/>
        </p:nvSpPr>
        <p:spPr>
          <a:xfrm>
            <a:off x="4055165" y="1840231"/>
            <a:ext cx="7752025" cy="863378"/>
          </a:xfrm>
          <a:prstGeom prst="rect">
            <a:avLst/>
          </a:prstGeom>
          <a:noFill/>
          <a:ln>
            <a:solidFill>
              <a:schemeClr val="bg1">
                <a:lumMod val="85000"/>
              </a:schemeClr>
            </a:solidFill>
          </a:ln>
        </p:spPr>
        <p:txBody>
          <a:bodyPr wrap="square">
            <a:spAutoFit/>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A manufacturer is developing software for a washing machine's control system. The software must interact directly with sensors, control the motor, and manage water levels with precise timing.</a:t>
            </a:r>
          </a:p>
        </p:txBody>
      </p:sp>
      <p:pic>
        <p:nvPicPr>
          <p:cNvPr id="25" name="Picture 24">
            <a:extLst>
              <a:ext uri="{FF2B5EF4-FFF2-40B4-BE49-F238E27FC236}">
                <a16:creationId xmlns:a16="http://schemas.microsoft.com/office/drawing/2014/main" id="{1B3CC87A-0BFC-B9EF-38FD-3D13821C07F0}"/>
              </a:ext>
            </a:extLst>
          </p:cNvPr>
          <p:cNvPicPr>
            <a:picLocks noChangeAspect="1"/>
          </p:cNvPicPr>
          <p:nvPr/>
        </p:nvPicPr>
        <p:blipFill>
          <a:blip r:embed="rId5"/>
          <a:stretch>
            <a:fillRect/>
          </a:stretch>
        </p:blipFill>
        <p:spPr>
          <a:xfrm>
            <a:off x="320040" y="1840231"/>
            <a:ext cx="3516464" cy="2342437"/>
          </a:xfrm>
          <a:prstGeom prst="rect">
            <a:avLst/>
          </a:prstGeom>
          <a:ln w="3175">
            <a:solidFill>
              <a:schemeClr val="tx1"/>
            </a:solidFill>
          </a:ln>
        </p:spPr>
      </p:pic>
      <p:sp>
        <p:nvSpPr>
          <p:cNvPr id="26" name="TextBox 25">
            <a:extLst>
              <a:ext uri="{FF2B5EF4-FFF2-40B4-BE49-F238E27FC236}">
                <a16:creationId xmlns:a16="http://schemas.microsoft.com/office/drawing/2014/main" id="{ABCCC769-3BBE-271D-6B87-3063E5B098C5}"/>
              </a:ext>
            </a:extLst>
          </p:cNvPr>
          <p:cNvSpPr txBox="1"/>
          <p:nvPr/>
        </p:nvSpPr>
        <p:spPr>
          <a:xfrm>
            <a:off x="4055164" y="2899546"/>
            <a:ext cx="7752025" cy="830997"/>
          </a:xfrm>
          <a:prstGeom prst="rect">
            <a:avLst/>
          </a:prstGeom>
          <a:noFill/>
          <a:ln>
            <a:solidFill>
              <a:schemeClr val="bg1">
                <a:lumMod val="85000"/>
              </a:schemeClr>
            </a:solidFill>
          </a:ln>
        </p:spPr>
        <p:txBody>
          <a:bodyPr wrap="square">
            <a:spAutoFit/>
          </a:bodyPr>
          <a:lstStyle/>
          <a:p>
            <a:r>
              <a:rPr lang="en-GB" sz="1600" dirty="0">
                <a:latin typeface="Segoe UI Variable Text" pitchFamily="2" charset="0"/>
              </a:rPr>
              <a:t>The programmers use </a:t>
            </a:r>
            <a:r>
              <a:rPr lang="en-GB" sz="1600" b="1" dirty="0">
                <a:latin typeface="Segoe UI Variable Text" pitchFamily="2" charset="0"/>
              </a:rPr>
              <a:t>Assembly Language</a:t>
            </a:r>
            <a:r>
              <a:rPr lang="en-GB" sz="1600" dirty="0">
                <a:latin typeface="Segoe UI Variable Text" pitchFamily="2" charset="0"/>
              </a:rPr>
              <a:t>, a low-level language, because it provides direct control over the hardware and uses very little memory. For example, an assembly instruction might move data from a sensor into a processor register.</a:t>
            </a:r>
          </a:p>
        </p:txBody>
      </p:sp>
      <p:sp>
        <p:nvSpPr>
          <p:cNvPr id="28" name="TextBox 27">
            <a:extLst>
              <a:ext uri="{FF2B5EF4-FFF2-40B4-BE49-F238E27FC236}">
                <a16:creationId xmlns:a16="http://schemas.microsoft.com/office/drawing/2014/main" id="{7E452B15-8749-EECB-EC73-612D358079D2}"/>
              </a:ext>
            </a:extLst>
          </p:cNvPr>
          <p:cNvSpPr txBox="1"/>
          <p:nvPr/>
        </p:nvSpPr>
        <p:spPr>
          <a:xfrm>
            <a:off x="4055164" y="3930885"/>
            <a:ext cx="7752025" cy="2166747"/>
          </a:xfrm>
          <a:prstGeom prst="rect">
            <a:avLst/>
          </a:prstGeom>
          <a:noFill/>
          <a:ln>
            <a:solidFill>
              <a:schemeClr val="bg1">
                <a:lumMod val="85000"/>
              </a:schemeClr>
            </a:solidFill>
          </a:ln>
        </p:spPr>
        <p:txBody>
          <a:bodyPr wrap="square">
            <a:spAutoFit/>
          </a:bodyPr>
          <a:lstStyle/>
          <a:p>
            <a:pPr>
              <a:lnSpc>
                <a:spcPct val="107000"/>
              </a:lnSpc>
              <a:spcAft>
                <a:spcPts val="800"/>
              </a:spcAft>
              <a:buNone/>
            </a:pPr>
            <a:r>
              <a:rPr lang="en-GB" sz="1600" b="1" kern="100" dirty="0">
                <a:effectLst/>
                <a:latin typeface="Segoe UI Variable Text" pitchFamily="2" charset="0"/>
                <a:ea typeface="Aptos" panose="020B0004020202020204" pitchFamily="34" charset="0"/>
                <a:cs typeface="Times New Roman" panose="02020603050405020304" pitchFamily="18" charset="0"/>
              </a:rPr>
              <a:t>Why a low-level language is suitable in this context:</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Provides direct control over the hardware.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Executes very quickly.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Uses minimal memory and processing power.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Ideal for embedded systems where resources are limited. </a:t>
            </a:r>
          </a:p>
          <a:p>
            <a:pPr marL="342900" lvl="0" indent="-342900">
              <a:lnSpc>
                <a:spcPct val="107000"/>
              </a:lnSpc>
              <a:spcAft>
                <a:spcPts val="800"/>
              </a:spcAft>
              <a:buSzPts val="1000"/>
              <a:buFont typeface="Symbol" panose="05050102010706020507" pitchFamily="18" charset="2"/>
              <a:buChar char=""/>
              <a:tabLst>
                <a:tab pos="457200" algn="l"/>
              </a:tabLst>
            </a:pPr>
            <a:r>
              <a:rPr lang="en-GB" sz="1600" kern="100" dirty="0">
                <a:effectLst/>
                <a:latin typeface="Segoe UI Variable Text" pitchFamily="2" charset="0"/>
                <a:ea typeface="Aptos" panose="020B0004020202020204" pitchFamily="34" charset="0"/>
                <a:cs typeface="Times New Roman" panose="02020603050405020304" pitchFamily="18" charset="0"/>
              </a:rPr>
              <a:t>Allows precise control of timing and device operations.</a:t>
            </a:r>
          </a:p>
        </p:txBody>
      </p:sp>
    </p:spTree>
    <p:extLst>
      <p:ext uri="{BB962C8B-B14F-4D97-AF65-F5344CB8AC3E}">
        <p14:creationId xmlns:p14="http://schemas.microsoft.com/office/powerpoint/2010/main" val="1299147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6">
                                            <p:bg/>
                                          </p:spTgt>
                                        </p:tgtEl>
                                        <p:attrNameLst>
                                          <p:attrName>style.visibility</p:attrName>
                                        </p:attrNameLst>
                                      </p:cBhvr>
                                      <p:to>
                                        <p:strVal val="visible"/>
                                      </p:to>
                                    </p:set>
                                    <p:anim calcmode="lin" valueType="num">
                                      <p:cBhvr additive="base">
                                        <p:cTn id="13" dur="500" fill="hold"/>
                                        <p:tgtEl>
                                          <p:spTgt spid="26">
                                            <p:bg/>
                                          </p:spTgt>
                                        </p:tgtEl>
                                        <p:attrNameLst>
                                          <p:attrName>ppt_x</p:attrName>
                                        </p:attrNameLst>
                                      </p:cBhvr>
                                      <p:tavLst>
                                        <p:tav tm="0">
                                          <p:val>
                                            <p:strVal val="1+#ppt_w/2"/>
                                          </p:val>
                                        </p:tav>
                                        <p:tav tm="100000">
                                          <p:val>
                                            <p:strVal val="#ppt_x"/>
                                          </p:val>
                                        </p:tav>
                                      </p:tavLst>
                                    </p:anim>
                                    <p:anim calcmode="lin" valueType="num">
                                      <p:cBhvr additive="base">
                                        <p:cTn id="14" dur="500" fill="hold"/>
                                        <p:tgtEl>
                                          <p:spTgt spid="26">
                                            <p:bg/>
                                          </p:spTgt>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26">
                                            <p:txEl>
                                              <p:pRg st="0" end="0"/>
                                            </p:txEl>
                                          </p:spTgt>
                                        </p:tgtEl>
                                        <p:attrNameLst>
                                          <p:attrName>style.visibility</p:attrName>
                                        </p:attrNameLst>
                                      </p:cBhvr>
                                      <p:to>
                                        <p:strVal val="visible"/>
                                      </p:to>
                                    </p:set>
                                    <p:anim calcmode="lin" valueType="num">
                                      <p:cBhvr additive="base">
                                        <p:cTn id="17" dur="500" fill="hold"/>
                                        <p:tgtEl>
                                          <p:spTgt spid="26">
                                            <p:txEl>
                                              <p:pRg st="0" end="0"/>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2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1+#ppt_w/2"/>
                                          </p:val>
                                        </p:tav>
                                        <p:tav tm="100000">
                                          <p:val>
                                            <p:strVal val="#ppt_x"/>
                                          </p:val>
                                        </p:tav>
                                      </p:tavLst>
                                    </p:anim>
                                    <p:anim calcmode="lin" valueType="num">
                                      <p:cBhvr additive="base">
                                        <p:cTn id="2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build="allAtOnce"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57678-10D3-7E19-BC3A-C931F146B0E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3672CB2-F924-51BE-A9CF-4FF8B2139598}"/>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Translators</a:t>
            </a:r>
          </a:p>
        </p:txBody>
      </p:sp>
      <p:pic>
        <p:nvPicPr>
          <p:cNvPr id="32" name="Picture 31">
            <a:extLst>
              <a:ext uri="{FF2B5EF4-FFF2-40B4-BE49-F238E27FC236}">
                <a16:creationId xmlns:a16="http://schemas.microsoft.com/office/drawing/2014/main" id="{B8829B51-1534-84B4-B2E7-C6A6A96978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397B0F5D-9101-F924-5F11-58D3488EA96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81D409F2-743A-A8EF-B659-D92B7C53B52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092D39CD-C64E-48AF-C9DE-5723E67FC770}"/>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4E160627-4B10-EFDD-6FFB-289643F3D450}"/>
              </a:ext>
            </a:extLst>
          </p:cNvPr>
          <p:cNvSpPr txBox="1"/>
          <p:nvPr/>
        </p:nvSpPr>
        <p:spPr>
          <a:xfrm>
            <a:off x="224791" y="1156284"/>
            <a:ext cx="6614159" cy="1661993"/>
          </a:xfrm>
          <a:prstGeom prst="rect">
            <a:avLst/>
          </a:prstGeom>
          <a:noFill/>
        </p:spPr>
        <p:txBody>
          <a:bodyPr wrap="square">
            <a:spAutoFit/>
          </a:bodyPr>
          <a:lstStyle/>
          <a:p>
            <a:r>
              <a:rPr lang="en-GB" sz="2400" b="1" dirty="0">
                <a:latin typeface="Segoe UI Variable Text" pitchFamily="2" charset="0"/>
              </a:rPr>
              <a:t>What is meant by a translator?</a:t>
            </a:r>
          </a:p>
          <a:p>
            <a:endParaRPr lang="en-GB" sz="2400" dirty="0">
              <a:latin typeface="Segoe UI Variable Text" pitchFamily="2" charset="0"/>
            </a:endParaRPr>
          </a:p>
          <a:p>
            <a:r>
              <a:rPr lang="en-GB" dirty="0">
                <a:latin typeface="Segoe UI Variable Text" pitchFamily="2" charset="0"/>
              </a:rPr>
              <a:t>A </a:t>
            </a:r>
            <a:r>
              <a:rPr lang="en-GB" b="1" dirty="0">
                <a:latin typeface="Segoe UI Variable Text" pitchFamily="2" charset="0"/>
              </a:rPr>
              <a:t>translator</a:t>
            </a:r>
            <a:r>
              <a:rPr lang="en-GB" dirty="0">
                <a:latin typeface="Segoe UI Variable Text" pitchFamily="2" charset="0"/>
              </a:rPr>
              <a:t> is software that converts source code written in a programming language into </a:t>
            </a:r>
            <a:r>
              <a:rPr lang="en-GB" b="1" dirty="0">
                <a:latin typeface="Segoe UI Variable Text" pitchFamily="2" charset="0"/>
              </a:rPr>
              <a:t>machine code</a:t>
            </a:r>
            <a:r>
              <a:rPr lang="en-GB" dirty="0">
                <a:latin typeface="Segoe UI Variable Text" pitchFamily="2" charset="0"/>
              </a:rPr>
              <a:t> that a computer can understand and execute.</a:t>
            </a:r>
          </a:p>
        </p:txBody>
      </p:sp>
      <p:sp>
        <p:nvSpPr>
          <p:cNvPr id="23" name="TextBox 22">
            <a:extLst>
              <a:ext uri="{FF2B5EF4-FFF2-40B4-BE49-F238E27FC236}">
                <a16:creationId xmlns:a16="http://schemas.microsoft.com/office/drawing/2014/main" id="{E3C5D264-CE2F-6CFE-B563-710EF9BF2170}"/>
              </a:ext>
            </a:extLst>
          </p:cNvPr>
          <p:cNvSpPr txBox="1"/>
          <p:nvPr/>
        </p:nvSpPr>
        <p:spPr>
          <a:xfrm>
            <a:off x="224790" y="2942539"/>
            <a:ext cx="3439093" cy="400110"/>
          </a:xfrm>
          <a:prstGeom prst="rect">
            <a:avLst/>
          </a:prstGeom>
          <a:noFill/>
        </p:spPr>
        <p:txBody>
          <a:bodyPr wrap="square">
            <a:spAutoFit/>
          </a:bodyPr>
          <a:lstStyle/>
          <a:p>
            <a:r>
              <a:rPr lang="en-GB" sz="2000" b="1" dirty="0">
                <a:latin typeface="Segoe UI Variable Text" pitchFamily="2" charset="0"/>
              </a:rPr>
              <a:t>Why are they used?</a:t>
            </a:r>
          </a:p>
        </p:txBody>
      </p:sp>
      <p:sp>
        <p:nvSpPr>
          <p:cNvPr id="26" name="TextBox 25">
            <a:extLst>
              <a:ext uri="{FF2B5EF4-FFF2-40B4-BE49-F238E27FC236}">
                <a16:creationId xmlns:a16="http://schemas.microsoft.com/office/drawing/2014/main" id="{5BBBFED0-3E22-13CB-2846-B4C557F5319C}"/>
              </a:ext>
            </a:extLst>
          </p:cNvPr>
          <p:cNvSpPr txBox="1"/>
          <p:nvPr/>
        </p:nvSpPr>
        <p:spPr>
          <a:xfrm>
            <a:off x="268988" y="3438336"/>
            <a:ext cx="6025517" cy="2031325"/>
          </a:xfrm>
          <a:prstGeom prst="rect">
            <a:avLst/>
          </a:prstGeom>
          <a:noFill/>
          <a:ln>
            <a:solidFill>
              <a:schemeClr val="tx1"/>
            </a:solidFill>
            <a:prstDash val="dash"/>
          </a:ln>
        </p:spPr>
        <p:txBody>
          <a:bodyPr wrap="square">
            <a:spAutoFit/>
          </a:bodyPr>
          <a:lstStyle/>
          <a:p>
            <a:pPr marL="285750" indent="-285750">
              <a:buFont typeface="Arial" panose="020B0604020202020204" pitchFamily="34" charset="0"/>
              <a:buChar char="•"/>
            </a:pPr>
            <a:r>
              <a:rPr lang="en-GB" dirty="0">
                <a:latin typeface="Segoe UI Variable Text" pitchFamily="2" charset="0"/>
              </a:rPr>
              <a:t>Computers can only directly execute </a:t>
            </a:r>
            <a:r>
              <a:rPr lang="en-GB" b="1" dirty="0">
                <a:latin typeface="Segoe UI Variable Text" pitchFamily="2" charset="0"/>
              </a:rPr>
              <a:t>machine code</a:t>
            </a:r>
            <a:r>
              <a:rPr lang="en-GB" dirty="0">
                <a:latin typeface="Segoe UI Variable Text" pitchFamily="2" charset="0"/>
              </a:rPr>
              <a:t> (binary instructions made up of 0s and 1s). </a:t>
            </a:r>
          </a:p>
          <a:p>
            <a:pPr marL="285750" indent="-285750">
              <a:buFont typeface="Arial" panose="020B0604020202020204" pitchFamily="34" charset="0"/>
              <a:buChar char="•"/>
            </a:pPr>
            <a:r>
              <a:rPr lang="en-GB" dirty="0">
                <a:latin typeface="Segoe UI Variable Text" pitchFamily="2" charset="0"/>
              </a:rPr>
              <a:t>Humans find machine code difficult to write and understand, so programmers use high-level or assembly languages. </a:t>
            </a:r>
          </a:p>
          <a:p>
            <a:pPr marL="285750" indent="-285750">
              <a:buFont typeface="Arial" panose="020B0604020202020204" pitchFamily="34" charset="0"/>
              <a:buChar char="•"/>
            </a:pPr>
            <a:r>
              <a:rPr lang="en-GB" dirty="0">
                <a:latin typeface="Segoe UI Variable Text" pitchFamily="2" charset="0"/>
              </a:rPr>
              <a:t>A translator is needed to convert this code into machine code.</a:t>
            </a:r>
          </a:p>
        </p:txBody>
      </p:sp>
      <p:cxnSp>
        <p:nvCxnSpPr>
          <p:cNvPr id="27" name="Straight Connector 26">
            <a:extLst>
              <a:ext uri="{FF2B5EF4-FFF2-40B4-BE49-F238E27FC236}">
                <a16:creationId xmlns:a16="http://schemas.microsoft.com/office/drawing/2014/main" id="{B0D85701-A395-7BB7-F86C-4F056A65946B}"/>
              </a:ext>
            </a:extLst>
          </p:cNvPr>
          <p:cNvCxnSpPr>
            <a:cxnSpLocks/>
          </p:cNvCxnSpPr>
          <p:nvPr/>
        </p:nvCxnSpPr>
        <p:spPr>
          <a:xfrm>
            <a:off x="6755596"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33" name="Diagram 32">
            <a:extLst>
              <a:ext uri="{FF2B5EF4-FFF2-40B4-BE49-F238E27FC236}">
                <a16:creationId xmlns:a16="http://schemas.microsoft.com/office/drawing/2014/main" id="{0D5A22FE-895C-FED7-36F9-EFA771A471FE}"/>
              </a:ext>
            </a:extLst>
          </p:cNvPr>
          <p:cNvGraphicFramePr/>
          <p:nvPr>
            <p:extLst>
              <p:ext uri="{D42A27DB-BD31-4B8C-83A1-F6EECF244321}">
                <p14:modId xmlns:p14="http://schemas.microsoft.com/office/powerpoint/2010/main" val="3825549062"/>
              </p:ext>
            </p:extLst>
          </p:nvPr>
        </p:nvGraphicFramePr>
        <p:xfrm>
          <a:off x="6294507" y="1735010"/>
          <a:ext cx="4467224" cy="484331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34" name="TextBox 33">
            <a:extLst>
              <a:ext uri="{FF2B5EF4-FFF2-40B4-BE49-F238E27FC236}">
                <a16:creationId xmlns:a16="http://schemas.microsoft.com/office/drawing/2014/main" id="{8F1108A7-FB67-88E3-F149-C97FAE8BAE0D}"/>
              </a:ext>
            </a:extLst>
          </p:cNvPr>
          <p:cNvSpPr txBox="1"/>
          <p:nvPr/>
        </p:nvSpPr>
        <p:spPr>
          <a:xfrm>
            <a:off x="7076661" y="1170010"/>
            <a:ext cx="4609002" cy="369332"/>
          </a:xfrm>
          <a:prstGeom prst="rect">
            <a:avLst/>
          </a:prstGeom>
          <a:noFill/>
        </p:spPr>
        <p:txBody>
          <a:bodyPr wrap="square">
            <a:spAutoFit/>
          </a:bodyPr>
          <a:lstStyle/>
          <a:p>
            <a:pPr algn="ctr"/>
            <a:r>
              <a:rPr lang="en-GB" b="1" dirty="0">
                <a:latin typeface="Segoe UI Variable Text" pitchFamily="2" charset="0"/>
              </a:rPr>
              <a:t>Types of translators</a:t>
            </a:r>
          </a:p>
        </p:txBody>
      </p:sp>
      <p:sp>
        <p:nvSpPr>
          <p:cNvPr id="35" name="Right Brace 34">
            <a:extLst>
              <a:ext uri="{FF2B5EF4-FFF2-40B4-BE49-F238E27FC236}">
                <a16:creationId xmlns:a16="http://schemas.microsoft.com/office/drawing/2014/main" id="{3FE2ED9B-2E12-21EB-159C-68091BAF1ADE}"/>
              </a:ext>
            </a:extLst>
          </p:cNvPr>
          <p:cNvSpPr/>
          <p:nvPr/>
        </p:nvSpPr>
        <p:spPr>
          <a:xfrm>
            <a:off x="9886950" y="1987280"/>
            <a:ext cx="123812" cy="2441845"/>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36" name="TextBox 35">
            <a:extLst>
              <a:ext uri="{FF2B5EF4-FFF2-40B4-BE49-F238E27FC236}">
                <a16:creationId xmlns:a16="http://schemas.microsoft.com/office/drawing/2014/main" id="{430E2221-561E-4C56-4F09-275C7177D871}"/>
              </a:ext>
            </a:extLst>
          </p:cNvPr>
          <p:cNvSpPr txBox="1"/>
          <p:nvPr/>
        </p:nvSpPr>
        <p:spPr>
          <a:xfrm>
            <a:off x="10118624" y="2696250"/>
            <a:ext cx="1904216" cy="1077218"/>
          </a:xfrm>
          <a:prstGeom prst="rect">
            <a:avLst/>
          </a:prstGeom>
          <a:noFill/>
        </p:spPr>
        <p:txBody>
          <a:bodyPr wrap="square" rtlCol="0">
            <a:spAutoFit/>
          </a:bodyPr>
          <a:lstStyle/>
          <a:p>
            <a:r>
              <a:rPr lang="en-GB" sz="1600" dirty="0">
                <a:latin typeface="Segoe UI Variable Text" pitchFamily="2" charset="0"/>
              </a:rPr>
              <a:t>These are both high-level language translators.</a:t>
            </a:r>
          </a:p>
        </p:txBody>
      </p:sp>
      <p:sp>
        <p:nvSpPr>
          <p:cNvPr id="37" name="TextBox 36">
            <a:extLst>
              <a:ext uri="{FF2B5EF4-FFF2-40B4-BE49-F238E27FC236}">
                <a16:creationId xmlns:a16="http://schemas.microsoft.com/office/drawing/2014/main" id="{EA196313-76ED-15AF-F591-65CF34642126}"/>
              </a:ext>
            </a:extLst>
          </p:cNvPr>
          <p:cNvSpPr txBox="1"/>
          <p:nvPr/>
        </p:nvSpPr>
        <p:spPr>
          <a:xfrm>
            <a:off x="10191750" y="5097977"/>
            <a:ext cx="1731262" cy="830997"/>
          </a:xfrm>
          <a:prstGeom prst="rect">
            <a:avLst/>
          </a:prstGeom>
          <a:noFill/>
        </p:spPr>
        <p:txBody>
          <a:bodyPr wrap="square" rtlCol="0">
            <a:spAutoFit/>
          </a:bodyPr>
          <a:lstStyle/>
          <a:p>
            <a:r>
              <a:rPr lang="en-GB" sz="1600" dirty="0">
                <a:latin typeface="Segoe UI Variable Text" pitchFamily="2" charset="0"/>
              </a:rPr>
              <a:t>This is a low-level language translator.</a:t>
            </a:r>
          </a:p>
        </p:txBody>
      </p:sp>
      <p:cxnSp>
        <p:nvCxnSpPr>
          <p:cNvPr id="39" name="Straight Arrow Connector 38">
            <a:extLst>
              <a:ext uri="{FF2B5EF4-FFF2-40B4-BE49-F238E27FC236}">
                <a16:creationId xmlns:a16="http://schemas.microsoft.com/office/drawing/2014/main" id="{8817DD39-FFCB-F7A0-0CD2-AA5FECDCAFE9}"/>
              </a:ext>
            </a:extLst>
          </p:cNvPr>
          <p:cNvCxnSpPr>
            <a:endCxn id="37" idx="1"/>
          </p:cNvCxnSpPr>
          <p:nvPr/>
        </p:nvCxnSpPr>
        <p:spPr>
          <a:xfrm flipV="1">
            <a:off x="9582150" y="5513476"/>
            <a:ext cx="609600" cy="220574"/>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75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A55374-0992-B04A-C55E-90F08428037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A0EACC6-D097-B90B-B906-E0049CD75FD6}"/>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Compiler</a:t>
            </a:r>
          </a:p>
        </p:txBody>
      </p:sp>
      <p:pic>
        <p:nvPicPr>
          <p:cNvPr id="32" name="Picture 31">
            <a:extLst>
              <a:ext uri="{FF2B5EF4-FFF2-40B4-BE49-F238E27FC236}">
                <a16:creationId xmlns:a16="http://schemas.microsoft.com/office/drawing/2014/main" id="{B639E659-0521-402D-ACD1-6A04E4C814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82978AE-8FB8-C7F0-ECEA-E988D0949170}"/>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6EF107E-E7E1-5D6E-6A50-B3111EB1704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A42F8482-8C12-672A-BB4E-20432111E6F2}"/>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0A27CD50-6E7F-6439-A189-2E6B7479BD1E}"/>
              </a:ext>
            </a:extLst>
          </p:cNvPr>
          <p:cNvSpPr txBox="1"/>
          <p:nvPr/>
        </p:nvSpPr>
        <p:spPr>
          <a:xfrm>
            <a:off x="224791" y="1156284"/>
            <a:ext cx="5499734" cy="1661993"/>
          </a:xfrm>
          <a:prstGeom prst="rect">
            <a:avLst/>
          </a:prstGeom>
          <a:noFill/>
        </p:spPr>
        <p:txBody>
          <a:bodyPr wrap="square">
            <a:spAutoFit/>
          </a:bodyPr>
          <a:lstStyle/>
          <a:p>
            <a:r>
              <a:rPr lang="en-GB" sz="2400" b="1" dirty="0">
                <a:latin typeface="Segoe UI Variable Text" pitchFamily="2" charset="0"/>
              </a:rPr>
              <a:t>What is the purpose of a compiler?</a:t>
            </a:r>
          </a:p>
          <a:p>
            <a:endParaRPr lang="en-GB" sz="2400" dirty="0">
              <a:latin typeface="Segoe UI Variable Text" pitchFamily="2" charset="0"/>
            </a:endParaRPr>
          </a:p>
          <a:p>
            <a:r>
              <a:rPr lang="en-GB" dirty="0">
                <a:latin typeface="Segoe UI Variable Text" pitchFamily="2" charset="0"/>
              </a:rPr>
              <a:t>A compiler translates an entire program written in a high-level language into machine code before the program is executed.</a:t>
            </a:r>
          </a:p>
        </p:txBody>
      </p:sp>
      <p:sp>
        <p:nvSpPr>
          <p:cNvPr id="23" name="TextBox 22">
            <a:extLst>
              <a:ext uri="{FF2B5EF4-FFF2-40B4-BE49-F238E27FC236}">
                <a16:creationId xmlns:a16="http://schemas.microsoft.com/office/drawing/2014/main" id="{6D410727-04C5-F775-DFB3-36CD05D85FC6}"/>
              </a:ext>
            </a:extLst>
          </p:cNvPr>
          <p:cNvSpPr txBox="1"/>
          <p:nvPr/>
        </p:nvSpPr>
        <p:spPr>
          <a:xfrm>
            <a:off x="224790" y="3288523"/>
            <a:ext cx="3439093" cy="400110"/>
          </a:xfrm>
          <a:prstGeom prst="rect">
            <a:avLst/>
          </a:prstGeom>
          <a:noFill/>
        </p:spPr>
        <p:txBody>
          <a:bodyPr wrap="square">
            <a:spAutoFit/>
          </a:bodyPr>
          <a:lstStyle/>
          <a:p>
            <a:r>
              <a:rPr lang="en-GB" sz="2000" b="1" dirty="0">
                <a:latin typeface="Segoe UI Variable Text" pitchFamily="2" charset="0"/>
              </a:rPr>
              <a:t>Characteristics</a:t>
            </a:r>
          </a:p>
        </p:txBody>
      </p:sp>
      <p:sp>
        <p:nvSpPr>
          <p:cNvPr id="26" name="TextBox 25">
            <a:extLst>
              <a:ext uri="{FF2B5EF4-FFF2-40B4-BE49-F238E27FC236}">
                <a16:creationId xmlns:a16="http://schemas.microsoft.com/office/drawing/2014/main" id="{67967243-4001-3914-7EB0-19FA9C7D894C}"/>
              </a:ext>
            </a:extLst>
          </p:cNvPr>
          <p:cNvSpPr txBox="1"/>
          <p:nvPr/>
        </p:nvSpPr>
        <p:spPr>
          <a:xfrm>
            <a:off x="300990" y="3875826"/>
            <a:ext cx="5423535" cy="2308324"/>
          </a:xfrm>
          <a:prstGeom prst="rect">
            <a:avLst/>
          </a:prstGeom>
          <a:noFill/>
          <a:ln>
            <a:solidFill>
              <a:schemeClr val="tx1"/>
            </a:solidFill>
            <a:prstDash val="dash"/>
          </a:ln>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Translates the whole program in one go. </a:t>
            </a:r>
          </a:p>
          <a:p>
            <a:pPr marL="285750" lvl="0" indent="-285750">
              <a:buFont typeface="Arial" panose="020B0604020202020204" pitchFamily="34" charset="0"/>
              <a:buChar char="•"/>
            </a:pPr>
            <a:r>
              <a:rPr lang="en-GB" dirty="0">
                <a:latin typeface="Segoe UI Variable Text" pitchFamily="2" charset="0"/>
              </a:rPr>
              <a:t>Produces an executable (machine code) file. </a:t>
            </a:r>
          </a:p>
          <a:p>
            <a:pPr marL="285750" lvl="0" indent="-285750">
              <a:buFont typeface="Arial" panose="020B0604020202020204" pitchFamily="34" charset="0"/>
              <a:buChar char="•"/>
            </a:pPr>
            <a:r>
              <a:rPr lang="en-GB" dirty="0">
                <a:latin typeface="Segoe UI Variable Text" pitchFamily="2" charset="0"/>
              </a:rPr>
              <a:t>Reports all detected errors after compilation has finished. </a:t>
            </a:r>
          </a:p>
          <a:p>
            <a:pPr marL="285750" lvl="0" indent="-285750">
              <a:buFont typeface="Arial" panose="020B0604020202020204" pitchFamily="34" charset="0"/>
              <a:buChar char="•"/>
            </a:pPr>
            <a:r>
              <a:rPr lang="en-GB" dirty="0">
                <a:latin typeface="Segoe UI Variable Text" pitchFamily="2" charset="0"/>
              </a:rPr>
              <a:t>The compiled program can be run repeatedly without needing to be translated again. </a:t>
            </a:r>
          </a:p>
          <a:p>
            <a:pPr marL="285750" lvl="0" indent="-285750">
              <a:buFont typeface="Arial" panose="020B0604020202020204" pitchFamily="34" charset="0"/>
              <a:buChar char="•"/>
            </a:pPr>
            <a:r>
              <a:rPr lang="en-GB" dirty="0">
                <a:latin typeface="Segoe UI Variable Text" pitchFamily="2" charset="0"/>
              </a:rPr>
              <a:t>Generates machine code specific to a particular processor or operating system. </a:t>
            </a:r>
          </a:p>
        </p:txBody>
      </p:sp>
      <p:graphicFrame>
        <p:nvGraphicFramePr>
          <p:cNvPr id="5" name="Table 4">
            <a:extLst>
              <a:ext uri="{FF2B5EF4-FFF2-40B4-BE49-F238E27FC236}">
                <a16:creationId xmlns:a16="http://schemas.microsoft.com/office/drawing/2014/main" id="{74711E9D-C9B9-ECEF-CDB2-2F5D42525179}"/>
              </a:ext>
            </a:extLst>
          </p:cNvPr>
          <p:cNvGraphicFramePr>
            <a:graphicFrameLocks noGrp="1"/>
          </p:cNvGraphicFramePr>
          <p:nvPr>
            <p:extLst>
              <p:ext uri="{D42A27DB-BD31-4B8C-83A1-F6EECF244321}">
                <p14:modId xmlns:p14="http://schemas.microsoft.com/office/powerpoint/2010/main" val="209966699"/>
              </p:ext>
            </p:extLst>
          </p:nvPr>
        </p:nvGraphicFramePr>
        <p:xfrm>
          <a:off x="6181724" y="1290817"/>
          <a:ext cx="5625466" cy="4638040"/>
        </p:xfrm>
        <a:graphic>
          <a:graphicData uri="http://schemas.openxmlformats.org/drawingml/2006/table">
            <a:tbl>
              <a:tblPr firstRow="1" bandRow="1">
                <a:tableStyleId>{5940675A-B579-460E-94D1-54222C63F5DA}</a:tableStyleId>
              </a:tblPr>
              <a:tblGrid>
                <a:gridCol w="2812733">
                  <a:extLst>
                    <a:ext uri="{9D8B030D-6E8A-4147-A177-3AD203B41FA5}">
                      <a16:colId xmlns:a16="http://schemas.microsoft.com/office/drawing/2014/main" val="2773237480"/>
                    </a:ext>
                  </a:extLst>
                </a:gridCol>
                <a:gridCol w="2812733">
                  <a:extLst>
                    <a:ext uri="{9D8B030D-6E8A-4147-A177-3AD203B41FA5}">
                      <a16:colId xmlns:a16="http://schemas.microsoft.com/office/drawing/2014/main" val="2794777977"/>
                    </a:ext>
                  </a:extLst>
                </a:gridCol>
              </a:tblGrid>
              <a:tr h="370840">
                <a:tc>
                  <a:txBody>
                    <a:bodyPr/>
                    <a:lstStyle/>
                    <a:p>
                      <a:pPr algn="ctr"/>
                      <a:r>
                        <a:rPr lang="en-GB" sz="1600" b="1" dirty="0">
                          <a:solidFill>
                            <a:schemeClr val="bg1"/>
                          </a:solidFill>
                          <a:latin typeface="Segoe UI Variable Text" pitchFamily="2" charset="0"/>
                        </a:rPr>
                        <a:t>Benefits</a:t>
                      </a:r>
                    </a:p>
                  </a:txBody>
                  <a:tcPr>
                    <a:solidFill>
                      <a:srgbClr val="00B050"/>
                    </a:solidFill>
                  </a:tcPr>
                </a:tc>
                <a:tc>
                  <a:txBody>
                    <a:bodyPr/>
                    <a:lstStyle/>
                    <a:p>
                      <a:pPr algn="ctr"/>
                      <a:r>
                        <a:rPr lang="en-GB" sz="1600" b="1" dirty="0">
                          <a:solidFill>
                            <a:schemeClr val="bg1"/>
                          </a:solidFill>
                          <a:latin typeface="Segoe UI Variable Text" pitchFamily="2" charset="0"/>
                        </a:rPr>
                        <a:t>Drawbacks</a:t>
                      </a:r>
                    </a:p>
                  </a:txBody>
                  <a:tcPr>
                    <a:solidFill>
                      <a:srgbClr val="FF0000"/>
                    </a:solidFill>
                  </a:tcPr>
                </a:tc>
                <a:extLst>
                  <a:ext uri="{0D108BD9-81ED-4DB2-BD59-A6C34878D82A}">
                    <a16:rowId xmlns:a16="http://schemas.microsoft.com/office/drawing/2014/main" val="4199565078"/>
                  </a:ext>
                </a:extLst>
              </a:tr>
              <a:tr h="370840">
                <a:tc>
                  <a:txBody>
                    <a:bodyPr/>
                    <a:lstStyle/>
                    <a:p>
                      <a:pPr algn="ctr"/>
                      <a:r>
                        <a:rPr lang="en-GB" sz="1600" b="1" dirty="0">
                          <a:latin typeface="Segoe UI Variable Text" pitchFamily="2" charset="0"/>
                        </a:rPr>
                        <a:t>Fast execution</a:t>
                      </a:r>
                      <a:r>
                        <a:rPr lang="en-GB" sz="1600" dirty="0">
                          <a:latin typeface="Segoe UI Variable Text" pitchFamily="2" charset="0"/>
                        </a:rPr>
                        <a:t> because the program is translated into machine code before it runs. </a:t>
                      </a:r>
                    </a:p>
                  </a:txBody>
                  <a:tcPr/>
                </a:tc>
                <a:tc>
                  <a:txBody>
                    <a:bodyPr/>
                    <a:lstStyle/>
                    <a:p>
                      <a:pPr algn="ctr"/>
                      <a:r>
                        <a:rPr lang="en-GB" sz="1600" b="1" dirty="0">
                          <a:latin typeface="Segoe UI Variable Text" pitchFamily="2" charset="0"/>
                        </a:rPr>
                        <a:t>Compilation can take time</a:t>
                      </a:r>
                      <a:r>
                        <a:rPr lang="en-GB" sz="1600" dirty="0">
                          <a:latin typeface="Segoe UI Variable Text" pitchFamily="2" charset="0"/>
                        </a:rPr>
                        <a:t>, especially for large programs. </a:t>
                      </a:r>
                    </a:p>
                    <a:p>
                      <a:pPr algn="ctr"/>
                      <a:endParaRPr lang="en-GB" sz="1600" dirty="0">
                        <a:latin typeface="Segoe UI Variable Text" pitchFamily="2" charset="0"/>
                      </a:endParaRPr>
                    </a:p>
                  </a:txBody>
                  <a:tcPr/>
                </a:tc>
                <a:extLst>
                  <a:ext uri="{0D108BD9-81ED-4DB2-BD59-A6C34878D82A}">
                    <a16:rowId xmlns:a16="http://schemas.microsoft.com/office/drawing/2014/main" val="1370738363"/>
                  </a:ext>
                </a:extLst>
              </a:tr>
              <a:tr h="370840">
                <a:tc>
                  <a:txBody>
                    <a:bodyPr/>
                    <a:lstStyle/>
                    <a:p>
                      <a:pPr algn="ctr"/>
                      <a:r>
                        <a:rPr lang="en-GB" sz="1600" b="1" dirty="0">
                          <a:latin typeface="Segoe UI Variable Text" pitchFamily="2" charset="0"/>
                        </a:rPr>
                        <a:t>Creates an executable file</a:t>
                      </a:r>
                      <a:r>
                        <a:rPr lang="en-GB" sz="1600" dirty="0">
                          <a:latin typeface="Segoe UI Variable Text" pitchFamily="2" charset="0"/>
                        </a:rPr>
                        <a:t> that can be run without the compiler. </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600" b="1" dirty="0">
                          <a:latin typeface="Segoe UI Variable Text" pitchFamily="2" charset="0"/>
                        </a:rPr>
                        <a:t>The entire program must be error-free</a:t>
                      </a:r>
                      <a:r>
                        <a:rPr lang="en-GB" sz="1600" dirty="0">
                          <a:latin typeface="Segoe UI Variable Text" pitchFamily="2" charset="0"/>
                        </a:rPr>
                        <a:t> before it can run. </a:t>
                      </a:r>
                    </a:p>
                    <a:p>
                      <a:pPr algn="ctr"/>
                      <a:endParaRPr lang="en-GB" sz="1600" dirty="0">
                        <a:latin typeface="Segoe UI Variable Text" pitchFamily="2" charset="0"/>
                      </a:endParaRPr>
                    </a:p>
                  </a:txBody>
                  <a:tcPr/>
                </a:tc>
                <a:extLst>
                  <a:ext uri="{0D108BD9-81ED-4DB2-BD59-A6C34878D82A}">
                    <a16:rowId xmlns:a16="http://schemas.microsoft.com/office/drawing/2014/main" val="3673903015"/>
                  </a:ext>
                </a:extLst>
              </a:tr>
              <a:tr h="370840">
                <a:tc>
                  <a:txBody>
                    <a:bodyPr/>
                    <a:lstStyle/>
                    <a:p>
                      <a:pPr algn="ctr"/>
                      <a:r>
                        <a:rPr lang="en-GB" sz="1600" b="1" dirty="0">
                          <a:latin typeface="Segoe UI Variable Text" pitchFamily="2" charset="0"/>
                        </a:rPr>
                        <a:t>Source code can be kept private</a:t>
                      </a:r>
                      <a:r>
                        <a:rPr lang="en-GB" sz="1600" dirty="0">
                          <a:latin typeface="Segoe UI Variable Text" pitchFamily="2" charset="0"/>
                        </a:rPr>
                        <a:t> when distributing software. </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600" b="1" dirty="0">
                          <a:latin typeface="Segoe UI Variable Text" pitchFamily="2" charset="0"/>
                        </a:rPr>
                        <a:t>Debugging can be slower</a:t>
                      </a:r>
                      <a:r>
                        <a:rPr lang="en-GB" sz="1600" dirty="0">
                          <a:latin typeface="Segoe UI Variable Text" pitchFamily="2" charset="0"/>
                        </a:rPr>
                        <a:t> because errors are reported after compilation. </a:t>
                      </a:r>
                    </a:p>
                    <a:p>
                      <a:pPr algn="ctr"/>
                      <a:endParaRPr lang="en-GB" sz="1600" dirty="0">
                        <a:latin typeface="Segoe UI Variable Text" pitchFamily="2" charset="0"/>
                      </a:endParaRPr>
                    </a:p>
                  </a:txBody>
                  <a:tcPr/>
                </a:tc>
                <a:extLst>
                  <a:ext uri="{0D108BD9-81ED-4DB2-BD59-A6C34878D82A}">
                    <a16:rowId xmlns:a16="http://schemas.microsoft.com/office/drawing/2014/main" val="4029680576"/>
                  </a:ext>
                </a:extLst>
              </a:tr>
              <a:tr h="370840">
                <a:tc>
                  <a:txBody>
                    <a:bodyPr/>
                    <a:lstStyle/>
                    <a:p>
                      <a:pPr algn="ctr"/>
                      <a:r>
                        <a:rPr lang="en-GB" sz="1600" b="1" dirty="0">
                          <a:latin typeface="Segoe UI Variable Text" pitchFamily="2" charset="0"/>
                        </a:rPr>
                        <a:t>All errors are identified during compilation</a:t>
                      </a:r>
                      <a:r>
                        <a:rPr lang="en-GB" sz="1600" dirty="0">
                          <a:latin typeface="Segoe UI Variable Text" pitchFamily="2" charset="0"/>
                        </a:rPr>
                        <a:t>, allowing them to be fixed before execution</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GB" sz="1600" b="0" dirty="0">
                          <a:latin typeface="Segoe UI Variable Text" pitchFamily="2" charset="0"/>
                        </a:rPr>
                        <a:t>Compiled programs may only work on specific platforms. </a:t>
                      </a:r>
                    </a:p>
                    <a:p>
                      <a:pPr algn="ctr"/>
                      <a:endParaRPr lang="en-GB" sz="1600" dirty="0">
                        <a:latin typeface="Segoe UI Variable Text" pitchFamily="2" charset="0"/>
                      </a:endParaRPr>
                    </a:p>
                  </a:txBody>
                  <a:tcPr/>
                </a:tc>
                <a:extLst>
                  <a:ext uri="{0D108BD9-81ED-4DB2-BD59-A6C34878D82A}">
                    <a16:rowId xmlns:a16="http://schemas.microsoft.com/office/drawing/2014/main" val="2668498869"/>
                  </a:ext>
                </a:extLst>
              </a:tr>
            </a:tbl>
          </a:graphicData>
        </a:graphic>
      </p:graphicFrame>
      <p:cxnSp>
        <p:nvCxnSpPr>
          <p:cNvPr id="6" name="Straight Connector 5">
            <a:extLst>
              <a:ext uri="{FF2B5EF4-FFF2-40B4-BE49-F238E27FC236}">
                <a16:creationId xmlns:a16="http://schemas.microsoft.com/office/drawing/2014/main" id="{C5FE513D-A849-1C44-7990-E467F34E4782}"/>
              </a:ext>
            </a:extLst>
          </p:cNvPr>
          <p:cNvCxnSpPr>
            <a:cxnSpLocks/>
          </p:cNvCxnSpPr>
          <p:nvPr/>
        </p:nvCxnSpPr>
        <p:spPr>
          <a:xfrm>
            <a:off x="5955496" y="1093548"/>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260129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2936</TotalTime>
  <Words>2013</Words>
  <Application>Microsoft Office PowerPoint</Application>
  <PresentationFormat>Widescreen</PresentationFormat>
  <Paragraphs>272</Paragraphs>
  <Slides>17</Slides>
  <Notes>16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176</cp:revision>
  <cp:lastPrinted>2026-02-17T16:07:28Z</cp:lastPrinted>
  <dcterms:created xsi:type="dcterms:W3CDTF">2026-01-24T22:14:20Z</dcterms:created>
  <dcterms:modified xsi:type="dcterms:W3CDTF">2026-07-13T08:55:00Z</dcterms:modified>
</cp:coreProperties>
</file>