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8" r:id="rId2"/>
    <p:sldId id="340" r:id="rId3"/>
    <p:sldId id="341" r:id="rId4"/>
    <p:sldId id="267" r:id="rId5"/>
    <p:sldId id="263" r:id="rId6"/>
    <p:sldId id="324" r:id="rId7"/>
    <p:sldId id="339" r:id="rId8"/>
    <p:sldId id="334" r:id="rId9"/>
    <p:sldId id="323" r:id="rId10"/>
    <p:sldId id="302" r:id="rId11"/>
    <p:sldId id="268" r:id="rId12"/>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38" autoAdjust="0"/>
    <p:restoredTop sz="94660"/>
  </p:normalViewPr>
  <p:slideViewPr>
    <p:cSldViewPr snapToGrid="0">
      <p:cViewPr varScale="1">
        <p:scale>
          <a:sx n="67" d="100"/>
          <a:sy n="67" d="100"/>
        </p:scale>
        <p:origin x="580"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9BE2E3-2008-413E-9295-BCD98C833954}"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GB"/>
        </a:p>
      </dgm:t>
    </dgm:pt>
    <dgm:pt modelId="{5BC752B0-7E58-429A-BAD4-12AA6EA58B74}">
      <dgm:prSet phldrT="[Text]" phldr="0"/>
      <dgm:spPr/>
      <dgm:t>
        <a:bodyPr/>
        <a:lstStyle/>
        <a:p>
          <a:r>
            <a:rPr lang="en-GB" b="1" dirty="0">
              <a:latin typeface="Segoe UI Variable Text" pitchFamily="2" charset="0"/>
            </a:rPr>
            <a:t>Week 1</a:t>
          </a:r>
        </a:p>
      </dgm:t>
    </dgm:pt>
    <dgm:pt modelId="{CF2130B4-7BAE-4902-A12E-031EB8F47808}" type="parTrans" cxnId="{B24BB61E-6A14-4A07-A9DE-1AB321F8DF2E}">
      <dgm:prSet/>
      <dgm:spPr/>
      <dgm:t>
        <a:bodyPr/>
        <a:lstStyle/>
        <a:p>
          <a:endParaRPr lang="en-GB"/>
        </a:p>
      </dgm:t>
    </dgm:pt>
    <dgm:pt modelId="{88508603-14A4-442A-9468-FF8F7B2555BE}" type="sibTrans" cxnId="{B24BB61E-6A14-4A07-A9DE-1AB321F8DF2E}">
      <dgm:prSet/>
      <dgm:spPr/>
      <dgm:t>
        <a:bodyPr/>
        <a:lstStyle/>
        <a:p>
          <a:endParaRPr lang="en-GB"/>
        </a:p>
      </dgm:t>
    </dgm:pt>
    <dgm:pt modelId="{900186C5-6AFE-45BF-8F5D-61207B4FA8CE}">
      <dgm:prSet phldrT="[Text]" custT="1"/>
      <dgm:spPr/>
      <dgm:t>
        <a:bodyPr/>
        <a:lstStyle/>
        <a:p>
          <a:pPr>
            <a:buSzPts val="1000"/>
            <a:buFont typeface="Symbol" panose="05050102010706020507" pitchFamily="18" charset="2"/>
            <a:buNone/>
          </a:pPr>
          <a:r>
            <a:rPr lang="en-GB" sz="2000" b="1" dirty="0">
              <a:latin typeface="Segoe UI Variable Text" pitchFamily="2" charset="0"/>
            </a:rPr>
            <a:t>Test the home page links </a:t>
          </a:r>
        </a:p>
      </dgm:t>
    </dgm:pt>
    <dgm:pt modelId="{1793AE92-21B9-4A0B-BDFB-B2023DD0352A}" type="parTrans" cxnId="{D2F22EEF-CBB2-42A2-9DC0-6CFF8C4F155F}">
      <dgm:prSet/>
      <dgm:spPr/>
      <dgm:t>
        <a:bodyPr/>
        <a:lstStyle/>
        <a:p>
          <a:endParaRPr lang="en-GB"/>
        </a:p>
      </dgm:t>
    </dgm:pt>
    <dgm:pt modelId="{6D0D33D7-0177-443F-9FF7-4B57C57D0343}" type="sibTrans" cxnId="{D2F22EEF-CBB2-42A2-9DC0-6CFF8C4F155F}">
      <dgm:prSet/>
      <dgm:spPr/>
      <dgm:t>
        <a:bodyPr/>
        <a:lstStyle/>
        <a:p>
          <a:endParaRPr lang="en-GB"/>
        </a:p>
      </dgm:t>
    </dgm:pt>
    <dgm:pt modelId="{5053FB06-FDE3-429E-956F-BDAF5F77CACD}">
      <dgm:prSet phldrT="[Text]" phldr="0"/>
      <dgm:spPr/>
      <dgm:t>
        <a:bodyPr/>
        <a:lstStyle/>
        <a:p>
          <a:r>
            <a:rPr lang="en-GB" b="1" dirty="0">
              <a:latin typeface="Segoe UI Variable Text" pitchFamily="2" charset="0"/>
            </a:rPr>
            <a:t>Week 2</a:t>
          </a:r>
        </a:p>
      </dgm:t>
    </dgm:pt>
    <dgm:pt modelId="{7E1E52D6-D8D2-4979-84D7-0DE5BE79F999}" type="parTrans" cxnId="{76471BB3-A471-4B6B-8588-ADF3B273B3A1}">
      <dgm:prSet/>
      <dgm:spPr/>
      <dgm:t>
        <a:bodyPr/>
        <a:lstStyle/>
        <a:p>
          <a:endParaRPr lang="en-GB"/>
        </a:p>
      </dgm:t>
    </dgm:pt>
    <dgm:pt modelId="{194A9880-A605-424A-9BB6-9235030C754E}" type="sibTrans" cxnId="{76471BB3-A471-4B6B-8588-ADF3B273B3A1}">
      <dgm:prSet/>
      <dgm:spPr/>
      <dgm:t>
        <a:bodyPr/>
        <a:lstStyle/>
        <a:p>
          <a:endParaRPr lang="en-GB"/>
        </a:p>
      </dgm:t>
    </dgm:pt>
    <dgm:pt modelId="{830F3522-4A15-40B8-A926-518EE9370EDE}">
      <dgm:prSet phldrT="[Text]" custT="1"/>
      <dgm:spPr/>
      <dgm:t>
        <a:bodyPr/>
        <a:lstStyle/>
        <a:p>
          <a:pPr>
            <a:buNone/>
          </a:pPr>
          <a:r>
            <a:rPr lang="en-GB" sz="2000" b="1" dirty="0">
              <a:latin typeface="Segoe UI Variable Text" pitchFamily="2" charset="0"/>
            </a:rPr>
            <a:t>Test the navigation menu </a:t>
          </a:r>
        </a:p>
      </dgm:t>
    </dgm:pt>
    <dgm:pt modelId="{383DB73A-85A6-4D34-BC4A-D3CFA0324FCA}" type="parTrans" cxnId="{FDF4074F-9D5F-4C55-9925-DEA7E7D938FB}">
      <dgm:prSet/>
      <dgm:spPr/>
      <dgm:t>
        <a:bodyPr/>
        <a:lstStyle/>
        <a:p>
          <a:endParaRPr lang="en-GB"/>
        </a:p>
      </dgm:t>
    </dgm:pt>
    <dgm:pt modelId="{315EA767-B2CC-40D6-9F44-69D1EBE8B1A2}" type="sibTrans" cxnId="{FDF4074F-9D5F-4C55-9925-DEA7E7D938FB}">
      <dgm:prSet/>
      <dgm:spPr/>
      <dgm:t>
        <a:bodyPr/>
        <a:lstStyle/>
        <a:p>
          <a:endParaRPr lang="en-GB"/>
        </a:p>
      </dgm:t>
    </dgm:pt>
    <dgm:pt modelId="{BAB030EF-FC08-4554-99A4-07676DBC947F}">
      <dgm:prSet phldrT="[Text]" phldr="0"/>
      <dgm:spPr/>
      <dgm:t>
        <a:bodyPr/>
        <a:lstStyle/>
        <a:p>
          <a:r>
            <a:rPr lang="en-GB" b="1" dirty="0">
              <a:latin typeface="Segoe UI Variable Text" pitchFamily="2" charset="0"/>
            </a:rPr>
            <a:t>Week 3</a:t>
          </a:r>
        </a:p>
      </dgm:t>
    </dgm:pt>
    <dgm:pt modelId="{2C31BDDA-DB56-47A6-8335-65359A22E3C2}" type="parTrans" cxnId="{86A95DA6-4E25-404E-813D-D5CF42A52563}">
      <dgm:prSet/>
      <dgm:spPr/>
      <dgm:t>
        <a:bodyPr/>
        <a:lstStyle/>
        <a:p>
          <a:endParaRPr lang="en-GB"/>
        </a:p>
      </dgm:t>
    </dgm:pt>
    <dgm:pt modelId="{1AF98C3F-A004-4DC4-9B05-C6E8F51B8E89}" type="sibTrans" cxnId="{86A95DA6-4E25-404E-813D-D5CF42A52563}">
      <dgm:prSet/>
      <dgm:spPr/>
      <dgm:t>
        <a:bodyPr/>
        <a:lstStyle/>
        <a:p>
          <a:endParaRPr lang="en-GB"/>
        </a:p>
      </dgm:t>
    </dgm:pt>
    <dgm:pt modelId="{ADA3CAAE-1BB5-4DAD-ADAB-249B1C450C71}">
      <dgm:prSet phldrT="[Text]" custT="1"/>
      <dgm:spPr/>
      <dgm:t>
        <a:bodyPr/>
        <a:lstStyle/>
        <a:p>
          <a:pPr>
            <a:buNone/>
          </a:pPr>
          <a:r>
            <a:rPr lang="en-GB" sz="2000" b="1" dirty="0">
              <a:latin typeface="Segoe UI Variable Text" pitchFamily="2" charset="0"/>
            </a:rPr>
            <a:t>Test the contact form</a:t>
          </a:r>
        </a:p>
      </dgm:t>
    </dgm:pt>
    <dgm:pt modelId="{E8695C08-AC61-4EB4-BD7C-8E1D10442B31}" type="parTrans" cxnId="{2F808876-3478-4D49-A35B-4F003DB03B98}">
      <dgm:prSet/>
      <dgm:spPr/>
      <dgm:t>
        <a:bodyPr/>
        <a:lstStyle/>
        <a:p>
          <a:endParaRPr lang="en-GB"/>
        </a:p>
      </dgm:t>
    </dgm:pt>
    <dgm:pt modelId="{B8A22D8F-F2A3-4661-BDDA-AFA93DCC55FE}" type="sibTrans" cxnId="{2F808876-3478-4D49-A35B-4F003DB03B98}">
      <dgm:prSet/>
      <dgm:spPr/>
      <dgm:t>
        <a:bodyPr/>
        <a:lstStyle/>
        <a:p>
          <a:endParaRPr lang="en-GB"/>
        </a:p>
      </dgm:t>
    </dgm:pt>
    <dgm:pt modelId="{003650D7-7BDA-4D5C-B823-0BD27A10809F}" type="pres">
      <dgm:prSet presAssocID="{319BE2E3-2008-413E-9295-BCD98C833954}" presName="linearFlow" presStyleCnt="0">
        <dgm:presLayoutVars>
          <dgm:dir/>
          <dgm:animLvl val="lvl"/>
          <dgm:resizeHandles val="exact"/>
        </dgm:presLayoutVars>
      </dgm:prSet>
      <dgm:spPr/>
    </dgm:pt>
    <dgm:pt modelId="{62CB0687-BDBB-4591-90EA-47F27D291E3A}" type="pres">
      <dgm:prSet presAssocID="{5BC752B0-7E58-429A-BAD4-12AA6EA58B74}" presName="composite" presStyleCnt="0"/>
      <dgm:spPr/>
    </dgm:pt>
    <dgm:pt modelId="{24294051-0F6C-454A-8543-7AFE2090D851}" type="pres">
      <dgm:prSet presAssocID="{5BC752B0-7E58-429A-BAD4-12AA6EA58B74}" presName="parentText" presStyleLbl="alignNode1" presStyleIdx="0" presStyleCnt="3">
        <dgm:presLayoutVars>
          <dgm:chMax val="1"/>
          <dgm:bulletEnabled val="1"/>
        </dgm:presLayoutVars>
      </dgm:prSet>
      <dgm:spPr/>
    </dgm:pt>
    <dgm:pt modelId="{8E066D61-A6CF-48DD-A4CE-17A98954F81D}" type="pres">
      <dgm:prSet presAssocID="{5BC752B0-7E58-429A-BAD4-12AA6EA58B74}" presName="descendantText" presStyleLbl="alignAcc1" presStyleIdx="0" presStyleCnt="3">
        <dgm:presLayoutVars>
          <dgm:bulletEnabled val="1"/>
        </dgm:presLayoutVars>
      </dgm:prSet>
      <dgm:spPr/>
    </dgm:pt>
    <dgm:pt modelId="{44A61D97-C364-4005-B2A2-B377E5B7CC5C}" type="pres">
      <dgm:prSet presAssocID="{88508603-14A4-442A-9468-FF8F7B2555BE}" presName="sp" presStyleCnt="0"/>
      <dgm:spPr/>
    </dgm:pt>
    <dgm:pt modelId="{526BCFC3-814A-4B6C-858F-CCEE2025B5F5}" type="pres">
      <dgm:prSet presAssocID="{5053FB06-FDE3-429E-956F-BDAF5F77CACD}" presName="composite" presStyleCnt="0"/>
      <dgm:spPr/>
    </dgm:pt>
    <dgm:pt modelId="{9CBD154D-8FAB-46BE-8F75-B86ED3741E98}" type="pres">
      <dgm:prSet presAssocID="{5053FB06-FDE3-429E-956F-BDAF5F77CACD}" presName="parentText" presStyleLbl="alignNode1" presStyleIdx="1" presStyleCnt="3">
        <dgm:presLayoutVars>
          <dgm:chMax val="1"/>
          <dgm:bulletEnabled val="1"/>
        </dgm:presLayoutVars>
      </dgm:prSet>
      <dgm:spPr/>
    </dgm:pt>
    <dgm:pt modelId="{08C18943-E891-4A2D-AF32-6DC07F905ECC}" type="pres">
      <dgm:prSet presAssocID="{5053FB06-FDE3-429E-956F-BDAF5F77CACD}" presName="descendantText" presStyleLbl="alignAcc1" presStyleIdx="1" presStyleCnt="3">
        <dgm:presLayoutVars>
          <dgm:bulletEnabled val="1"/>
        </dgm:presLayoutVars>
      </dgm:prSet>
      <dgm:spPr/>
    </dgm:pt>
    <dgm:pt modelId="{5F77FB15-9FB2-4A8A-887D-29294C5B0521}" type="pres">
      <dgm:prSet presAssocID="{194A9880-A605-424A-9BB6-9235030C754E}" presName="sp" presStyleCnt="0"/>
      <dgm:spPr/>
    </dgm:pt>
    <dgm:pt modelId="{0A60B124-CBB5-4BC3-A236-7551E24D3EDB}" type="pres">
      <dgm:prSet presAssocID="{BAB030EF-FC08-4554-99A4-07676DBC947F}" presName="composite" presStyleCnt="0"/>
      <dgm:spPr/>
    </dgm:pt>
    <dgm:pt modelId="{59DD935D-0D01-452C-B9D3-122E70379D0F}" type="pres">
      <dgm:prSet presAssocID="{BAB030EF-FC08-4554-99A4-07676DBC947F}" presName="parentText" presStyleLbl="alignNode1" presStyleIdx="2" presStyleCnt="3">
        <dgm:presLayoutVars>
          <dgm:chMax val="1"/>
          <dgm:bulletEnabled val="1"/>
        </dgm:presLayoutVars>
      </dgm:prSet>
      <dgm:spPr/>
    </dgm:pt>
    <dgm:pt modelId="{283EDD38-687C-42C6-A701-659C93B18159}" type="pres">
      <dgm:prSet presAssocID="{BAB030EF-FC08-4554-99A4-07676DBC947F}" presName="descendantText" presStyleLbl="alignAcc1" presStyleIdx="2" presStyleCnt="3">
        <dgm:presLayoutVars>
          <dgm:bulletEnabled val="1"/>
        </dgm:presLayoutVars>
      </dgm:prSet>
      <dgm:spPr/>
    </dgm:pt>
  </dgm:ptLst>
  <dgm:cxnLst>
    <dgm:cxn modelId="{1166E51B-5CAB-40BF-A358-A543CB7437C6}" type="presOf" srcId="{900186C5-6AFE-45BF-8F5D-61207B4FA8CE}" destId="{8E066D61-A6CF-48DD-A4CE-17A98954F81D}" srcOrd="0" destOrd="0" presId="urn:microsoft.com/office/officeart/2005/8/layout/chevron2"/>
    <dgm:cxn modelId="{B24BB61E-6A14-4A07-A9DE-1AB321F8DF2E}" srcId="{319BE2E3-2008-413E-9295-BCD98C833954}" destId="{5BC752B0-7E58-429A-BAD4-12AA6EA58B74}" srcOrd="0" destOrd="0" parTransId="{CF2130B4-7BAE-4902-A12E-031EB8F47808}" sibTransId="{88508603-14A4-442A-9468-FF8F7B2555BE}"/>
    <dgm:cxn modelId="{9761E45B-7AD8-424A-B120-8EA117ED2FB8}" type="presOf" srcId="{830F3522-4A15-40B8-A926-518EE9370EDE}" destId="{08C18943-E891-4A2D-AF32-6DC07F905ECC}" srcOrd="0" destOrd="0" presId="urn:microsoft.com/office/officeart/2005/8/layout/chevron2"/>
    <dgm:cxn modelId="{7543516C-F738-42DD-8C5E-89098AE74F6C}" type="presOf" srcId="{5053FB06-FDE3-429E-956F-BDAF5F77CACD}" destId="{9CBD154D-8FAB-46BE-8F75-B86ED3741E98}" srcOrd="0" destOrd="0" presId="urn:microsoft.com/office/officeart/2005/8/layout/chevron2"/>
    <dgm:cxn modelId="{FDF4074F-9D5F-4C55-9925-DEA7E7D938FB}" srcId="{5053FB06-FDE3-429E-956F-BDAF5F77CACD}" destId="{830F3522-4A15-40B8-A926-518EE9370EDE}" srcOrd="0" destOrd="0" parTransId="{383DB73A-85A6-4D34-BC4A-D3CFA0324FCA}" sibTransId="{315EA767-B2CC-40D6-9F44-69D1EBE8B1A2}"/>
    <dgm:cxn modelId="{E61BE250-0616-4900-9C9E-B9CED10AC21C}" type="presOf" srcId="{BAB030EF-FC08-4554-99A4-07676DBC947F}" destId="{59DD935D-0D01-452C-B9D3-122E70379D0F}" srcOrd="0" destOrd="0" presId="urn:microsoft.com/office/officeart/2005/8/layout/chevron2"/>
    <dgm:cxn modelId="{2F808876-3478-4D49-A35B-4F003DB03B98}" srcId="{BAB030EF-FC08-4554-99A4-07676DBC947F}" destId="{ADA3CAAE-1BB5-4DAD-ADAB-249B1C450C71}" srcOrd="0" destOrd="0" parTransId="{E8695C08-AC61-4EB4-BD7C-8E1D10442B31}" sibTransId="{B8A22D8F-F2A3-4661-BDDA-AFA93DCC55FE}"/>
    <dgm:cxn modelId="{B6291491-985D-461A-8A3C-207166474DFB}" type="presOf" srcId="{5BC752B0-7E58-429A-BAD4-12AA6EA58B74}" destId="{24294051-0F6C-454A-8543-7AFE2090D851}" srcOrd="0" destOrd="0" presId="urn:microsoft.com/office/officeart/2005/8/layout/chevron2"/>
    <dgm:cxn modelId="{86A95DA6-4E25-404E-813D-D5CF42A52563}" srcId="{319BE2E3-2008-413E-9295-BCD98C833954}" destId="{BAB030EF-FC08-4554-99A4-07676DBC947F}" srcOrd="2" destOrd="0" parTransId="{2C31BDDA-DB56-47A6-8335-65359A22E3C2}" sibTransId="{1AF98C3F-A004-4DC4-9B05-C6E8F51B8E89}"/>
    <dgm:cxn modelId="{76471BB3-A471-4B6B-8588-ADF3B273B3A1}" srcId="{319BE2E3-2008-413E-9295-BCD98C833954}" destId="{5053FB06-FDE3-429E-956F-BDAF5F77CACD}" srcOrd="1" destOrd="0" parTransId="{7E1E52D6-D8D2-4979-84D7-0DE5BE79F999}" sibTransId="{194A9880-A605-424A-9BB6-9235030C754E}"/>
    <dgm:cxn modelId="{4E5F06CD-A6D1-4F3C-A13A-7B6BA8CC2758}" type="presOf" srcId="{319BE2E3-2008-413E-9295-BCD98C833954}" destId="{003650D7-7BDA-4D5C-B823-0BD27A10809F}" srcOrd="0" destOrd="0" presId="urn:microsoft.com/office/officeart/2005/8/layout/chevron2"/>
    <dgm:cxn modelId="{ABD8C6DD-FA35-4611-B367-F35C59E96646}" type="presOf" srcId="{ADA3CAAE-1BB5-4DAD-ADAB-249B1C450C71}" destId="{283EDD38-687C-42C6-A701-659C93B18159}" srcOrd="0" destOrd="0" presId="urn:microsoft.com/office/officeart/2005/8/layout/chevron2"/>
    <dgm:cxn modelId="{D2F22EEF-CBB2-42A2-9DC0-6CFF8C4F155F}" srcId="{5BC752B0-7E58-429A-BAD4-12AA6EA58B74}" destId="{900186C5-6AFE-45BF-8F5D-61207B4FA8CE}" srcOrd="0" destOrd="0" parTransId="{1793AE92-21B9-4A0B-BDFB-B2023DD0352A}" sibTransId="{6D0D33D7-0177-443F-9FF7-4B57C57D0343}"/>
    <dgm:cxn modelId="{3802F9BD-4E14-4BF6-9113-BA167D7B648B}" type="presParOf" srcId="{003650D7-7BDA-4D5C-B823-0BD27A10809F}" destId="{62CB0687-BDBB-4591-90EA-47F27D291E3A}" srcOrd="0" destOrd="0" presId="urn:microsoft.com/office/officeart/2005/8/layout/chevron2"/>
    <dgm:cxn modelId="{25498868-32CF-43DE-9854-FB56DE1591F2}" type="presParOf" srcId="{62CB0687-BDBB-4591-90EA-47F27D291E3A}" destId="{24294051-0F6C-454A-8543-7AFE2090D851}" srcOrd="0" destOrd="0" presId="urn:microsoft.com/office/officeart/2005/8/layout/chevron2"/>
    <dgm:cxn modelId="{06FD8017-40A7-48B8-866A-B7CE4B657A9A}" type="presParOf" srcId="{62CB0687-BDBB-4591-90EA-47F27D291E3A}" destId="{8E066D61-A6CF-48DD-A4CE-17A98954F81D}" srcOrd="1" destOrd="0" presId="urn:microsoft.com/office/officeart/2005/8/layout/chevron2"/>
    <dgm:cxn modelId="{BB75A8A3-2790-487C-9680-99E25FB11B43}" type="presParOf" srcId="{003650D7-7BDA-4D5C-B823-0BD27A10809F}" destId="{44A61D97-C364-4005-B2A2-B377E5B7CC5C}" srcOrd="1" destOrd="0" presId="urn:microsoft.com/office/officeart/2005/8/layout/chevron2"/>
    <dgm:cxn modelId="{755D9ADD-0940-4C87-A75D-7B8B844FE8A3}" type="presParOf" srcId="{003650D7-7BDA-4D5C-B823-0BD27A10809F}" destId="{526BCFC3-814A-4B6C-858F-CCEE2025B5F5}" srcOrd="2" destOrd="0" presId="urn:microsoft.com/office/officeart/2005/8/layout/chevron2"/>
    <dgm:cxn modelId="{09D73EFB-349F-47DA-8869-A9DFD211E716}" type="presParOf" srcId="{526BCFC3-814A-4B6C-858F-CCEE2025B5F5}" destId="{9CBD154D-8FAB-46BE-8F75-B86ED3741E98}" srcOrd="0" destOrd="0" presId="urn:microsoft.com/office/officeart/2005/8/layout/chevron2"/>
    <dgm:cxn modelId="{E8A86667-861E-4170-88DF-D11C527DBA53}" type="presParOf" srcId="{526BCFC3-814A-4B6C-858F-CCEE2025B5F5}" destId="{08C18943-E891-4A2D-AF32-6DC07F905ECC}" srcOrd="1" destOrd="0" presId="urn:microsoft.com/office/officeart/2005/8/layout/chevron2"/>
    <dgm:cxn modelId="{10CF9004-1257-4B7E-947E-AE44EAEA9D0A}" type="presParOf" srcId="{003650D7-7BDA-4D5C-B823-0BD27A10809F}" destId="{5F77FB15-9FB2-4A8A-887D-29294C5B0521}" srcOrd="3" destOrd="0" presId="urn:microsoft.com/office/officeart/2005/8/layout/chevron2"/>
    <dgm:cxn modelId="{079A26A6-F092-4C3E-89A3-B382518DDF1E}" type="presParOf" srcId="{003650D7-7BDA-4D5C-B823-0BD27A10809F}" destId="{0A60B124-CBB5-4BC3-A236-7551E24D3EDB}" srcOrd="4" destOrd="0" presId="urn:microsoft.com/office/officeart/2005/8/layout/chevron2"/>
    <dgm:cxn modelId="{00E76DFE-3EA6-426D-854C-0BF516B4C929}" type="presParOf" srcId="{0A60B124-CBB5-4BC3-A236-7551E24D3EDB}" destId="{59DD935D-0D01-452C-B9D3-122E70379D0F}" srcOrd="0" destOrd="0" presId="urn:microsoft.com/office/officeart/2005/8/layout/chevron2"/>
    <dgm:cxn modelId="{D4B47B27-4C04-4F18-983F-54F25BDF55CC}" type="presParOf" srcId="{0A60B124-CBB5-4BC3-A236-7551E24D3EDB}" destId="{283EDD38-687C-42C6-A701-659C93B18159}" srcOrd="1" destOrd="0" presId="urn:microsoft.com/office/officeart/2005/8/layout/chevron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294051-0F6C-454A-8543-7AFE2090D851}">
      <dsp:nvSpPr>
        <dsp:cNvPr id="0" name=""/>
        <dsp:cNvSpPr/>
      </dsp:nvSpPr>
      <dsp:spPr>
        <a:xfrm rot="5400000">
          <a:off x="-192302" y="193405"/>
          <a:ext cx="1282015" cy="897411"/>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b="1" kern="1200" dirty="0">
              <a:latin typeface="Segoe UI Variable Text" pitchFamily="2" charset="0"/>
            </a:rPr>
            <a:t>Week 1</a:t>
          </a:r>
        </a:p>
      </dsp:txBody>
      <dsp:txXfrm rot="-5400000">
        <a:off x="1" y="449809"/>
        <a:ext cx="897411" cy="384604"/>
      </dsp:txXfrm>
    </dsp:sp>
    <dsp:sp modelId="{8E066D61-A6CF-48DD-A4CE-17A98954F81D}">
      <dsp:nvSpPr>
        <dsp:cNvPr id="0" name=""/>
        <dsp:cNvSpPr/>
      </dsp:nvSpPr>
      <dsp:spPr>
        <a:xfrm rot="5400000">
          <a:off x="2741308" y="-1842794"/>
          <a:ext cx="833310" cy="4521105"/>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SzPts val="1000"/>
            <a:buFont typeface="Symbol" panose="05050102010706020507" pitchFamily="18" charset="2"/>
            <a:buNone/>
          </a:pPr>
          <a:r>
            <a:rPr lang="en-GB" sz="2000" b="1" kern="1200" dirty="0">
              <a:latin typeface="Segoe UI Variable Text" pitchFamily="2" charset="0"/>
            </a:rPr>
            <a:t>Test the home page links </a:t>
          </a:r>
        </a:p>
      </dsp:txBody>
      <dsp:txXfrm rot="-5400000">
        <a:off x="897411" y="41782"/>
        <a:ext cx="4480426" cy="751952"/>
      </dsp:txXfrm>
    </dsp:sp>
    <dsp:sp modelId="{9CBD154D-8FAB-46BE-8F75-B86ED3741E98}">
      <dsp:nvSpPr>
        <dsp:cNvPr id="0" name=""/>
        <dsp:cNvSpPr/>
      </dsp:nvSpPr>
      <dsp:spPr>
        <a:xfrm rot="5400000">
          <a:off x="-192302" y="1276372"/>
          <a:ext cx="1282015" cy="897411"/>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b="1" kern="1200" dirty="0">
              <a:latin typeface="Segoe UI Variable Text" pitchFamily="2" charset="0"/>
            </a:rPr>
            <a:t>Week 2</a:t>
          </a:r>
        </a:p>
      </dsp:txBody>
      <dsp:txXfrm rot="-5400000">
        <a:off x="1" y="1532776"/>
        <a:ext cx="897411" cy="384604"/>
      </dsp:txXfrm>
    </dsp:sp>
    <dsp:sp modelId="{08C18943-E891-4A2D-AF32-6DC07F905ECC}">
      <dsp:nvSpPr>
        <dsp:cNvPr id="0" name=""/>
        <dsp:cNvSpPr/>
      </dsp:nvSpPr>
      <dsp:spPr>
        <a:xfrm rot="5400000">
          <a:off x="2741308" y="-759827"/>
          <a:ext cx="833310" cy="4521105"/>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None/>
          </a:pPr>
          <a:r>
            <a:rPr lang="en-GB" sz="2000" b="1" kern="1200" dirty="0">
              <a:latin typeface="Segoe UI Variable Text" pitchFamily="2" charset="0"/>
            </a:rPr>
            <a:t>Test the navigation menu </a:t>
          </a:r>
        </a:p>
      </dsp:txBody>
      <dsp:txXfrm rot="-5400000">
        <a:off x="897411" y="1124749"/>
        <a:ext cx="4480426" cy="751952"/>
      </dsp:txXfrm>
    </dsp:sp>
    <dsp:sp modelId="{59DD935D-0D01-452C-B9D3-122E70379D0F}">
      <dsp:nvSpPr>
        <dsp:cNvPr id="0" name=""/>
        <dsp:cNvSpPr/>
      </dsp:nvSpPr>
      <dsp:spPr>
        <a:xfrm rot="5400000">
          <a:off x="-192302" y="2359339"/>
          <a:ext cx="1282015" cy="897411"/>
        </a:xfrm>
        <a:prstGeom prst="chevron">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GB" sz="1900" b="1" kern="1200" dirty="0">
              <a:latin typeface="Segoe UI Variable Text" pitchFamily="2" charset="0"/>
            </a:rPr>
            <a:t>Week 3</a:t>
          </a:r>
        </a:p>
      </dsp:txBody>
      <dsp:txXfrm rot="-5400000">
        <a:off x="1" y="2615743"/>
        <a:ext cx="897411" cy="384604"/>
      </dsp:txXfrm>
    </dsp:sp>
    <dsp:sp modelId="{283EDD38-687C-42C6-A701-659C93B18159}">
      <dsp:nvSpPr>
        <dsp:cNvPr id="0" name=""/>
        <dsp:cNvSpPr/>
      </dsp:nvSpPr>
      <dsp:spPr>
        <a:xfrm rot="5400000">
          <a:off x="2741308" y="323139"/>
          <a:ext cx="833310" cy="4521105"/>
        </a:xfrm>
        <a:prstGeom prst="round2SameRect">
          <a:avLst/>
        </a:prstGeom>
        <a:solidFill>
          <a:schemeClr val="lt1">
            <a:alpha val="90000"/>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None/>
          </a:pPr>
          <a:r>
            <a:rPr lang="en-GB" sz="2000" b="1" kern="1200" dirty="0">
              <a:latin typeface="Segoe UI Variable Text" pitchFamily="2" charset="0"/>
            </a:rPr>
            <a:t>Test the contact form</a:t>
          </a:r>
        </a:p>
      </dsp:txBody>
      <dsp:txXfrm rot="-5400000">
        <a:off x="897411" y="2207716"/>
        <a:ext cx="4480426" cy="751952"/>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13/07/2026</a:t>
            </a:fld>
            <a:endParaRPr lang="en-GB"/>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CDA841-0BE5-37F8-E5B9-686DC40DF7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6BD0F2-E4D4-C40E-9FD0-77EF65AAA9D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668D3E9-6A76-8684-7CA6-DF206266719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6159CDD-E39E-F501-0736-A8BC22AD5FEF}"/>
              </a:ext>
            </a:extLst>
          </p:cNvPr>
          <p:cNvSpPr>
            <a:spLocks noGrp="1"/>
          </p:cNvSpPr>
          <p:nvPr>
            <p:ph type="sldNum" sz="quarter" idx="5"/>
          </p:nvPr>
        </p:nvSpPr>
        <p:spPr/>
        <p:txBody>
          <a:bodyPr/>
          <a:lstStyle/>
          <a:p>
            <a:fld id="{B55CF561-0861-49F7-ADB4-44D0436595CD}" type="slidenum">
              <a:rPr lang="en-GB" smtClean="0"/>
              <a:t>2</a:t>
            </a:fld>
            <a:endParaRPr lang="en-GB"/>
          </a:p>
        </p:txBody>
      </p:sp>
    </p:spTree>
    <p:extLst>
      <p:ext uri="{BB962C8B-B14F-4D97-AF65-F5344CB8AC3E}">
        <p14:creationId xmlns:p14="http://schemas.microsoft.com/office/powerpoint/2010/main" val="16405107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11</a:t>
            </a:fld>
            <a:endParaRPr lang="en-GB"/>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F5A93-2E33-24D2-A720-F106546223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BDD444-C581-D8D8-B26F-2E3A74868028}"/>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1510C6A-0709-17CB-5F2D-339A1E77C10E}"/>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18B722A-037F-EDAC-EB95-0BC3298D3F44}"/>
              </a:ext>
            </a:extLst>
          </p:cNvPr>
          <p:cNvSpPr>
            <a:spLocks noGrp="1"/>
          </p:cNvSpPr>
          <p:nvPr>
            <p:ph type="sldNum" sz="quarter" idx="5"/>
          </p:nvPr>
        </p:nvSpPr>
        <p:spPr/>
        <p:txBody>
          <a:bodyPr/>
          <a:lstStyle/>
          <a:p>
            <a:fld id="{B55CF561-0861-49F7-ADB4-44D0436595CD}" type="slidenum">
              <a:rPr lang="en-GB" smtClean="0"/>
              <a:t>3</a:t>
            </a:fld>
            <a:endParaRPr lang="en-GB"/>
          </a:p>
        </p:txBody>
      </p:sp>
    </p:spTree>
    <p:extLst>
      <p:ext uri="{BB962C8B-B14F-4D97-AF65-F5344CB8AC3E}">
        <p14:creationId xmlns:p14="http://schemas.microsoft.com/office/powerpoint/2010/main" val="1383025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4</a:t>
            </a:fld>
            <a:endParaRPr lang="en-GB"/>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5</a:t>
            </a:fld>
            <a:endParaRPr lang="en-GB"/>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4028C-00FB-6096-65BA-DB9808E9B1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68EEAB-FFFF-6E3E-E8BA-BD164DAAFC66}"/>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4602A5B3-FBD0-5EED-41E7-B1B69ABD4193}"/>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FA44D10-CB05-E234-1D06-0E853D4BD6C3}"/>
              </a:ext>
            </a:extLst>
          </p:cNvPr>
          <p:cNvSpPr>
            <a:spLocks noGrp="1"/>
          </p:cNvSpPr>
          <p:nvPr>
            <p:ph type="sldNum" sz="quarter" idx="5"/>
          </p:nvPr>
        </p:nvSpPr>
        <p:spPr/>
        <p:txBody>
          <a:bodyPr/>
          <a:lstStyle/>
          <a:p>
            <a:fld id="{B55CF561-0861-49F7-ADB4-44D0436595CD}" type="slidenum">
              <a:rPr lang="en-GB" smtClean="0"/>
              <a:t>6</a:t>
            </a:fld>
            <a:endParaRPr lang="en-GB"/>
          </a:p>
        </p:txBody>
      </p:sp>
    </p:spTree>
    <p:extLst>
      <p:ext uri="{BB962C8B-B14F-4D97-AF65-F5344CB8AC3E}">
        <p14:creationId xmlns:p14="http://schemas.microsoft.com/office/powerpoint/2010/main" val="2846589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0C202-61FC-E5A3-C9DD-035D4EB5D9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0E2CD0-BC10-E3C7-8484-BFCDFF46EE2D}"/>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D609688-F67D-2752-D180-5F133BD21FC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14727091-B9E8-CB87-BB26-8DA2B8956DD2}"/>
              </a:ext>
            </a:extLst>
          </p:cNvPr>
          <p:cNvSpPr>
            <a:spLocks noGrp="1"/>
          </p:cNvSpPr>
          <p:nvPr>
            <p:ph type="sldNum" sz="quarter" idx="5"/>
          </p:nvPr>
        </p:nvSpPr>
        <p:spPr/>
        <p:txBody>
          <a:bodyPr/>
          <a:lstStyle/>
          <a:p>
            <a:fld id="{B55CF561-0861-49F7-ADB4-44D0436595CD}" type="slidenum">
              <a:rPr lang="en-GB" smtClean="0"/>
              <a:t>7</a:t>
            </a:fld>
            <a:endParaRPr lang="en-GB"/>
          </a:p>
        </p:txBody>
      </p:sp>
    </p:spTree>
    <p:extLst>
      <p:ext uri="{BB962C8B-B14F-4D97-AF65-F5344CB8AC3E}">
        <p14:creationId xmlns:p14="http://schemas.microsoft.com/office/powerpoint/2010/main" val="438434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B9D4E7-A0DE-EC82-96E5-AC14350E2B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45EEEB-3051-1EDD-272B-1226525EA69F}"/>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B3B3289-4B18-F2DB-5848-7557C60301B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7000134-93EE-00A9-47C1-3774B9DE90F6}"/>
              </a:ext>
            </a:extLst>
          </p:cNvPr>
          <p:cNvSpPr>
            <a:spLocks noGrp="1"/>
          </p:cNvSpPr>
          <p:nvPr>
            <p:ph type="sldNum" sz="quarter" idx="5"/>
          </p:nvPr>
        </p:nvSpPr>
        <p:spPr/>
        <p:txBody>
          <a:bodyPr/>
          <a:lstStyle/>
          <a:p>
            <a:fld id="{B55CF561-0861-49F7-ADB4-44D0436595CD}" type="slidenum">
              <a:rPr lang="en-GB" smtClean="0"/>
              <a:t>8</a:t>
            </a:fld>
            <a:endParaRPr lang="en-GB"/>
          </a:p>
        </p:txBody>
      </p:sp>
    </p:spTree>
    <p:extLst>
      <p:ext uri="{BB962C8B-B14F-4D97-AF65-F5344CB8AC3E}">
        <p14:creationId xmlns:p14="http://schemas.microsoft.com/office/powerpoint/2010/main" val="2751040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9</a:t>
            </a:fld>
            <a:endParaRPr lang="en-GB"/>
          </a:p>
        </p:txBody>
      </p:sp>
    </p:spTree>
    <p:extLst>
      <p:ext uri="{BB962C8B-B14F-4D97-AF65-F5344CB8AC3E}">
        <p14:creationId xmlns:p14="http://schemas.microsoft.com/office/powerpoint/2010/main" val="483758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10</a:t>
            </a:fld>
            <a:endParaRPr lang="en-GB"/>
          </a:p>
        </p:txBody>
      </p:sp>
    </p:spTree>
    <p:extLst>
      <p:ext uri="{BB962C8B-B14F-4D97-AF65-F5344CB8AC3E}">
        <p14:creationId xmlns:p14="http://schemas.microsoft.com/office/powerpoint/2010/main" val="167089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13/07/2026</a:t>
            </a:fld>
            <a:endParaRPr lang="en-GB"/>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13/07/2026</a:t>
            </a:fld>
            <a:endParaRPr lang="en-GB"/>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png"/><Relationship Id="rId7" Type="http://schemas.openxmlformats.org/officeDocument/2006/relationships/diagramQuickStyle" Target="../diagrams/quickStyle1.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7.svg"/><Relationship Id="rId9" Type="http://schemas.microsoft.com/office/2007/relationships/diagramDrawing" Target="../diagrams/drawing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0" y="1128968"/>
            <a:ext cx="6226205"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15:</a:t>
            </a:r>
          </a:p>
          <a:p>
            <a:r>
              <a:rPr lang="en-GB" sz="4000" b="1" dirty="0">
                <a:solidFill>
                  <a:schemeClr val="bg1"/>
                </a:solidFill>
                <a:latin typeface="Segoe UI Black" panose="020B0A02040204020203" pitchFamily="34" charset="0"/>
                <a:ea typeface="Segoe UI Black" panose="020B0A02040204020203" pitchFamily="34" charset="0"/>
              </a:rPr>
              <a:t>Testing</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0" y="4713376"/>
            <a:ext cx="6120771" cy="1323439"/>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Computational thinking, algorithms and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2" name="Picture 2" descr="Computer programming icon in flat style. 24278552 Vector Art at Vecteezy">
            <a:extLst>
              <a:ext uri="{FF2B5EF4-FFF2-40B4-BE49-F238E27FC236}">
                <a16:creationId xmlns:a16="http://schemas.microsoft.com/office/drawing/2014/main" id="{9B0D49DD-504E-83D3-8C85-CC0FFF303A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9830" y="1458384"/>
            <a:ext cx="2038630" cy="21089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1477328"/>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Application (Code Smart Solutions)</a:t>
            </a:r>
          </a:p>
          <a:p>
            <a:pPr marL="285750" indent="-285750">
              <a:buFont typeface="Arial" panose="020B0604020202020204" pitchFamily="34" charset="0"/>
              <a:buChar char="•"/>
            </a:pPr>
            <a:r>
              <a:rPr lang="en-GB" dirty="0">
                <a:latin typeface="Segoe UI Variable Text" pitchFamily="2" charset="0"/>
              </a:rPr>
              <a:t>Task 4: Exam-style question</a:t>
            </a:r>
          </a:p>
        </p:txBody>
      </p:sp>
    </p:spTree>
    <p:extLst>
      <p:ext uri="{BB962C8B-B14F-4D97-AF65-F5344CB8AC3E}">
        <p14:creationId xmlns:p14="http://schemas.microsoft.com/office/powerpoint/2010/main" val="14250228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14DE03-68F7-A750-7CC7-0E79C7F191E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1775652-E4A6-56E1-9D59-796C4463E320}"/>
              </a:ext>
            </a:extLst>
          </p:cNvPr>
          <p:cNvSpPr txBox="1"/>
          <p:nvPr/>
        </p:nvSpPr>
        <p:spPr>
          <a:xfrm>
            <a:off x="125730" y="134273"/>
            <a:ext cx="1184148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Error checking</a:t>
            </a:r>
          </a:p>
        </p:txBody>
      </p:sp>
      <p:sp>
        <p:nvSpPr>
          <p:cNvPr id="4" name="Rectangle 3">
            <a:extLst>
              <a:ext uri="{FF2B5EF4-FFF2-40B4-BE49-F238E27FC236}">
                <a16:creationId xmlns:a16="http://schemas.microsoft.com/office/drawing/2014/main" id="{3580A536-B779-EBAB-D79B-BBF272FF7DB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07502613-609B-CDBA-ADAD-0DEF0BA1D5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1509A826-840C-5CF4-2343-A82361D46CFE}"/>
              </a:ext>
            </a:extLst>
          </p:cNvPr>
          <p:cNvSpPr txBox="1"/>
          <p:nvPr/>
        </p:nvSpPr>
        <p:spPr>
          <a:xfrm>
            <a:off x="7886700" y="1306681"/>
            <a:ext cx="3920490" cy="2031325"/>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While testing a program, you may come across syntax and logic errors.</a:t>
            </a:r>
          </a:p>
          <a:p>
            <a:r>
              <a:rPr lang="en-GB" dirty="0">
                <a:latin typeface="Segoe UI Variable Text" pitchFamily="2" charset="0"/>
                <a:ea typeface="Segoe UI Black" panose="020B0A02040204020203" pitchFamily="34" charset="0"/>
                <a:cs typeface="Segoe UI" panose="020B0502040204020203" pitchFamily="34" charset="0"/>
              </a:rPr>
              <a:t>Identify whether each description/example in the table below is an example of a syntax or logic error. </a:t>
            </a:r>
          </a:p>
        </p:txBody>
      </p:sp>
      <p:pic>
        <p:nvPicPr>
          <p:cNvPr id="9" name="Graphic 8" descr="Clipboard Mixed with solid fill">
            <a:extLst>
              <a:ext uri="{FF2B5EF4-FFF2-40B4-BE49-F238E27FC236}">
                <a16:creationId xmlns:a16="http://schemas.microsoft.com/office/drawing/2014/main" id="{B1F1D292-892F-E48A-5CE0-9F633F0B9C9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72300" y="1134457"/>
            <a:ext cx="914400" cy="914400"/>
          </a:xfrm>
          <a:prstGeom prst="rect">
            <a:avLst/>
          </a:prstGeom>
        </p:spPr>
      </p:pic>
      <p:graphicFrame>
        <p:nvGraphicFramePr>
          <p:cNvPr id="5" name="Table 4">
            <a:extLst>
              <a:ext uri="{FF2B5EF4-FFF2-40B4-BE49-F238E27FC236}">
                <a16:creationId xmlns:a16="http://schemas.microsoft.com/office/drawing/2014/main" id="{0623020F-73DA-4D13-1580-B43729676813}"/>
              </a:ext>
            </a:extLst>
          </p:cNvPr>
          <p:cNvGraphicFramePr>
            <a:graphicFrameLocks noGrp="1"/>
          </p:cNvGraphicFramePr>
          <p:nvPr>
            <p:extLst>
              <p:ext uri="{D42A27DB-BD31-4B8C-83A1-F6EECF244321}">
                <p14:modId xmlns:p14="http://schemas.microsoft.com/office/powerpoint/2010/main" val="750395805"/>
              </p:ext>
            </p:extLst>
          </p:nvPr>
        </p:nvGraphicFramePr>
        <p:xfrm>
          <a:off x="224790" y="1306681"/>
          <a:ext cx="6623686" cy="4214464"/>
        </p:xfrm>
        <a:graphic>
          <a:graphicData uri="http://schemas.openxmlformats.org/drawingml/2006/table">
            <a:tbl>
              <a:tblPr firstRow="1" bandRow="1">
                <a:tableStyleId>{5940675A-B579-460E-94D1-54222C63F5DA}</a:tableStyleId>
              </a:tblPr>
              <a:tblGrid>
                <a:gridCol w="4035274">
                  <a:extLst>
                    <a:ext uri="{9D8B030D-6E8A-4147-A177-3AD203B41FA5}">
                      <a16:colId xmlns:a16="http://schemas.microsoft.com/office/drawing/2014/main" val="2533124355"/>
                    </a:ext>
                  </a:extLst>
                </a:gridCol>
                <a:gridCol w="1313353">
                  <a:extLst>
                    <a:ext uri="{9D8B030D-6E8A-4147-A177-3AD203B41FA5}">
                      <a16:colId xmlns:a16="http://schemas.microsoft.com/office/drawing/2014/main" val="1860788447"/>
                    </a:ext>
                  </a:extLst>
                </a:gridCol>
                <a:gridCol w="1275059">
                  <a:extLst>
                    <a:ext uri="{9D8B030D-6E8A-4147-A177-3AD203B41FA5}">
                      <a16:colId xmlns:a16="http://schemas.microsoft.com/office/drawing/2014/main" val="1277960495"/>
                    </a:ext>
                  </a:extLst>
                </a:gridCol>
              </a:tblGrid>
              <a:tr h="451816">
                <a:tc>
                  <a:txBody>
                    <a:bodyPr/>
                    <a:lstStyle/>
                    <a:p>
                      <a:endParaRPr lang="en-GB" sz="1600" dirty="0">
                        <a:latin typeface="Segoe UI Variable Text" pitchFamily="2" charset="0"/>
                        <a:cs typeface="Segoe UI" panose="020B0502040204020203" pitchFamily="34" charset="0"/>
                      </a:endParaRPr>
                    </a:p>
                  </a:txBody>
                  <a:tcPr>
                    <a:solidFill>
                      <a:schemeClr val="bg1">
                        <a:lumMod val="95000"/>
                      </a:schemeClr>
                    </a:solidFill>
                  </a:tcPr>
                </a:tc>
                <a:tc>
                  <a:txBody>
                    <a:bodyPr/>
                    <a:lstStyle/>
                    <a:p>
                      <a:r>
                        <a:rPr lang="en-GB" sz="1600" b="1" dirty="0">
                          <a:latin typeface="Segoe UI Variable Text" pitchFamily="2" charset="0"/>
                          <a:cs typeface="Segoe UI" panose="020B0502040204020203" pitchFamily="34" charset="0"/>
                        </a:rPr>
                        <a:t>Syntax</a:t>
                      </a:r>
                    </a:p>
                  </a:txBody>
                  <a:tcPr>
                    <a:solidFill>
                      <a:schemeClr val="bg1">
                        <a:lumMod val="95000"/>
                      </a:schemeClr>
                    </a:solidFill>
                  </a:tcPr>
                </a:tc>
                <a:tc>
                  <a:txBody>
                    <a:bodyPr/>
                    <a:lstStyle/>
                    <a:p>
                      <a:r>
                        <a:rPr lang="en-GB" sz="1600" b="1" dirty="0">
                          <a:latin typeface="Segoe UI Variable Text" pitchFamily="2" charset="0"/>
                          <a:cs typeface="Segoe UI" panose="020B0502040204020203" pitchFamily="34" charset="0"/>
                        </a:rPr>
                        <a:t>Logic</a:t>
                      </a:r>
                    </a:p>
                  </a:txBody>
                  <a:tcPr>
                    <a:solidFill>
                      <a:schemeClr val="bg1">
                        <a:lumMod val="95000"/>
                      </a:schemeClr>
                    </a:solidFill>
                  </a:tcPr>
                </a:tc>
                <a:extLst>
                  <a:ext uri="{0D108BD9-81ED-4DB2-BD59-A6C34878D82A}">
                    <a16:rowId xmlns:a16="http://schemas.microsoft.com/office/drawing/2014/main" val="399924676"/>
                  </a:ext>
                </a:extLst>
              </a:tr>
              <a:tr h="705576">
                <a:tc>
                  <a:txBody>
                    <a:bodyPr/>
                    <a:lstStyle/>
                    <a:p>
                      <a:r>
                        <a:rPr lang="en-GB" sz="1600" dirty="0">
                          <a:latin typeface="Segoe UI Variable Text" pitchFamily="2" charset="0"/>
                          <a:cs typeface="Segoe UI" panose="020B0502040204020203" pitchFamily="34" charset="0"/>
                        </a:rPr>
                        <a:t>Errors which break the grammatical rules of the</a:t>
                      </a:r>
                    </a:p>
                    <a:p>
                      <a:r>
                        <a:rPr lang="en-GB" sz="1600" dirty="0">
                          <a:latin typeface="Segoe UI Variable Text" pitchFamily="2" charset="0"/>
                          <a:cs typeface="Segoe UI" panose="020B0502040204020203" pitchFamily="34" charset="0"/>
                        </a:rPr>
                        <a:t>programming language.</a:t>
                      </a:r>
                    </a:p>
                  </a:txBody>
                  <a:tcPr/>
                </a:tc>
                <a:tc>
                  <a:txBody>
                    <a:bodyPr/>
                    <a:lstStyle/>
                    <a:p>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4028685169"/>
                  </a:ext>
                </a:extLst>
              </a:tr>
              <a:tr h="705576">
                <a:tc>
                  <a:txBody>
                    <a:bodyPr/>
                    <a:lstStyle/>
                    <a:p>
                      <a:r>
                        <a:rPr lang="en-GB" sz="1600" dirty="0">
                          <a:latin typeface="Segoe UI Variable Text" pitchFamily="2" charset="0"/>
                          <a:cs typeface="Segoe UI" panose="020B0502040204020203" pitchFamily="34" charset="0"/>
                        </a:rPr>
                        <a:t>Stop the code from being run/translated.</a:t>
                      </a:r>
                    </a:p>
                  </a:txBody>
                  <a:tcPr/>
                </a:tc>
                <a:tc>
                  <a:txBody>
                    <a:bodyPr/>
                    <a:lstStyle/>
                    <a:p>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3002756402"/>
                  </a:ext>
                </a:extLst>
              </a:tr>
              <a:tr h="705576">
                <a:tc>
                  <a:txBody>
                    <a:bodyPr/>
                    <a:lstStyle/>
                    <a:p>
                      <a:r>
                        <a:rPr lang="en-GB" sz="1600" dirty="0">
                          <a:latin typeface="Segoe UI Variable Text" pitchFamily="2" charset="0"/>
                          <a:cs typeface="Segoe UI" panose="020B0502040204020203" pitchFamily="34" charset="0"/>
                        </a:rPr>
                        <a:t>Errors which produce unexpected output.</a:t>
                      </a:r>
                    </a:p>
                  </a:txBody>
                  <a:tcPr/>
                </a:tc>
                <a:tc>
                  <a:txBody>
                    <a:bodyPr/>
                    <a:lstStyle/>
                    <a:p>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637312383"/>
                  </a:ext>
                </a:extLst>
              </a:tr>
              <a:tr h="705576">
                <a:tc>
                  <a:txBody>
                    <a:bodyPr/>
                    <a:lstStyle/>
                    <a:p>
                      <a:r>
                        <a:rPr lang="en-GB" sz="1600" dirty="0">
                          <a:latin typeface="Courier New" panose="02070309020205020404" pitchFamily="49" charset="0"/>
                          <a:cs typeface="Courier New" panose="02070309020205020404" pitchFamily="49" charset="0"/>
                        </a:rPr>
                        <a:t>Name = </a:t>
                      </a:r>
                      <a:r>
                        <a:rPr lang="en-GB" sz="1600" dirty="0" err="1">
                          <a:latin typeface="Courier New" panose="02070309020205020404" pitchFamily="49" charset="0"/>
                          <a:cs typeface="Courier New" panose="02070309020205020404" pitchFamily="49" charset="0"/>
                        </a:rPr>
                        <a:t>imput</a:t>
                      </a:r>
                      <a:r>
                        <a:rPr lang="en-GB" sz="1600" dirty="0">
                          <a:latin typeface="Courier New" panose="02070309020205020404" pitchFamily="49" charset="0"/>
                          <a:cs typeface="Courier New" panose="02070309020205020404" pitchFamily="49" charset="0"/>
                        </a:rPr>
                        <a:t>(“Enter name”)</a:t>
                      </a:r>
                    </a:p>
                  </a:txBody>
                  <a:tcPr/>
                </a:tc>
                <a:tc>
                  <a:txBody>
                    <a:bodyPr/>
                    <a:lstStyle/>
                    <a:p>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1821364080"/>
                  </a:ext>
                </a:extLst>
              </a:tr>
              <a:tr h="705576">
                <a:tc>
                  <a:txBody>
                    <a:bodyPr/>
                    <a:lstStyle/>
                    <a:p>
                      <a:pPr marL="285750" indent="-285750">
                        <a:buFont typeface="Arial" panose="020B0604020202020204" pitchFamily="34" charset="0"/>
                        <a:buChar char="•"/>
                      </a:pPr>
                      <a:r>
                        <a:rPr lang="en-GB" sz="1600" dirty="0">
                          <a:latin typeface="Courier New" panose="02070309020205020404" pitchFamily="49" charset="0"/>
                          <a:cs typeface="Courier New" panose="02070309020205020404" pitchFamily="49" charset="0"/>
                        </a:rPr>
                        <a:t>IF Num1 &gt; Num2 THEN</a:t>
                      </a:r>
                    </a:p>
                    <a:p>
                      <a:pPr marL="742950" lvl="1" indent="-285750">
                        <a:buFont typeface="Arial" panose="020B0604020202020204" pitchFamily="34" charset="0"/>
                        <a:buChar char="•"/>
                      </a:pPr>
                      <a:r>
                        <a:rPr lang="en-GB" sz="1600" dirty="0">
                          <a:latin typeface="Courier New" panose="02070309020205020404" pitchFamily="49" charset="0"/>
                          <a:cs typeface="Courier New" panose="02070309020205020404" pitchFamily="49" charset="0"/>
                        </a:rPr>
                        <a:t>print (Num2 is greater than Num1)</a:t>
                      </a:r>
                    </a:p>
                  </a:txBody>
                  <a:tcPr/>
                </a:tc>
                <a:tc>
                  <a:txBody>
                    <a:bodyPr/>
                    <a:lstStyle/>
                    <a:p>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808570706"/>
                  </a:ext>
                </a:extLst>
              </a:tr>
            </a:tbl>
          </a:graphicData>
        </a:graphic>
      </p:graphicFrame>
    </p:spTree>
    <p:extLst>
      <p:ext uri="{BB962C8B-B14F-4D97-AF65-F5344CB8AC3E}">
        <p14:creationId xmlns:p14="http://schemas.microsoft.com/office/powerpoint/2010/main" val="22361703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EFD98-38B7-5FE5-C624-0574847A56A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4E8B92E-D7AB-133A-A192-DB5A3E36E77E}"/>
              </a:ext>
            </a:extLst>
          </p:cNvPr>
          <p:cNvSpPr txBox="1"/>
          <p:nvPr/>
        </p:nvSpPr>
        <p:spPr>
          <a:xfrm>
            <a:off x="125730" y="134273"/>
            <a:ext cx="1184148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Knowledge retrieval – Error checking</a:t>
            </a:r>
          </a:p>
        </p:txBody>
      </p:sp>
      <p:sp>
        <p:nvSpPr>
          <p:cNvPr id="4" name="Rectangle 3">
            <a:extLst>
              <a:ext uri="{FF2B5EF4-FFF2-40B4-BE49-F238E27FC236}">
                <a16:creationId xmlns:a16="http://schemas.microsoft.com/office/drawing/2014/main" id="{0B7E6ACF-FEC3-3EA4-9A00-62D6CA69FA0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C73B106F-996E-9682-278C-7098743F57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82ED4F85-AFAE-9D31-BDE9-E06808E32675}"/>
              </a:ext>
            </a:extLst>
          </p:cNvPr>
          <p:cNvSpPr txBox="1"/>
          <p:nvPr/>
        </p:nvSpPr>
        <p:spPr>
          <a:xfrm>
            <a:off x="7886700" y="1306681"/>
            <a:ext cx="3920490" cy="2031325"/>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ea typeface="Segoe UI Black" panose="020B0A02040204020203" pitchFamily="34" charset="0"/>
                <a:cs typeface="Segoe UI" panose="020B0502040204020203" pitchFamily="34" charset="0"/>
              </a:rPr>
              <a:t>While testing a program, you may come across syntax and logic errors.</a:t>
            </a:r>
          </a:p>
          <a:p>
            <a:r>
              <a:rPr lang="en-GB" dirty="0">
                <a:latin typeface="Segoe UI Variable Text" pitchFamily="2" charset="0"/>
                <a:ea typeface="Segoe UI Black" panose="020B0A02040204020203" pitchFamily="34" charset="0"/>
                <a:cs typeface="Segoe UI" panose="020B0502040204020203" pitchFamily="34" charset="0"/>
              </a:rPr>
              <a:t>Identify whether each description/example in the table below is an example of a syntax or logic error. </a:t>
            </a:r>
          </a:p>
        </p:txBody>
      </p:sp>
      <p:pic>
        <p:nvPicPr>
          <p:cNvPr id="9" name="Graphic 8" descr="Clipboard Mixed with solid fill">
            <a:extLst>
              <a:ext uri="{FF2B5EF4-FFF2-40B4-BE49-F238E27FC236}">
                <a16:creationId xmlns:a16="http://schemas.microsoft.com/office/drawing/2014/main" id="{59C5D3C9-13DD-8B31-F2DE-900083B24AD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72300" y="1134457"/>
            <a:ext cx="914400" cy="914400"/>
          </a:xfrm>
          <a:prstGeom prst="rect">
            <a:avLst/>
          </a:prstGeom>
        </p:spPr>
      </p:pic>
      <p:graphicFrame>
        <p:nvGraphicFramePr>
          <p:cNvPr id="5" name="Table 4">
            <a:extLst>
              <a:ext uri="{FF2B5EF4-FFF2-40B4-BE49-F238E27FC236}">
                <a16:creationId xmlns:a16="http://schemas.microsoft.com/office/drawing/2014/main" id="{B162356C-45AF-12E4-28AF-F4FA3560613B}"/>
              </a:ext>
            </a:extLst>
          </p:cNvPr>
          <p:cNvGraphicFramePr>
            <a:graphicFrameLocks noGrp="1"/>
          </p:cNvGraphicFramePr>
          <p:nvPr>
            <p:extLst>
              <p:ext uri="{D42A27DB-BD31-4B8C-83A1-F6EECF244321}">
                <p14:modId xmlns:p14="http://schemas.microsoft.com/office/powerpoint/2010/main" val="4180496593"/>
              </p:ext>
            </p:extLst>
          </p:nvPr>
        </p:nvGraphicFramePr>
        <p:xfrm>
          <a:off x="224790" y="1306681"/>
          <a:ext cx="6623686" cy="4214464"/>
        </p:xfrm>
        <a:graphic>
          <a:graphicData uri="http://schemas.openxmlformats.org/drawingml/2006/table">
            <a:tbl>
              <a:tblPr firstRow="1" bandRow="1">
                <a:tableStyleId>{5940675A-B579-460E-94D1-54222C63F5DA}</a:tableStyleId>
              </a:tblPr>
              <a:tblGrid>
                <a:gridCol w="4035274">
                  <a:extLst>
                    <a:ext uri="{9D8B030D-6E8A-4147-A177-3AD203B41FA5}">
                      <a16:colId xmlns:a16="http://schemas.microsoft.com/office/drawing/2014/main" val="2533124355"/>
                    </a:ext>
                  </a:extLst>
                </a:gridCol>
                <a:gridCol w="1313353">
                  <a:extLst>
                    <a:ext uri="{9D8B030D-6E8A-4147-A177-3AD203B41FA5}">
                      <a16:colId xmlns:a16="http://schemas.microsoft.com/office/drawing/2014/main" val="1860788447"/>
                    </a:ext>
                  </a:extLst>
                </a:gridCol>
                <a:gridCol w="1275059">
                  <a:extLst>
                    <a:ext uri="{9D8B030D-6E8A-4147-A177-3AD203B41FA5}">
                      <a16:colId xmlns:a16="http://schemas.microsoft.com/office/drawing/2014/main" val="1277960495"/>
                    </a:ext>
                  </a:extLst>
                </a:gridCol>
              </a:tblGrid>
              <a:tr h="451816">
                <a:tc>
                  <a:txBody>
                    <a:bodyPr/>
                    <a:lstStyle/>
                    <a:p>
                      <a:endParaRPr lang="en-GB" sz="1600" dirty="0">
                        <a:latin typeface="Segoe UI Variable Text" pitchFamily="2" charset="0"/>
                        <a:cs typeface="Segoe UI" panose="020B0502040204020203" pitchFamily="34" charset="0"/>
                      </a:endParaRPr>
                    </a:p>
                  </a:txBody>
                  <a:tcPr>
                    <a:solidFill>
                      <a:schemeClr val="bg1">
                        <a:lumMod val="95000"/>
                      </a:schemeClr>
                    </a:solidFill>
                  </a:tcPr>
                </a:tc>
                <a:tc>
                  <a:txBody>
                    <a:bodyPr/>
                    <a:lstStyle/>
                    <a:p>
                      <a:r>
                        <a:rPr lang="en-GB" sz="1600" b="1" dirty="0">
                          <a:latin typeface="Segoe UI Variable Text" pitchFamily="2" charset="0"/>
                          <a:cs typeface="Segoe UI" panose="020B0502040204020203" pitchFamily="34" charset="0"/>
                        </a:rPr>
                        <a:t>Syntax</a:t>
                      </a:r>
                    </a:p>
                  </a:txBody>
                  <a:tcPr>
                    <a:solidFill>
                      <a:schemeClr val="bg1">
                        <a:lumMod val="95000"/>
                      </a:schemeClr>
                    </a:solidFill>
                  </a:tcPr>
                </a:tc>
                <a:tc>
                  <a:txBody>
                    <a:bodyPr/>
                    <a:lstStyle/>
                    <a:p>
                      <a:r>
                        <a:rPr lang="en-GB" sz="1600" b="1" dirty="0">
                          <a:latin typeface="Segoe UI Variable Text" pitchFamily="2" charset="0"/>
                          <a:cs typeface="Segoe UI" panose="020B0502040204020203" pitchFamily="34" charset="0"/>
                        </a:rPr>
                        <a:t>Logic</a:t>
                      </a:r>
                    </a:p>
                  </a:txBody>
                  <a:tcPr>
                    <a:solidFill>
                      <a:schemeClr val="bg1">
                        <a:lumMod val="95000"/>
                      </a:schemeClr>
                    </a:solidFill>
                  </a:tcPr>
                </a:tc>
                <a:extLst>
                  <a:ext uri="{0D108BD9-81ED-4DB2-BD59-A6C34878D82A}">
                    <a16:rowId xmlns:a16="http://schemas.microsoft.com/office/drawing/2014/main" val="399924676"/>
                  </a:ext>
                </a:extLst>
              </a:tr>
              <a:tr h="705576">
                <a:tc>
                  <a:txBody>
                    <a:bodyPr/>
                    <a:lstStyle/>
                    <a:p>
                      <a:r>
                        <a:rPr lang="en-GB" sz="1600" dirty="0">
                          <a:latin typeface="Segoe UI Variable Text" pitchFamily="2" charset="0"/>
                          <a:cs typeface="Segoe UI" panose="020B0502040204020203" pitchFamily="34" charset="0"/>
                        </a:rPr>
                        <a:t>Errors which break the grammatical rules of the</a:t>
                      </a:r>
                    </a:p>
                    <a:p>
                      <a:r>
                        <a:rPr lang="en-GB" sz="1600" dirty="0">
                          <a:latin typeface="Segoe UI Variable Text" pitchFamily="2" charset="0"/>
                          <a:cs typeface="Segoe UI" panose="020B0502040204020203" pitchFamily="34" charset="0"/>
                        </a:rPr>
                        <a:t>programming language.</a:t>
                      </a:r>
                    </a:p>
                  </a:txBody>
                  <a:tcPr/>
                </a:tc>
                <a:tc>
                  <a:txBody>
                    <a:bodyPr/>
                    <a:lstStyle/>
                    <a:p>
                      <a:r>
                        <a:rPr lang="en-GB" sz="1600" dirty="0">
                          <a:latin typeface="Segoe UI Variable Text" pitchFamily="2" charset="0"/>
                          <a:cs typeface="Segoe UI" panose="020B0502040204020203" pitchFamily="34" charset="0"/>
                          <a:sym typeface="Wingdings" panose="05000000000000000000" pitchFamily="2" charset="2"/>
                        </a:rPr>
                        <a:t></a:t>
                      </a:r>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4028685169"/>
                  </a:ext>
                </a:extLst>
              </a:tr>
              <a:tr h="705576">
                <a:tc>
                  <a:txBody>
                    <a:bodyPr/>
                    <a:lstStyle/>
                    <a:p>
                      <a:r>
                        <a:rPr lang="en-GB" sz="1600" dirty="0">
                          <a:latin typeface="Segoe UI Variable Text" pitchFamily="2" charset="0"/>
                          <a:cs typeface="Segoe UI" panose="020B0502040204020203" pitchFamily="34" charset="0"/>
                        </a:rPr>
                        <a:t>Stop the code from being run/translated.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latin typeface="Segoe UI Variable Text" pitchFamily="2" charset="0"/>
                          <a:cs typeface="Segoe UI" panose="020B0502040204020203" pitchFamily="34" charset="0"/>
                          <a:sym typeface="Wingdings" panose="05000000000000000000" pitchFamily="2" charset="2"/>
                        </a:rPr>
                        <a:t></a:t>
                      </a:r>
                      <a:endParaRPr lang="en-GB" sz="1600" dirty="0">
                        <a:latin typeface="Segoe UI Variable Text" pitchFamily="2" charset="0"/>
                        <a:cs typeface="Segoe UI" panose="020B0502040204020203" pitchFamily="34" charset="0"/>
                      </a:endParaRPr>
                    </a:p>
                    <a:p>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3002756402"/>
                  </a:ext>
                </a:extLst>
              </a:tr>
              <a:tr h="705576">
                <a:tc>
                  <a:txBody>
                    <a:bodyPr/>
                    <a:lstStyle/>
                    <a:p>
                      <a:r>
                        <a:rPr lang="en-GB" sz="1600" dirty="0">
                          <a:latin typeface="Segoe UI Variable Text" pitchFamily="2" charset="0"/>
                          <a:cs typeface="Segoe UI" panose="020B0502040204020203" pitchFamily="34" charset="0"/>
                        </a:rPr>
                        <a:t>Errors which produce unexpected output.</a:t>
                      </a:r>
                    </a:p>
                  </a:txBody>
                  <a:tcPr/>
                </a:tc>
                <a:tc>
                  <a:txBody>
                    <a:bodyPr/>
                    <a:lstStyle/>
                    <a:p>
                      <a:endParaRPr lang="en-GB" sz="1600" dirty="0">
                        <a:latin typeface="Segoe UI Variable Text" pitchFamily="2" charset="0"/>
                        <a:cs typeface="Segoe UI" panose="020B0502040204020203"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latin typeface="Segoe UI Variable Text" pitchFamily="2" charset="0"/>
                          <a:cs typeface="Segoe UI" panose="020B0502040204020203" pitchFamily="34" charset="0"/>
                          <a:sym typeface="Wingdings" panose="05000000000000000000" pitchFamily="2" charset="2"/>
                        </a:rPr>
                        <a:t></a:t>
                      </a:r>
                      <a:endParaRPr lang="en-GB" sz="1600" dirty="0">
                        <a:latin typeface="Segoe UI Variable Text" pitchFamily="2" charset="0"/>
                        <a:cs typeface="Segoe UI" panose="020B0502040204020203" pitchFamily="34" charset="0"/>
                      </a:endParaRPr>
                    </a:p>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637312383"/>
                  </a:ext>
                </a:extLst>
              </a:tr>
              <a:tr h="705576">
                <a:tc>
                  <a:txBody>
                    <a:bodyPr/>
                    <a:lstStyle/>
                    <a:p>
                      <a:r>
                        <a:rPr lang="en-GB" sz="1600" dirty="0">
                          <a:latin typeface="Courier New" panose="02070309020205020404" pitchFamily="49" charset="0"/>
                          <a:cs typeface="Courier New" panose="02070309020205020404" pitchFamily="49" charset="0"/>
                        </a:rPr>
                        <a:t>Name = </a:t>
                      </a:r>
                      <a:r>
                        <a:rPr lang="en-GB" sz="1600" dirty="0" err="1">
                          <a:latin typeface="Courier New" panose="02070309020205020404" pitchFamily="49" charset="0"/>
                          <a:cs typeface="Courier New" panose="02070309020205020404" pitchFamily="49" charset="0"/>
                        </a:rPr>
                        <a:t>imput</a:t>
                      </a:r>
                      <a:r>
                        <a:rPr lang="en-GB" sz="1600" dirty="0">
                          <a:latin typeface="Courier New" panose="02070309020205020404" pitchFamily="49" charset="0"/>
                          <a:cs typeface="Courier New" panose="02070309020205020404" pitchFamily="49" charset="0"/>
                        </a:rPr>
                        <a:t>(“Enter name”)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latin typeface="Segoe UI Variable Text" pitchFamily="2" charset="0"/>
                          <a:cs typeface="Segoe UI" panose="020B0502040204020203" pitchFamily="34" charset="0"/>
                          <a:sym typeface="Wingdings" panose="05000000000000000000" pitchFamily="2" charset="2"/>
                        </a:rPr>
                        <a:t></a:t>
                      </a:r>
                      <a:endParaRPr lang="en-GB" sz="1600" dirty="0">
                        <a:latin typeface="Segoe UI Variable Text" pitchFamily="2" charset="0"/>
                        <a:cs typeface="Segoe UI" panose="020B0502040204020203" pitchFamily="34" charset="0"/>
                      </a:endParaRPr>
                    </a:p>
                    <a:p>
                      <a:endParaRPr lang="en-GB" sz="1600" dirty="0">
                        <a:latin typeface="Segoe UI Variable Text" pitchFamily="2" charset="0"/>
                        <a:cs typeface="Segoe UI" panose="020B0502040204020203" pitchFamily="34" charset="0"/>
                      </a:endParaRPr>
                    </a:p>
                  </a:txBody>
                  <a:tcPr/>
                </a:tc>
                <a:tc>
                  <a:txBody>
                    <a:bodyPr/>
                    <a:lstStyle/>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1821364080"/>
                  </a:ext>
                </a:extLst>
              </a:tr>
              <a:tr h="705576">
                <a:tc>
                  <a:txBody>
                    <a:bodyPr/>
                    <a:lstStyle/>
                    <a:p>
                      <a:pPr marL="285750" indent="-285750">
                        <a:buFont typeface="Arial" panose="020B0604020202020204" pitchFamily="34" charset="0"/>
                        <a:buChar char="•"/>
                      </a:pPr>
                      <a:r>
                        <a:rPr lang="en-GB" sz="1600" dirty="0">
                          <a:latin typeface="Courier New" panose="02070309020205020404" pitchFamily="49" charset="0"/>
                          <a:cs typeface="Courier New" panose="02070309020205020404" pitchFamily="49" charset="0"/>
                        </a:rPr>
                        <a:t>IF Num1 &gt; Num2 THEN</a:t>
                      </a:r>
                    </a:p>
                    <a:p>
                      <a:pPr marL="742950" lvl="1" indent="-285750">
                        <a:buFont typeface="Arial" panose="020B0604020202020204" pitchFamily="34" charset="0"/>
                        <a:buChar char="•"/>
                      </a:pPr>
                      <a:r>
                        <a:rPr lang="en-GB" sz="1600" dirty="0">
                          <a:latin typeface="Courier New" panose="02070309020205020404" pitchFamily="49" charset="0"/>
                          <a:cs typeface="Courier New" panose="02070309020205020404" pitchFamily="49" charset="0"/>
                        </a:rPr>
                        <a:t>print (Num2 is greater than Num1)</a:t>
                      </a:r>
                    </a:p>
                  </a:txBody>
                  <a:tcPr/>
                </a:tc>
                <a:tc>
                  <a:txBody>
                    <a:bodyPr/>
                    <a:lstStyle/>
                    <a:p>
                      <a:endParaRPr lang="en-GB" sz="1600" dirty="0">
                        <a:latin typeface="Segoe UI Variable Text" pitchFamily="2" charset="0"/>
                        <a:cs typeface="Segoe UI" panose="020B0502040204020203"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latin typeface="Segoe UI Variable Text" pitchFamily="2" charset="0"/>
                          <a:cs typeface="Segoe UI" panose="020B0502040204020203" pitchFamily="34" charset="0"/>
                          <a:sym typeface="Wingdings" panose="05000000000000000000" pitchFamily="2" charset="2"/>
                        </a:rPr>
                        <a:t></a:t>
                      </a:r>
                      <a:endParaRPr lang="en-GB" sz="1600" dirty="0">
                        <a:latin typeface="Segoe UI Variable Text" pitchFamily="2" charset="0"/>
                        <a:cs typeface="Segoe UI" panose="020B0502040204020203" pitchFamily="34" charset="0"/>
                      </a:endParaRPr>
                    </a:p>
                    <a:p>
                      <a:endParaRPr lang="en-GB" sz="1600" dirty="0">
                        <a:latin typeface="Segoe UI Variable Text" pitchFamily="2" charset="0"/>
                        <a:cs typeface="Segoe UI" panose="020B0502040204020203" pitchFamily="34" charset="0"/>
                      </a:endParaRPr>
                    </a:p>
                  </a:txBody>
                  <a:tcPr/>
                </a:tc>
                <a:extLst>
                  <a:ext uri="{0D108BD9-81ED-4DB2-BD59-A6C34878D82A}">
                    <a16:rowId xmlns:a16="http://schemas.microsoft.com/office/drawing/2014/main" val="808570706"/>
                  </a:ext>
                </a:extLst>
              </a:tr>
            </a:tbl>
          </a:graphicData>
        </a:graphic>
      </p:graphicFrame>
    </p:spTree>
    <p:extLst>
      <p:ext uri="{BB962C8B-B14F-4D97-AF65-F5344CB8AC3E}">
        <p14:creationId xmlns:p14="http://schemas.microsoft.com/office/powerpoint/2010/main" val="16591023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754326"/>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The purpose of testing</a:t>
            </a:r>
          </a:p>
          <a:p>
            <a:pPr marL="342900" indent="-342900">
              <a:buFont typeface="Arial" panose="020B0604020202020204" pitchFamily="34" charset="0"/>
              <a:buChar char="•"/>
            </a:pPr>
            <a:r>
              <a:rPr lang="en-GB" sz="2000" dirty="0">
                <a:latin typeface="Segoe UI Variable Text" pitchFamily="2" charset="0"/>
              </a:rPr>
              <a:t>Types of testing</a:t>
            </a:r>
          </a:p>
          <a:p>
            <a:pPr marL="342900" indent="-342900">
              <a:buFont typeface="Arial" panose="020B0604020202020204" pitchFamily="34" charset="0"/>
              <a:buChar char="•"/>
            </a:pPr>
            <a:r>
              <a:rPr lang="en-GB" sz="2000" dirty="0">
                <a:latin typeface="Segoe UI Variable Text" pitchFamily="2" charset="0"/>
              </a:rPr>
              <a:t>Suitable test data</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4069080"/>
            <a:ext cx="8576310" cy="2369880"/>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identify the purpose of testing and different types of testing such as iterative and final (terminal)</a:t>
            </a:r>
          </a:p>
          <a:p>
            <a:pPr marL="342900" indent="-342900">
              <a:buFont typeface="Arial" panose="020B0604020202020204" pitchFamily="34" charset="0"/>
              <a:buChar char="•"/>
            </a:pPr>
            <a:r>
              <a:rPr lang="en-GB" sz="2000" dirty="0">
                <a:latin typeface="Segoe UI Variable Text" pitchFamily="2" charset="0"/>
              </a:rPr>
              <a:t>To identify suitable test data used to check whether a program works correctly.</a:t>
            </a:r>
          </a:p>
          <a:p>
            <a:pPr marL="342900" indent="-342900">
              <a:buFont typeface="Arial" panose="020B0604020202020204" pitchFamily="34" charset="0"/>
              <a:buChar char="•"/>
            </a:pPr>
            <a:r>
              <a:rPr lang="en-GB" sz="2000" dirty="0">
                <a:latin typeface="Segoe UI Variable Text" pitchFamily="2" charset="0"/>
              </a:rPr>
              <a:t>To apply suitable test data in a given context. </a:t>
            </a:r>
          </a:p>
        </p:txBody>
      </p:sp>
    </p:spTree>
    <p:extLst>
      <p:ext uri="{BB962C8B-B14F-4D97-AF65-F5344CB8AC3E}">
        <p14:creationId xmlns:p14="http://schemas.microsoft.com/office/powerpoint/2010/main" val="1704875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29" y="134273"/>
            <a:ext cx="6640831"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Testing</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E0C52FE7-E7C9-7743-9AEE-8F5961EC2326}"/>
              </a:ext>
            </a:extLst>
          </p:cNvPr>
          <p:cNvSpPr txBox="1"/>
          <p:nvPr/>
        </p:nvSpPr>
        <p:spPr>
          <a:xfrm>
            <a:off x="224791" y="1156284"/>
            <a:ext cx="5747384" cy="1938992"/>
          </a:xfrm>
          <a:prstGeom prst="rect">
            <a:avLst/>
          </a:prstGeom>
          <a:noFill/>
        </p:spPr>
        <p:txBody>
          <a:bodyPr wrap="square">
            <a:spAutoFit/>
          </a:bodyPr>
          <a:lstStyle/>
          <a:p>
            <a:r>
              <a:rPr lang="en-GB" sz="2400" b="1" dirty="0">
                <a:latin typeface="Segoe UI Variable Text" pitchFamily="2" charset="0"/>
              </a:rPr>
              <a:t>What is the purpose of testing?</a:t>
            </a:r>
          </a:p>
          <a:p>
            <a:endParaRPr lang="en-GB" sz="2400" dirty="0">
              <a:latin typeface="Segoe UI Variable Text" pitchFamily="2" charset="0"/>
            </a:endParaRPr>
          </a:p>
          <a:p>
            <a:r>
              <a:rPr lang="en-GB" dirty="0">
                <a:latin typeface="Segoe UI Variable Text" pitchFamily="2" charset="0"/>
              </a:rPr>
              <a:t>To </a:t>
            </a:r>
            <a:r>
              <a:rPr lang="en-GB" b="1" dirty="0">
                <a:latin typeface="Segoe UI Variable Text" pitchFamily="2" charset="0"/>
              </a:rPr>
              <a:t>evaluate and improve something</a:t>
            </a:r>
            <a:r>
              <a:rPr lang="en-GB" dirty="0">
                <a:latin typeface="Segoe UI Variable Text" pitchFamily="2" charset="0"/>
              </a:rPr>
              <a:t> by checking whether it works as intended. In simple terms, testing answers the question: “Does this work correctly, and is it good enough?”</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C35412A3-A42B-0542-248E-74F1222C0652}"/>
              </a:ext>
            </a:extLst>
          </p:cNvPr>
          <p:cNvSpPr txBox="1"/>
          <p:nvPr/>
        </p:nvSpPr>
        <p:spPr>
          <a:xfrm>
            <a:off x="240541" y="3134524"/>
            <a:ext cx="3839457" cy="400110"/>
          </a:xfrm>
          <a:prstGeom prst="rect">
            <a:avLst/>
          </a:prstGeom>
          <a:noFill/>
        </p:spPr>
        <p:txBody>
          <a:bodyPr wrap="square">
            <a:spAutoFit/>
          </a:bodyPr>
          <a:lstStyle/>
          <a:p>
            <a:r>
              <a:rPr lang="en-GB" sz="2000" b="1" dirty="0">
                <a:latin typeface="Segoe UI Variable Text" pitchFamily="2" charset="0"/>
              </a:rPr>
              <a:t>What does testing help with?</a:t>
            </a:r>
          </a:p>
        </p:txBody>
      </p:sp>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45335" y="51305"/>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271674" y="132574"/>
            <a:ext cx="4814767"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Complete </a:t>
            </a:r>
            <a:r>
              <a:rPr lang="en-GB" sz="1800" b="1" dirty="0">
                <a:latin typeface="Segoe UI Variable Text" pitchFamily="2" charset="0"/>
              </a:rPr>
              <a:t>Q1 of Task 1 </a:t>
            </a:r>
            <a:r>
              <a:rPr lang="en-GB" sz="1800" dirty="0">
                <a:latin typeface="Segoe UI Variable Text" pitchFamily="2" charset="0"/>
              </a:rPr>
              <a:t>in the student workboo</a:t>
            </a:r>
            <a:r>
              <a:rPr lang="en-GB" dirty="0">
                <a:latin typeface="Segoe UI Variable Text" pitchFamily="2" charset="0"/>
              </a:rPr>
              <a:t>k. </a:t>
            </a:r>
            <a:endParaRPr lang="en-GB" dirty="0"/>
          </a:p>
        </p:txBody>
      </p:sp>
      <p:sp>
        <p:nvSpPr>
          <p:cNvPr id="19" name="TextBox 18">
            <a:extLst>
              <a:ext uri="{FF2B5EF4-FFF2-40B4-BE49-F238E27FC236}">
                <a16:creationId xmlns:a16="http://schemas.microsoft.com/office/drawing/2014/main" id="{F09E3A00-89B4-A60F-D8FC-161A97C0A66C}"/>
              </a:ext>
            </a:extLst>
          </p:cNvPr>
          <p:cNvSpPr txBox="1"/>
          <p:nvPr/>
        </p:nvSpPr>
        <p:spPr>
          <a:xfrm>
            <a:off x="240541" y="3681603"/>
            <a:ext cx="5715883" cy="2862322"/>
          </a:xfrm>
          <a:prstGeom prst="rect">
            <a:avLst/>
          </a:prstGeom>
          <a:noFill/>
          <a:ln>
            <a:solidFill>
              <a:schemeClr val="tx1"/>
            </a:solidFill>
            <a:prstDash val="dash"/>
          </a:ln>
        </p:spPr>
        <p:txBody>
          <a:bodyPr wrap="square">
            <a:spAutoFit/>
          </a:bodyPr>
          <a:lstStyle/>
          <a:p>
            <a:pPr marL="285750" lvl="0" indent="-285750">
              <a:buFont typeface="Arial" panose="020B0604020202020204" pitchFamily="34" charset="0"/>
              <a:buChar char="•"/>
            </a:pPr>
            <a:r>
              <a:rPr lang="en-GB" b="1" dirty="0">
                <a:latin typeface="Segoe UI Variable Text" pitchFamily="2" charset="0"/>
              </a:rPr>
              <a:t>Identify errors or defects</a:t>
            </a:r>
            <a:r>
              <a:rPr lang="en-GB" dirty="0">
                <a:latin typeface="Segoe UI Variable Text" pitchFamily="2" charset="0"/>
              </a:rPr>
              <a:t> – find problems before they cause bigger issues </a:t>
            </a:r>
          </a:p>
          <a:p>
            <a:pPr marL="285750" lvl="0" indent="-285750">
              <a:buFont typeface="Arial" panose="020B0604020202020204" pitchFamily="34" charset="0"/>
              <a:buChar char="•"/>
            </a:pPr>
            <a:r>
              <a:rPr lang="en-GB" b="1" dirty="0">
                <a:latin typeface="Segoe UI Variable Text" pitchFamily="2" charset="0"/>
              </a:rPr>
              <a:t>Ensure quality</a:t>
            </a:r>
            <a:r>
              <a:rPr lang="en-GB" dirty="0">
                <a:latin typeface="Segoe UI Variable Text" pitchFamily="2" charset="0"/>
              </a:rPr>
              <a:t> – confirm that a product, system, or process meets required standards </a:t>
            </a:r>
          </a:p>
          <a:p>
            <a:pPr marL="285750" lvl="0" indent="-285750">
              <a:buFont typeface="Arial" panose="020B0604020202020204" pitchFamily="34" charset="0"/>
              <a:buChar char="•"/>
            </a:pPr>
            <a:r>
              <a:rPr lang="en-GB" b="1" dirty="0">
                <a:latin typeface="Segoe UI Variable Text" pitchFamily="2" charset="0"/>
              </a:rPr>
              <a:t>Verify functionality</a:t>
            </a:r>
            <a:r>
              <a:rPr lang="en-GB" dirty="0">
                <a:latin typeface="Segoe UI Variable Text" pitchFamily="2" charset="0"/>
              </a:rPr>
              <a:t> – check that everything behaves the way it should </a:t>
            </a:r>
          </a:p>
          <a:p>
            <a:pPr marL="285750" lvl="0" indent="-285750">
              <a:buFont typeface="Arial" panose="020B0604020202020204" pitchFamily="34" charset="0"/>
              <a:buChar char="•"/>
            </a:pPr>
            <a:r>
              <a:rPr lang="en-GB" b="1" dirty="0">
                <a:latin typeface="Segoe UI Variable Text" pitchFamily="2" charset="0"/>
              </a:rPr>
              <a:t>Improve reliability</a:t>
            </a:r>
            <a:r>
              <a:rPr lang="en-GB" dirty="0">
                <a:latin typeface="Segoe UI Variable Text" pitchFamily="2" charset="0"/>
              </a:rPr>
              <a:t> – make sure results are consistent and dependable </a:t>
            </a:r>
          </a:p>
          <a:p>
            <a:pPr marL="285750" indent="-285750">
              <a:buFont typeface="Arial" panose="020B0604020202020204" pitchFamily="34" charset="0"/>
              <a:buChar char="•"/>
            </a:pPr>
            <a:r>
              <a:rPr lang="en-GB" b="1" dirty="0">
                <a:latin typeface="Segoe UI Variable Text" pitchFamily="2" charset="0"/>
              </a:rPr>
              <a:t>Reduce risk</a:t>
            </a:r>
            <a:r>
              <a:rPr lang="en-GB" dirty="0">
                <a:latin typeface="Segoe UI Variable Text" pitchFamily="2" charset="0"/>
              </a:rPr>
              <a:t> – catch issues early to avoid failures later </a:t>
            </a:r>
          </a:p>
        </p:txBody>
      </p:sp>
      <p:sp>
        <p:nvSpPr>
          <p:cNvPr id="18" name="TextBox 17">
            <a:extLst>
              <a:ext uri="{FF2B5EF4-FFF2-40B4-BE49-F238E27FC236}">
                <a16:creationId xmlns:a16="http://schemas.microsoft.com/office/drawing/2014/main" id="{F7E4205F-6362-5B8B-90C6-4C5F8630DA87}"/>
              </a:ext>
            </a:extLst>
          </p:cNvPr>
          <p:cNvSpPr txBox="1"/>
          <p:nvPr/>
        </p:nvSpPr>
        <p:spPr>
          <a:xfrm>
            <a:off x="8946735" y="5280458"/>
            <a:ext cx="3839457" cy="400110"/>
          </a:xfrm>
          <a:prstGeom prst="rect">
            <a:avLst/>
          </a:prstGeom>
          <a:noFill/>
        </p:spPr>
        <p:txBody>
          <a:bodyPr wrap="square">
            <a:spAutoFit/>
          </a:bodyPr>
          <a:lstStyle/>
          <a:p>
            <a:r>
              <a:rPr lang="en-GB" sz="2000" b="1" dirty="0">
                <a:latin typeface="Segoe UI Variable Text" pitchFamily="2" charset="0"/>
              </a:rPr>
              <a:t>Types of testing</a:t>
            </a:r>
          </a:p>
        </p:txBody>
      </p:sp>
      <p:sp>
        <p:nvSpPr>
          <p:cNvPr id="20" name="TextBox 19">
            <a:extLst>
              <a:ext uri="{FF2B5EF4-FFF2-40B4-BE49-F238E27FC236}">
                <a16:creationId xmlns:a16="http://schemas.microsoft.com/office/drawing/2014/main" id="{9F019C0A-73D5-E928-6B83-5C31425417A7}"/>
              </a:ext>
            </a:extLst>
          </p:cNvPr>
          <p:cNvSpPr txBox="1"/>
          <p:nvPr/>
        </p:nvSpPr>
        <p:spPr>
          <a:xfrm>
            <a:off x="6261018" y="5190696"/>
            <a:ext cx="3839457" cy="400110"/>
          </a:xfrm>
          <a:prstGeom prst="rect">
            <a:avLst/>
          </a:prstGeom>
          <a:noFill/>
        </p:spPr>
        <p:txBody>
          <a:bodyPr wrap="square">
            <a:spAutoFit/>
          </a:bodyPr>
          <a:lstStyle/>
          <a:p>
            <a:r>
              <a:rPr lang="en-GB" sz="2000" b="1" dirty="0">
                <a:latin typeface="Segoe UI Variable Text" pitchFamily="2" charset="0"/>
              </a:rPr>
              <a:t>Test data</a:t>
            </a:r>
          </a:p>
        </p:txBody>
      </p:sp>
      <p:sp>
        <p:nvSpPr>
          <p:cNvPr id="21" name="TextBox 20">
            <a:extLst>
              <a:ext uri="{FF2B5EF4-FFF2-40B4-BE49-F238E27FC236}">
                <a16:creationId xmlns:a16="http://schemas.microsoft.com/office/drawing/2014/main" id="{CC1BFFBC-21D5-8644-E177-9F4A96C9C80F}"/>
              </a:ext>
            </a:extLst>
          </p:cNvPr>
          <p:cNvSpPr txBox="1"/>
          <p:nvPr/>
        </p:nvSpPr>
        <p:spPr>
          <a:xfrm>
            <a:off x="8946735" y="5717839"/>
            <a:ext cx="2373718" cy="646331"/>
          </a:xfrm>
          <a:prstGeom prst="rect">
            <a:avLst/>
          </a:prstGeom>
          <a:noFill/>
        </p:spPr>
        <p:txBody>
          <a:bodyPr wrap="square">
            <a:spAutoFit/>
          </a:bodyPr>
          <a:lstStyle/>
          <a:p>
            <a:pPr marL="285750" lvl="0" indent="-285750">
              <a:buFont typeface="Arial" panose="020B0604020202020204" pitchFamily="34" charset="0"/>
              <a:buChar char="•"/>
            </a:pPr>
            <a:r>
              <a:rPr lang="en-GB" dirty="0">
                <a:latin typeface="Segoe UI Variable Text" pitchFamily="2" charset="0"/>
              </a:rPr>
              <a:t>Final/Terminal</a:t>
            </a:r>
          </a:p>
          <a:p>
            <a:pPr marL="285750" lvl="0" indent="-285750">
              <a:buFont typeface="Arial" panose="020B0604020202020204" pitchFamily="34" charset="0"/>
              <a:buChar char="•"/>
            </a:pPr>
            <a:r>
              <a:rPr lang="en-GB" dirty="0">
                <a:latin typeface="Segoe UI Variable Text" pitchFamily="2" charset="0"/>
              </a:rPr>
              <a:t>Iterative</a:t>
            </a:r>
          </a:p>
        </p:txBody>
      </p:sp>
      <p:sp>
        <p:nvSpPr>
          <p:cNvPr id="23" name="TextBox 22">
            <a:extLst>
              <a:ext uri="{FF2B5EF4-FFF2-40B4-BE49-F238E27FC236}">
                <a16:creationId xmlns:a16="http://schemas.microsoft.com/office/drawing/2014/main" id="{0AC12887-38F9-F9E6-E1F7-8186BB9E61C7}"/>
              </a:ext>
            </a:extLst>
          </p:cNvPr>
          <p:cNvSpPr txBox="1"/>
          <p:nvPr/>
        </p:nvSpPr>
        <p:spPr>
          <a:xfrm>
            <a:off x="6261018" y="5660016"/>
            <a:ext cx="2373718" cy="923330"/>
          </a:xfrm>
          <a:prstGeom prst="rect">
            <a:avLst/>
          </a:prstGeom>
          <a:noFill/>
        </p:spPr>
        <p:txBody>
          <a:bodyPr wrap="square">
            <a:spAutoFit/>
          </a:bodyPr>
          <a:lstStyle/>
          <a:p>
            <a:pPr marL="285750" lvl="0" indent="-285750">
              <a:buFont typeface="Arial" panose="020B0604020202020204" pitchFamily="34" charset="0"/>
              <a:buChar char="•"/>
            </a:pPr>
            <a:r>
              <a:rPr lang="en-GB" dirty="0">
                <a:latin typeface="Segoe UI Variable Text" pitchFamily="2" charset="0"/>
              </a:rPr>
              <a:t>Normal </a:t>
            </a:r>
          </a:p>
          <a:p>
            <a:pPr marL="285750" lvl="0" indent="-285750">
              <a:buFont typeface="Arial" panose="020B0604020202020204" pitchFamily="34" charset="0"/>
              <a:buChar char="•"/>
            </a:pPr>
            <a:r>
              <a:rPr lang="en-GB" dirty="0">
                <a:latin typeface="Segoe UI Variable Text" pitchFamily="2" charset="0"/>
              </a:rPr>
              <a:t>Boundary</a:t>
            </a:r>
          </a:p>
          <a:p>
            <a:pPr marL="285750" lvl="0" indent="-285750">
              <a:buFont typeface="Arial" panose="020B0604020202020204" pitchFamily="34" charset="0"/>
              <a:buChar char="•"/>
            </a:pPr>
            <a:r>
              <a:rPr lang="en-GB" dirty="0">
                <a:latin typeface="Segoe UI Variable Text" pitchFamily="2" charset="0"/>
              </a:rPr>
              <a:t>Invalid/Erroneous</a:t>
            </a:r>
          </a:p>
        </p:txBody>
      </p:sp>
      <p:pic>
        <p:nvPicPr>
          <p:cNvPr id="34" name="Picture 33">
            <a:extLst>
              <a:ext uri="{FF2B5EF4-FFF2-40B4-BE49-F238E27FC236}">
                <a16:creationId xmlns:a16="http://schemas.microsoft.com/office/drawing/2014/main" id="{467C25F1-2856-AC80-F961-0C9FF944E3EE}"/>
              </a:ext>
            </a:extLst>
          </p:cNvPr>
          <p:cNvPicPr>
            <a:picLocks noChangeAspect="1"/>
          </p:cNvPicPr>
          <p:nvPr/>
        </p:nvPicPr>
        <p:blipFill>
          <a:blip r:embed="rId5"/>
          <a:stretch>
            <a:fillRect/>
          </a:stretch>
        </p:blipFill>
        <p:spPr>
          <a:xfrm>
            <a:off x="6130290" y="1242224"/>
            <a:ext cx="5676900" cy="3784600"/>
          </a:xfrm>
          <a:prstGeom prst="rect">
            <a:avLst/>
          </a:prstGeom>
        </p:spPr>
      </p:pic>
    </p:spTree>
    <p:extLst>
      <p:ext uri="{BB962C8B-B14F-4D97-AF65-F5344CB8AC3E}">
        <p14:creationId xmlns:p14="http://schemas.microsoft.com/office/powerpoint/2010/main" val="975039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4BC5F-3A4D-670F-A5FF-F414214FF51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E898A73-8E03-1326-4433-01A1D86BFD0A}"/>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Iterative testing</a:t>
            </a:r>
          </a:p>
        </p:txBody>
      </p:sp>
      <p:pic>
        <p:nvPicPr>
          <p:cNvPr id="32" name="Picture 31">
            <a:extLst>
              <a:ext uri="{FF2B5EF4-FFF2-40B4-BE49-F238E27FC236}">
                <a16:creationId xmlns:a16="http://schemas.microsoft.com/office/drawing/2014/main" id="{31C3C876-16BF-78A1-96CE-AEA979E362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D904B89-A1DF-FF73-2A7D-ECF4672AE4E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DA1B6A0F-2415-93FF-E01E-779AFCD3C68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74D9F705-2AA9-ED6D-92B8-3B093FC4DBAA}"/>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sz="1800" dirty="0">
                <a:latin typeface="Segoe UI Variable Text" pitchFamily="2" charset="0"/>
              </a:rPr>
              <a:t>This is a printable resource that can be used to help you complete today’s workbook. </a:t>
            </a:r>
            <a:endParaRPr lang="en-GB" dirty="0"/>
          </a:p>
        </p:txBody>
      </p:sp>
      <p:sp>
        <p:nvSpPr>
          <p:cNvPr id="4" name="TextBox 3">
            <a:extLst>
              <a:ext uri="{FF2B5EF4-FFF2-40B4-BE49-F238E27FC236}">
                <a16:creationId xmlns:a16="http://schemas.microsoft.com/office/drawing/2014/main" id="{19509F67-4217-DBB2-2407-AA412B6DA3A5}"/>
              </a:ext>
            </a:extLst>
          </p:cNvPr>
          <p:cNvSpPr txBox="1"/>
          <p:nvPr/>
        </p:nvSpPr>
        <p:spPr>
          <a:xfrm>
            <a:off x="224792" y="1156284"/>
            <a:ext cx="5871208" cy="1938992"/>
          </a:xfrm>
          <a:prstGeom prst="rect">
            <a:avLst/>
          </a:prstGeom>
          <a:noFill/>
        </p:spPr>
        <p:txBody>
          <a:bodyPr wrap="square">
            <a:spAutoFit/>
          </a:bodyPr>
          <a:lstStyle/>
          <a:p>
            <a:r>
              <a:rPr lang="en-GB" sz="2400" b="1" dirty="0">
                <a:latin typeface="Segoe UI Variable Text" pitchFamily="2" charset="0"/>
              </a:rPr>
              <a:t>What is meant by iterative testing?</a:t>
            </a:r>
          </a:p>
          <a:p>
            <a:endParaRPr lang="en-GB" sz="2400" dirty="0">
              <a:latin typeface="Segoe UI Variable Text" pitchFamily="2" charset="0"/>
            </a:endParaRPr>
          </a:p>
          <a:p>
            <a:r>
              <a:rPr lang="en-GB" b="1" dirty="0">
                <a:latin typeface="Segoe UI Variable Text" pitchFamily="2" charset="0"/>
              </a:rPr>
              <a:t>Iterative testing</a:t>
            </a:r>
            <a:r>
              <a:rPr lang="en-GB" dirty="0">
                <a:latin typeface="Segoe UI Variable Text" pitchFamily="2" charset="0"/>
              </a:rPr>
              <a:t> is testing that takes place </a:t>
            </a:r>
            <a:r>
              <a:rPr lang="en-GB" b="1" dirty="0">
                <a:latin typeface="Segoe UI Variable Text" pitchFamily="2" charset="0"/>
              </a:rPr>
              <a:t>throughout the development process</a:t>
            </a:r>
            <a:r>
              <a:rPr lang="en-GB" dirty="0">
                <a:latin typeface="Segoe UI Variable Text" pitchFamily="2" charset="0"/>
              </a:rPr>
              <a:t>. The product is tested regularly as new features are added or changes are made.</a:t>
            </a:r>
          </a:p>
        </p:txBody>
      </p:sp>
      <p:sp>
        <p:nvSpPr>
          <p:cNvPr id="5" name="TextBox 4">
            <a:extLst>
              <a:ext uri="{FF2B5EF4-FFF2-40B4-BE49-F238E27FC236}">
                <a16:creationId xmlns:a16="http://schemas.microsoft.com/office/drawing/2014/main" id="{8444D86F-D716-5F5C-AFFC-05B0F8D1C093}"/>
              </a:ext>
            </a:extLst>
          </p:cNvPr>
          <p:cNvSpPr txBox="1"/>
          <p:nvPr/>
        </p:nvSpPr>
        <p:spPr>
          <a:xfrm>
            <a:off x="224790" y="3234290"/>
            <a:ext cx="3439093" cy="400110"/>
          </a:xfrm>
          <a:prstGeom prst="rect">
            <a:avLst/>
          </a:prstGeom>
          <a:noFill/>
        </p:spPr>
        <p:txBody>
          <a:bodyPr wrap="square">
            <a:spAutoFit/>
          </a:bodyPr>
          <a:lstStyle/>
          <a:p>
            <a:r>
              <a:rPr lang="en-GB" sz="2000" b="1" dirty="0">
                <a:latin typeface="Segoe UI Variable Text" pitchFamily="2" charset="0"/>
              </a:rPr>
              <a:t>Why is it used?</a:t>
            </a:r>
          </a:p>
        </p:txBody>
      </p:sp>
      <p:sp>
        <p:nvSpPr>
          <p:cNvPr id="8" name="TextBox 7">
            <a:extLst>
              <a:ext uri="{FF2B5EF4-FFF2-40B4-BE49-F238E27FC236}">
                <a16:creationId xmlns:a16="http://schemas.microsoft.com/office/drawing/2014/main" id="{147809FE-5C2F-D929-0FF6-2F9EEEE2CF0C}"/>
              </a:ext>
            </a:extLst>
          </p:cNvPr>
          <p:cNvSpPr txBox="1"/>
          <p:nvPr/>
        </p:nvSpPr>
        <p:spPr>
          <a:xfrm>
            <a:off x="2990850" y="3811124"/>
            <a:ext cx="3105149" cy="1477328"/>
          </a:xfrm>
          <a:prstGeom prst="rect">
            <a:avLst/>
          </a:prstGeom>
          <a:solidFill>
            <a:schemeClr val="accent3">
              <a:lumMod val="20000"/>
              <a:lumOff val="80000"/>
            </a:schemeClr>
          </a:solidFill>
        </p:spPr>
        <p:txBody>
          <a:bodyPr wrap="square">
            <a:spAutoFit/>
          </a:bodyPr>
          <a:lstStyle/>
          <a:p>
            <a:pPr marL="285750" lvl="0" indent="-285750">
              <a:buFont typeface="Arial" panose="020B0604020202020204" pitchFamily="34" charset="0"/>
              <a:buChar char="•"/>
            </a:pPr>
            <a:r>
              <a:rPr lang="en-GB" dirty="0">
                <a:latin typeface="Segoe UI Variable Text" pitchFamily="2" charset="0"/>
              </a:rPr>
              <a:t>Problems are found early. </a:t>
            </a:r>
          </a:p>
          <a:p>
            <a:pPr marL="285750" lvl="0" indent="-285750">
              <a:buFont typeface="Arial" panose="020B0604020202020204" pitchFamily="34" charset="0"/>
              <a:buChar char="•"/>
            </a:pPr>
            <a:r>
              <a:rPr lang="en-GB" dirty="0">
                <a:latin typeface="Segoe UI Variable Text" pitchFamily="2" charset="0"/>
              </a:rPr>
              <a:t>Less time and money spent fixing errors later. </a:t>
            </a:r>
          </a:p>
          <a:p>
            <a:pPr marL="285750" lvl="0" indent="-285750">
              <a:buFont typeface="Arial" panose="020B0604020202020204" pitchFamily="34" charset="0"/>
              <a:buChar char="•"/>
            </a:pPr>
            <a:r>
              <a:rPr lang="en-GB" dirty="0">
                <a:latin typeface="Segoe UI Variable Text" pitchFamily="2" charset="0"/>
              </a:rPr>
              <a:t>Allows continuous improvement. </a:t>
            </a:r>
          </a:p>
        </p:txBody>
      </p:sp>
      <p:sp>
        <p:nvSpPr>
          <p:cNvPr id="10" name="TextBox 9">
            <a:extLst>
              <a:ext uri="{FF2B5EF4-FFF2-40B4-BE49-F238E27FC236}">
                <a16:creationId xmlns:a16="http://schemas.microsoft.com/office/drawing/2014/main" id="{A9F5DE23-B786-5E03-B218-6213AC3C9688}"/>
              </a:ext>
            </a:extLst>
          </p:cNvPr>
          <p:cNvSpPr txBox="1"/>
          <p:nvPr/>
        </p:nvSpPr>
        <p:spPr>
          <a:xfrm>
            <a:off x="7198188" y="1168677"/>
            <a:ext cx="4287269" cy="369332"/>
          </a:xfrm>
          <a:prstGeom prst="rect">
            <a:avLst/>
          </a:prstGeom>
          <a:noFill/>
        </p:spPr>
        <p:txBody>
          <a:bodyPr wrap="square">
            <a:spAutoFit/>
          </a:bodyPr>
          <a:lstStyle/>
          <a:p>
            <a:pPr algn="ctr"/>
            <a:r>
              <a:rPr lang="en-GB" b="1" dirty="0">
                <a:latin typeface="Segoe UI Variable Text" pitchFamily="2" charset="0"/>
              </a:rPr>
              <a:t>Learning in Context</a:t>
            </a:r>
          </a:p>
        </p:txBody>
      </p:sp>
      <p:sp>
        <p:nvSpPr>
          <p:cNvPr id="11" name="TextBox 10">
            <a:extLst>
              <a:ext uri="{FF2B5EF4-FFF2-40B4-BE49-F238E27FC236}">
                <a16:creationId xmlns:a16="http://schemas.microsoft.com/office/drawing/2014/main" id="{A13EA687-4FEA-F15D-210C-86DCCBCF9D8A}"/>
              </a:ext>
            </a:extLst>
          </p:cNvPr>
          <p:cNvSpPr txBox="1"/>
          <p:nvPr/>
        </p:nvSpPr>
        <p:spPr>
          <a:xfrm>
            <a:off x="2990850" y="3243815"/>
            <a:ext cx="3439093" cy="400110"/>
          </a:xfrm>
          <a:prstGeom prst="rect">
            <a:avLst/>
          </a:prstGeom>
          <a:noFill/>
        </p:spPr>
        <p:txBody>
          <a:bodyPr wrap="square">
            <a:spAutoFit/>
          </a:bodyPr>
          <a:lstStyle/>
          <a:p>
            <a:r>
              <a:rPr lang="en-GB" sz="2000" b="1" dirty="0">
                <a:latin typeface="Segoe UI Variable Text" pitchFamily="2" charset="0"/>
              </a:rPr>
              <a:t>Advantages</a:t>
            </a:r>
          </a:p>
        </p:txBody>
      </p:sp>
      <p:cxnSp>
        <p:nvCxnSpPr>
          <p:cNvPr id="18" name="Straight Connector 17">
            <a:extLst>
              <a:ext uri="{FF2B5EF4-FFF2-40B4-BE49-F238E27FC236}">
                <a16:creationId xmlns:a16="http://schemas.microsoft.com/office/drawing/2014/main" id="{F5561B99-8A65-86F8-CFAF-36E86D2B05EB}"/>
              </a:ext>
            </a:extLst>
          </p:cNvPr>
          <p:cNvCxnSpPr>
            <a:cxnSpLocks/>
          </p:cNvCxnSpPr>
          <p:nvPr/>
        </p:nvCxnSpPr>
        <p:spPr>
          <a:xfrm>
            <a:off x="6251801"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619F3D22-B05A-30EE-D80C-0C64971BF10E}"/>
              </a:ext>
            </a:extLst>
          </p:cNvPr>
          <p:cNvSpPr txBox="1"/>
          <p:nvPr/>
        </p:nvSpPr>
        <p:spPr>
          <a:xfrm>
            <a:off x="224794" y="3652062"/>
            <a:ext cx="2512278" cy="2308324"/>
          </a:xfrm>
          <a:prstGeom prst="rect">
            <a:avLst/>
          </a:prstGeom>
          <a:noFill/>
        </p:spPr>
        <p:txBody>
          <a:bodyPr wrap="square">
            <a:spAutoFit/>
          </a:bodyPr>
          <a:lstStyle/>
          <a:p>
            <a:pPr marL="285750" lvl="0" indent="-285750">
              <a:buFont typeface="Arial" panose="020B0604020202020204" pitchFamily="34" charset="0"/>
              <a:buChar char="•"/>
            </a:pPr>
            <a:r>
              <a:rPr lang="en-GB" dirty="0">
                <a:latin typeface="Segoe UI Variable Text" pitchFamily="2" charset="0"/>
              </a:rPr>
              <a:t>Identify and fix problems early. </a:t>
            </a:r>
          </a:p>
          <a:p>
            <a:pPr marL="285750" lvl="0" indent="-285750">
              <a:buFont typeface="Arial" panose="020B0604020202020204" pitchFamily="34" charset="0"/>
              <a:buChar char="•"/>
            </a:pPr>
            <a:r>
              <a:rPr lang="en-GB" dirty="0">
                <a:latin typeface="Segoe UI Variable Text" pitchFamily="2" charset="0"/>
              </a:rPr>
              <a:t>Gather feedback from users during development. </a:t>
            </a:r>
          </a:p>
          <a:p>
            <a:pPr marL="285750" lvl="0" indent="-285750">
              <a:buFont typeface="Arial" panose="020B0604020202020204" pitchFamily="34" charset="0"/>
              <a:buChar char="•"/>
            </a:pPr>
            <a:r>
              <a:rPr lang="en-GB" dirty="0">
                <a:latin typeface="Segoe UI Variable Text" pitchFamily="2" charset="0"/>
              </a:rPr>
              <a:t>Improve the product step by step. </a:t>
            </a:r>
          </a:p>
        </p:txBody>
      </p:sp>
      <p:sp>
        <p:nvSpPr>
          <p:cNvPr id="34" name="TextBox 33">
            <a:extLst>
              <a:ext uri="{FF2B5EF4-FFF2-40B4-BE49-F238E27FC236}">
                <a16:creationId xmlns:a16="http://schemas.microsoft.com/office/drawing/2014/main" id="{AE8F8F77-55A5-9214-4EC9-A08D7C8BC481}"/>
              </a:ext>
            </a:extLst>
          </p:cNvPr>
          <p:cNvSpPr txBox="1"/>
          <p:nvPr/>
        </p:nvSpPr>
        <p:spPr>
          <a:xfrm>
            <a:off x="6429943" y="1566439"/>
            <a:ext cx="5377244" cy="646331"/>
          </a:xfrm>
          <a:prstGeom prst="rect">
            <a:avLst/>
          </a:prstGeom>
          <a:noFill/>
        </p:spPr>
        <p:txBody>
          <a:bodyPr wrap="square">
            <a:spAutoFit/>
          </a:bodyPr>
          <a:lstStyle/>
          <a:p>
            <a:r>
              <a:rPr lang="en-GB" sz="1800" dirty="0">
                <a:effectLst/>
                <a:latin typeface="Segoe UI Variable Text" pitchFamily="2" charset="0"/>
                <a:ea typeface="Aptos" panose="020B0004020202020204" pitchFamily="34" charset="0"/>
                <a:cs typeface="Times New Roman" panose="02020603050405020304" pitchFamily="18" charset="0"/>
              </a:rPr>
              <a:t>A student creating a website tests each page after it is built:</a:t>
            </a:r>
            <a:endParaRPr lang="en-GB" dirty="0">
              <a:latin typeface="Segoe UI Variable Text" pitchFamily="2" charset="0"/>
            </a:endParaRPr>
          </a:p>
        </p:txBody>
      </p:sp>
      <p:graphicFrame>
        <p:nvGraphicFramePr>
          <p:cNvPr id="35" name="Diagram 34">
            <a:extLst>
              <a:ext uri="{FF2B5EF4-FFF2-40B4-BE49-F238E27FC236}">
                <a16:creationId xmlns:a16="http://schemas.microsoft.com/office/drawing/2014/main" id="{E274B4D5-2195-B2DF-123D-48CD8F7CA0CD}"/>
              </a:ext>
            </a:extLst>
          </p:cNvPr>
          <p:cNvGraphicFramePr/>
          <p:nvPr>
            <p:extLst>
              <p:ext uri="{D42A27DB-BD31-4B8C-83A1-F6EECF244321}">
                <p14:modId xmlns:p14="http://schemas.microsoft.com/office/powerpoint/2010/main" val="750236259"/>
              </p:ext>
            </p:extLst>
          </p:nvPr>
        </p:nvGraphicFramePr>
        <p:xfrm>
          <a:off x="6429943" y="2415549"/>
          <a:ext cx="5418517" cy="345015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299147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E57678-10D3-7E19-BC3A-C931F146B0E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3672CB2-F924-51BE-A9CF-4FF8B2139598}"/>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Final testing</a:t>
            </a:r>
          </a:p>
        </p:txBody>
      </p:sp>
      <p:pic>
        <p:nvPicPr>
          <p:cNvPr id="32" name="Picture 31">
            <a:extLst>
              <a:ext uri="{FF2B5EF4-FFF2-40B4-BE49-F238E27FC236}">
                <a16:creationId xmlns:a16="http://schemas.microsoft.com/office/drawing/2014/main" id="{B8829B51-1534-84B4-B2E7-C6A6A96978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397B0F5D-9101-F924-5F11-58D3488EA969}"/>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81D409F2-743A-A8EF-B659-D92B7C53B52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092D39CD-C64E-48AF-C9DE-5723E67FC770}"/>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Q2-3 of Task 1 </a:t>
            </a:r>
            <a:r>
              <a:rPr lang="en-GB" dirty="0">
                <a:latin typeface="Segoe UI Variable Text" pitchFamily="2" charset="0"/>
              </a:rPr>
              <a:t>in the student workbook. </a:t>
            </a:r>
            <a:endParaRPr lang="en-GB" dirty="0"/>
          </a:p>
        </p:txBody>
      </p:sp>
      <p:sp>
        <p:nvSpPr>
          <p:cNvPr id="4" name="TextBox 3">
            <a:extLst>
              <a:ext uri="{FF2B5EF4-FFF2-40B4-BE49-F238E27FC236}">
                <a16:creationId xmlns:a16="http://schemas.microsoft.com/office/drawing/2014/main" id="{4E160627-4B10-EFDD-6FFB-289643F3D450}"/>
              </a:ext>
            </a:extLst>
          </p:cNvPr>
          <p:cNvSpPr txBox="1"/>
          <p:nvPr/>
        </p:nvSpPr>
        <p:spPr>
          <a:xfrm>
            <a:off x="224791" y="1156284"/>
            <a:ext cx="6205151" cy="1661993"/>
          </a:xfrm>
          <a:prstGeom prst="rect">
            <a:avLst/>
          </a:prstGeom>
          <a:noFill/>
        </p:spPr>
        <p:txBody>
          <a:bodyPr wrap="square">
            <a:spAutoFit/>
          </a:bodyPr>
          <a:lstStyle/>
          <a:p>
            <a:r>
              <a:rPr lang="en-GB" sz="2400" b="1" dirty="0">
                <a:latin typeface="Segoe UI Variable Text" pitchFamily="2" charset="0"/>
              </a:rPr>
              <a:t>What is meant by final testing?</a:t>
            </a:r>
          </a:p>
          <a:p>
            <a:endParaRPr lang="en-GB" sz="2400" dirty="0">
              <a:latin typeface="Segoe UI Variable Text" pitchFamily="2" charset="0"/>
            </a:endParaRPr>
          </a:p>
          <a:p>
            <a:r>
              <a:rPr lang="en-GB" b="1" dirty="0">
                <a:latin typeface="Segoe UI Variable Text" pitchFamily="2" charset="0"/>
              </a:rPr>
              <a:t>Final (or terminal) testing</a:t>
            </a:r>
            <a:r>
              <a:rPr lang="en-GB" dirty="0">
                <a:latin typeface="Segoe UI Variable Text" pitchFamily="2" charset="0"/>
              </a:rPr>
              <a:t> takes place </a:t>
            </a:r>
            <a:r>
              <a:rPr lang="en-GB" b="1" dirty="0">
                <a:latin typeface="Segoe UI Variable Text" pitchFamily="2" charset="0"/>
              </a:rPr>
              <a:t>when the product is complete</a:t>
            </a:r>
            <a:r>
              <a:rPr lang="en-GB" dirty="0">
                <a:latin typeface="Segoe UI Variable Text" pitchFamily="2" charset="0"/>
              </a:rPr>
              <a:t> and ready for release. It is a comprehensive test of the entire product.</a:t>
            </a:r>
          </a:p>
        </p:txBody>
      </p:sp>
      <p:sp>
        <p:nvSpPr>
          <p:cNvPr id="5" name="TextBox 4">
            <a:extLst>
              <a:ext uri="{FF2B5EF4-FFF2-40B4-BE49-F238E27FC236}">
                <a16:creationId xmlns:a16="http://schemas.microsoft.com/office/drawing/2014/main" id="{51597835-A031-BED7-433D-A931882D3F58}"/>
              </a:ext>
            </a:extLst>
          </p:cNvPr>
          <p:cNvSpPr txBox="1"/>
          <p:nvPr/>
        </p:nvSpPr>
        <p:spPr>
          <a:xfrm>
            <a:off x="224790" y="3028890"/>
            <a:ext cx="3439093" cy="400110"/>
          </a:xfrm>
          <a:prstGeom prst="rect">
            <a:avLst/>
          </a:prstGeom>
          <a:noFill/>
        </p:spPr>
        <p:txBody>
          <a:bodyPr wrap="square">
            <a:spAutoFit/>
          </a:bodyPr>
          <a:lstStyle/>
          <a:p>
            <a:r>
              <a:rPr lang="en-GB" sz="2000" b="1" dirty="0">
                <a:latin typeface="Segoe UI Variable Text" pitchFamily="2" charset="0"/>
              </a:rPr>
              <a:t>Why is it used?</a:t>
            </a:r>
          </a:p>
        </p:txBody>
      </p:sp>
      <p:sp>
        <p:nvSpPr>
          <p:cNvPr id="8" name="TextBox 7">
            <a:extLst>
              <a:ext uri="{FF2B5EF4-FFF2-40B4-BE49-F238E27FC236}">
                <a16:creationId xmlns:a16="http://schemas.microsoft.com/office/drawing/2014/main" id="{BF8C76C2-D1C2-862D-31E1-39218674C652}"/>
              </a:ext>
            </a:extLst>
          </p:cNvPr>
          <p:cNvSpPr txBox="1"/>
          <p:nvPr/>
        </p:nvSpPr>
        <p:spPr>
          <a:xfrm>
            <a:off x="2990850" y="3605724"/>
            <a:ext cx="3439092" cy="1477328"/>
          </a:xfrm>
          <a:prstGeom prst="rect">
            <a:avLst/>
          </a:prstGeom>
          <a:solidFill>
            <a:schemeClr val="accent3">
              <a:lumMod val="20000"/>
              <a:lumOff val="80000"/>
            </a:schemeClr>
          </a:solidFill>
        </p:spPr>
        <p:txBody>
          <a:bodyPr wrap="square">
            <a:spAutoFit/>
          </a:bodyPr>
          <a:lstStyle/>
          <a:p>
            <a:pPr marL="285750" lvl="0" indent="-285750">
              <a:buFont typeface="Arial" panose="020B0604020202020204" pitchFamily="34" charset="0"/>
              <a:buChar char="•"/>
            </a:pPr>
            <a:r>
              <a:rPr lang="en-GB" dirty="0">
                <a:latin typeface="Segoe UI Variable Text" pitchFamily="2" charset="0"/>
              </a:rPr>
              <a:t>Provides a final quality check before release. </a:t>
            </a:r>
          </a:p>
          <a:p>
            <a:pPr marL="285750" lvl="0" indent="-285750">
              <a:buFont typeface="Arial" panose="020B0604020202020204" pitchFamily="34" charset="0"/>
              <a:buChar char="•"/>
            </a:pPr>
            <a:r>
              <a:rPr lang="en-GB" dirty="0">
                <a:latin typeface="Segoe UI Variable Text" pitchFamily="2" charset="0"/>
              </a:rPr>
              <a:t>Ensures the whole product functions as a complete system. </a:t>
            </a:r>
          </a:p>
        </p:txBody>
      </p:sp>
      <p:sp>
        <p:nvSpPr>
          <p:cNvPr id="10" name="TextBox 9">
            <a:extLst>
              <a:ext uri="{FF2B5EF4-FFF2-40B4-BE49-F238E27FC236}">
                <a16:creationId xmlns:a16="http://schemas.microsoft.com/office/drawing/2014/main" id="{253A8148-CDAB-EA9E-B406-538DE8263D29}"/>
              </a:ext>
            </a:extLst>
          </p:cNvPr>
          <p:cNvSpPr txBox="1"/>
          <p:nvPr/>
        </p:nvSpPr>
        <p:spPr>
          <a:xfrm>
            <a:off x="7198188" y="1168677"/>
            <a:ext cx="4287269" cy="369332"/>
          </a:xfrm>
          <a:prstGeom prst="rect">
            <a:avLst/>
          </a:prstGeom>
          <a:noFill/>
        </p:spPr>
        <p:txBody>
          <a:bodyPr wrap="square">
            <a:spAutoFit/>
          </a:bodyPr>
          <a:lstStyle/>
          <a:p>
            <a:pPr algn="ctr"/>
            <a:r>
              <a:rPr lang="en-GB" b="1" dirty="0">
                <a:latin typeface="Segoe UI Variable Text" pitchFamily="2" charset="0"/>
              </a:rPr>
              <a:t>Learning in Context</a:t>
            </a:r>
          </a:p>
        </p:txBody>
      </p:sp>
      <p:sp>
        <p:nvSpPr>
          <p:cNvPr id="11" name="TextBox 10">
            <a:extLst>
              <a:ext uri="{FF2B5EF4-FFF2-40B4-BE49-F238E27FC236}">
                <a16:creationId xmlns:a16="http://schemas.microsoft.com/office/drawing/2014/main" id="{32680A5E-DD77-9F48-6662-ABE36DB1C59B}"/>
              </a:ext>
            </a:extLst>
          </p:cNvPr>
          <p:cNvSpPr txBox="1"/>
          <p:nvPr/>
        </p:nvSpPr>
        <p:spPr>
          <a:xfrm>
            <a:off x="2990850" y="3038415"/>
            <a:ext cx="3439093" cy="400110"/>
          </a:xfrm>
          <a:prstGeom prst="rect">
            <a:avLst/>
          </a:prstGeom>
          <a:noFill/>
        </p:spPr>
        <p:txBody>
          <a:bodyPr wrap="square">
            <a:spAutoFit/>
          </a:bodyPr>
          <a:lstStyle/>
          <a:p>
            <a:r>
              <a:rPr lang="en-GB" sz="2000" b="1" dirty="0">
                <a:latin typeface="Segoe UI Variable Text" pitchFamily="2" charset="0"/>
              </a:rPr>
              <a:t>Advantages</a:t>
            </a:r>
          </a:p>
        </p:txBody>
      </p:sp>
      <p:cxnSp>
        <p:nvCxnSpPr>
          <p:cNvPr id="18" name="Straight Connector 17">
            <a:extLst>
              <a:ext uri="{FF2B5EF4-FFF2-40B4-BE49-F238E27FC236}">
                <a16:creationId xmlns:a16="http://schemas.microsoft.com/office/drawing/2014/main" id="{C06FC094-A0FF-0562-1483-2007ABAEFAC1}"/>
              </a:ext>
            </a:extLst>
          </p:cNvPr>
          <p:cNvCxnSpPr>
            <a:cxnSpLocks/>
          </p:cNvCxnSpPr>
          <p:nvPr/>
        </p:nvCxnSpPr>
        <p:spPr>
          <a:xfrm>
            <a:off x="6625056" y="1156284"/>
            <a:ext cx="0" cy="556455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504D680F-E863-60EC-2BBA-1FB8315CCB20}"/>
              </a:ext>
            </a:extLst>
          </p:cNvPr>
          <p:cNvSpPr txBox="1"/>
          <p:nvPr/>
        </p:nvSpPr>
        <p:spPr>
          <a:xfrm>
            <a:off x="224794" y="3446662"/>
            <a:ext cx="2512278" cy="2585323"/>
          </a:xfrm>
          <a:prstGeom prst="rect">
            <a:avLst/>
          </a:prstGeom>
          <a:noFill/>
        </p:spPr>
        <p:txBody>
          <a:bodyPr wrap="square">
            <a:spAutoFit/>
          </a:bodyPr>
          <a:lstStyle/>
          <a:p>
            <a:pPr marL="285750" lvl="0" indent="-285750">
              <a:buFont typeface="Arial" panose="020B0604020202020204" pitchFamily="34" charset="0"/>
              <a:buChar char="•"/>
            </a:pPr>
            <a:r>
              <a:rPr lang="en-GB" dirty="0">
                <a:latin typeface="Segoe UI Variable Text" pitchFamily="2" charset="0"/>
              </a:rPr>
              <a:t>Ensure all requirements have been met. </a:t>
            </a:r>
          </a:p>
          <a:p>
            <a:pPr marL="285750" lvl="0" indent="-285750">
              <a:buFont typeface="Arial" panose="020B0604020202020204" pitchFamily="34" charset="0"/>
              <a:buChar char="•"/>
            </a:pPr>
            <a:r>
              <a:rPr lang="en-GB" dirty="0">
                <a:latin typeface="Segoe UI Variable Text" pitchFamily="2" charset="0"/>
              </a:rPr>
              <a:t>Check that all features work together correctly. </a:t>
            </a:r>
          </a:p>
          <a:p>
            <a:pPr marL="285750" lvl="0" indent="-285750">
              <a:buFont typeface="Arial" panose="020B0604020202020204" pitchFamily="34" charset="0"/>
              <a:buChar char="•"/>
            </a:pPr>
            <a:r>
              <a:rPr lang="en-GB" dirty="0">
                <a:latin typeface="Segoe UI Variable Text" pitchFamily="2" charset="0"/>
              </a:rPr>
              <a:t>Confirm the product is ready for the client or public. </a:t>
            </a:r>
          </a:p>
        </p:txBody>
      </p:sp>
      <p:sp>
        <p:nvSpPr>
          <p:cNvPr id="22" name="TextBox 21">
            <a:extLst>
              <a:ext uri="{FF2B5EF4-FFF2-40B4-BE49-F238E27FC236}">
                <a16:creationId xmlns:a16="http://schemas.microsoft.com/office/drawing/2014/main" id="{CC8F89C6-4982-0770-CBB8-1306036CC2B9}"/>
              </a:ext>
            </a:extLst>
          </p:cNvPr>
          <p:cNvSpPr txBox="1"/>
          <p:nvPr/>
        </p:nvSpPr>
        <p:spPr>
          <a:xfrm>
            <a:off x="6779427" y="1883457"/>
            <a:ext cx="5109719" cy="2259080"/>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After completing a mobile app, the developer performs a final test</a:t>
            </a:r>
            <a:endParaRPr lang="en-GB" kern="100" dirty="0">
              <a:latin typeface="Segoe UI Variable Text" pitchFamily="2" charset="0"/>
              <a:ea typeface="Aptos" panose="020B0004020202020204" pitchFamily="34" charset="0"/>
              <a:cs typeface="Times New Roman" panose="02020603050405020304" pitchFamily="18" charset="0"/>
            </a:endParaRPr>
          </a:p>
          <a:p>
            <a:pPr>
              <a:lnSpc>
                <a:spcPct val="107000"/>
              </a:lnSpc>
              <a:spcAft>
                <a:spcPts val="800"/>
              </a:spcAft>
              <a:buNone/>
            </a:pPr>
            <a:endParaRPr lang="en-GB" sz="1800" kern="100" dirty="0">
              <a:effectLst/>
              <a:latin typeface="Segoe UI Variable Text" pitchFamily="2" charset="0"/>
              <a:ea typeface="Aptos" panose="020B0004020202020204" pitchFamily="34" charset="0"/>
              <a:cs typeface="Times New Roman" panose="02020603050405020304" pitchFamily="18" charset="0"/>
            </a:endParaRPr>
          </a:p>
          <a:p>
            <a:pPr>
              <a:lnSpc>
                <a:spcPct val="107000"/>
              </a:lnSpc>
              <a:spcAft>
                <a:spcPts val="800"/>
              </a:spcAft>
              <a:buNone/>
            </a:pPr>
            <a:endParaRPr lang="en-GB" kern="100" dirty="0">
              <a:latin typeface="Segoe UI Variable Text" pitchFamily="2" charset="0"/>
              <a:ea typeface="Aptos" panose="020B0004020202020204" pitchFamily="34" charset="0"/>
              <a:cs typeface="Times New Roman" panose="02020603050405020304" pitchFamily="18" charset="0"/>
            </a:endParaRPr>
          </a:p>
          <a:p>
            <a:pPr>
              <a:lnSpc>
                <a:spcPct val="107000"/>
              </a:lnSpc>
              <a:spcAft>
                <a:spcPts val="800"/>
              </a:spcAft>
              <a:buNone/>
            </a:pPr>
            <a:endParaRPr lang="en-GB" sz="1800" kern="100" dirty="0">
              <a:effectLst/>
              <a:latin typeface="Segoe UI Variable Text" pitchFamily="2" charset="0"/>
              <a:ea typeface="Aptos" panose="020B0004020202020204" pitchFamily="34" charset="0"/>
              <a:cs typeface="Times New Roman" panose="02020603050405020304" pitchFamily="18" charset="0"/>
            </a:endParaRPr>
          </a:p>
          <a:p>
            <a:pPr>
              <a:lnSpc>
                <a:spcPct val="107000"/>
              </a:lnSpc>
              <a:spcAft>
                <a:spcPts val="800"/>
              </a:spcAft>
              <a:buNone/>
            </a:pPr>
            <a:endParaRPr lang="en-GB" sz="1800" kern="100" dirty="0">
              <a:effectLst/>
              <a:latin typeface="Segoe UI Variable Text" pitchFamily="2" charset="0"/>
              <a:ea typeface="Aptos" panose="020B0004020202020204" pitchFamily="34" charset="0"/>
              <a:cs typeface="Times New Roman" panose="02020603050405020304" pitchFamily="18" charset="0"/>
            </a:endParaRPr>
          </a:p>
        </p:txBody>
      </p:sp>
      <p:pic>
        <p:nvPicPr>
          <p:cNvPr id="24" name="Picture 23">
            <a:extLst>
              <a:ext uri="{FF2B5EF4-FFF2-40B4-BE49-F238E27FC236}">
                <a16:creationId xmlns:a16="http://schemas.microsoft.com/office/drawing/2014/main" id="{394BBB71-E42E-ECEA-3314-72755B0EAECF}"/>
              </a:ext>
            </a:extLst>
          </p:cNvPr>
          <p:cNvPicPr>
            <a:picLocks noChangeAspect="1"/>
          </p:cNvPicPr>
          <p:nvPr/>
        </p:nvPicPr>
        <p:blipFill>
          <a:blip r:embed="rId5"/>
          <a:srcRect r="17717" b="14857"/>
          <a:stretch>
            <a:fillRect/>
          </a:stretch>
        </p:blipFill>
        <p:spPr>
          <a:xfrm>
            <a:off x="7616762" y="3173025"/>
            <a:ext cx="3531068" cy="2435851"/>
          </a:xfrm>
          <a:prstGeom prst="rect">
            <a:avLst/>
          </a:prstGeom>
        </p:spPr>
      </p:pic>
      <p:sp>
        <p:nvSpPr>
          <p:cNvPr id="28" name="TextBox 27">
            <a:extLst>
              <a:ext uri="{FF2B5EF4-FFF2-40B4-BE49-F238E27FC236}">
                <a16:creationId xmlns:a16="http://schemas.microsoft.com/office/drawing/2014/main" id="{246072EE-AC36-ABCF-FBF8-E1B524EF882F}"/>
              </a:ext>
            </a:extLst>
          </p:cNvPr>
          <p:cNvSpPr txBox="1"/>
          <p:nvPr/>
        </p:nvSpPr>
        <p:spPr>
          <a:xfrm>
            <a:off x="10051760" y="2736187"/>
            <a:ext cx="1933405" cy="663258"/>
          </a:xfrm>
          <a:prstGeom prst="rect">
            <a:avLst/>
          </a:prstGeom>
          <a:solidFill>
            <a:schemeClr val="bg1"/>
          </a:solidFill>
          <a:ln>
            <a:solidFill>
              <a:schemeClr val="tx1"/>
            </a:solidFill>
          </a:ln>
        </p:spPr>
        <p:txBody>
          <a:bodyPr wrap="square">
            <a:spAutoFit/>
          </a:bodyPr>
          <a:lstStyle/>
          <a:p>
            <a:pPr lvl="0">
              <a:lnSpc>
                <a:spcPct val="107000"/>
              </a:lnSpc>
              <a:spcAft>
                <a:spcPts val="800"/>
              </a:spcAft>
              <a:buSzPts val="1000"/>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Checks all menus and buttons. </a:t>
            </a:r>
          </a:p>
        </p:txBody>
      </p:sp>
      <p:sp>
        <p:nvSpPr>
          <p:cNvPr id="29" name="TextBox 28">
            <a:extLst>
              <a:ext uri="{FF2B5EF4-FFF2-40B4-BE49-F238E27FC236}">
                <a16:creationId xmlns:a16="http://schemas.microsoft.com/office/drawing/2014/main" id="{E76DCEA3-04D2-C1AE-4D12-C27B5CCB3F5C}"/>
              </a:ext>
            </a:extLst>
          </p:cNvPr>
          <p:cNvSpPr txBox="1"/>
          <p:nvPr/>
        </p:nvSpPr>
        <p:spPr>
          <a:xfrm>
            <a:off x="10033801" y="5135951"/>
            <a:ext cx="1933405" cy="663258"/>
          </a:xfrm>
          <a:prstGeom prst="rect">
            <a:avLst/>
          </a:prstGeom>
          <a:solidFill>
            <a:schemeClr val="bg1"/>
          </a:solidFill>
          <a:ln>
            <a:solidFill>
              <a:schemeClr val="tx1"/>
            </a:solidFill>
          </a:ln>
        </p:spPr>
        <p:txBody>
          <a:bodyPr wrap="square">
            <a:spAutoFit/>
          </a:bodyPr>
          <a:lstStyle/>
          <a:p>
            <a:pPr lvl="0">
              <a:lnSpc>
                <a:spcPct val="107000"/>
              </a:lnSpc>
              <a:spcAft>
                <a:spcPts val="800"/>
              </a:spcAft>
              <a:buSzPts val="1000"/>
              <a:tabLst>
                <a:tab pos="457200" algn="l"/>
              </a:tabLst>
            </a:pPr>
            <a:r>
              <a:rPr lang="en-GB" kern="100" dirty="0">
                <a:latin typeface="Segoe UI Variable Text" pitchFamily="2" charset="0"/>
                <a:ea typeface="Aptos" panose="020B0004020202020204" pitchFamily="34" charset="0"/>
                <a:cs typeface="Times New Roman" panose="02020603050405020304" pitchFamily="18" charset="0"/>
              </a:rPr>
              <a:t>Tests user login and registration. </a:t>
            </a:r>
          </a:p>
        </p:txBody>
      </p:sp>
      <p:sp>
        <p:nvSpPr>
          <p:cNvPr id="30" name="TextBox 29">
            <a:extLst>
              <a:ext uri="{FF2B5EF4-FFF2-40B4-BE49-F238E27FC236}">
                <a16:creationId xmlns:a16="http://schemas.microsoft.com/office/drawing/2014/main" id="{6EFFC7E4-8A8A-595D-23B7-FFCDCB633409}"/>
              </a:ext>
            </a:extLst>
          </p:cNvPr>
          <p:cNvSpPr txBox="1"/>
          <p:nvPr/>
        </p:nvSpPr>
        <p:spPr>
          <a:xfrm>
            <a:off x="6797386" y="5135951"/>
            <a:ext cx="2309604" cy="959622"/>
          </a:xfrm>
          <a:prstGeom prst="rect">
            <a:avLst/>
          </a:prstGeom>
          <a:solidFill>
            <a:schemeClr val="bg1"/>
          </a:solidFill>
          <a:ln>
            <a:solidFill>
              <a:schemeClr val="tx1"/>
            </a:solidFill>
          </a:ln>
        </p:spPr>
        <p:txBody>
          <a:bodyPr wrap="square">
            <a:spAutoFit/>
          </a:bodyPr>
          <a:lstStyle/>
          <a:p>
            <a:pPr lvl="0">
              <a:lnSpc>
                <a:spcPct val="107000"/>
              </a:lnSpc>
              <a:spcAft>
                <a:spcPts val="800"/>
              </a:spcAft>
              <a:buSzPts val="1000"/>
              <a:tabLst>
                <a:tab pos="457200" algn="l"/>
              </a:tabLst>
            </a:pPr>
            <a:r>
              <a:rPr lang="en-GB" kern="100" dirty="0">
                <a:latin typeface="Segoe UI Variable Text" pitchFamily="2" charset="0"/>
                <a:ea typeface="Aptos" panose="020B0004020202020204" pitchFamily="34" charset="0"/>
                <a:cs typeface="Times New Roman" panose="02020603050405020304" pitchFamily="18" charset="0"/>
              </a:rPr>
              <a:t>Ensures the app works on different devices. </a:t>
            </a:r>
          </a:p>
        </p:txBody>
      </p:sp>
      <p:sp>
        <p:nvSpPr>
          <p:cNvPr id="31" name="TextBox 30">
            <a:extLst>
              <a:ext uri="{FF2B5EF4-FFF2-40B4-BE49-F238E27FC236}">
                <a16:creationId xmlns:a16="http://schemas.microsoft.com/office/drawing/2014/main" id="{BF440DD1-1463-C140-C165-2B7B18DA2BF3}"/>
              </a:ext>
            </a:extLst>
          </p:cNvPr>
          <p:cNvSpPr txBox="1"/>
          <p:nvPr/>
        </p:nvSpPr>
        <p:spPr>
          <a:xfrm>
            <a:off x="6815346" y="2722628"/>
            <a:ext cx="2309604" cy="959622"/>
          </a:xfrm>
          <a:prstGeom prst="rect">
            <a:avLst/>
          </a:prstGeom>
          <a:solidFill>
            <a:schemeClr val="bg1"/>
          </a:solidFill>
          <a:ln>
            <a:solidFill>
              <a:schemeClr val="tx1"/>
            </a:solidFill>
          </a:ln>
        </p:spPr>
        <p:txBody>
          <a:bodyPr wrap="square">
            <a:spAutoFit/>
          </a:bodyPr>
          <a:lstStyle/>
          <a:p>
            <a:pPr lvl="0">
              <a:lnSpc>
                <a:spcPct val="107000"/>
              </a:lnSpc>
              <a:spcAft>
                <a:spcPts val="800"/>
              </a:spcAft>
              <a:buSzPts val="1000"/>
              <a:tabLst>
                <a:tab pos="457200" algn="l"/>
              </a:tabLst>
            </a:pPr>
            <a:r>
              <a:rPr lang="en-GB" kern="100" dirty="0">
                <a:latin typeface="Segoe UI Variable Text" pitchFamily="2" charset="0"/>
                <a:ea typeface="Aptos" panose="020B0004020202020204" pitchFamily="34" charset="0"/>
                <a:cs typeface="Times New Roman" panose="02020603050405020304" pitchFamily="18" charset="0"/>
              </a:rPr>
              <a:t>Confirms all client requirements have been met. </a:t>
            </a:r>
          </a:p>
        </p:txBody>
      </p:sp>
    </p:spTree>
    <p:extLst>
      <p:ext uri="{BB962C8B-B14F-4D97-AF65-F5344CB8AC3E}">
        <p14:creationId xmlns:p14="http://schemas.microsoft.com/office/powerpoint/2010/main" val="187756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FD58F-7E36-5362-0B4A-BC0C20CBBEB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4757A49-3F14-2FD1-6075-EF553BBCBC8E}"/>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Test data</a:t>
            </a:r>
          </a:p>
        </p:txBody>
      </p:sp>
      <p:pic>
        <p:nvPicPr>
          <p:cNvPr id="32" name="Picture 31">
            <a:extLst>
              <a:ext uri="{FF2B5EF4-FFF2-40B4-BE49-F238E27FC236}">
                <a16:creationId xmlns:a16="http://schemas.microsoft.com/office/drawing/2014/main" id="{1F03CAEF-2541-543C-AFA2-7F8F7215DF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2E7C65E-1C4F-E1B8-6153-D0D019431AE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descr="Thumbs up sign with solid fill">
            <a:extLst>
              <a:ext uri="{FF2B5EF4-FFF2-40B4-BE49-F238E27FC236}">
                <a16:creationId xmlns:a16="http://schemas.microsoft.com/office/drawing/2014/main" id="{8D0DBF44-1A2C-ECD0-F02F-7AD50CB6347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4030" y="67211"/>
            <a:ext cx="727003" cy="727003"/>
          </a:xfrm>
          <a:prstGeom prst="rect">
            <a:avLst/>
          </a:prstGeom>
        </p:spPr>
      </p:pic>
      <p:sp>
        <p:nvSpPr>
          <p:cNvPr id="17" name="TextBox 16">
            <a:extLst>
              <a:ext uri="{FF2B5EF4-FFF2-40B4-BE49-F238E27FC236}">
                <a16:creationId xmlns:a16="http://schemas.microsoft.com/office/drawing/2014/main" id="{DEB9C1F9-8EFF-1E0B-23BA-6E5F9E2E53C0}"/>
              </a:ext>
            </a:extLst>
          </p:cNvPr>
          <p:cNvSpPr txBox="1"/>
          <p:nvPr/>
        </p:nvSpPr>
        <p:spPr>
          <a:xfrm>
            <a:off x="7395210" y="139012"/>
            <a:ext cx="468439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Q4 of Task 1 </a:t>
            </a:r>
            <a:r>
              <a:rPr lang="en-GB" dirty="0">
                <a:latin typeface="Segoe UI Variable Text" pitchFamily="2" charset="0"/>
              </a:rPr>
              <a:t>in the student workbook. </a:t>
            </a:r>
            <a:endParaRPr lang="en-GB" dirty="0"/>
          </a:p>
        </p:txBody>
      </p:sp>
      <p:sp>
        <p:nvSpPr>
          <p:cNvPr id="4" name="TextBox 3">
            <a:extLst>
              <a:ext uri="{FF2B5EF4-FFF2-40B4-BE49-F238E27FC236}">
                <a16:creationId xmlns:a16="http://schemas.microsoft.com/office/drawing/2014/main" id="{0C7E320E-DE29-1E12-44CA-A1E69B3C0DC0}"/>
              </a:ext>
            </a:extLst>
          </p:cNvPr>
          <p:cNvSpPr txBox="1"/>
          <p:nvPr/>
        </p:nvSpPr>
        <p:spPr>
          <a:xfrm>
            <a:off x="224791" y="1156284"/>
            <a:ext cx="5188745" cy="1938992"/>
          </a:xfrm>
          <a:prstGeom prst="rect">
            <a:avLst/>
          </a:prstGeom>
          <a:noFill/>
        </p:spPr>
        <p:txBody>
          <a:bodyPr wrap="square">
            <a:spAutoFit/>
          </a:bodyPr>
          <a:lstStyle/>
          <a:p>
            <a:r>
              <a:rPr lang="en-GB" sz="2400" b="1" dirty="0">
                <a:latin typeface="Segoe UI Variable Text" pitchFamily="2" charset="0"/>
              </a:rPr>
              <a:t>What is meant by test data?</a:t>
            </a:r>
          </a:p>
          <a:p>
            <a:endParaRPr lang="en-GB" sz="2400" dirty="0">
              <a:latin typeface="Segoe UI Variable Text" pitchFamily="2" charset="0"/>
            </a:endParaRPr>
          </a:p>
          <a:p>
            <a:r>
              <a:rPr lang="en-GB" b="1" dirty="0">
                <a:latin typeface="Segoe UI Variable Text" pitchFamily="2" charset="0"/>
              </a:rPr>
              <a:t>Test data</a:t>
            </a:r>
            <a:r>
              <a:rPr lang="en-GB" dirty="0">
                <a:latin typeface="Segoe UI Variable Text" pitchFamily="2" charset="0"/>
              </a:rPr>
              <a:t> is the information entered into a system to check whether it works correctly. To test thoroughly, different types of test data should be used.</a:t>
            </a:r>
          </a:p>
        </p:txBody>
      </p:sp>
      <p:sp>
        <p:nvSpPr>
          <p:cNvPr id="5" name="TextBox 4">
            <a:extLst>
              <a:ext uri="{FF2B5EF4-FFF2-40B4-BE49-F238E27FC236}">
                <a16:creationId xmlns:a16="http://schemas.microsoft.com/office/drawing/2014/main" id="{1E41111F-74A9-04B8-9B2D-4C1010048C03}"/>
              </a:ext>
            </a:extLst>
          </p:cNvPr>
          <p:cNvSpPr txBox="1"/>
          <p:nvPr/>
        </p:nvSpPr>
        <p:spPr>
          <a:xfrm>
            <a:off x="224790" y="3127977"/>
            <a:ext cx="2667496" cy="400110"/>
          </a:xfrm>
          <a:prstGeom prst="rect">
            <a:avLst/>
          </a:prstGeom>
          <a:noFill/>
        </p:spPr>
        <p:txBody>
          <a:bodyPr wrap="square">
            <a:spAutoFit/>
          </a:bodyPr>
          <a:lstStyle/>
          <a:p>
            <a:r>
              <a:rPr lang="en-GB" sz="2000" b="1" dirty="0">
                <a:latin typeface="Segoe UI Variable Text" pitchFamily="2" charset="0"/>
              </a:rPr>
              <a:t>Types of test data</a:t>
            </a:r>
          </a:p>
        </p:txBody>
      </p:sp>
      <p:sp>
        <p:nvSpPr>
          <p:cNvPr id="20" name="TextBox 19">
            <a:extLst>
              <a:ext uri="{FF2B5EF4-FFF2-40B4-BE49-F238E27FC236}">
                <a16:creationId xmlns:a16="http://schemas.microsoft.com/office/drawing/2014/main" id="{3744F008-6928-B980-EAC8-FED8D567FAF0}"/>
              </a:ext>
            </a:extLst>
          </p:cNvPr>
          <p:cNvSpPr txBox="1"/>
          <p:nvPr/>
        </p:nvSpPr>
        <p:spPr>
          <a:xfrm>
            <a:off x="235744" y="3762725"/>
            <a:ext cx="4669632" cy="2585323"/>
          </a:xfrm>
          <a:prstGeom prst="rect">
            <a:avLst/>
          </a:prstGeom>
          <a:noFill/>
        </p:spPr>
        <p:txBody>
          <a:bodyPr wrap="square">
            <a:spAutoFit/>
          </a:bodyPr>
          <a:lstStyle/>
          <a:p>
            <a:pPr marL="285750" indent="-285750">
              <a:buFont typeface="Arial" panose="020B0604020202020204" pitchFamily="34" charset="0"/>
              <a:buChar char="•"/>
            </a:pPr>
            <a:r>
              <a:rPr lang="en-GB" b="1" dirty="0">
                <a:latin typeface="Segoe UI Variable Text" pitchFamily="2" charset="0"/>
              </a:rPr>
              <a:t>Normal data</a:t>
            </a:r>
            <a:r>
              <a:rPr lang="en-GB" dirty="0">
                <a:latin typeface="Segoe UI Variable Text" pitchFamily="2" charset="0"/>
              </a:rPr>
              <a:t> is valid data that falls within the expected range and should be accepted by the system.</a:t>
            </a:r>
          </a:p>
          <a:p>
            <a:pPr marL="285750" indent="-285750">
              <a:buFont typeface="Arial" panose="020B0604020202020204" pitchFamily="34" charset="0"/>
              <a:buChar char="•"/>
            </a:pPr>
            <a:r>
              <a:rPr lang="en-GB" b="1" kern="100" dirty="0">
                <a:latin typeface="Segoe UI Variable Text" pitchFamily="2" charset="0"/>
                <a:ea typeface="Aptos" panose="020B0004020202020204" pitchFamily="34" charset="0"/>
                <a:cs typeface="Times New Roman" panose="02020603050405020304" pitchFamily="18" charset="0"/>
              </a:rPr>
              <a:t>Boundary data</a:t>
            </a:r>
            <a:r>
              <a:rPr lang="en-GB" kern="100" dirty="0">
                <a:latin typeface="Segoe UI Variable Text" pitchFamily="2" charset="0"/>
                <a:ea typeface="Aptos" panose="020B0004020202020204" pitchFamily="34" charset="0"/>
                <a:cs typeface="Times New Roman" panose="02020603050405020304" pitchFamily="18" charset="0"/>
              </a:rPr>
              <a:t> is data that is at the extreme limits of the acceptable range.</a:t>
            </a:r>
          </a:p>
          <a:p>
            <a:pPr marL="285750" indent="-285750">
              <a:buFont typeface="Arial" panose="020B0604020202020204" pitchFamily="34" charset="0"/>
              <a:buChar char="•"/>
            </a:pPr>
            <a:r>
              <a:rPr lang="en-GB" b="1" dirty="0">
                <a:latin typeface="Segoe UI Variable Text" pitchFamily="2" charset="0"/>
                <a:cs typeface="Courier New" panose="02070309020205020404" pitchFamily="49" charset="0"/>
              </a:rPr>
              <a:t>Invalid or erroneous data</a:t>
            </a:r>
            <a:r>
              <a:rPr lang="en-GB" dirty="0">
                <a:latin typeface="Segoe UI Variable Text" pitchFamily="2" charset="0"/>
                <a:cs typeface="Courier New" panose="02070309020205020404" pitchFamily="49" charset="0"/>
              </a:rPr>
              <a:t> is data that should not be accepted because it is outside the allowed range or in the wrong format.</a:t>
            </a:r>
          </a:p>
        </p:txBody>
      </p:sp>
      <p:graphicFrame>
        <p:nvGraphicFramePr>
          <p:cNvPr id="7" name="Table 6">
            <a:extLst>
              <a:ext uri="{FF2B5EF4-FFF2-40B4-BE49-F238E27FC236}">
                <a16:creationId xmlns:a16="http://schemas.microsoft.com/office/drawing/2014/main" id="{19F569E7-DE45-DF5D-B51B-298F0CD3EF99}"/>
              </a:ext>
            </a:extLst>
          </p:cNvPr>
          <p:cNvGraphicFramePr>
            <a:graphicFrameLocks noGrp="1"/>
          </p:cNvGraphicFramePr>
          <p:nvPr>
            <p:extLst>
              <p:ext uri="{D42A27DB-BD31-4B8C-83A1-F6EECF244321}">
                <p14:modId xmlns:p14="http://schemas.microsoft.com/office/powerpoint/2010/main" val="2543982555"/>
              </p:ext>
            </p:extLst>
          </p:nvPr>
        </p:nvGraphicFramePr>
        <p:xfrm>
          <a:off x="5003962" y="1778119"/>
          <a:ext cx="3878581" cy="4767188"/>
        </p:xfrm>
        <a:graphic>
          <a:graphicData uri="http://schemas.openxmlformats.org/drawingml/2006/table">
            <a:tbl>
              <a:tblPr firstRow="1" firstCol="1" bandRow="1">
                <a:tableStyleId>{5C22544A-7EE6-4342-B048-85BDC9FD1C3A}</a:tableStyleId>
              </a:tblPr>
              <a:tblGrid>
                <a:gridCol w="1347722">
                  <a:extLst>
                    <a:ext uri="{9D8B030D-6E8A-4147-A177-3AD203B41FA5}">
                      <a16:colId xmlns:a16="http://schemas.microsoft.com/office/drawing/2014/main" val="3796677673"/>
                    </a:ext>
                  </a:extLst>
                </a:gridCol>
                <a:gridCol w="2530859">
                  <a:extLst>
                    <a:ext uri="{9D8B030D-6E8A-4147-A177-3AD203B41FA5}">
                      <a16:colId xmlns:a16="http://schemas.microsoft.com/office/drawing/2014/main" val="4072339164"/>
                    </a:ext>
                  </a:extLst>
                </a:gridCol>
              </a:tblGrid>
              <a:tr h="364935">
                <a:tc>
                  <a:txBody>
                    <a:bodyPr/>
                    <a:lstStyle/>
                    <a:p>
                      <a:pPr>
                        <a:lnSpc>
                          <a:spcPct val="107000"/>
                        </a:lnSpc>
                        <a:spcAft>
                          <a:spcPts val="800"/>
                        </a:spcAft>
                        <a:buNone/>
                      </a:pPr>
                      <a:r>
                        <a:rPr lang="en-GB" sz="1600" kern="100" dirty="0">
                          <a:effectLst/>
                          <a:latin typeface="Segoe UI Variable Text" pitchFamily="2" charset="0"/>
                        </a:rPr>
                        <a:t>Test Data</a:t>
                      </a:r>
                      <a:endParaRPr lang="en-GB" sz="16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600" kern="100" dirty="0">
                          <a:effectLst/>
                          <a:latin typeface="Segoe UI Variable Text" pitchFamily="2" charset="0"/>
                        </a:rPr>
                        <a:t>Expected Result</a:t>
                      </a:r>
                      <a:endParaRPr lang="en-GB" sz="16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3631267980"/>
                  </a:ext>
                </a:extLst>
              </a:tr>
              <a:tr h="364935">
                <a:tc>
                  <a:txBody>
                    <a:bodyPr/>
                    <a:lstStyle/>
                    <a:p>
                      <a:pPr>
                        <a:lnSpc>
                          <a:spcPct val="107000"/>
                        </a:lnSpc>
                        <a:spcAft>
                          <a:spcPts val="800"/>
                        </a:spcAft>
                        <a:buNone/>
                      </a:pPr>
                      <a:r>
                        <a:rPr lang="en-GB" sz="1600" kern="100" dirty="0">
                          <a:effectLst/>
                          <a:latin typeface="Segoe UI Variable Text" pitchFamily="2" charset="0"/>
                        </a:rPr>
                        <a:t>25</a:t>
                      </a:r>
                      <a:endParaRPr lang="en-GB" sz="16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600" kern="100" dirty="0">
                          <a:effectLst/>
                          <a:latin typeface="Segoe UI Variable Text" pitchFamily="2" charset="0"/>
                        </a:rPr>
                        <a:t>Accepted</a:t>
                      </a:r>
                    </a:p>
                  </a:txBody>
                  <a:tcPr marL="9525" marR="9525" marT="9525" marB="9525" anchor="ctr"/>
                </a:tc>
                <a:extLst>
                  <a:ext uri="{0D108BD9-81ED-4DB2-BD59-A6C34878D82A}">
                    <a16:rowId xmlns:a16="http://schemas.microsoft.com/office/drawing/2014/main" val="1753489498"/>
                  </a:ext>
                </a:extLst>
              </a:tr>
              <a:tr h="364935">
                <a:tc>
                  <a:txBody>
                    <a:bodyPr/>
                    <a:lstStyle/>
                    <a:p>
                      <a:pPr>
                        <a:lnSpc>
                          <a:spcPct val="107000"/>
                        </a:lnSpc>
                        <a:spcAft>
                          <a:spcPts val="800"/>
                        </a:spcAft>
                        <a:buNone/>
                      </a:pPr>
                      <a:r>
                        <a:rPr lang="en-GB" sz="1600" kern="100">
                          <a:effectLst/>
                          <a:latin typeface="Segoe UI Variable Text" pitchFamily="2" charset="0"/>
                        </a:rPr>
                        <a:t>40</a:t>
                      </a:r>
                      <a:endParaRPr lang="en-GB" sz="16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nSpc>
                          <a:spcPct val="107000"/>
                        </a:lnSpc>
                        <a:spcAft>
                          <a:spcPts val="800"/>
                        </a:spcAft>
                        <a:buNone/>
                      </a:pPr>
                      <a:r>
                        <a:rPr lang="en-GB" sz="1600" kern="100" dirty="0">
                          <a:effectLst/>
                          <a:latin typeface="Segoe UI Variable Text" pitchFamily="2" charset="0"/>
                        </a:rPr>
                        <a:t>Accepted</a:t>
                      </a:r>
                    </a:p>
                  </a:txBody>
                  <a:tcPr marL="9525" marR="9525" marT="9525" marB="9525" anchor="ctr"/>
                </a:tc>
                <a:extLst>
                  <a:ext uri="{0D108BD9-81ED-4DB2-BD59-A6C34878D82A}">
                    <a16:rowId xmlns:a16="http://schemas.microsoft.com/office/drawing/2014/main" val="643724412"/>
                  </a:ext>
                </a:extLst>
              </a:tr>
              <a:tr h="364935">
                <a:tc>
                  <a:txBody>
                    <a:bodyPr/>
                    <a:lstStyle/>
                    <a:p>
                      <a:pPr>
                        <a:lnSpc>
                          <a:spcPct val="107000"/>
                        </a:lnSpc>
                        <a:spcAft>
                          <a:spcPts val="800"/>
                        </a:spcAft>
                        <a:buNone/>
                      </a:pPr>
                      <a:r>
                        <a:rPr lang="en-GB" sz="1600" kern="100" dirty="0">
                          <a:effectLst/>
                          <a:latin typeface="Segoe UI Variable Text" pitchFamily="2" charset="0"/>
                          <a:ea typeface="Aptos" panose="020B0004020202020204" pitchFamily="34" charset="0"/>
                          <a:cs typeface="Times New Roman" panose="02020603050405020304" pitchFamily="18" charset="0"/>
                        </a:rPr>
                        <a:t>18</a:t>
                      </a:r>
                    </a:p>
                  </a:txBody>
                  <a:tcPr marL="9525" marR="9525" marT="9525" marB="9525" anchor="ctr"/>
                </a:tc>
                <a:tc>
                  <a:txBody>
                    <a:bodyPr/>
                    <a:lstStyle/>
                    <a:p>
                      <a:pPr>
                        <a:lnSpc>
                          <a:spcPct val="107000"/>
                        </a:lnSpc>
                        <a:spcAft>
                          <a:spcPts val="800"/>
                        </a:spcAft>
                        <a:buNone/>
                      </a:pPr>
                      <a:r>
                        <a:rPr lang="en-GB" sz="1600" kern="100" dirty="0">
                          <a:effectLst/>
                          <a:latin typeface="Segoe UI Variable Text" pitchFamily="2" charset="0"/>
                        </a:rPr>
                        <a:t>Accepted</a:t>
                      </a:r>
                    </a:p>
                  </a:txBody>
                  <a:tcPr marL="9525" marR="9525" marT="9525" marB="9525" anchor="ctr"/>
                </a:tc>
                <a:extLst>
                  <a:ext uri="{0D108BD9-81ED-4DB2-BD59-A6C34878D82A}">
                    <a16:rowId xmlns:a16="http://schemas.microsoft.com/office/drawing/2014/main" val="2421806623"/>
                  </a:ext>
                </a:extLst>
              </a:tr>
              <a:tr h="364935">
                <a:tc>
                  <a:txBody>
                    <a:bodyPr/>
                    <a:lstStyle/>
                    <a:p>
                      <a:pPr>
                        <a:lnSpc>
                          <a:spcPct val="107000"/>
                        </a:lnSpc>
                        <a:spcAft>
                          <a:spcPts val="800"/>
                        </a:spcAft>
                        <a:buNone/>
                      </a:pPr>
                      <a:r>
                        <a:rPr lang="en-GB" sz="1600" kern="100" dirty="0">
                          <a:effectLst/>
                          <a:latin typeface="Segoe UI Variable Text" pitchFamily="2" charset="0"/>
                          <a:ea typeface="Aptos" panose="020B0004020202020204" pitchFamily="34" charset="0"/>
                          <a:cs typeface="Times New Roman" panose="02020603050405020304" pitchFamily="18" charset="0"/>
                        </a:rPr>
                        <a:t>65</a:t>
                      </a:r>
                    </a:p>
                  </a:txBody>
                  <a:tcPr marL="9525" marR="9525" marT="9525" marB="9525" anchor="ctr"/>
                </a:tc>
                <a:tc>
                  <a:txBody>
                    <a:bodyPr/>
                    <a:lstStyle/>
                    <a:p>
                      <a:pPr>
                        <a:lnSpc>
                          <a:spcPct val="107000"/>
                        </a:lnSpc>
                        <a:spcAft>
                          <a:spcPts val="800"/>
                        </a:spcAft>
                        <a:buNone/>
                      </a:pPr>
                      <a:r>
                        <a:rPr lang="en-GB" sz="1600" kern="100" dirty="0">
                          <a:effectLst/>
                          <a:latin typeface="Segoe UI Variable Text" pitchFamily="2" charset="0"/>
                        </a:rPr>
                        <a:t>Accepted</a:t>
                      </a:r>
                    </a:p>
                  </a:txBody>
                  <a:tcPr marL="9525" marR="9525" marT="9525" marB="9525" anchor="ctr"/>
                </a:tc>
                <a:extLst>
                  <a:ext uri="{0D108BD9-81ED-4DB2-BD59-A6C34878D82A}">
                    <a16:rowId xmlns:a16="http://schemas.microsoft.com/office/drawing/2014/main" val="427000452"/>
                  </a:ext>
                </a:extLst>
              </a:tr>
              <a:tr h="364935">
                <a:tc>
                  <a:txBody>
                    <a:bodyPr/>
                    <a:lstStyle/>
                    <a:p>
                      <a:pPr>
                        <a:lnSpc>
                          <a:spcPct val="107000"/>
                        </a:lnSpc>
                        <a:spcAft>
                          <a:spcPts val="800"/>
                        </a:spcAft>
                        <a:buNone/>
                      </a:pPr>
                      <a:r>
                        <a:rPr lang="en-GB" sz="1600" kern="100" dirty="0">
                          <a:effectLst/>
                          <a:latin typeface="Segoe UI Variable Text" pitchFamily="2" charset="0"/>
                          <a:ea typeface="Aptos" panose="020B0004020202020204" pitchFamily="34" charset="0"/>
                          <a:cs typeface="Times New Roman" panose="02020603050405020304" pitchFamily="18" charset="0"/>
                        </a:rPr>
                        <a:t>19</a:t>
                      </a:r>
                    </a:p>
                  </a:txBody>
                  <a:tcPr marL="9525" marR="9525" marT="9525" marB="9525" anchor="ctr"/>
                </a:tc>
                <a:tc>
                  <a:txBody>
                    <a:bodyPr/>
                    <a:lstStyle/>
                    <a:p>
                      <a:pPr>
                        <a:lnSpc>
                          <a:spcPct val="107000"/>
                        </a:lnSpc>
                        <a:spcAft>
                          <a:spcPts val="800"/>
                        </a:spcAft>
                        <a:buNone/>
                      </a:pPr>
                      <a:r>
                        <a:rPr lang="en-GB" sz="1600" kern="100" dirty="0">
                          <a:effectLst/>
                          <a:latin typeface="Segoe UI Variable Text" pitchFamily="2" charset="0"/>
                        </a:rPr>
                        <a:t>Accepted</a:t>
                      </a:r>
                    </a:p>
                  </a:txBody>
                  <a:tcPr marL="9525" marR="9525" marT="9525" marB="9525" anchor="ctr"/>
                </a:tc>
                <a:extLst>
                  <a:ext uri="{0D108BD9-81ED-4DB2-BD59-A6C34878D82A}">
                    <a16:rowId xmlns:a16="http://schemas.microsoft.com/office/drawing/2014/main" val="3496835347"/>
                  </a:ext>
                </a:extLst>
              </a:tr>
              <a:tr h="364935">
                <a:tc>
                  <a:txBody>
                    <a:bodyPr/>
                    <a:lstStyle/>
                    <a:p>
                      <a:pPr>
                        <a:lnSpc>
                          <a:spcPct val="107000"/>
                        </a:lnSpc>
                        <a:spcAft>
                          <a:spcPts val="800"/>
                        </a:spcAft>
                        <a:buNone/>
                      </a:pPr>
                      <a:r>
                        <a:rPr lang="en-GB" sz="1600" kern="100" dirty="0">
                          <a:effectLst/>
                          <a:latin typeface="Segoe UI Variable Text" pitchFamily="2" charset="0"/>
                          <a:ea typeface="Aptos" panose="020B0004020202020204" pitchFamily="34" charset="0"/>
                          <a:cs typeface="Times New Roman" panose="02020603050405020304" pitchFamily="18" charset="0"/>
                        </a:rPr>
                        <a:t>64</a:t>
                      </a:r>
                    </a:p>
                  </a:txBody>
                  <a:tcPr marL="9525" marR="9525" marT="9525" marB="9525" anchor="ctr"/>
                </a:tc>
                <a:tc>
                  <a:txBody>
                    <a:bodyPr/>
                    <a:lstStyle/>
                    <a:p>
                      <a:pPr>
                        <a:lnSpc>
                          <a:spcPct val="107000"/>
                        </a:lnSpc>
                        <a:spcAft>
                          <a:spcPts val="800"/>
                        </a:spcAft>
                        <a:buNone/>
                      </a:pPr>
                      <a:r>
                        <a:rPr lang="en-GB" sz="1600" kern="100" dirty="0">
                          <a:effectLst/>
                          <a:latin typeface="Segoe UI Variable Text" pitchFamily="2" charset="0"/>
                        </a:rPr>
                        <a:t>Accepted</a:t>
                      </a:r>
                    </a:p>
                  </a:txBody>
                  <a:tcPr marL="9525" marR="9525" marT="9525" marB="9525" anchor="ctr"/>
                </a:tc>
                <a:extLst>
                  <a:ext uri="{0D108BD9-81ED-4DB2-BD59-A6C34878D82A}">
                    <a16:rowId xmlns:a16="http://schemas.microsoft.com/office/drawing/2014/main" val="925133706"/>
                  </a:ext>
                </a:extLst>
              </a:tr>
              <a:tr h="364935">
                <a:tc>
                  <a:txBody>
                    <a:bodyPr/>
                    <a:lstStyle/>
                    <a:p>
                      <a:pPr>
                        <a:lnSpc>
                          <a:spcPct val="107000"/>
                        </a:lnSpc>
                        <a:spcAft>
                          <a:spcPts val="800"/>
                        </a:spcAft>
                        <a:buNone/>
                      </a:pPr>
                      <a:r>
                        <a:rPr lang="en-GB" sz="1600" kern="100" dirty="0">
                          <a:effectLst/>
                          <a:latin typeface="Segoe UI Variable Text" pitchFamily="2" charset="0"/>
                          <a:ea typeface="Aptos" panose="020B0004020202020204" pitchFamily="34" charset="0"/>
                          <a:cs typeface="Times New Roman" panose="02020603050405020304" pitchFamily="18" charset="0"/>
                        </a:rPr>
                        <a:t>17</a:t>
                      </a:r>
                    </a:p>
                  </a:txBody>
                  <a:tcPr marL="9525" marR="9525" marT="9525" marB="9525" anchor="ctr"/>
                </a:tc>
                <a:tc>
                  <a:txBody>
                    <a:bodyPr/>
                    <a:lstStyle/>
                    <a:p>
                      <a:pPr>
                        <a:lnSpc>
                          <a:spcPct val="107000"/>
                        </a:lnSpc>
                        <a:spcAft>
                          <a:spcPts val="800"/>
                        </a:spcAft>
                        <a:buNone/>
                      </a:pPr>
                      <a:r>
                        <a:rPr lang="en-GB" sz="1600" kern="100" dirty="0">
                          <a:effectLst/>
                          <a:latin typeface="Segoe UI Variable Text" pitchFamily="2" charset="0"/>
                        </a:rPr>
                        <a:t>Accepted</a:t>
                      </a:r>
                    </a:p>
                  </a:txBody>
                  <a:tcPr marL="9525" marR="9525" marT="9525" marB="9525" anchor="ctr"/>
                </a:tc>
                <a:extLst>
                  <a:ext uri="{0D108BD9-81ED-4DB2-BD59-A6C34878D82A}">
                    <a16:rowId xmlns:a16="http://schemas.microsoft.com/office/drawing/2014/main" val="1959660064"/>
                  </a:ext>
                </a:extLst>
              </a:tr>
              <a:tr h="364935">
                <a:tc>
                  <a:txBody>
                    <a:bodyPr/>
                    <a:lstStyle/>
                    <a:p>
                      <a:pPr>
                        <a:lnSpc>
                          <a:spcPct val="107000"/>
                        </a:lnSpc>
                        <a:spcAft>
                          <a:spcPts val="800"/>
                        </a:spcAft>
                        <a:buNone/>
                      </a:pPr>
                      <a:r>
                        <a:rPr lang="en-GB" sz="1600" kern="100" dirty="0">
                          <a:effectLst/>
                          <a:latin typeface="Segoe UI Variable Text" pitchFamily="2" charset="0"/>
                          <a:ea typeface="Aptos" panose="020B0004020202020204" pitchFamily="34" charset="0"/>
                          <a:cs typeface="Times New Roman" panose="02020603050405020304" pitchFamily="18" charset="0"/>
                        </a:rPr>
                        <a:t>66</a:t>
                      </a:r>
                    </a:p>
                  </a:txBody>
                  <a:tcPr marL="9525" marR="9525" marT="9525" marB="9525" anchor="ctr"/>
                </a:tc>
                <a:tc>
                  <a:txBody>
                    <a:bodyPr/>
                    <a:lstStyle/>
                    <a:p>
                      <a:pPr>
                        <a:lnSpc>
                          <a:spcPct val="107000"/>
                        </a:lnSpc>
                        <a:spcAft>
                          <a:spcPts val="800"/>
                        </a:spcAft>
                        <a:buNone/>
                      </a:pPr>
                      <a:r>
                        <a:rPr lang="en-GB" sz="1600" kern="100" dirty="0">
                          <a:effectLst/>
                          <a:latin typeface="Segoe UI Variable Text" pitchFamily="2" charset="0"/>
                        </a:rPr>
                        <a:t>Accepted</a:t>
                      </a:r>
                    </a:p>
                  </a:txBody>
                  <a:tcPr marL="9525" marR="9525" marT="9525" marB="9525" anchor="ctr"/>
                </a:tc>
                <a:extLst>
                  <a:ext uri="{0D108BD9-81ED-4DB2-BD59-A6C34878D82A}">
                    <a16:rowId xmlns:a16="http://schemas.microsoft.com/office/drawing/2014/main" val="3791601275"/>
                  </a:ext>
                </a:extLst>
              </a:tr>
              <a:tr h="364935">
                <a:tc>
                  <a:txBody>
                    <a:bodyPr/>
                    <a:lstStyle/>
                    <a:p>
                      <a:pPr>
                        <a:lnSpc>
                          <a:spcPct val="107000"/>
                        </a:lnSpc>
                        <a:spcAft>
                          <a:spcPts val="800"/>
                        </a:spcAft>
                        <a:buNone/>
                      </a:pPr>
                      <a:r>
                        <a:rPr lang="en-GB" sz="1600" kern="100" dirty="0">
                          <a:effectLst/>
                          <a:latin typeface="Segoe UI Variable Text" pitchFamily="2" charset="0"/>
                          <a:ea typeface="Aptos" panose="020B0004020202020204" pitchFamily="34" charset="0"/>
                          <a:cs typeface="Times New Roman" panose="02020603050405020304" pitchFamily="18" charset="0"/>
                        </a:rPr>
                        <a:t>10</a:t>
                      </a:r>
                    </a:p>
                  </a:txBody>
                  <a:tcPr marL="9525" marR="9525" marT="9525" marB="9525" anchor="ctr"/>
                </a:tc>
                <a:tc>
                  <a:txBody>
                    <a:bodyPr/>
                    <a:lstStyle/>
                    <a:p>
                      <a:pPr>
                        <a:lnSpc>
                          <a:spcPct val="107000"/>
                        </a:lnSpc>
                        <a:spcAft>
                          <a:spcPts val="800"/>
                        </a:spcAft>
                        <a:buNone/>
                      </a:pPr>
                      <a:r>
                        <a:rPr lang="en-GB" sz="1600" kern="100">
                          <a:effectLst/>
                          <a:latin typeface="Segoe UI Variable Text" pitchFamily="2" charset="0"/>
                          <a:ea typeface="Aptos" panose="020B0004020202020204" pitchFamily="34" charset="0"/>
                          <a:cs typeface="Times New Roman" panose="02020603050405020304" pitchFamily="18" charset="0"/>
                        </a:rPr>
                        <a:t>Rejected</a:t>
                      </a:r>
                    </a:p>
                  </a:txBody>
                  <a:tcPr marL="9525" marR="9525" marT="9525" marB="9525" anchor="ctr"/>
                </a:tc>
                <a:extLst>
                  <a:ext uri="{0D108BD9-81ED-4DB2-BD59-A6C34878D82A}">
                    <a16:rowId xmlns:a16="http://schemas.microsoft.com/office/drawing/2014/main" val="3984226343"/>
                  </a:ext>
                </a:extLst>
              </a:tr>
              <a:tr h="364935">
                <a:tc>
                  <a:txBody>
                    <a:bodyPr/>
                    <a:lstStyle/>
                    <a:p>
                      <a:pPr>
                        <a:lnSpc>
                          <a:spcPct val="107000"/>
                        </a:lnSpc>
                        <a:spcAft>
                          <a:spcPts val="800"/>
                        </a:spcAft>
                        <a:buNone/>
                      </a:pPr>
                      <a:r>
                        <a:rPr lang="en-GB" sz="1600" kern="100" dirty="0">
                          <a:effectLst/>
                          <a:latin typeface="Segoe UI Variable Text" pitchFamily="2" charset="0"/>
                          <a:ea typeface="Aptos" panose="020B0004020202020204" pitchFamily="34" charset="0"/>
                          <a:cs typeface="Times New Roman" panose="02020603050405020304" pitchFamily="18" charset="0"/>
                        </a:rPr>
                        <a:t>70</a:t>
                      </a:r>
                    </a:p>
                  </a:txBody>
                  <a:tcPr marL="9525" marR="9525" marT="9525" marB="9525" anchor="ctr"/>
                </a:tc>
                <a:tc>
                  <a:txBody>
                    <a:bodyPr/>
                    <a:lstStyle/>
                    <a:p>
                      <a:pPr>
                        <a:lnSpc>
                          <a:spcPct val="107000"/>
                        </a:lnSpc>
                        <a:spcAft>
                          <a:spcPts val="800"/>
                        </a:spcAft>
                        <a:buNone/>
                      </a:pPr>
                      <a:r>
                        <a:rPr lang="en-GB" sz="1600" kern="100">
                          <a:effectLst/>
                          <a:latin typeface="Segoe UI Variable Text" pitchFamily="2" charset="0"/>
                          <a:ea typeface="Aptos" panose="020B0004020202020204" pitchFamily="34" charset="0"/>
                          <a:cs typeface="Times New Roman" panose="02020603050405020304" pitchFamily="18" charset="0"/>
                        </a:rPr>
                        <a:t>Rejected</a:t>
                      </a:r>
                    </a:p>
                  </a:txBody>
                  <a:tcPr marL="9525" marR="9525" marT="9525" marB="9525" anchor="ctr"/>
                </a:tc>
                <a:extLst>
                  <a:ext uri="{0D108BD9-81ED-4DB2-BD59-A6C34878D82A}">
                    <a16:rowId xmlns:a16="http://schemas.microsoft.com/office/drawing/2014/main" val="396151557"/>
                  </a:ext>
                </a:extLst>
              </a:tr>
              <a:tr h="364935">
                <a:tc>
                  <a:txBody>
                    <a:bodyPr/>
                    <a:lstStyle/>
                    <a:p>
                      <a:pPr>
                        <a:lnSpc>
                          <a:spcPct val="107000"/>
                        </a:lnSpc>
                        <a:spcAft>
                          <a:spcPts val="800"/>
                        </a:spcAft>
                        <a:buNone/>
                      </a:pPr>
                      <a:r>
                        <a:rPr lang="en-GB" sz="1600" kern="100">
                          <a:effectLst/>
                          <a:latin typeface="Segoe UI Variable Text" pitchFamily="2" charset="0"/>
                          <a:ea typeface="Aptos" panose="020B0004020202020204" pitchFamily="34" charset="0"/>
                          <a:cs typeface="Times New Roman" panose="02020603050405020304" pitchFamily="18" charset="0"/>
                        </a:rPr>
                        <a:t>"abc"</a:t>
                      </a:r>
                    </a:p>
                  </a:txBody>
                  <a:tcPr marL="9525" marR="9525" marT="9525" marB="9525" anchor="ctr"/>
                </a:tc>
                <a:tc>
                  <a:txBody>
                    <a:bodyPr/>
                    <a:lstStyle/>
                    <a:p>
                      <a:pPr>
                        <a:lnSpc>
                          <a:spcPct val="107000"/>
                        </a:lnSpc>
                        <a:spcAft>
                          <a:spcPts val="800"/>
                        </a:spcAft>
                        <a:buNone/>
                      </a:pPr>
                      <a:r>
                        <a:rPr lang="en-GB" sz="1600" kern="100" dirty="0">
                          <a:effectLst/>
                          <a:latin typeface="Segoe UI Variable Text" pitchFamily="2" charset="0"/>
                          <a:ea typeface="Aptos" panose="020B0004020202020204" pitchFamily="34" charset="0"/>
                          <a:cs typeface="Times New Roman" panose="02020603050405020304" pitchFamily="18" charset="0"/>
                        </a:rPr>
                        <a:t>Rejected</a:t>
                      </a:r>
                    </a:p>
                  </a:txBody>
                  <a:tcPr marL="9525" marR="9525" marT="9525" marB="9525" anchor="ctr"/>
                </a:tc>
                <a:extLst>
                  <a:ext uri="{0D108BD9-81ED-4DB2-BD59-A6C34878D82A}">
                    <a16:rowId xmlns:a16="http://schemas.microsoft.com/office/drawing/2014/main" val="1892968326"/>
                  </a:ext>
                </a:extLst>
              </a:tr>
              <a:tr h="387968">
                <a:tc>
                  <a:txBody>
                    <a:bodyPr/>
                    <a:lstStyle/>
                    <a:p>
                      <a:pPr>
                        <a:lnSpc>
                          <a:spcPct val="107000"/>
                        </a:lnSpc>
                        <a:spcAft>
                          <a:spcPts val="800"/>
                        </a:spcAft>
                        <a:buNone/>
                      </a:pPr>
                      <a:r>
                        <a:rPr lang="en-GB" sz="1600" kern="100">
                          <a:effectLst/>
                          <a:latin typeface="Segoe UI Variable Text" pitchFamily="2" charset="0"/>
                          <a:ea typeface="Aptos" panose="020B0004020202020204" pitchFamily="34" charset="0"/>
                          <a:cs typeface="Times New Roman" panose="02020603050405020304" pitchFamily="18" charset="0"/>
                        </a:rPr>
                        <a:t>Blank field</a:t>
                      </a:r>
                    </a:p>
                  </a:txBody>
                  <a:tcPr marL="9525" marR="9525" marT="9525" marB="9525" anchor="ctr"/>
                </a:tc>
                <a:tc>
                  <a:txBody>
                    <a:bodyPr/>
                    <a:lstStyle/>
                    <a:p>
                      <a:pPr>
                        <a:lnSpc>
                          <a:spcPct val="107000"/>
                        </a:lnSpc>
                        <a:spcAft>
                          <a:spcPts val="800"/>
                        </a:spcAft>
                        <a:buNone/>
                      </a:pPr>
                      <a:r>
                        <a:rPr lang="en-GB" sz="1600" kern="100" dirty="0">
                          <a:effectLst/>
                          <a:latin typeface="Segoe UI Variable Text" pitchFamily="2" charset="0"/>
                          <a:ea typeface="Aptos" panose="020B0004020202020204" pitchFamily="34" charset="0"/>
                          <a:cs typeface="Times New Roman" panose="02020603050405020304" pitchFamily="18" charset="0"/>
                        </a:rPr>
                        <a:t>Rejected</a:t>
                      </a:r>
                    </a:p>
                  </a:txBody>
                  <a:tcPr marL="9525" marR="9525" marT="9525" marB="9525" anchor="ctr"/>
                </a:tc>
                <a:extLst>
                  <a:ext uri="{0D108BD9-81ED-4DB2-BD59-A6C34878D82A}">
                    <a16:rowId xmlns:a16="http://schemas.microsoft.com/office/drawing/2014/main" val="2226319477"/>
                  </a:ext>
                </a:extLst>
              </a:tr>
            </a:tbl>
          </a:graphicData>
        </a:graphic>
      </p:graphicFrame>
      <p:sp>
        <p:nvSpPr>
          <p:cNvPr id="22" name="Right Brace 21">
            <a:extLst>
              <a:ext uri="{FF2B5EF4-FFF2-40B4-BE49-F238E27FC236}">
                <a16:creationId xmlns:a16="http://schemas.microsoft.com/office/drawing/2014/main" id="{7F6524C7-937E-2909-E9DD-32E2672E3124}"/>
              </a:ext>
            </a:extLst>
          </p:cNvPr>
          <p:cNvSpPr/>
          <p:nvPr/>
        </p:nvSpPr>
        <p:spPr>
          <a:xfrm>
            <a:off x="9038039" y="2120630"/>
            <a:ext cx="214308" cy="628650"/>
          </a:xfrm>
          <a:prstGeom prst="righ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23" name="Right Brace 22">
            <a:extLst>
              <a:ext uri="{FF2B5EF4-FFF2-40B4-BE49-F238E27FC236}">
                <a16:creationId xmlns:a16="http://schemas.microsoft.com/office/drawing/2014/main" id="{80D7DDE5-6541-8C87-6D08-185E160C7CEF}"/>
              </a:ext>
            </a:extLst>
          </p:cNvPr>
          <p:cNvSpPr/>
          <p:nvPr/>
        </p:nvSpPr>
        <p:spPr>
          <a:xfrm>
            <a:off x="9038039" y="2941751"/>
            <a:ext cx="214308" cy="1925523"/>
          </a:xfrm>
          <a:prstGeom prst="righ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24" name="Right Brace 23">
            <a:extLst>
              <a:ext uri="{FF2B5EF4-FFF2-40B4-BE49-F238E27FC236}">
                <a16:creationId xmlns:a16="http://schemas.microsoft.com/office/drawing/2014/main" id="{E0EE6DDF-EE3F-DCB0-E3D8-E9AD39E2CF84}"/>
              </a:ext>
            </a:extLst>
          </p:cNvPr>
          <p:cNvSpPr/>
          <p:nvPr/>
        </p:nvSpPr>
        <p:spPr>
          <a:xfrm>
            <a:off x="9038039" y="5115421"/>
            <a:ext cx="214308" cy="1429886"/>
          </a:xfrm>
          <a:prstGeom prst="righ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26" name="TextBox 25">
            <a:extLst>
              <a:ext uri="{FF2B5EF4-FFF2-40B4-BE49-F238E27FC236}">
                <a16:creationId xmlns:a16="http://schemas.microsoft.com/office/drawing/2014/main" id="{CC087DD3-D5AB-7F2B-4317-AB4323ECEB1C}"/>
              </a:ext>
            </a:extLst>
          </p:cNvPr>
          <p:cNvSpPr txBox="1"/>
          <p:nvPr/>
        </p:nvSpPr>
        <p:spPr>
          <a:xfrm>
            <a:off x="9302601" y="5048355"/>
            <a:ext cx="2104545" cy="1330557"/>
          </a:xfrm>
          <a:prstGeom prst="rect">
            <a:avLst/>
          </a:prstGeom>
          <a:noFill/>
        </p:spPr>
        <p:txBody>
          <a:bodyPr wrap="square">
            <a:spAutoFit/>
          </a:bodyPr>
          <a:lstStyle/>
          <a:p>
            <a:pPr lvl="0">
              <a:lnSpc>
                <a:spcPct val="107000"/>
              </a:lnSpc>
              <a:spcAft>
                <a:spcPts val="800"/>
              </a:spcAft>
              <a:buSzPts val="1000"/>
              <a:tabLst>
                <a:tab pos="457200" algn="l"/>
              </a:tabLst>
            </a:pPr>
            <a:r>
              <a:rPr lang="en-GB" sz="1400" b="1" kern="100" dirty="0">
                <a:effectLst/>
                <a:latin typeface="Segoe UI Variable Text" pitchFamily="2" charset="0"/>
                <a:ea typeface="Aptos" panose="020B0004020202020204" pitchFamily="34" charset="0"/>
                <a:cs typeface="Times New Roman" panose="02020603050405020304" pitchFamily="18" charset="0"/>
              </a:rPr>
              <a:t>Erroneous/Invalid</a:t>
            </a:r>
          </a:p>
          <a:p>
            <a:pPr lvl="0">
              <a:lnSpc>
                <a:spcPct val="107000"/>
              </a:lnSpc>
              <a:spcAft>
                <a:spcPts val="800"/>
              </a:spcAft>
              <a:buSzPts val="1000"/>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Check that the system can detect errors and prevent incorrect data from being entered. </a:t>
            </a:r>
          </a:p>
        </p:txBody>
      </p:sp>
      <p:sp>
        <p:nvSpPr>
          <p:cNvPr id="27" name="TextBox 26">
            <a:extLst>
              <a:ext uri="{FF2B5EF4-FFF2-40B4-BE49-F238E27FC236}">
                <a16:creationId xmlns:a16="http://schemas.microsoft.com/office/drawing/2014/main" id="{1954CE42-3135-3BF4-9E27-A9F2B4FD2D89}"/>
              </a:ext>
            </a:extLst>
          </p:cNvPr>
          <p:cNvSpPr txBox="1"/>
          <p:nvPr/>
        </p:nvSpPr>
        <p:spPr>
          <a:xfrm>
            <a:off x="9273782" y="2844059"/>
            <a:ext cx="2104545" cy="2022092"/>
          </a:xfrm>
          <a:prstGeom prst="rect">
            <a:avLst/>
          </a:prstGeom>
          <a:noFill/>
        </p:spPr>
        <p:txBody>
          <a:bodyPr wrap="square">
            <a:spAutoFit/>
          </a:bodyPr>
          <a:lstStyle/>
          <a:p>
            <a:pPr lvl="0">
              <a:lnSpc>
                <a:spcPct val="107000"/>
              </a:lnSpc>
              <a:spcAft>
                <a:spcPts val="800"/>
              </a:spcAft>
              <a:buSzPts val="1000"/>
              <a:tabLst>
                <a:tab pos="457200" algn="l"/>
              </a:tabLst>
            </a:pPr>
            <a:r>
              <a:rPr lang="en-GB" sz="1400" b="1" kern="100" dirty="0">
                <a:effectLst/>
                <a:latin typeface="Segoe UI Variable Text" pitchFamily="2" charset="0"/>
                <a:ea typeface="Aptos" panose="020B0004020202020204" pitchFamily="34" charset="0"/>
                <a:cs typeface="Times New Roman" panose="02020603050405020304" pitchFamily="18" charset="0"/>
              </a:rPr>
              <a:t>Boundary</a:t>
            </a:r>
          </a:p>
          <a:p>
            <a:pPr lvl="0">
              <a:lnSpc>
                <a:spcPct val="107000"/>
              </a:lnSpc>
              <a:spcAft>
                <a:spcPts val="800"/>
              </a:spcAft>
              <a:buSzPts val="1000"/>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Check that the system handles the lowest and highest valid values correctly. Boundary testing often includes values just inside and just outside the limits</a:t>
            </a:r>
          </a:p>
        </p:txBody>
      </p:sp>
      <p:sp>
        <p:nvSpPr>
          <p:cNvPr id="28" name="TextBox 27">
            <a:extLst>
              <a:ext uri="{FF2B5EF4-FFF2-40B4-BE49-F238E27FC236}">
                <a16:creationId xmlns:a16="http://schemas.microsoft.com/office/drawing/2014/main" id="{D16671FD-120F-4C2F-2CA6-2EBAE32B641C}"/>
              </a:ext>
            </a:extLst>
          </p:cNvPr>
          <p:cNvSpPr txBox="1"/>
          <p:nvPr/>
        </p:nvSpPr>
        <p:spPr>
          <a:xfrm>
            <a:off x="9273781" y="1541579"/>
            <a:ext cx="2104545" cy="1330557"/>
          </a:xfrm>
          <a:prstGeom prst="rect">
            <a:avLst/>
          </a:prstGeom>
          <a:noFill/>
        </p:spPr>
        <p:txBody>
          <a:bodyPr wrap="square">
            <a:spAutoFit/>
          </a:bodyPr>
          <a:lstStyle/>
          <a:p>
            <a:pPr lvl="0">
              <a:lnSpc>
                <a:spcPct val="107000"/>
              </a:lnSpc>
              <a:spcAft>
                <a:spcPts val="800"/>
              </a:spcAft>
              <a:buSzPts val="1000"/>
              <a:tabLst>
                <a:tab pos="457200" algn="l"/>
              </a:tabLst>
            </a:pPr>
            <a:r>
              <a:rPr lang="en-GB" sz="1400" b="1" kern="100" dirty="0">
                <a:effectLst/>
                <a:latin typeface="Segoe UI Variable Text" pitchFamily="2" charset="0"/>
                <a:ea typeface="Aptos" panose="020B0004020202020204" pitchFamily="34" charset="0"/>
                <a:cs typeface="Times New Roman" panose="02020603050405020304" pitchFamily="18" charset="0"/>
              </a:rPr>
              <a:t>Valid</a:t>
            </a:r>
          </a:p>
          <a:p>
            <a:pPr lvl="0">
              <a:lnSpc>
                <a:spcPct val="107000"/>
              </a:lnSpc>
              <a:spcAft>
                <a:spcPts val="800"/>
              </a:spcAft>
              <a:buSzPts val="1000"/>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Check that the system works correctly when users enter expected values. </a:t>
            </a:r>
          </a:p>
        </p:txBody>
      </p:sp>
      <p:sp>
        <p:nvSpPr>
          <p:cNvPr id="30" name="TextBox 29">
            <a:extLst>
              <a:ext uri="{FF2B5EF4-FFF2-40B4-BE49-F238E27FC236}">
                <a16:creationId xmlns:a16="http://schemas.microsoft.com/office/drawing/2014/main" id="{3CFD4B9B-337F-FFAD-CF81-824835541D1A}"/>
              </a:ext>
            </a:extLst>
          </p:cNvPr>
          <p:cNvSpPr txBox="1"/>
          <p:nvPr/>
        </p:nvSpPr>
        <p:spPr>
          <a:xfrm>
            <a:off x="4905376" y="1156284"/>
            <a:ext cx="6999567" cy="336439"/>
          </a:xfrm>
          <a:prstGeom prst="rect">
            <a:avLst/>
          </a:prstGeom>
          <a:noFill/>
        </p:spPr>
        <p:txBody>
          <a:bodyPr wrap="square">
            <a:spAutoFit/>
          </a:bodyPr>
          <a:lstStyle/>
          <a:p>
            <a:pPr>
              <a:lnSpc>
                <a:spcPct val="107000"/>
              </a:lnSpc>
              <a:spcAft>
                <a:spcPts val="800"/>
              </a:spcAft>
              <a:buNone/>
            </a:pPr>
            <a:r>
              <a:rPr lang="en-GB" sz="1600" b="1" kern="100" dirty="0">
                <a:effectLst/>
                <a:latin typeface="Segoe UI Variable Text" pitchFamily="2" charset="0"/>
                <a:ea typeface="Aptos" panose="020B0004020202020204" pitchFamily="34" charset="0"/>
                <a:cs typeface="Times New Roman" panose="02020603050405020304" pitchFamily="18" charset="0"/>
              </a:rPr>
              <a:t>A website allows users to enter their age between 18 and 65.</a:t>
            </a:r>
          </a:p>
        </p:txBody>
      </p:sp>
    </p:spTree>
    <p:extLst>
      <p:ext uri="{BB962C8B-B14F-4D97-AF65-F5344CB8AC3E}">
        <p14:creationId xmlns:p14="http://schemas.microsoft.com/office/powerpoint/2010/main" val="1480312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2634</TotalTime>
  <Words>1211</Words>
  <Application>Microsoft Office PowerPoint</Application>
  <PresentationFormat>Widescreen</PresentationFormat>
  <Paragraphs>180</Paragraphs>
  <Slides>11</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Aptos</vt:lpstr>
      <vt:lpstr>Aptos Display</vt:lpstr>
      <vt:lpstr>Arial</vt:lpstr>
      <vt:lpstr>Courier New</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159</cp:revision>
  <cp:lastPrinted>2026-02-17T16:07:28Z</cp:lastPrinted>
  <dcterms:created xsi:type="dcterms:W3CDTF">2026-01-24T22:14:20Z</dcterms:created>
  <dcterms:modified xsi:type="dcterms:W3CDTF">2026-07-13T05:40:53Z</dcterms:modified>
</cp:coreProperties>
</file>