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8" r:id="rId2"/>
    <p:sldId id="261" r:id="rId3"/>
    <p:sldId id="267" r:id="rId4"/>
    <p:sldId id="263" r:id="rId5"/>
    <p:sldId id="310" r:id="rId6"/>
    <p:sldId id="324" r:id="rId7"/>
    <p:sldId id="332" r:id="rId8"/>
    <p:sldId id="334" r:id="rId9"/>
    <p:sldId id="338" r:id="rId10"/>
    <p:sldId id="323" r:id="rId11"/>
    <p:sldId id="302" r:id="rId12"/>
    <p:sldId id="268" r:id="rId13"/>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24/06/2026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985ED-4DD8-8B9A-C9FD-DAC24447C6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B19C9-6584-523F-7C96-5991382FA24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367D6C5-EF66-B04B-E78D-A3CDA6FAB17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56EA585-0265-3D83-4E32-46195018B25F}"/>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55936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9D4E7-A0DE-EC82-96E5-AC14350E2B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45EEEB-3051-1EDD-272B-1226525EA69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B3B3289-4B18-F2DB-5848-7557C60301B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7000134-93EE-00A9-47C1-3774B9DE90F6}"/>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751040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5CAB1-9ED3-C6BB-164B-3D5B85E79E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4CC076-C60E-F34A-83E3-EC411DFE4D9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851670F-97AD-716A-6A0D-F19B21DE564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7879FF9-2311-9BCA-7B01-57CA3E9AE7D5}"/>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32247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483758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0" y="1128968"/>
            <a:ext cx="6226205"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14:</a:t>
            </a:r>
          </a:p>
          <a:p>
            <a:r>
              <a:rPr lang="en-GB" sz="4000" b="1" dirty="0">
                <a:solidFill>
                  <a:schemeClr val="bg1"/>
                </a:solidFill>
                <a:latin typeface="Segoe UI Black" panose="020B0A02040204020203" pitchFamily="34" charset="0"/>
                <a:ea typeface="Segoe UI Black" panose="020B0A02040204020203" pitchFamily="34" charset="0"/>
              </a:rPr>
              <a:t>Defensive design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(Ticket Fast)</a:t>
            </a:r>
          </a:p>
          <a:p>
            <a:pPr marL="285750" indent="-285750">
              <a:buFont typeface="Arial" panose="020B0604020202020204" pitchFamily="34" charset="0"/>
              <a:buChar char="•"/>
            </a:pPr>
            <a:r>
              <a:rPr lang="en-GB" dirty="0">
                <a:latin typeface="Segoe UI Variable Text" pitchFamily="2" charset="0"/>
              </a:rPr>
              <a:t>Task 4: Exam-style question</a:t>
            </a:r>
          </a:p>
        </p:txBody>
      </p:sp>
    </p:spTree>
    <p:extLst>
      <p:ext uri="{BB962C8B-B14F-4D97-AF65-F5344CB8AC3E}">
        <p14:creationId xmlns:p14="http://schemas.microsoft.com/office/powerpoint/2010/main" val="1425022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Discussion</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2585323"/>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Make a list of all the devices you own and consider the following:</a:t>
            </a:r>
          </a:p>
          <a:p>
            <a:pPr marL="285750" indent="-285750">
              <a:buFont typeface="Arial" panose="020B0604020202020204" pitchFamily="34" charset="0"/>
              <a:buChar char="•"/>
            </a:pPr>
            <a:r>
              <a:rPr lang="en-GB" dirty="0">
                <a:latin typeface="Segoe UI Variable Text" pitchFamily="2" charset="0"/>
                <a:ea typeface="Segoe UI Black" panose="020B0A02040204020203" pitchFamily="34" charset="0"/>
                <a:cs typeface="Segoe UI" panose="020B0502040204020203" pitchFamily="34" charset="0"/>
              </a:rPr>
              <a:t>How do you keep that device secure?</a:t>
            </a:r>
          </a:p>
          <a:p>
            <a:pPr marL="285750" indent="-285750">
              <a:buFont typeface="Arial" panose="020B0604020202020204" pitchFamily="34" charset="0"/>
              <a:buChar char="•"/>
            </a:pPr>
            <a:r>
              <a:rPr lang="en-GB" dirty="0">
                <a:latin typeface="Segoe UI Variable Text" pitchFamily="2" charset="0"/>
                <a:ea typeface="Segoe UI Black" panose="020B0A02040204020203" pitchFamily="34" charset="0"/>
                <a:cs typeface="Segoe UI" panose="020B0502040204020203" pitchFamily="34" charset="0"/>
              </a:rPr>
              <a:t>Why do you need to keep your device secure? How could somebody else misuse that device?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pic>
        <p:nvPicPr>
          <p:cNvPr id="7" name="Picture 6">
            <a:extLst>
              <a:ext uri="{FF2B5EF4-FFF2-40B4-BE49-F238E27FC236}">
                <a16:creationId xmlns:a16="http://schemas.microsoft.com/office/drawing/2014/main" id="{FC1A121E-C2E9-C690-0D19-C355A2DF3911}"/>
              </a:ext>
            </a:extLst>
          </p:cNvPr>
          <p:cNvPicPr>
            <a:picLocks noChangeAspect="1"/>
          </p:cNvPicPr>
          <p:nvPr/>
        </p:nvPicPr>
        <p:blipFill>
          <a:blip r:embed="rId5"/>
          <a:stretch>
            <a:fillRect/>
          </a:stretch>
        </p:blipFill>
        <p:spPr>
          <a:xfrm>
            <a:off x="224790" y="1306681"/>
            <a:ext cx="6680835" cy="4453890"/>
          </a:xfrm>
          <a:prstGeom prst="rect">
            <a:avLst/>
          </a:prstGeom>
        </p:spPr>
      </p:pic>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Defensive design considerations</a:t>
            </a:r>
          </a:p>
          <a:p>
            <a:pPr marL="342900" indent="-342900">
              <a:buFont typeface="Arial" panose="020B0604020202020204" pitchFamily="34" charset="0"/>
              <a:buChar char="•"/>
            </a:pPr>
            <a:r>
              <a:rPr lang="en-GB" sz="2000" dirty="0">
                <a:latin typeface="Segoe UI Variable Text" pitchFamily="2" charset="0"/>
              </a:rPr>
              <a:t>Input validation</a:t>
            </a:r>
          </a:p>
          <a:p>
            <a:pPr marL="342900" indent="-342900">
              <a:buFont typeface="Arial" panose="020B0604020202020204" pitchFamily="34" charset="0"/>
              <a:buChar char="•"/>
            </a:pPr>
            <a:r>
              <a:rPr lang="en-GB" sz="2000" dirty="0">
                <a:latin typeface="Segoe UI Variable Text" pitchFamily="2" charset="0"/>
              </a:rPr>
              <a:t>Maintainability</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different methods of authentication and how they anticipate misuse.</a:t>
            </a:r>
          </a:p>
          <a:p>
            <a:pPr marL="342900" indent="-342900">
              <a:buFont typeface="Arial" panose="020B0604020202020204" pitchFamily="34" charset="0"/>
              <a:buChar char="•"/>
            </a:pPr>
            <a:r>
              <a:rPr lang="en-GB" sz="2000" dirty="0">
                <a:latin typeface="Segoe UI Variable Text" pitchFamily="2" charset="0"/>
              </a:rPr>
              <a:t>To know how to maintain code using a wide range of techniques.</a:t>
            </a:r>
          </a:p>
          <a:p>
            <a:pPr marL="342900" indent="-342900">
              <a:buFont typeface="Arial" panose="020B0604020202020204" pitchFamily="34" charset="0"/>
              <a:buChar char="•"/>
            </a:pPr>
            <a:r>
              <a:rPr lang="en-GB" sz="2000" dirty="0">
                <a:latin typeface="Segoe UI Variable Text" pitchFamily="2" charset="0"/>
              </a:rPr>
              <a:t>To write algorithms and/or programs that use input validation.</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Defensive design</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938992"/>
          </a:xfrm>
          <a:prstGeom prst="rect">
            <a:avLst/>
          </a:prstGeom>
          <a:noFill/>
        </p:spPr>
        <p:txBody>
          <a:bodyPr wrap="square">
            <a:spAutoFit/>
          </a:bodyPr>
          <a:lstStyle/>
          <a:p>
            <a:r>
              <a:rPr lang="en-GB" sz="2400" b="1" dirty="0">
                <a:latin typeface="Segoe UI Variable Text" pitchFamily="2" charset="0"/>
              </a:rPr>
              <a:t>What is meant by defensive design?</a:t>
            </a:r>
          </a:p>
          <a:p>
            <a:endParaRPr lang="en-GB" sz="2400" dirty="0">
              <a:latin typeface="Segoe UI Variable Text" pitchFamily="2" charset="0"/>
            </a:endParaRPr>
          </a:p>
          <a:p>
            <a:r>
              <a:rPr lang="en-GB" b="1" dirty="0">
                <a:latin typeface="Segoe UI Variable Text" pitchFamily="2" charset="0"/>
              </a:rPr>
              <a:t>Defensive design</a:t>
            </a:r>
            <a:r>
              <a:rPr lang="en-GB" dirty="0">
                <a:latin typeface="Segoe UI Variable Text" pitchFamily="2" charset="0"/>
              </a:rPr>
              <a:t> is a programming and software development approach where a system is designed to anticipate and handle errors, unexpected inputs, and misuse without crashing or producing incorrect results.</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651103"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56292" y="3158209"/>
            <a:ext cx="3439093" cy="400110"/>
          </a:xfrm>
          <a:prstGeom prst="rect">
            <a:avLst/>
          </a:prstGeom>
          <a:noFill/>
        </p:spPr>
        <p:txBody>
          <a:bodyPr wrap="square">
            <a:spAutoFit/>
          </a:bodyPr>
          <a:lstStyle/>
          <a:p>
            <a:r>
              <a:rPr lang="en-GB" sz="2000" b="1" dirty="0">
                <a:latin typeface="Segoe UI Variable Text" pitchFamily="2" charset="0"/>
              </a:rPr>
              <a:t>Why is it used?</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Q1-2 of Task 1 </a:t>
            </a:r>
            <a:r>
              <a:rPr lang="en-GB" dirty="0">
                <a:latin typeface="Segoe UI Variable Text" pitchFamily="2" charset="0"/>
              </a:rPr>
              <a:t>in the student workbook</a:t>
            </a:r>
          </a:p>
        </p:txBody>
      </p:sp>
      <p:sp>
        <p:nvSpPr>
          <p:cNvPr id="14" name="TextBox 13">
            <a:extLst>
              <a:ext uri="{FF2B5EF4-FFF2-40B4-BE49-F238E27FC236}">
                <a16:creationId xmlns:a16="http://schemas.microsoft.com/office/drawing/2014/main" id="{76E040F3-77F2-8254-963B-95D8E5315D57}"/>
              </a:ext>
            </a:extLst>
          </p:cNvPr>
          <p:cNvSpPr txBox="1"/>
          <p:nvPr/>
        </p:nvSpPr>
        <p:spPr>
          <a:xfrm>
            <a:off x="7169613" y="1080161"/>
            <a:ext cx="4287269" cy="369332"/>
          </a:xfrm>
          <a:prstGeom prst="rect">
            <a:avLst/>
          </a:prstGeom>
          <a:noFill/>
        </p:spPr>
        <p:txBody>
          <a:bodyPr wrap="square">
            <a:spAutoFit/>
          </a:bodyPr>
          <a:lstStyle/>
          <a:p>
            <a:pPr algn="ctr"/>
            <a:r>
              <a:rPr lang="en-GB" b="1" dirty="0">
                <a:latin typeface="Segoe UI Variable Text" pitchFamily="2" charset="0"/>
              </a:rPr>
              <a:t>Authentication v Anticipating misuse</a:t>
            </a:r>
          </a:p>
        </p:txBody>
      </p:sp>
      <p:sp>
        <p:nvSpPr>
          <p:cNvPr id="19" name="TextBox 18">
            <a:extLst>
              <a:ext uri="{FF2B5EF4-FFF2-40B4-BE49-F238E27FC236}">
                <a16:creationId xmlns:a16="http://schemas.microsoft.com/office/drawing/2014/main" id="{F09E3A00-89B4-A60F-D8FC-161A97C0A66C}"/>
              </a:ext>
            </a:extLst>
          </p:cNvPr>
          <p:cNvSpPr txBox="1"/>
          <p:nvPr/>
        </p:nvSpPr>
        <p:spPr>
          <a:xfrm>
            <a:off x="256292" y="3776734"/>
            <a:ext cx="2027394" cy="2585323"/>
          </a:xfrm>
          <a:prstGeom prst="rect">
            <a:avLst/>
          </a:prstGeom>
          <a:noFill/>
        </p:spPr>
        <p:txBody>
          <a:bodyPr wrap="square">
            <a:spAutoFit/>
          </a:bodyPr>
          <a:lstStyle/>
          <a:p>
            <a:r>
              <a:rPr lang="en-GB" dirty="0">
                <a:latin typeface="Segoe UI Variable Text" pitchFamily="2" charset="0"/>
              </a:rPr>
              <a:t>The goal is to make software </a:t>
            </a:r>
            <a:r>
              <a:rPr lang="en-GB" b="1" dirty="0">
                <a:latin typeface="Segoe UI Variable Text" pitchFamily="2" charset="0"/>
              </a:rPr>
              <a:t>reliable, secure, and user-friendly</a:t>
            </a:r>
            <a:r>
              <a:rPr lang="en-GB" dirty="0">
                <a:latin typeface="Segoe UI Variable Text" pitchFamily="2" charset="0"/>
              </a:rPr>
              <a:t> by preventing problems before they occur.</a:t>
            </a:r>
          </a:p>
          <a:p>
            <a:pPr marL="285750" lvl="0" indent="-285750">
              <a:buFont typeface="Arial" panose="020B0604020202020204" pitchFamily="34" charset="0"/>
              <a:buChar char="•"/>
            </a:pPr>
            <a:endParaRPr lang="en-GB" dirty="0">
              <a:latin typeface="Segoe UI Variable Text" pitchFamily="2" charset="0"/>
            </a:endParaRPr>
          </a:p>
        </p:txBody>
      </p:sp>
      <p:sp>
        <p:nvSpPr>
          <p:cNvPr id="7" name="TextBox 6">
            <a:extLst>
              <a:ext uri="{FF2B5EF4-FFF2-40B4-BE49-F238E27FC236}">
                <a16:creationId xmlns:a16="http://schemas.microsoft.com/office/drawing/2014/main" id="{2CA316A9-DAEE-F28C-B5E2-D003074C324F}"/>
              </a:ext>
            </a:extLst>
          </p:cNvPr>
          <p:cNvSpPr txBox="1"/>
          <p:nvPr/>
        </p:nvSpPr>
        <p:spPr>
          <a:xfrm>
            <a:off x="2560299" y="3158209"/>
            <a:ext cx="4090803" cy="400110"/>
          </a:xfrm>
          <a:prstGeom prst="rect">
            <a:avLst/>
          </a:prstGeom>
          <a:noFill/>
        </p:spPr>
        <p:txBody>
          <a:bodyPr wrap="square">
            <a:spAutoFit/>
          </a:bodyPr>
          <a:lstStyle/>
          <a:p>
            <a:r>
              <a:rPr lang="en-GB" sz="2000" b="1" dirty="0">
                <a:latin typeface="Segoe UI Variable Text" pitchFamily="2" charset="0"/>
              </a:rPr>
              <a:t>Defensive design considerations</a:t>
            </a:r>
          </a:p>
        </p:txBody>
      </p:sp>
      <p:sp>
        <p:nvSpPr>
          <p:cNvPr id="12" name="TextBox 11">
            <a:extLst>
              <a:ext uri="{FF2B5EF4-FFF2-40B4-BE49-F238E27FC236}">
                <a16:creationId xmlns:a16="http://schemas.microsoft.com/office/drawing/2014/main" id="{8CDBF8D1-8159-88B6-A661-49ADCF44D403}"/>
              </a:ext>
            </a:extLst>
          </p:cNvPr>
          <p:cNvSpPr txBox="1"/>
          <p:nvPr/>
        </p:nvSpPr>
        <p:spPr>
          <a:xfrm>
            <a:off x="2591950" y="3667837"/>
            <a:ext cx="3890959" cy="3136756"/>
          </a:xfrm>
          <a:prstGeom prst="rect">
            <a:avLst/>
          </a:prstGeom>
          <a:noFill/>
        </p:spPr>
        <p:txBody>
          <a:bodyPr wrap="square">
            <a:spAutoFit/>
          </a:bodyPr>
          <a:lstStyle/>
          <a:p>
            <a:pPr marL="285750" indent="-285750">
              <a:lnSpc>
                <a:spcPct val="107000"/>
              </a:lnSpc>
              <a:spcAft>
                <a:spcPts val="800"/>
              </a:spcAft>
              <a:buFont typeface="Arial" panose="020B0604020202020204" pitchFamily="34" charset="0"/>
              <a:buChar char="•"/>
            </a:pPr>
            <a:r>
              <a:rPr lang="en-GB" sz="1800" b="1" kern="100" dirty="0">
                <a:effectLst/>
                <a:latin typeface="Segoe UI Variable Text" pitchFamily="2" charset="0"/>
                <a:ea typeface="Aptos" panose="020B0004020202020204" pitchFamily="34" charset="0"/>
                <a:cs typeface="Times New Roman" panose="02020603050405020304" pitchFamily="18" charset="0"/>
              </a:rPr>
              <a:t>Anticipating misuse</a:t>
            </a:r>
            <a:r>
              <a:rPr lang="en-GB" sz="1800" kern="100" dirty="0">
                <a:effectLst/>
                <a:latin typeface="Segoe UI Variable Text" pitchFamily="2" charset="0"/>
                <a:ea typeface="Aptos" panose="020B0004020202020204" pitchFamily="34" charset="0"/>
                <a:cs typeface="Times New Roman" panose="02020603050405020304" pitchFamily="18" charset="0"/>
              </a:rPr>
              <a:t> means designing a system while considering how users might accidentally or deliberately use it incorrectly. </a:t>
            </a:r>
          </a:p>
          <a:p>
            <a:pPr marL="285750" indent="-285750">
              <a:lnSpc>
                <a:spcPct val="107000"/>
              </a:lnSpc>
              <a:spcAft>
                <a:spcPts val="800"/>
              </a:spcAft>
              <a:buFont typeface="Arial" panose="020B0604020202020204" pitchFamily="34" charset="0"/>
              <a:buChar char="•"/>
            </a:pPr>
            <a:r>
              <a:rPr lang="en-GB" b="1" dirty="0">
                <a:latin typeface="Segoe UI Variable Text" pitchFamily="2" charset="0"/>
              </a:rPr>
              <a:t>Authentication</a:t>
            </a:r>
            <a:r>
              <a:rPr lang="en-GB" dirty="0">
                <a:latin typeface="Segoe UI Variable Text" pitchFamily="2" charset="0"/>
              </a:rPr>
              <a:t> is the process of verifying that a user is who they claim to be before granting access to a system, device, or data.</a:t>
            </a:r>
          </a:p>
        </p:txBody>
      </p:sp>
      <p:graphicFrame>
        <p:nvGraphicFramePr>
          <p:cNvPr id="15" name="Table 14">
            <a:extLst>
              <a:ext uri="{FF2B5EF4-FFF2-40B4-BE49-F238E27FC236}">
                <a16:creationId xmlns:a16="http://schemas.microsoft.com/office/drawing/2014/main" id="{44BEAE26-7221-06BA-A011-4D03070F1701}"/>
              </a:ext>
            </a:extLst>
          </p:cNvPr>
          <p:cNvGraphicFramePr>
            <a:graphicFrameLocks noGrp="1"/>
          </p:cNvGraphicFramePr>
          <p:nvPr>
            <p:extLst>
              <p:ext uri="{D42A27DB-BD31-4B8C-83A1-F6EECF244321}">
                <p14:modId xmlns:p14="http://schemas.microsoft.com/office/powerpoint/2010/main" val="3393706432"/>
              </p:ext>
            </p:extLst>
          </p:nvPr>
        </p:nvGraphicFramePr>
        <p:xfrm>
          <a:off x="6819306" y="1503789"/>
          <a:ext cx="4987884" cy="4589106"/>
        </p:xfrm>
        <a:graphic>
          <a:graphicData uri="http://schemas.openxmlformats.org/drawingml/2006/table">
            <a:tbl>
              <a:tblPr firstRow="1" bandRow="1">
                <a:tableStyleId>{5C22544A-7EE6-4342-B048-85BDC9FD1C3A}</a:tableStyleId>
              </a:tblPr>
              <a:tblGrid>
                <a:gridCol w="2493942">
                  <a:extLst>
                    <a:ext uri="{9D8B030D-6E8A-4147-A177-3AD203B41FA5}">
                      <a16:colId xmlns:a16="http://schemas.microsoft.com/office/drawing/2014/main" val="753549989"/>
                    </a:ext>
                  </a:extLst>
                </a:gridCol>
                <a:gridCol w="2493942">
                  <a:extLst>
                    <a:ext uri="{9D8B030D-6E8A-4147-A177-3AD203B41FA5}">
                      <a16:colId xmlns:a16="http://schemas.microsoft.com/office/drawing/2014/main" val="44563207"/>
                    </a:ext>
                  </a:extLst>
                </a:gridCol>
              </a:tblGrid>
              <a:tr h="406511">
                <a:tc>
                  <a:txBody>
                    <a:bodyPr/>
                    <a:lstStyle/>
                    <a:p>
                      <a:pPr algn="ctr"/>
                      <a:r>
                        <a:rPr lang="en-GB" sz="1600" dirty="0">
                          <a:latin typeface="Segoe UI Variable Text" pitchFamily="2" charset="0"/>
                        </a:rPr>
                        <a:t>Anticipating misuse</a:t>
                      </a:r>
                    </a:p>
                  </a:txBody>
                  <a:tcPr/>
                </a:tc>
                <a:tc>
                  <a:txBody>
                    <a:bodyPr/>
                    <a:lstStyle/>
                    <a:p>
                      <a:pPr algn="ctr"/>
                      <a:r>
                        <a:rPr lang="en-GB" sz="1600" dirty="0">
                          <a:latin typeface="Segoe UI Variable Text" pitchFamily="2" charset="0"/>
                        </a:rPr>
                        <a:t>Authentication</a:t>
                      </a:r>
                    </a:p>
                  </a:txBody>
                  <a:tcPr/>
                </a:tc>
                <a:extLst>
                  <a:ext uri="{0D108BD9-81ED-4DB2-BD59-A6C34878D82A}">
                    <a16:rowId xmlns:a16="http://schemas.microsoft.com/office/drawing/2014/main" val="127576501"/>
                  </a:ext>
                </a:extLst>
              </a:tr>
              <a:tr h="872586">
                <a:tc>
                  <a:txBody>
                    <a:bodyPr/>
                    <a:lstStyle/>
                    <a:p>
                      <a:pPr algn="ctr"/>
                      <a:r>
                        <a:rPr lang="en-GB" sz="1600" dirty="0">
                          <a:latin typeface="Segoe UI Variable Text" pitchFamily="2" charset="0"/>
                        </a:rPr>
                        <a:t>Preventing users from entering letters into a phone number field.</a:t>
                      </a:r>
                    </a:p>
                  </a:txBody>
                  <a:tcPr/>
                </a:tc>
                <a:tc>
                  <a:txBody>
                    <a:bodyPr/>
                    <a:lstStyle/>
                    <a:p>
                      <a:pPr lvl="0" algn="ctr"/>
                      <a:r>
                        <a:rPr lang="en-GB" sz="1600" kern="1200" dirty="0">
                          <a:solidFill>
                            <a:schemeClr val="dk1"/>
                          </a:solidFill>
                          <a:effectLst/>
                          <a:latin typeface="Segoe UI Variable Text" pitchFamily="2" charset="0"/>
                          <a:ea typeface="+mn-ea"/>
                          <a:cs typeface="+mn-cs"/>
                        </a:rPr>
                        <a:t>Entering a username and password. </a:t>
                      </a:r>
                    </a:p>
                  </a:txBody>
                  <a:tcPr/>
                </a:tc>
                <a:extLst>
                  <a:ext uri="{0D108BD9-81ED-4DB2-BD59-A6C34878D82A}">
                    <a16:rowId xmlns:a16="http://schemas.microsoft.com/office/drawing/2014/main" val="3054824948"/>
                  </a:ext>
                </a:extLst>
              </a:tr>
              <a:tr h="1134361">
                <a:tc>
                  <a:txBody>
                    <a:bodyPr/>
                    <a:lstStyle/>
                    <a:p>
                      <a:pPr algn="ctr"/>
                      <a:r>
                        <a:rPr lang="en-GB" sz="1600" dirty="0">
                          <a:latin typeface="Segoe UI Variable Text" pitchFamily="2" charset="0"/>
                        </a:rPr>
                        <a:t>Limiting the number of login attempts to stop password guessing.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Segoe UI Variable Text" pitchFamily="2" charset="0"/>
                          <a:ea typeface="+mn-ea"/>
                          <a:cs typeface="+mn-cs"/>
                        </a:rPr>
                        <a:t>Using a fingerprint scanner.</a:t>
                      </a:r>
                    </a:p>
                  </a:txBody>
                  <a:tcPr/>
                </a:tc>
                <a:extLst>
                  <a:ext uri="{0D108BD9-81ED-4DB2-BD59-A6C34878D82A}">
                    <a16:rowId xmlns:a16="http://schemas.microsoft.com/office/drawing/2014/main" val="3222163796"/>
                  </a:ext>
                </a:extLst>
              </a:tr>
              <a:tr h="872586">
                <a:tc>
                  <a:txBody>
                    <a:bodyPr/>
                    <a:lstStyle/>
                    <a:p>
                      <a:pPr algn="ctr"/>
                      <a:r>
                        <a:rPr lang="en-GB" sz="1600" dirty="0">
                          <a:latin typeface="Segoe UI Variable Text" pitchFamily="2" charset="0"/>
                        </a:rPr>
                        <a:t>Confirming before permanently deleting a file.</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Segoe UI Variable Text" pitchFamily="2" charset="0"/>
                          <a:ea typeface="+mn-ea"/>
                          <a:cs typeface="+mn-cs"/>
                        </a:rPr>
                        <a:t>Using facial recognition. </a:t>
                      </a:r>
                    </a:p>
                  </a:txBody>
                  <a:tcPr/>
                </a:tc>
                <a:extLst>
                  <a:ext uri="{0D108BD9-81ED-4DB2-BD59-A6C34878D82A}">
                    <a16:rowId xmlns:a16="http://schemas.microsoft.com/office/drawing/2014/main" val="1387050998"/>
                  </a:ext>
                </a:extLst>
              </a:tr>
              <a:tr h="1303062">
                <a:tc>
                  <a:txBody>
                    <a:bodyPr/>
                    <a:lstStyle/>
                    <a:p>
                      <a:pPr algn="ctr"/>
                      <a:r>
                        <a:rPr lang="en-GB" sz="1600" dirty="0">
                          <a:latin typeface="Segoe UI Variable Text" pitchFamily="2" charset="0"/>
                        </a:rPr>
                        <a:t>Restricting the length of text entered into a field.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Segoe UI Variable Text" pitchFamily="2" charset="0"/>
                          <a:ea typeface="+mn-ea"/>
                          <a:cs typeface="+mn-cs"/>
                        </a:rPr>
                        <a:t>Entering a one-time code sent to a mobile phone (two-factor authentication). </a:t>
                      </a:r>
                    </a:p>
                  </a:txBody>
                  <a:tcPr/>
                </a:tc>
                <a:extLst>
                  <a:ext uri="{0D108BD9-81ED-4DB2-BD59-A6C34878D82A}">
                    <a16:rowId xmlns:a16="http://schemas.microsoft.com/office/drawing/2014/main" val="2316382095"/>
                  </a:ext>
                </a:extLst>
              </a:tr>
            </a:tbl>
          </a:graphicData>
        </a:graphic>
      </p:graphicFrame>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4B749B27-1DE4-7B1B-B812-3803D74B75C7}"/>
              </a:ext>
            </a:extLst>
          </p:cNvPr>
          <p:cNvSpPr txBox="1"/>
          <p:nvPr/>
        </p:nvSpPr>
        <p:spPr>
          <a:xfrm>
            <a:off x="224790" y="1120676"/>
            <a:ext cx="4705020" cy="2308324"/>
          </a:xfrm>
          <a:prstGeom prst="rect">
            <a:avLst/>
          </a:prstGeom>
          <a:noFill/>
        </p:spPr>
        <p:txBody>
          <a:bodyPr wrap="square">
            <a:spAutoFit/>
          </a:bodyPr>
          <a:lstStyle/>
          <a:p>
            <a:pPr>
              <a:buNone/>
            </a:pPr>
            <a:r>
              <a:rPr lang="en-GB" b="1" dirty="0">
                <a:latin typeface="Segoe UI Variable Text" pitchFamily="2" charset="0"/>
              </a:rPr>
              <a:t>Example: Online learning platform</a:t>
            </a:r>
          </a:p>
          <a:p>
            <a:pPr>
              <a:buNone/>
            </a:pPr>
            <a:endParaRPr lang="en-GB" dirty="0">
              <a:latin typeface="Segoe UI Variable Text" pitchFamily="2" charset="0"/>
            </a:endParaRPr>
          </a:p>
          <a:p>
            <a:pPr>
              <a:buNone/>
            </a:pPr>
            <a:r>
              <a:rPr lang="en-GB" dirty="0">
                <a:latin typeface="Segoe UI Variable Text" pitchFamily="2" charset="0"/>
              </a:rPr>
              <a:t>A school creates an online learning platform where students can view homework, submit assignments, and check their grades.</a:t>
            </a:r>
          </a:p>
          <a:p>
            <a:pPr>
              <a:buNone/>
            </a:pPr>
            <a:r>
              <a:rPr lang="en-GB" dirty="0">
                <a:latin typeface="Segoe UI Variable Text" pitchFamily="2" charset="0"/>
              </a:rPr>
              <a:t>When designing the system, the developers use </a:t>
            </a:r>
            <a:r>
              <a:rPr lang="en-GB" b="1" dirty="0">
                <a:latin typeface="Segoe UI Variable Text" pitchFamily="2" charset="0"/>
              </a:rPr>
              <a:t>defensive design</a:t>
            </a:r>
            <a:r>
              <a:rPr lang="en-GB" dirty="0">
                <a:latin typeface="Segoe UI Variable Text" pitchFamily="2" charset="0"/>
              </a:rPr>
              <a:t> to protect the platform.</a:t>
            </a:r>
          </a:p>
        </p:txBody>
      </p:sp>
      <p:pic>
        <p:nvPicPr>
          <p:cNvPr id="13" name="Picture 12">
            <a:extLst>
              <a:ext uri="{FF2B5EF4-FFF2-40B4-BE49-F238E27FC236}">
                <a16:creationId xmlns:a16="http://schemas.microsoft.com/office/drawing/2014/main" id="{12E8CB5E-5736-8693-E9CE-8D1BEF6D51B2}"/>
              </a:ext>
            </a:extLst>
          </p:cNvPr>
          <p:cNvPicPr>
            <a:picLocks noChangeAspect="1"/>
          </p:cNvPicPr>
          <p:nvPr/>
        </p:nvPicPr>
        <p:blipFill>
          <a:blip r:embed="rId4"/>
          <a:stretch>
            <a:fillRect/>
          </a:stretch>
        </p:blipFill>
        <p:spPr>
          <a:xfrm>
            <a:off x="332462" y="3538255"/>
            <a:ext cx="4368362" cy="2912241"/>
          </a:xfrm>
          <a:prstGeom prst="rect">
            <a:avLst/>
          </a:prstGeom>
        </p:spPr>
      </p:pic>
      <p:sp>
        <p:nvSpPr>
          <p:cNvPr id="18" name="TextBox 17">
            <a:extLst>
              <a:ext uri="{FF2B5EF4-FFF2-40B4-BE49-F238E27FC236}">
                <a16:creationId xmlns:a16="http://schemas.microsoft.com/office/drawing/2014/main" id="{24A63A27-2F6B-BE18-24E9-E947E05E50CB}"/>
              </a:ext>
            </a:extLst>
          </p:cNvPr>
          <p:cNvSpPr txBox="1"/>
          <p:nvPr/>
        </p:nvSpPr>
        <p:spPr>
          <a:xfrm>
            <a:off x="5420038" y="1120676"/>
            <a:ext cx="6387152" cy="1200329"/>
          </a:xfrm>
          <a:prstGeom prst="rect">
            <a:avLst/>
          </a:prstGeom>
          <a:noFill/>
          <a:ln>
            <a:solidFill>
              <a:srgbClr val="00B050"/>
            </a:solidFill>
          </a:ln>
        </p:spPr>
        <p:txBody>
          <a:bodyPr wrap="square">
            <a:spAutoFit/>
          </a:bodyPr>
          <a:lstStyle/>
          <a:p>
            <a:pPr>
              <a:buNone/>
            </a:pPr>
            <a:r>
              <a:rPr lang="en-GB" b="1" dirty="0">
                <a:latin typeface="Segoe UI Variable Text" pitchFamily="2" charset="0"/>
              </a:rPr>
              <a:t>Authentication</a:t>
            </a:r>
          </a:p>
          <a:p>
            <a:pPr>
              <a:buNone/>
            </a:pPr>
            <a:r>
              <a:rPr lang="en-GB" dirty="0">
                <a:latin typeface="Segoe UI Variable Text" pitchFamily="2" charset="0"/>
              </a:rPr>
              <a:t>When a student tries to log in, they must enter their username and password. The system checks these details before granting access.</a:t>
            </a:r>
          </a:p>
        </p:txBody>
      </p:sp>
      <p:sp>
        <p:nvSpPr>
          <p:cNvPr id="19" name="TextBox 18">
            <a:extLst>
              <a:ext uri="{FF2B5EF4-FFF2-40B4-BE49-F238E27FC236}">
                <a16:creationId xmlns:a16="http://schemas.microsoft.com/office/drawing/2014/main" id="{C8978469-1742-45E3-060F-EB56938C6769}"/>
              </a:ext>
            </a:extLst>
          </p:cNvPr>
          <p:cNvSpPr txBox="1"/>
          <p:nvPr/>
        </p:nvSpPr>
        <p:spPr>
          <a:xfrm>
            <a:off x="5420038" y="2424411"/>
            <a:ext cx="6387152" cy="1200329"/>
          </a:xfrm>
          <a:prstGeom prst="rect">
            <a:avLst/>
          </a:prstGeom>
          <a:noFill/>
          <a:ln>
            <a:solidFill>
              <a:srgbClr val="00B050"/>
            </a:solidFill>
          </a:ln>
        </p:spPr>
        <p:txBody>
          <a:bodyPr wrap="square">
            <a:spAutoFit/>
          </a:bodyPr>
          <a:lstStyle/>
          <a:p>
            <a:pPr>
              <a:buNone/>
            </a:pPr>
            <a:r>
              <a:rPr lang="en-GB" b="1" dirty="0">
                <a:latin typeface="Segoe UI Variable Text" pitchFamily="2" charset="0"/>
              </a:rPr>
              <a:t>Purpose:</a:t>
            </a:r>
            <a:r>
              <a:rPr lang="en-GB" dirty="0">
                <a:latin typeface="Segoe UI Variable Text" pitchFamily="2" charset="0"/>
              </a:rPr>
              <a:t> </a:t>
            </a:r>
          </a:p>
          <a:p>
            <a:pPr>
              <a:buNone/>
            </a:pPr>
            <a:r>
              <a:rPr lang="en-GB" dirty="0">
                <a:latin typeface="Segoe UI Variable Text" pitchFamily="2" charset="0"/>
              </a:rPr>
              <a:t>Ensures that only authorised students can access their accounts and prevents other people from viewing or changing their information.</a:t>
            </a:r>
          </a:p>
        </p:txBody>
      </p:sp>
      <p:sp>
        <p:nvSpPr>
          <p:cNvPr id="23" name="TextBox 22">
            <a:extLst>
              <a:ext uri="{FF2B5EF4-FFF2-40B4-BE49-F238E27FC236}">
                <a16:creationId xmlns:a16="http://schemas.microsoft.com/office/drawing/2014/main" id="{E59D5264-06A2-8337-3F3B-EEB709A60A83}"/>
              </a:ext>
            </a:extLst>
          </p:cNvPr>
          <p:cNvSpPr txBox="1"/>
          <p:nvPr/>
        </p:nvSpPr>
        <p:spPr>
          <a:xfrm>
            <a:off x="5420038" y="3728146"/>
            <a:ext cx="6387152" cy="1477328"/>
          </a:xfrm>
          <a:prstGeom prst="rect">
            <a:avLst/>
          </a:prstGeom>
          <a:noFill/>
          <a:ln>
            <a:solidFill>
              <a:srgbClr val="FF0000"/>
            </a:solidFill>
          </a:ln>
        </p:spPr>
        <p:txBody>
          <a:bodyPr wrap="square">
            <a:spAutoFit/>
          </a:bodyPr>
          <a:lstStyle/>
          <a:p>
            <a:pPr>
              <a:buNone/>
            </a:pPr>
            <a:r>
              <a:rPr lang="en-GB" b="1" dirty="0">
                <a:latin typeface="Segoe UI Variable Text" pitchFamily="2" charset="0"/>
              </a:rPr>
              <a:t>Anticipating Misuse</a:t>
            </a:r>
          </a:p>
          <a:p>
            <a:pPr>
              <a:buNone/>
            </a:pPr>
            <a:r>
              <a:rPr lang="en-GB" dirty="0">
                <a:latin typeface="Segoe UI Variable Text" pitchFamily="2" charset="0"/>
              </a:rPr>
              <a:t>The developers realise that someone might try to guess a student's password by repeatedly entering different passwords. To prevent this, the system </a:t>
            </a:r>
            <a:r>
              <a:rPr lang="en-GB" b="1" dirty="0">
                <a:latin typeface="Segoe UI Variable Text" pitchFamily="2" charset="0"/>
              </a:rPr>
              <a:t>locks the account for 15 minutes after five failed login attempts.</a:t>
            </a:r>
          </a:p>
        </p:txBody>
      </p:sp>
      <p:sp>
        <p:nvSpPr>
          <p:cNvPr id="29" name="TextBox 28">
            <a:extLst>
              <a:ext uri="{FF2B5EF4-FFF2-40B4-BE49-F238E27FC236}">
                <a16:creationId xmlns:a16="http://schemas.microsoft.com/office/drawing/2014/main" id="{259B97F6-24E1-6444-2FA3-A2A78D1BCED4}"/>
              </a:ext>
            </a:extLst>
          </p:cNvPr>
          <p:cNvSpPr txBox="1"/>
          <p:nvPr/>
        </p:nvSpPr>
        <p:spPr>
          <a:xfrm>
            <a:off x="5420037" y="5308880"/>
            <a:ext cx="6387151" cy="923330"/>
          </a:xfrm>
          <a:prstGeom prst="rect">
            <a:avLst/>
          </a:prstGeom>
          <a:noFill/>
          <a:ln>
            <a:solidFill>
              <a:srgbClr val="FF0000"/>
            </a:solidFill>
          </a:ln>
        </p:spPr>
        <p:txBody>
          <a:bodyPr wrap="square">
            <a:spAutoFit/>
          </a:bodyPr>
          <a:lstStyle/>
          <a:p>
            <a:r>
              <a:rPr lang="en-GB" b="1" dirty="0">
                <a:latin typeface="Segoe UI Variable Text" pitchFamily="2" charset="0"/>
              </a:rPr>
              <a:t>Purpose:</a:t>
            </a:r>
            <a:r>
              <a:rPr lang="en-GB" dirty="0">
                <a:latin typeface="Segoe UI Variable Text" pitchFamily="2" charset="0"/>
              </a:rPr>
              <a:t> </a:t>
            </a:r>
          </a:p>
          <a:p>
            <a:r>
              <a:rPr lang="en-GB" dirty="0">
                <a:latin typeface="Segoe UI Variable Text" pitchFamily="2" charset="0"/>
              </a:rPr>
              <a:t>Prevents malicious users from repeatedly trying passwords to gain unauthorised access.</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Tree>
    <p:extLst>
      <p:ext uri="{BB962C8B-B14F-4D97-AF65-F5344CB8AC3E}">
        <p14:creationId xmlns:p14="http://schemas.microsoft.com/office/powerpoint/2010/main" val="32266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3"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Input validation</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Q2-5 of Task 1 </a:t>
            </a:r>
            <a:r>
              <a:rPr lang="en-GB" dirty="0">
                <a:latin typeface="Segoe UI Variable Text" pitchFamily="2" charset="0"/>
              </a:rPr>
              <a:t>in the student workbook</a:t>
            </a:r>
          </a:p>
        </p:txBody>
      </p:sp>
      <p:sp>
        <p:nvSpPr>
          <p:cNvPr id="4" name="TextBox 3">
            <a:extLst>
              <a:ext uri="{FF2B5EF4-FFF2-40B4-BE49-F238E27FC236}">
                <a16:creationId xmlns:a16="http://schemas.microsoft.com/office/drawing/2014/main" id="{19509F67-4217-DBB2-2407-AA412B6DA3A5}"/>
              </a:ext>
            </a:extLst>
          </p:cNvPr>
          <p:cNvSpPr txBox="1"/>
          <p:nvPr/>
        </p:nvSpPr>
        <p:spPr>
          <a:xfrm>
            <a:off x="224791" y="1156284"/>
            <a:ext cx="6414882" cy="1661993"/>
          </a:xfrm>
          <a:prstGeom prst="rect">
            <a:avLst/>
          </a:prstGeom>
          <a:noFill/>
        </p:spPr>
        <p:txBody>
          <a:bodyPr wrap="square">
            <a:spAutoFit/>
          </a:bodyPr>
          <a:lstStyle/>
          <a:p>
            <a:r>
              <a:rPr lang="en-GB" sz="2400" b="1" dirty="0">
                <a:latin typeface="Segoe UI Variable Text" pitchFamily="2" charset="0"/>
              </a:rPr>
              <a:t>What is meant by input validation?</a:t>
            </a:r>
          </a:p>
          <a:p>
            <a:endParaRPr lang="en-GB" sz="2400" dirty="0">
              <a:latin typeface="Segoe UI Variable Text" pitchFamily="2" charset="0"/>
            </a:endParaRPr>
          </a:p>
          <a:p>
            <a:r>
              <a:rPr lang="en-GB" b="1" dirty="0">
                <a:latin typeface="Segoe UI Variable Text" pitchFamily="2" charset="0"/>
              </a:rPr>
              <a:t>Input validation</a:t>
            </a:r>
            <a:r>
              <a:rPr lang="en-GB" dirty="0">
                <a:latin typeface="Segoe UI Variable Text" pitchFamily="2" charset="0"/>
              </a:rPr>
              <a:t> is the process of checking that data entered into a system is sensible, reasonable, and in the correct format before it is accepted and processed.</a:t>
            </a:r>
          </a:p>
        </p:txBody>
      </p:sp>
      <p:sp>
        <p:nvSpPr>
          <p:cNvPr id="5" name="TextBox 4">
            <a:extLst>
              <a:ext uri="{FF2B5EF4-FFF2-40B4-BE49-F238E27FC236}">
                <a16:creationId xmlns:a16="http://schemas.microsoft.com/office/drawing/2014/main" id="{8444D86F-D716-5F5C-AFFC-05B0F8D1C093}"/>
              </a:ext>
            </a:extLst>
          </p:cNvPr>
          <p:cNvSpPr txBox="1"/>
          <p:nvPr/>
        </p:nvSpPr>
        <p:spPr>
          <a:xfrm>
            <a:off x="224790" y="3028890"/>
            <a:ext cx="3439093" cy="400110"/>
          </a:xfrm>
          <a:prstGeom prst="rect">
            <a:avLst/>
          </a:prstGeom>
          <a:noFill/>
        </p:spPr>
        <p:txBody>
          <a:bodyPr wrap="square">
            <a:spAutoFit/>
          </a:bodyPr>
          <a:lstStyle/>
          <a:p>
            <a:r>
              <a:rPr lang="en-GB" sz="2000" b="1" dirty="0">
                <a:latin typeface="Segoe UI Variable Text" pitchFamily="2" charset="0"/>
              </a:rPr>
              <a:t>Why is it used?</a:t>
            </a:r>
          </a:p>
        </p:txBody>
      </p:sp>
      <p:sp>
        <p:nvSpPr>
          <p:cNvPr id="8" name="TextBox 7">
            <a:extLst>
              <a:ext uri="{FF2B5EF4-FFF2-40B4-BE49-F238E27FC236}">
                <a16:creationId xmlns:a16="http://schemas.microsoft.com/office/drawing/2014/main" id="{147809FE-5C2F-D929-0FF6-2F9EEEE2CF0C}"/>
              </a:ext>
            </a:extLst>
          </p:cNvPr>
          <p:cNvSpPr txBox="1"/>
          <p:nvPr/>
        </p:nvSpPr>
        <p:spPr>
          <a:xfrm>
            <a:off x="2990850" y="3605724"/>
            <a:ext cx="3583180" cy="2749214"/>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Checking that an age entered is between 0 and 120.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Ensuring a postcode follows the correct format.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Making sure a password contains enough characters.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Checking that a quantity ordered is a positive number. </a:t>
            </a:r>
          </a:p>
        </p:txBody>
      </p:sp>
      <p:graphicFrame>
        <p:nvGraphicFramePr>
          <p:cNvPr id="9" name="Table 8">
            <a:extLst>
              <a:ext uri="{FF2B5EF4-FFF2-40B4-BE49-F238E27FC236}">
                <a16:creationId xmlns:a16="http://schemas.microsoft.com/office/drawing/2014/main" id="{82731C01-60CA-DE90-7178-B1232D86FA74}"/>
              </a:ext>
            </a:extLst>
          </p:cNvPr>
          <p:cNvGraphicFramePr>
            <a:graphicFrameLocks noGrp="1"/>
          </p:cNvGraphicFramePr>
          <p:nvPr>
            <p:extLst>
              <p:ext uri="{D42A27DB-BD31-4B8C-83A1-F6EECF244321}">
                <p14:modId xmlns:p14="http://schemas.microsoft.com/office/powerpoint/2010/main" val="2979876023"/>
              </p:ext>
            </p:extLst>
          </p:nvPr>
        </p:nvGraphicFramePr>
        <p:xfrm>
          <a:off x="6943726" y="1689415"/>
          <a:ext cx="5023485" cy="4092259"/>
        </p:xfrm>
        <a:graphic>
          <a:graphicData uri="http://schemas.openxmlformats.org/drawingml/2006/table">
            <a:tbl>
              <a:tblPr firstRow="1" firstCol="1" bandRow="1">
                <a:tableStyleId>{5C22544A-7EE6-4342-B048-85BDC9FD1C3A}</a:tableStyleId>
              </a:tblPr>
              <a:tblGrid>
                <a:gridCol w="1680845">
                  <a:extLst>
                    <a:ext uri="{9D8B030D-6E8A-4147-A177-3AD203B41FA5}">
                      <a16:colId xmlns:a16="http://schemas.microsoft.com/office/drawing/2014/main" val="793300364"/>
                    </a:ext>
                  </a:extLst>
                </a:gridCol>
                <a:gridCol w="1671320">
                  <a:extLst>
                    <a:ext uri="{9D8B030D-6E8A-4147-A177-3AD203B41FA5}">
                      <a16:colId xmlns:a16="http://schemas.microsoft.com/office/drawing/2014/main" val="3787958659"/>
                    </a:ext>
                  </a:extLst>
                </a:gridCol>
                <a:gridCol w="1671320">
                  <a:extLst>
                    <a:ext uri="{9D8B030D-6E8A-4147-A177-3AD203B41FA5}">
                      <a16:colId xmlns:a16="http://schemas.microsoft.com/office/drawing/2014/main" val="319173184"/>
                    </a:ext>
                  </a:extLst>
                </a:gridCol>
              </a:tblGrid>
              <a:tr h="522427">
                <a:tc>
                  <a:txBody>
                    <a:bodyPr/>
                    <a:lstStyle/>
                    <a:p>
                      <a:pPr>
                        <a:lnSpc>
                          <a:spcPct val="107000"/>
                        </a:lnSpc>
                        <a:spcAft>
                          <a:spcPts val="800"/>
                        </a:spcAft>
                        <a:buNone/>
                      </a:pPr>
                      <a:r>
                        <a:rPr lang="en-GB" sz="1600" kern="100" dirty="0">
                          <a:effectLst/>
                          <a:latin typeface="Segoe UI Variable Text" pitchFamily="2" charset="0"/>
                        </a:rPr>
                        <a:t>Validation Type</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Purpose</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Example</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67457237"/>
                  </a:ext>
                </a:extLst>
              </a:tr>
              <a:tr h="549174">
                <a:tc>
                  <a:txBody>
                    <a:bodyPr/>
                    <a:lstStyle/>
                    <a:p>
                      <a:pPr>
                        <a:lnSpc>
                          <a:spcPct val="107000"/>
                        </a:lnSpc>
                        <a:spcAft>
                          <a:spcPts val="800"/>
                        </a:spcAft>
                        <a:buNone/>
                      </a:pPr>
                      <a:r>
                        <a:rPr lang="en-GB" sz="1600" kern="100" dirty="0">
                          <a:effectLst/>
                          <a:latin typeface="Segoe UI Variable Text" pitchFamily="2" charset="0"/>
                        </a:rPr>
                        <a:t>Presence check</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Ensures data has been entered</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Name field cannot be left blank</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30493079"/>
                  </a:ext>
                </a:extLst>
              </a:tr>
              <a:tr h="823828">
                <a:tc>
                  <a:txBody>
                    <a:bodyPr/>
                    <a:lstStyle/>
                    <a:p>
                      <a:pPr>
                        <a:lnSpc>
                          <a:spcPct val="107000"/>
                        </a:lnSpc>
                        <a:spcAft>
                          <a:spcPts val="800"/>
                        </a:spcAft>
                        <a:buNone/>
                      </a:pPr>
                      <a:r>
                        <a:rPr lang="en-GB" sz="1600" kern="100">
                          <a:effectLst/>
                          <a:latin typeface="Segoe UI Variable Text" pitchFamily="2" charset="0"/>
                        </a:rPr>
                        <a:t>Range check</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Ensures a value is within limits</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Age must be between 0 and 120</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745159417"/>
                  </a:ext>
                </a:extLst>
              </a:tr>
              <a:tr h="823828">
                <a:tc>
                  <a:txBody>
                    <a:bodyPr/>
                    <a:lstStyle/>
                    <a:p>
                      <a:pPr>
                        <a:lnSpc>
                          <a:spcPct val="107000"/>
                        </a:lnSpc>
                        <a:spcAft>
                          <a:spcPts val="800"/>
                        </a:spcAft>
                        <a:buNone/>
                      </a:pPr>
                      <a:r>
                        <a:rPr lang="en-GB" sz="1600" kern="100">
                          <a:effectLst/>
                          <a:latin typeface="Segoe UI Variable Text" pitchFamily="2" charset="0"/>
                        </a:rPr>
                        <a:t>Length check</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Ensures data is the correct length</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Password must be at least 8 characters</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080795789"/>
                  </a:ext>
                </a:extLst>
              </a:tr>
              <a:tr h="549174">
                <a:tc>
                  <a:txBody>
                    <a:bodyPr/>
                    <a:lstStyle/>
                    <a:p>
                      <a:pPr>
                        <a:lnSpc>
                          <a:spcPct val="107000"/>
                        </a:lnSpc>
                        <a:spcAft>
                          <a:spcPts val="800"/>
                        </a:spcAft>
                        <a:buNone/>
                      </a:pPr>
                      <a:r>
                        <a:rPr lang="en-GB" sz="1600" kern="100">
                          <a:effectLst/>
                          <a:latin typeface="Segoe UI Variable Text" pitchFamily="2" charset="0"/>
                        </a:rPr>
                        <a:t>Format check</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Ensures data follows a pattern</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Email address must contain '@'</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53469985"/>
                  </a:ext>
                </a:extLst>
              </a:tr>
              <a:tr h="823828">
                <a:tc>
                  <a:txBody>
                    <a:bodyPr/>
                    <a:lstStyle/>
                    <a:p>
                      <a:pPr>
                        <a:lnSpc>
                          <a:spcPct val="107000"/>
                        </a:lnSpc>
                        <a:spcAft>
                          <a:spcPts val="800"/>
                        </a:spcAft>
                        <a:buNone/>
                      </a:pPr>
                      <a:r>
                        <a:rPr lang="en-GB" sz="1600" kern="100">
                          <a:effectLst/>
                          <a:latin typeface="Segoe UI Variable Text" pitchFamily="2" charset="0"/>
                        </a:rPr>
                        <a:t>Type check</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rPr>
                        <a:t>Ensures the correct data type is entered</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Age must be a number</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30945534"/>
                  </a:ext>
                </a:extLst>
              </a:tr>
            </a:tbl>
          </a:graphicData>
        </a:graphic>
      </p:graphicFrame>
      <p:sp>
        <p:nvSpPr>
          <p:cNvPr id="10" name="TextBox 9">
            <a:extLst>
              <a:ext uri="{FF2B5EF4-FFF2-40B4-BE49-F238E27FC236}">
                <a16:creationId xmlns:a16="http://schemas.microsoft.com/office/drawing/2014/main" id="{A9F5DE23-B786-5E03-B218-6213AC3C9688}"/>
              </a:ext>
            </a:extLst>
          </p:cNvPr>
          <p:cNvSpPr txBox="1"/>
          <p:nvPr/>
        </p:nvSpPr>
        <p:spPr>
          <a:xfrm>
            <a:off x="7198188" y="1168677"/>
            <a:ext cx="4287269" cy="369332"/>
          </a:xfrm>
          <a:prstGeom prst="rect">
            <a:avLst/>
          </a:prstGeom>
          <a:noFill/>
        </p:spPr>
        <p:txBody>
          <a:bodyPr wrap="square">
            <a:spAutoFit/>
          </a:bodyPr>
          <a:lstStyle/>
          <a:p>
            <a:pPr algn="ctr"/>
            <a:r>
              <a:rPr lang="en-GB" b="1" dirty="0">
                <a:latin typeface="Segoe UI Variable Text" pitchFamily="2" charset="0"/>
              </a:rPr>
              <a:t>Common validation checks</a:t>
            </a:r>
          </a:p>
        </p:txBody>
      </p:sp>
      <p:sp>
        <p:nvSpPr>
          <p:cNvPr id="11" name="TextBox 10">
            <a:extLst>
              <a:ext uri="{FF2B5EF4-FFF2-40B4-BE49-F238E27FC236}">
                <a16:creationId xmlns:a16="http://schemas.microsoft.com/office/drawing/2014/main" id="{A13EA687-4FEA-F15D-210C-86DCCBCF9D8A}"/>
              </a:ext>
            </a:extLst>
          </p:cNvPr>
          <p:cNvSpPr txBox="1"/>
          <p:nvPr/>
        </p:nvSpPr>
        <p:spPr>
          <a:xfrm>
            <a:off x="2990850" y="3038415"/>
            <a:ext cx="3439093" cy="400110"/>
          </a:xfrm>
          <a:prstGeom prst="rect">
            <a:avLst/>
          </a:prstGeom>
          <a:noFill/>
        </p:spPr>
        <p:txBody>
          <a:bodyPr wrap="square">
            <a:spAutoFit/>
          </a:bodyPr>
          <a:lstStyle/>
          <a:p>
            <a:r>
              <a:rPr lang="en-GB" sz="2000" b="1" dirty="0">
                <a:latin typeface="Segoe UI Variable Text" pitchFamily="2" charset="0"/>
              </a:rPr>
              <a:t>Examples</a:t>
            </a:r>
          </a:p>
        </p:txBody>
      </p:sp>
      <p:cxnSp>
        <p:nvCxnSpPr>
          <p:cNvPr id="18" name="Straight Connector 17">
            <a:extLst>
              <a:ext uri="{FF2B5EF4-FFF2-40B4-BE49-F238E27FC236}">
                <a16:creationId xmlns:a16="http://schemas.microsoft.com/office/drawing/2014/main" id="{F5561B99-8A65-86F8-CFAF-36E86D2B05EB}"/>
              </a:ext>
            </a:extLst>
          </p:cNvPr>
          <p:cNvCxnSpPr>
            <a:cxnSpLocks/>
          </p:cNvCxnSpPr>
          <p:nvPr/>
        </p:nvCxnSpPr>
        <p:spPr>
          <a:xfrm>
            <a:off x="6689951"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619F3D22-B05A-30EE-D80C-0C64971BF10E}"/>
              </a:ext>
            </a:extLst>
          </p:cNvPr>
          <p:cNvSpPr txBox="1"/>
          <p:nvPr/>
        </p:nvSpPr>
        <p:spPr>
          <a:xfrm>
            <a:off x="224794" y="3446662"/>
            <a:ext cx="2136589" cy="1552348"/>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It helps prevent errors, improve data quality, and stop invalid data from being stored.</a:t>
            </a:r>
          </a:p>
        </p:txBody>
      </p:sp>
    </p:spTree>
    <p:extLst>
      <p:ext uri="{BB962C8B-B14F-4D97-AF65-F5344CB8AC3E}">
        <p14:creationId xmlns:p14="http://schemas.microsoft.com/office/powerpoint/2010/main" val="1299147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B476B-0F95-16AF-4F22-52B2338B16D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8A1F89-3FAC-CE20-7FB0-658375464FCF}"/>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75E9B676-15ED-F066-14F5-C1C29521C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38A9D3F-B34A-46A4-4D80-5781120065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FCA04523-F83F-E8EC-1E22-AD70EFC3D66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0B36ED40-FC9D-980F-A3D2-AD855DB488A3}"/>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0927C066-E52C-7B05-74A8-E498BB3AB28D}"/>
              </a:ext>
            </a:extLst>
          </p:cNvPr>
          <p:cNvSpPr txBox="1"/>
          <p:nvPr/>
        </p:nvSpPr>
        <p:spPr>
          <a:xfrm>
            <a:off x="112397" y="1191310"/>
            <a:ext cx="6134100" cy="369332"/>
          </a:xfrm>
          <a:prstGeom prst="rect">
            <a:avLst/>
          </a:prstGeom>
          <a:noFill/>
        </p:spPr>
        <p:txBody>
          <a:bodyPr wrap="square">
            <a:spAutoFit/>
          </a:bodyPr>
          <a:lstStyle/>
          <a:p>
            <a:r>
              <a:rPr lang="en-GB" b="1" dirty="0">
                <a:latin typeface="Segoe UI Variable Text" pitchFamily="2" charset="0"/>
              </a:rPr>
              <a:t>Example: Online cinema ticket booking system</a:t>
            </a:r>
          </a:p>
        </p:txBody>
      </p:sp>
      <p:pic>
        <p:nvPicPr>
          <p:cNvPr id="10" name="Picture 9">
            <a:extLst>
              <a:ext uri="{FF2B5EF4-FFF2-40B4-BE49-F238E27FC236}">
                <a16:creationId xmlns:a16="http://schemas.microsoft.com/office/drawing/2014/main" id="{0EE0FA21-D80F-6B98-70E2-ACD137EB79CB}"/>
              </a:ext>
            </a:extLst>
          </p:cNvPr>
          <p:cNvPicPr>
            <a:picLocks noChangeAspect="1"/>
          </p:cNvPicPr>
          <p:nvPr/>
        </p:nvPicPr>
        <p:blipFill>
          <a:blip r:embed="rId5"/>
          <a:stretch>
            <a:fillRect/>
          </a:stretch>
        </p:blipFill>
        <p:spPr>
          <a:xfrm>
            <a:off x="2948939" y="1870808"/>
            <a:ext cx="6134101" cy="4089401"/>
          </a:xfrm>
          <a:prstGeom prst="rect">
            <a:avLst/>
          </a:prstGeom>
        </p:spPr>
      </p:pic>
      <p:sp>
        <p:nvSpPr>
          <p:cNvPr id="18" name="TextBox 17">
            <a:extLst>
              <a:ext uri="{FF2B5EF4-FFF2-40B4-BE49-F238E27FC236}">
                <a16:creationId xmlns:a16="http://schemas.microsoft.com/office/drawing/2014/main" id="{BE816FB7-7DFB-8B48-CBB2-F7F021D126BB}"/>
              </a:ext>
            </a:extLst>
          </p:cNvPr>
          <p:cNvSpPr txBox="1"/>
          <p:nvPr/>
        </p:nvSpPr>
        <p:spPr>
          <a:xfrm>
            <a:off x="112397" y="1870808"/>
            <a:ext cx="2602228" cy="1077218"/>
          </a:xfrm>
          <a:prstGeom prst="rect">
            <a:avLst/>
          </a:prstGeom>
          <a:noFill/>
        </p:spPr>
        <p:txBody>
          <a:bodyPr wrap="square">
            <a:spAutoFit/>
          </a:bodyPr>
          <a:lstStyle/>
          <a:p>
            <a:r>
              <a:rPr lang="en-GB" sz="1600" dirty="0">
                <a:latin typeface="Segoe UI Variable Text" pitchFamily="2" charset="0"/>
              </a:rPr>
              <a:t>The system performs a </a:t>
            </a:r>
            <a:r>
              <a:rPr lang="en-GB" sz="1600" b="1" dirty="0">
                <a:latin typeface="Segoe UI Variable Text" pitchFamily="2" charset="0"/>
              </a:rPr>
              <a:t>presence check</a:t>
            </a:r>
            <a:r>
              <a:rPr lang="en-GB" sz="1600" dirty="0">
                <a:latin typeface="Segoe UI Variable Text" pitchFamily="2" charset="0"/>
              </a:rPr>
              <a:t> to ensure the name and email fields are not empty.</a:t>
            </a:r>
          </a:p>
        </p:txBody>
      </p:sp>
      <p:cxnSp>
        <p:nvCxnSpPr>
          <p:cNvPr id="20" name="Straight Arrow Connector 19">
            <a:extLst>
              <a:ext uri="{FF2B5EF4-FFF2-40B4-BE49-F238E27FC236}">
                <a16:creationId xmlns:a16="http://schemas.microsoft.com/office/drawing/2014/main" id="{B36385F1-2E25-B26E-D38F-AAAA83C4E983}"/>
              </a:ext>
            </a:extLst>
          </p:cNvPr>
          <p:cNvCxnSpPr/>
          <p:nvPr/>
        </p:nvCxnSpPr>
        <p:spPr>
          <a:xfrm flipH="1" flipV="1">
            <a:off x="2714625" y="2571750"/>
            <a:ext cx="942975" cy="6096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EC7F5139-F112-9D8A-1880-6A61440DED78}"/>
              </a:ext>
            </a:extLst>
          </p:cNvPr>
          <p:cNvSpPr txBox="1"/>
          <p:nvPr/>
        </p:nvSpPr>
        <p:spPr>
          <a:xfrm>
            <a:off x="9243061" y="1740753"/>
            <a:ext cx="2644139" cy="830997"/>
          </a:xfrm>
          <a:prstGeom prst="rect">
            <a:avLst/>
          </a:prstGeom>
          <a:noFill/>
        </p:spPr>
        <p:txBody>
          <a:bodyPr wrap="square">
            <a:spAutoFit/>
          </a:bodyPr>
          <a:lstStyle/>
          <a:p>
            <a:r>
              <a:rPr lang="en-GB" sz="1600" dirty="0">
                <a:latin typeface="Segoe UI Variable Text" pitchFamily="2" charset="0"/>
              </a:rPr>
              <a:t>The system performs a </a:t>
            </a:r>
            <a:r>
              <a:rPr lang="en-GB" sz="1600" b="1" dirty="0">
                <a:latin typeface="Segoe UI Variable Text" pitchFamily="2" charset="0"/>
              </a:rPr>
              <a:t>format check</a:t>
            </a:r>
            <a:r>
              <a:rPr lang="en-GB" sz="1600" dirty="0">
                <a:latin typeface="Segoe UI Variable Text" pitchFamily="2" charset="0"/>
              </a:rPr>
              <a:t> on the email address.</a:t>
            </a:r>
          </a:p>
        </p:txBody>
      </p:sp>
      <p:cxnSp>
        <p:nvCxnSpPr>
          <p:cNvPr id="23" name="Straight Arrow Connector 22">
            <a:extLst>
              <a:ext uri="{FF2B5EF4-FFF2-40B4-BE49-F238E27FC236}">
                <a16:creationId xmlns:a16="http://schemas.microsoft.com/office/drawing/2014/main" id="{B768F3E4-F132-D4A8-246E-C5240C3A1C6D}"/>
              </a:ext>
            </a:extLst>
          </p:cNvPr>
          <p:cNvCxnSpPr>
            <a:cxnSpLocks/>
            <a:endCxn id="22" idx="1"/>
          </p:cNvCxnSpPr>
          <p:nvPr/>
        </p:nvCxnSpPr>
        <p:spPr>
          <a:xfrm flipV="1">
            <a:off x="5903843" y="2156252"/>
            <a:ext cx="3339218" cy="10250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4CDA1E53-65DB-56B8-9E3E-33179800EC60}"/>
              </a:ext>
            </a:extLst>
          </p:cNvPr>
          <p:cNvSpPr txBox="1"/>
          <p:nvPr/>
        </p:nvSpPr>
        <p:spPr>
          <a:xfrm>
            <a:off x="119891" y="3155233"/>
            <a:ext cx="2434713" cy="1077218"/>
          </a:xfrm>
          <a:prstGeom prst="rect">
            <a:avLst/>
          </a:prstGeom>
          <a:noFill/>
        </p:spPr>
        <p:txBody>
          <a:bodyPr wrap="square">
            <a:spAutoFit/>
          </a:bodyPr>
          <a:lstStyle/>
          <a:p>
            <a:r>
              <a:rPr lang="en-GB" sz="1600" dirty="0">
                <a:latin typeface="Segoe UI Variable Text" pitchFamily="2" charset="0"/>
              </a:rPr>
              <a:t>The system performs a </a:t>
            </a:r>
            <a:r>
              <a:rPr lang="en-GB" sz="1600" b="1" dirty="0">
                <a:latin typeface="Segoe UI Variable Text" pitchFamily="2" charset="0"/>
              </a:rPr>
              <a:t>type check</a:t>
            </a:r>
            <a:r>
              <a:rPr lang="en-GB" sz="1600" dirty="0">
                <a:latin typeface="Segoe UI Variable Text" pitchFamily="2" charset="0"/>
              </a:rPr>
              <a:t> to ensure the number of tickets is numeric.</a:t>
            </a:r>
          </a:p>
        </p:txBody>
      </p:sp>
      <p:cxnSp>
        <p:nvCxnSpPr>
          <p:cNvPr id="29" name="Straight Arrow Connector 28">
            <a:extLst>
              <a:ext uri="{FF2B5EF4-FFF2-40B4-BE49-F238E27FC236}">
                <a16:creationId xmlns:a16="http://schemas.microsoft.com/office/drawing/2014/main" id="{4DF24D66-3016-EF21-E56A-B0E6B3C6344D}"/>
              </a:ext>
            </a:extLst>
          </p:cNvPr>
          <p:cNvCxnSpPr>
            <a:cxnSpLocks/>
            <a:endCxn id="28" idx="3"/>
          </p:cNvCxnSpPr>
          <p:nvPr/>
        </p:nvCxnSpPr>
        <p:spPr>
          <a:xfrm flipH="1">
            <a:off x="2554604" y="3693842"/>
            <a:ext cx="6656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E9694B62-8CEC-300F-8E34-91BF0E84B858}"/>
              </a:ext>
            </a:extLst>
          </p:cNvPr>
          <p:cNvSpPr txBox="1"/>
          <p:nvPr/>
        </p:nvSpPr>
        <p:spPr>
          <a:xfrm>
            <a:off x="154057" y="4542617"/>
            <a:ext cx="2221395" cy="1323439"/>
          </a:xfrm>
          <a:prstGeom prst="rect">
            <a:avLst/>
          </a:prstGeom>
          <a:noFill/>
        </p:spPr>
        <p:txBody>
          <a:bodyPr wrap="square">
            <a:spAutoFit/>
          </a:bodyPr>
          <a:lstStyle/>
          <a:p>
            <a:r>
              <a:rPr lang="en-GB" sz="1600" dirty="0">
                <a:latin typeface="Segoe UI Variable Text" pitchFamily="2" charset="0"/>
              </a:rPr>
              <a:t>The system performs a </a:t>
            </a:r>
            <a:r>
              <a:rPr lang="en-GB" sz="1600" b="1" dirty="0">
                <a:latin typeface="Segoe UI Variable Text" pitchFamily="2" charset="0"/>
              </a:rPr>
              <a:t>range check</a:t>
            </a:r>
            <a:r>
              <a:rPr lang="en-GB" sz="1600" dirty="0">
                <a:latin typeface="Segoe UI Variable Text" pitchFamily="2" charset="0"/>
              </a:rPr>
              <a:t> to ensure the number of tickets is between 1 and 10.</a:t>
            </a:r>
          </a:p>
        </p:txBody>
      </p:sp>
      <p:cxnSp>
        <p:nvCxnSpPr>
          <p:cNvPr id="36" name="Straight Arrow Connector 35">
            <a:extLst>
              <a:ext uri="{FF2B5EF4-FFF2-40B4-BE49-F238E27FC236}">
                <a16:creationId xmlns:a16="http://schemas.microsoft.com/office/drawing/2014/main" id="{DAEAAAB0-E731-3A8F-C39A-8D2F4A60CF9B}"/>
              </a:ext>
            </a:extLst>
          </p:cNvPr>
          <p:cNvCxnSpPr>
            <a:cxnSpLocks/>
          </p:cNvCxnSpPr>
          <p:nvPr/>
        </p:nvCxnSpPr>
        <p:spPr>
          <a:xfrm flipH="1">
            <a:off x="2464904" y="3846242"/>
            <a:ext cx="907774" cy="10537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493DA08D-AE7F-7BFB-E985-C2E426DC6E3A}"/>
              </a:ext>
            </a:extLst>
          </p:cNvPr>
          <p:cNvSpPr txBox="1"/>
          <p:nvPr/>
        </p:nvSpPr>
        <p:spPr>
          <a:xfrm>
            <a:off x="9243061" y="3692223"/>
            <a:ext cx="2489836" cy="1815882"/>
          </a:xfrm>
          <a:prstGeom prst="rect">
            <a:avLst/>
          </a:prstGeom>
          <a:noFill/>
        </p:spPr>
        <p:txBody>
          <a:bodyPr wrap="square">
            <a:spAutoFit/>
          </a:bodyPr>
          <a:lstStyle/>
          <a:p>
            <a:r>
              <a:rPr lang="en-GB" sz="1600" dirty="0">
                <a:latin typeface="Segoe UI Variable Text" pitchFamily="2" charset="0"/>
              </a:rPr>
              <a:t>The customer enters an 8-character booking reference.</a:t>
            </a:r>
          </a:p>
          <a:p>
            <a:r>
              <a:rPr lang="en-GB" sz="1600" dirty="0">
                <a:latin typeface="Segoe UI Variable Text" pitchFamily="2" charset="0"/>
              </a:rPr>
              <a:t>The system performs a </a:t>
            </a:r>
            <a:r>
              <a:rPr lang="en-GB" sz="1600" b="1" dirty="0">
                <a:latin typeface="Segoe UI Variable Text" pitchFamily="2" charset="0"/>
              </a:rPr>
              <a:t>length check</a:t>
            </a:r>
            <a:r>
              <a:rPr lang="en-GB" sz="1600" dirty="0">
                <a:latin typeface="Segoe UI Variable Text" pitchFamily="2" charset="0"/>
              </a:rPr>
              <a:t> to ensure the reference is exactly 8 characters long.</a:t>
            </a:r>
          </a:p>
        </p:txBody>
      </p:sp>
      <p:cxnSp>
        <p:nvCxnSpPr>
          <p:cNvPr id="40" name="Straight Arrow Connector 39">
            <a:extLst>
              <a:ext uri="{FF2B5EF4-FFF2-40B4-BE49-F238E27FC236}">
                <a16:creationId xmlns:a16="http://schemas.microsoft.com/office/drawing/2014/main" id="{7D998E4A-C979-2217-D841-80179F6E4198}"/>
              </a:ext>
            </a:extLst>
          </p:cNvPr>
          <p:cNvCxnSpPr>
            <a:cxnSpLocks/>
            <a:endCxn id="39" idx="1"/>
          </p:cNvCxnSpPr>
          <p:nvPr/>
        </p:nvCxnSpPr>
        <p:spPr>
          <a:xfrm>
            <a:off x="4999383" y="4373116"/>
            <a:ext cx="4243678" cy="227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7096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FD58F-7E36-5362-0B4A-BC0C20CBBEB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4757A49-3F14-2FD1-6075-EF553BBCBC8E}"/>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Maintainability</a:t>
            </a:r>
          </a:p>
        </p:txBody>
      </p:sp>
      <p:pic>
        <p:nvPicPr>
          <p:cNvPr id="32" name="Picture 31">
            <a:extLst>
              <a:ext uri="{FF2B5EF4-FFF2-40B4-BE49-F238E27FC236}">
                <a16:creationId xmlns:a16="http://schemas.microsoft.com/office/drawing/2014/main" id="{1F03CAEF-2541-543C-AFA2-7F8F7215DF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2E7C65E-1C4F-E1B8-6153-D0D019431AE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D0DBF44-1A2C-ECD0-F02F-7AD50CB6347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9C1F9-8EFF-1E0B-23BA-6E5F9E2E53C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0C7E320E-DE29-1E12-44CA-A1E69B3C0DC0}"/>
              </a:ext>
            </a:extLst>
          </p:cNvPr>
          <p:cNvSpPr txBox="1"/>
          <p:nvPr/>
        </p:nvSpPr>
        <p:spPr>
          <a:xfrm>
            <a:off x="224791" y="1156284"/>
            <a:ext cx="6414882" cy="1661993"/>
          </a:xfrm>
          <a:prstGeom prst="rect">
            <a:avLst/>
          </a:prstGeom>
          <a:noFill/>
        </p:spPr>
        <p:txBody>
          <a:bodyPr wrap="square">
            <a:spAutoFit/>
          </a:bodyPr>
          <a:lstStyle/>
          <a:p>
            <a:r>
              <a:rPr lang="en-GB" sz="2400" b="1" dirty="0">
                <a:latin typeface="Segoe UI Variable Text" pitchFamily="2" charset="0"/>
              </a:rPr>
              <a:t>What is meant by maintainability?</a:t>
            </a:r>
          </a:p>
          <a:p>
            <a:endParaRPr lang="en-GB" sz="2400" dirty="0">
              <a:latin typeface="Segoe UI Variable Text" pitchFamily="2" charset="0"/>
            </a:endParaRPr>
          </a:p>
          <a:p>
            <a:r>
              <a:rPr lang="en-GB" b="1" dirty="0">
                <a:latin typeface="Segoe UI Variable Text" pitchFamily="2" charset="0"/>
              </a:rPr>
              <a:t>Maintainability</a:t>
            </a:r>
            <a:r>
              <a:rPr lang="en-GB" dirty="0">
                <a:latin typeface="Segoe UI Variable Text" pitchFamily="2" charset="0"/>
              </a:rPr>
              <a:t> is the ease with which a program can be understood, corrected, updated, tested, or improved by a programmer after it has been written.</a:t>
            </a:r>
          </a:p>
        </p:txBody>
      </p:sp>
      <p:sp>
        <p:nvSpPr>
          <p:cNvPr id="5" name="TextBox 4">
            <a:extLst>
              <a:ext uri="{FF2B5EF4-FFF2-40B4-BE49-F238E27FC236}">
                <a16:creationId xmlns:a16="http://schemas.microsoft.com/office/drawing/2014/main" id="{1E41111F-74A9-04B8-9B2D-4C1010048C03}"/>
              </a:ext>
            </a:extLst>
          </p:cNvPr>
          <p:cNvSpPr txBox="1"/>
          <p:nvPr/>
        </p:nvSpPr>
        <p:spPr>
          <a:xfrm>
            <a:off x="224791" y="3028890"/>
            <a:ext cx="2667496" cy="707886"/>
          </a:xfrm>
          <a:prstGeom prst="rect">
            <a:avLst/>
          </a:prstGeom>
          <a:noFill/>
        </p:spPr>
        <p:txBody>
          <a:bodyPr wrap="square">
            <a:spAutoFit/>
          </a:bodyPr>
          <a:lstStyle/>
          <a:p>
            <a:r>
              <a:rPr lang="en-GB" sz="2000" b="1" dirty="0">
                <a:latin typeface="Segoe UI Variable Text" pitchFamily="2" charset="0"/>
              </a:rPr>
              <a:t>What does it look like?</a:t>
            </a:r>
          </a:p>
        </p:txBody>
      </p:sp>
      <p:sp>
        <p:nvSpPr>
          <p:cNvPr id="8" name="TextBox 7">
            <a:extLst>
              <a:ext uri="{FF2B5EF4-FFF2-40B4-BE49-F238E27FC236}">
                <a16:creationId xmlns:a16="http://schemas.microsoft.com/office/drawing/2014/main" id="{898B0854-D45D-99A2-EC8F-76F00A1D2DEE}"/>
              </a:ext>
            </a:extLst>
          </p:cNvPr>
          <p:cNvSpPr txBox="1"/>
          <p:nvPr/>
        </p:nvSpPr>
        <p:spPr>
          <a:xfrm>
            <a:off x="2990850" y="3605724"/>
            <a:ext cx="3583180" cy="2862322"/>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Makes programs easier to debug. </a:t>
            </a:r>
          </a:p>
          <a:p>
            <a:pPr marL="285750" lvl="0" indent="-285750">
              <a:buFont typeface="Arial" panose="020B0604020202020204" pitchFamily="34" charset="0"/>
              <a:buChar char="•"/>
            </a:pPr>
            <a:r>
              <a:rPr lang="en-GB" dirty="0">
                <a:latin typeface="Segoe UI Variable Text" pitchFamily="2" charset="0"/>
              </a:rPr>
              <a:t>Allows new features to be added more easily. </a:t>
            </a:r>
          </a:p>
          <a:p>
            <a:pPr marL="285750" lvl="0" indent="-285750">
              <a:buFont typeface="Arial" panose="020B0604020202020204" pitchFamily="34" charset="0"/>
              <a:buChar char="•"/>
            </a:pPr>
            <a:r>
              <a:rPr lang="en-GB" dirty="0">
                <a:latin typeface="Segoe UI Variable Text" pitchFamily="2" charset="0"/>
              </a:rPr>
              <a:t>Helps other programmers understand the code. </a:t>
            </a:r>
          </a:p>
          <a:p>
            <a:pPr marL="285750" lvl="0" indent="-285750">
              <a:buFont typeface="Arial" panose="020B0604020202020204" pitchFamily="34" charset="0"/>
              <a:buChar char="•"/>
            </a:pPr>
            <a:r>
              <a:rPr lang="en-GB" dirty="0">
                <a:latin typeface="Segoe UI Variable Text" pitchFamily="2" charset="0"/>
              </a:rPr>
              <a:t>Reduces the time and cost of updating software. </a:t>
            </a:r>
          </a:p>
          <a:p>
            <a:pPr marL="285750" lvl="0" indent="-285750">
              <a:buFont typeface="Arial" panose="020B0604020202020204" pitchFamily="34" charset="0"/>
              <a:buChar char="•"/>
            </a:pPr>
            <a:r>
              <a:rPr lang="en-GB" dirty="0">
                <a:latin typeface="Segoe UI Variable Text" pitchFamily="2" charset="0"/>
              </a:rPr>
              <a:t>Improves the reliability of future changes.</a:t>
            </a:r>
          </a:p>
        </p:txBody>
      </p:sp>
      <p:sp>
        <p:nvSpPr>
          <p:cNvPr id="10" name="TextBox 9">
            <a:extLst>
              <a:ext uri="{FF2B5EF4-FFF2-40B4-BE49-F238E27FC236}">
                <a16:creationId xmlns:a16="http://schemas.microsoft.com/office/drawing/2014/main" id="{38750479-52C3-67AF-AFC9-18E79B8551DA}"/>
              </a:ext>
            </a:extLst>
          </p:cNvPr>
          <p:cNvSpPr txBox="1"/>
          <p:nvPr/>
        </p:nvSpPr>
        <p:spPr>
          <a:xfrm>
            <a:off x="7198188" y="1168677"/>
            <a:ext cx="4287269" cy="369332"/>
          </a:xfrm>
          <a:prstGeom prst="rect">
            <a:avLst/>
          </a:prstGeom>
          <a:noFill/>
        </p:spPr>
        <p:txBody>
          <a:bodyPr wrap="square">
            <a:spAutoFit/>
          </a:bodyPr>
          <a:lstStyle/>
          <a:p>
            <a:pPr algn="ctr"/>
            <a:r>
              <a:rPr lang="en-GB" b="1" dirty="0">
                <a:latin typeface="Segoe UI Variable Text" pitchFamily="2" charset="0"/>
              </a:rPr>
              <a:t>Maintainability methods</a:t>
            </a:r>
          </a:p>
        </p:txBody>
      </p:sp>
      <p:sp>
        <p:nvSpPr>
          <p:cNvPr id="11" name="TextBox 10">
            <a:extLst>
              <a:ext uri="{FF2B5EF4-FFF2-40B4-BE49-F238E27FC236}">
                <a16:creationId xmlns:a16="http://schemas.microsoft.com/office/drawing/2014/main" id="{55B45C65-115B-B532-5339-5F005ED4697F}"/>
              </a:ext>
            </a:extLst>
          </p:cNvPr>
          <p:cNvSpPr txBox="1"/>
          <p:nvPr/>
        </p:nvSpPr>
        <p:spPr>
          <a:xfrm>
            <a:off x="2990850" y="3038415"/>
            <a:ext cx="3439093" cy="400110"/>
          </a:xfrm>
          <a:prstGeom prst="rect">
            <a:avLst/>
          </a:prstGeom>
          <a:noFill/>
        </p:spPr>
        <p:txBody>
          <a:bodyPr wrap="square">
            <a:spAutoFit/>
          </a:bodyPr>
          <a:lstStyle/>
          <a:p>
            <a:r>
              <a:rPr lang="en-GB" sz="2000" b="1" dirty="0">
                <a:latin typeface="Segoe UI Variable Text" pitchFamily="2" charset="0"/>
              </a:rPr>
              <a:t>Why is it important? </a:t>
            </a:r>
          </a:p>
        </p:txBody>
      </p:sp>
      <p:cxnSp>
        <p:nvCxnSpPr>
          <p:cNvPr id="18" name="Straight Connector 17">
            <a:extLst>
              <a:ext uri="{FF2B5EF4-FFF2-40B4-BE49-F238E27FC236}">
                <a16:creationId xmlns:a16="http://schemas.microsoft.com/office/drawing/2014/main" id="{A5DA8676-4D36-9D07-40B2-C379F7BB38E6}"/>
              </a:ext>
            </a:extLst>
          </p:cNvPr>
          <p:cNvCxnSpPr>
            <a:cxnSpLocks/>
          </p:cNvCxnSpPr>
          <p:nvPr/>
        </p:nvCxnSpPr>
        <p:spPr>
          <a:xfrm>
            <a:off x="6689951"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3744F008-6928-B980-EAC8-FED8D567FAF0}"/>
              </a:ext>
            </a:extLst>
          </p:cNvPr>
          <p:cNvSpPr txBox="1"/>
          <p:nvPr/>
        </p:nvSpPr>
        <p:spPr>
          <a:xfrm>
            <a:off x="224794" y="3735544"/>
            <a:ext cx="2512282" cy="1754326"/>
          </a:xfrm>
          <a:prstGeom prst="rect">
            <a:avLst/>
          </a:prstGeom>
          <a:noFill/>
        </p:spPr>
        <p:txBody>
          <a:bodyPr wrap="square">
            <a:spAutoFit/>
          </a:bodyPr>
          <a:lstStyle/>
          <a:p>
            <a:r>
              <a:rPr lang="en-GB" dirty="0">
                <a:latin typeface="Segoe UI Variable Text" pitchFamily="2" charset="0"/>
              </a:rPr>
              <a:t>A maintainable program is organised and documented so that changes can be made quickly and with fewer errors.</a:t>
            </a:r>
          </a:p>
        </p:txBody>
      </p:sp>
      <p:graphicFrame>
        <p:nvGraphicFramePr>
          <p:cNvPr id="6" name="Table 5">
            <a:extLst>
              <a:ext uri="{FF2B5EF4-FFF2-40B4-BE49-F238E27FC236}">
                <a16:creationId xmlns:a16="http://schemas.microsoft.com/office/drawing/2014/main" id="{DF821404-0679-2B88-CC93-6AEF8C82143F}"/>
              </a:ext>
            </a:extLst>
          </p:cNvPr>
          <p:cNvGraphicFramePr>
            <a:graphicFrameLocks noGrp="1"/>
          </p:cNvGraphicFramePr>
          <p:nvPr>
            <p:extLst>
              <p:ext uri="{D42A27DB-BD31-4B8C-83A1-F6EECF244321}">
                <p14:modId xmlns:p14="http://schemas.microsoft.com/office/powerpoint/2010/main" val="3409503060"/>
              </p:ext>
            </p:extLst>
          </p:nvPr>
        </p:nvGraphicFramePr>
        <p:xfrm>
          <a:off x="6949959" y="1605063"/>
          <a:ext cx="4857225" cy="4347827"/>
        </p:xfrm>
        <a:graphic>
          <a:graphicData uri="http://schemas.openxmlformats.org/drawingml/2006/table">
            <a:tbl>
              <a:tblPr firstRow="1" firstCol="1" bandRow="1">
                <a:tableStyleId>{5C22544A-7EE6-4342-B048-85BDC9FD1C3A}</a:tableStyleId>
              </a:tblPr>
              <a:tblGrid>
                <a:gridCol w="1612000">
                  <a:extLst>
                    <a:ext uri="{9D8B030D-6E8A-4147-A177-3AD203B41FA5}">
                      <a16:colId xmlns:a16="http://schemas.microsoft.com/office/drawing/2014/main" val="3247831610"/>
                    </a:ext>
                  </a:extLst>
                </a:gridCol>
                <a:gridCol w="3245225">
                  <a:extLst>
                    <a:ext uri="{9D8B030D-6E8A-4147-A177-3AD203B41FA5}">
                      <a16:colId xmlns:a16="http://schemas.microsoft.com/office/drawing/2014/main" val="4142265072"/>
                    </a:ext>
                  </a:extLst>
                </a:gridCol>
              </a:tblGrid>
              <a:tr h="216122">
                <a:tc>
                  <a:txBody>
                    <a:bodyPr/>
                    <a:lstStyle/>
                    <a:p>
                      <a:pPr>
                        <a:lnSpc>
                          <a:spcPct val="107000"/>
                        </a:lnSpc>
                        <a:spcAft>
                          <a:spcPts val="800"/>
                        </a:spcAft>
                        <a:buNone/>
                      </a:pPr>
                      <a:r>
                        <a:rPr lang="en-GB" sz="1400" kern="100" dirty="0">
                          <a:effectLst/>
                          <a:latin typeface="Segoe UI Variable Text" pitchFamily="2" charset="0"/>
                        </a:rPr>
                        <a:t>Maintainability method</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a:effectLst/>
                          <a:latin typeface="Segoe UI Variable Text" pitchFamily="2" charset="0"/>
                        </a:rPr>
                        <a:t>Description</a:t>
                      </a:r>
                      <a:endParaRPr lang="en-GB" sz="14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253770803"/>
                  </a:ext>
                </a:extLst>
              </a:tr>
              <a:tr h="1022652">
                <a:tc>
                  <a:txBody>
                    <a:bodyPr/>
                    <a:lstStyle/>
                    <a:p>
                      <a:pPr>
                        <a:lnSpc>
                          <a:spcPct val="107000"/>
                        </a:lnSpc>
                        <a:spcAft>
                          <a:spcPts val="800"/>
                        </a:spcAft>
                        <a:buNone/>
                      </a:pPr>
                      <a:r>
                        <a:rPr lang="en-GB" sz="1400" kern="100" dirty="0">
                          <a:effectLst/>
                          <a:latin typeface="Segoe UI Variable Text" pitchFamily="2" charset="0"/>
                        </a:rPr>
                        <a:t>Use of Subprograms</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Breaking a program into smaller sections of code, such as procedures or functions, that each perform a specific task.</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9723416"/>
                  </a:ext>
                </a:extLst>
              </a:tr>
              <a:tr h="1022652">
                <a:tc>
                  <a:txBody>
                    <a:bodyPr/>
                    <a:lstStyle/>
                    <a:p>
                      <a:pPr>
                        <a:lnSpc>
                          <a:spcPct val="107000"/>
                        </a:lnSpc>
                        <a:spcAft>
                          <a:spcPts val="800"/>
                        </a:spcAft>
                        <a:buNone/>
                      </a:pPr>
                      <a:r>
                        <a:rPr lang="en-GB" sz="1400" kern="100" dirty="0">
                          <a:effectLst/>
                          <a:latin typeface="Segoe UI Variable Text" pitchFamily="2" charset="0"/>
                        </a:rPr>
                        <a:t>Naming conventions</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Using clear, meaningful, and consistent names for variables, constants, procedures, and functions. For example, </a:t>
                      </a:r>
                      <a:r>
                        <a:rPr lang="en-GB" sz="1400" kern="100" dirty="0">
                          <a:effectLst/>
                          <a:latin typeface="Courier New" panose="02070309020205020404" pitchFamily="49" charset="0"/>
                          <a:cs typeface="Courier New" panose="02070309020205020404" pitchFamily="49" charset="0"/>
                        </a:rPr>
                        <a:t>studentName</a:t>
                      </a:r>
                      <a:r>
                        <a:rPr lang="en-GB" sz="1400" kern="100" dirty="0">
                          <a:effectLst/>
                          <a:latin typeface="Segoe UI Variable Text" pitchFamily="2" charset="0"/>
                        </a:rPr>
                        <a:t> instead of </a:t>
                      </a:r>
                      <a:r>
                        <a:rPr lang="en-GB" sz="1400" kern="100" dirty="0">
                          <a:solidFill>
                            <a:schemeClr val="dk1"/>
                          </a:solidFill>
                          <a:effectLst/>
                          <a:latin typeface="Courier New" panose="02070309020205020404" pitchFamily="49" charset="0"/>
                          <a:ea typeface="+mn-ea"/>
                          <a:cs typeface="Courier New" panose="02070309020205020404" pitchFamily="49" charset="0"/>
                        </a:rPr>
                        <a:t>x.</a:t>
                      </a:r>
                    </a:p>
                  </a:txBody>
                  <a:tcPr marL="9525" marR="9525" marT="9525" marB="9525" anchor="ctr"/>
                </a:tc>
                <a:extLst>
                  <a:ext uri="{0D108BD9-81ED-4DB2-BD59-A6C34878D82A}">
                    <a16:rowId xmlns:a16="http://schemas.microsoft.com/office/drawing/2014/main" val="379733051"/>
                  </a:ext>
                </a:extLst>
              </a:tr>
              <a:tr h="1022652">
                <a:tc>
                  <a:txBody>
                    <a:bodyPr/>
                    <a:lstStyle/>
                    <a:p>
                      <a:pPr>
                        <a:lnSpc>
                          <a:spcPct val="107000"/>
                        </a:lnSpc>
                        <a:spcAft>
                          <a:spcPts val="800"/>
                        </a:spcAft>
                        <a:buNone/>
                      </a:pPr>
                      <a:r>
                        <a:rPr lang="en-GB" sz="1400" kern="100">
                          <a:effectLst/>
                          <a:latin typeface="Segoe UI Variable Text" pitchFamily="2" charset="0"/>
                        </a:rPr>
                        <a:t>Indentation</a:t>
                      </a:r>
                      <a:endParaRPr lang="en-GB" sz="14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Using spaces or tabs to visually show the structure of the code, especially within loops, selection statements, and subprograms.</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322729706"/>
                  </a:ext>
                </a:extLst>
              </a:tr>
              <a:tr h="821020">
                <a:tc>
                  <a:txBody>
                    <a:bodyPr/>
                    <a:lstStyle/>
                    <a:p>
                      <a:pPr>
                        <a:lnSpc>
                          <a:spcPct val="107000"/>
                        </a:lnSpc>
                        <a:spcAft>
                          <a:spcPts val="800"/>
                        </a:spcAft>
                        <a:buNone/>
                      </a:pPr>
                      <a:r>
                        <a:rPr lang="en-GB" sz="1400" kern="100">
                          <a:effectLst/>
                          <a:latin typeface="Segoe UI Variable Text" pitchFamily="2" charset="0"/>
                        </a:rPr>
                        <a:t>Commenting</a:t>
                      </a:r>
                      <a:endParaRPr lang="en-GB" sz="14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Adding notes within the code to explain what sections of the program do or to clarify complex logic.</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08597221"/>
                  </a:ext>
                </a:extLst>
              </a:tr>
            </a:tbl>
          </a:graphicData>
        </a:graphic>
      </p:graphicFrame>
    </p:spTree>
    <p:extLst>
      <p:ext uri="{BB962C8B-B14F-4D97-AF65-F5344CB8AC3E}">
        <p14:creationId xmlns:p14="http://schemas.microsoft.com/office/powerpoint/2010/main" val="1480312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748D1-3C6C-AE23-C794-3D448BAC6F0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61D58D4-719F-C11C-D887-41B8E57ED377}"/>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Maintainability</a:t>
            </a:r>
          </a:p>
        </p:txBody>
      </p:sp>
      <p:pic>
        <p:nvPicPr>
          <p:cNvPr id="32" name="Picture 31">
            <a:extLst>
              <a:ext uri="{FF2B5EF4-FFF2-40B4-BE49-F238E27FC236}">
                <a16:creationId xmlns:a16="http://schemas.microsoft.com/office/drawing/2014/main" id="{8D8C8B68-077B-60F1-8535-66C87973C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E2D6C98-BEAD-CC9C-4F67-E29EAECCC14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CAFC1A7-7142-841C-4BDD-FBB696EBBDB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910A5FC2-C19C-E480-F196-7D781F3D9EB1}"/>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Q6 of Task 1 </a:t>
            </a:r>
            <a:r>
              <a:rPr lang="en-GB" dirty="0">
                <a:latin typeface="Segoe UI Variable Text" pitchFamily="2" charset="0"/>
              </a:rPr>
              <a:t>in the student workbook</a:t>
            </a:r>
          </a:p>
        </p:txBody>
      </p:sp>
      <p:sp>
        <p:nvSpPr>
          <p:cNvPr id="7" name="TextBox 6">
            <a:extLst>
              <a:ext uri="{FF2B5EF4-FFF2-40B4-BE49-F238E27FC236}">
                <a16:creationId xmlns:a16="http://schemas.microsoft.com/office/drawing/2014/main" id="{86929659-9E72-0539-78B4-DA579A767D8E}"/>
              </a:ext>
            </a:extLst>
          </p:cNvPr>
          <p:cNvSpPr txBox="1"/>
          <p:nvPr/>
        </p:nvSpPr>
        <p:spPr>
          <a:xfrm>
            <a:off x="294328" y="1288705"/>
            <a:ext cx="4627204" cy="2062103"/>
          </a:xfrm>
          <a:prstGeom prst="rect">
            <a:avLst/>
          </a:prstGeom>
          <a:noFill/>
          <a:ln>
            <a:solidFill>
              <a:schemeClr val="tx1"/>
            </a:solidFill>
          </a:ln>
        </p:spPr>
        <p:txBody>
          <a:bodyPr wrap="square">
            <a:spAutoFit/>
          </a:bodyPr>
          <a:lstStyle/>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n1 = input(“Enter number”)​</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n2 = input(“Enter number”)​</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if n1 &gt; n2:​</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print  (“Number 1 is greater”)​</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elif n2 &gt; n1:​</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print (“Number 2 is greater”)​</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else:​</a:t>
            </a:r>
          </a:p>
          <a:p>
            <a:pPr marL="285750" indent="-285750">
              <a:buFont typeface="Arial" panose="020B0604020202020204" pitchFamily="34" charset="0"/>
              <a:buChar char="•"/>
            </a:pPr>
            <a:r>
              <a:rPr lang="en-GB" sz="1600" dirty="0">
                <a:solidFill>
                  <a:schemeClr val="tx1"/>
                </a:solidFill>
                <a:latin typeface="Courier New" panose="02070309020205020404" pitchFamily="49" charset="0"/>
                <a:cs typeface="Courier New" panose="02070309020205020404" pitchFamily="49" charset="0"/>
              </a:rPr>
              <a:t>print(“Both numbers are the same”</a:t>
            </a:r>
            <a:endParaRPr lang="en-GB" sz="1600" dirty="0">
              <a:latin typeface="Courier New" panose="02070309020205020404" pitchFamily="49" charset="0"/>
              <a:cs typeface="Courier New" panose="02070309020205020404" pitchFamily="49" charset="0"/>
            </a:endParaRPr>
          </a:p>
        </p:txBody>
      </p:sp>
      <p:sp>
        <p:nvSpPr>
          <p:cNvPr id="12" name="TextBox 11">
            <a:extLst>
              <a:ext uri="{FF2B5EF4-FFF2-40B4-BE49-F238E27FC236}">
                <a16:creationId xmlns:a16="http://schemas.microsoft.com/office/drawing/2014/main" id="{B0D6B99B-590C-01C5-BAB9-2959D33301CF}"/>
              </a:ext>
            </a:extLst>
          </p:cNvPr>
          <p:cNvSpPr txBox="1"/>
          <p:nvPr/>
        </p:nvSpPr>
        <p:spPr>
          <a:xfrm>
            <a:off x="294328" y="5143500"/>
            <a:ext cx="4627204" cy="830997"/>
          </a:xfrm>
          <a:prstGeom prst="rect">
            <a:avLst/>
          </a:prstGeom>
          <a:solidFill>
            <a:schemeClr val="bg1"/>
          </a:solidFill>
          <a:ln>
            <a:solidFill>
              <a:schemeClr val="tx1"/>
            </a:solidFill>
          </a:ln>
        </p:spPr>
        <p:txBody>
          <a:bodyPr wrap="square" rtlCol="0">
            <a:spAutoFit/>
          </a:bodyPr>
          <a:lstStyle/>
          <a:p>
            <a:r>
              <a:rPr lang="en-GB" sz="1600" b="1" dirty="0">
                <a:latin typeface="Segoe UI Variable Text" pitchFamily="2" charset="0"/>
              </a:rPr>
              <a:t>Variable names: </a:t>
            </a:r>
            <a:r>
              <a:rPr lang="en-GB" sz="1600" dirty="0">
                <a:latin typeface="Segoe UI Variable Text" pitchFamily="2" charset="0"/>
              </a:rPr>
              <a:t>The variable names have been changed to make them more appropriate to the program. </a:t>
            </a:r>
          </a:p>
        </p:txBody>
      </p:sp>
      <p:sp>
        <p:nvSpPr>
          <p:cNvPr id="13" name="TextBox 12">
            <a:extLst>
              <a:ext uri="{FF2B5EF4-FFF2-40B4-BE49-F238E27FC236}">
                <a16:creationId xmlns:a16="http://schemas.microsoft.com/office/drawing/2014/main" id="{9A414519-697E-D8DB-BD15-2203D1E55D6C}"/>
              </a:ext>
            </a:extLst>
          </p:cNvPr>
          <p:cNvSpPr txBox="1"/>
          <p:nvPr/>
        </p:nvSpPr>
        <p:spPr>
          <a:xfrm>
            <a:off x="10439400" y="1302139"/>
            <a:ext cx="1625866" cy="1815882"/>
          </a:xfrm>
          <a:prstGeom prst="rect">
            <a:avLst/>
          </a:prstGeom>
          <a:solidFill>
            <a:schemeClr val="bg1"/>
          </a:solidFill>
          <a:ln>
            <a:solidFill>
              <a:schemeClr val="tx1"/>
            </a:solidFill>
          </a:ln>
        </p:spPr>
        <p:txBody>
          <a:bodyPr wrap="square" rtlCol="0">
            <a:spAutoFit/>
          </a:bodyPr>
          <a:lstStyle/>
          <a:p>
            <a:r>
              <a:rPr lang="en-GB" sz="1600" b="1" dirty="0">
                <a:latin typeface="Segoe UI Variable Text" pitchFamily="2" charset="0"/>
              </a:rPr>
              <a:t>Comments: </a:t>
            </a:r>
            <a:r>
              <a:rPr lang="en-GB" sz="1600" dirty="0">
                <a:latin typeface="Segoe UI Variable Text" pitchFamily="2" charset="0"/>
              </a:rPr>
              <a:t>Added the make other users understand what the code does.</a:t>
            </a:r>
          </a:p>
        </p:txBody>
      </p:sp>
      <p:cxnSp>
        <p:nvCxnSpPr>
          <p:cNvPr id="15" name="Straight Arrow Connector 14">
            <a:extLst>
              <a:ext uri="{FF2B5EF4-FFF2-40B4-BE49-F238E27FC236}">
                <a16:creationId xmlns:a16="http://schemas.microsoft.com/office/drawing/2014/main" id="{372F87FC-CD36-7AF5-628F-A0B263B2F74D}"/>
              </a:ext>
            </a:extLst>
          </p:cNvPr>
          <p:cNvCxnSpPr>
            <a:cxnSpLocks/>
            <a:endCxn id="12" idx="3"/>
          </p:cNvCxnSpPr>
          <p:nvPr/>
        </p:nvCxnSpPr>
        <p:spPr>
          <a:xfrm flipH="1">
            <a:off x="4921532" y="5143500"/>
            <a:ext cx="431518" cy="41549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7AF7C5C-00D2-0BE8-E1AD-DADB1B1AD1A4}"/>
              </a:ext>
            </a:extLst>
          </p:cNvPr>
          <p:cNvCxnSpPr>
            <a:cxnSpLocks/>
          </p:cNvCxnSpPr>
          <p:nvPr/>
        </p:nvCxnSpPr>
        <p:spPr>
          <a:xfrm>
            <a:off x="6400800" y="4029075"/>
            <a:ext cx="3705225" cy="8858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6831B36-FDC6-E280-823C-82758F5F0794}"/>
              </a:ext>
            </a:extLst>
          </p:cNvPr>
          <p:cNvCxnSpPr>
            <a:cxnSpLocks/>
            <a:endCxn id="13" idx="1"/>
          </p:cNvCxnSpPr>
          <p:nvPr/>
        </p:nvCxnSpPr>
        <p:spPr>
          <a:xfrm>
            <a:off x="9397629" y="1431969"/>
            <a:ext cx="1041771" cy="77811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D0C7DB6-A994-BD03-3E75-19293C054F6D}"/>
              </a:ext>
            </a:extLst>
          </p:cNvPr>
          <p:cNvSpPr txBox="1"/>
          <p:nvPr/>
        </p:nvSpPr>
        <p:spPr>
          <a:xfrm>
            <a:off x="5279385" y="1288705"/>
            <a:ext cx="4988565" cy="5262979"/>
          </a:xfrm>
          <a:prstGeom prst="rect">
            <a:avLst/>
          </a:prstGeom>
          <a:noFill/>
          <a:ln>
            <a:solidFill>
              <a:schemeClr val="tx1"/>
            </a:solidFill>
          </a:ln>
        </p:spPr>
        <p:txBody>
          <a:bodyPr wrap="square">
            <a:spAutoFit/>
          </a:bodyPr>
          <a:lstStyle/>
          <a:p>
            <a:r>
              <a:rPr lang="en-GB" sz="1600" dirty="0">
                <a:latin typeface="Courier New" panose="02070309020205020404" pitchFamily="49" charset="0"/>
                <a:cs typeface="Courier New" panose="02070309020205020404" pitchFamily="49" charset="0"/>
              </a:rPr>
              <a:t># Function to compare two numbers</a:t>
            </a:r>
          </a:p>
          <a:p>
            <a:r>
              <a:rPr lang="en-GB" sz="1600" dirty="0">
                <a:latin typeface="Courier New" panose="02070309020205020404" pitchFamily="49" charset="0"/>
                <a:cs typeface="Courier New" panose="02070309020205020404" pitchFamily="49" charset="0"/>
              </a:rPr>
              <a:t>def compare_numbers(number1, number2):</a:t>
            </a: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    if number1 &gt; number2:</a:t>
            </a:r>
          </a:p>
          <a:p>
            <a:r>
              <a:rPr lang="en-GB" sz="1600" dirty="0">
                <a:latin typeface="Courier New" panose="02070309020205020404" pitchFamily="49" charset="0"/>
                <a:cs typeface="Courier New" panose="02070309020205020404" pitchFamily="49" charset="0"/>
              </a:rPr>
              <a:t>        print("Number 1 is greater")</a:t>
            </a: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    elif number2 &gt; number1:</a:t>
            </a:r>
          </a:p>
          <a:p>
            <a:r>
              <a:rPr lang="en-GB" sz="1600" dirty="0">
                <a:latin typeface="Courier New" panose="02070309020205020404" pitchFamily="49" charset="0"/>
                <a:cs typeface="Courier New" panose="02070309020205020404" pitchFamily="49" charset="0"/>
              </a:rPr>
              <a:t>        print("Number 2 is greater")</a:t>
            </a: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    else:</a:t>
            </a:r>
          </a:p>
          <a:p>
            <a:r>
              <a:rPr lang="en-GB" sz="1600" dirty="0">
                <a:latin typeface="Courier New" panose="02070309020205020404" pitchFamily="49" charset="0"/>
                <a:cs typeface="Courier New" panose="02070309020205020404" pitchFamily="49" charset="0"/>
              </a:rPr>
              <a:t>        print("Both numbers are the same")</a:t>
            </a:r>
          </a:p>
          <a:p>
            <a:endParaRPr lang="en-GB" sz="1600" dirty="0">
              <a:latin typeface="Courier New" panose="02070309020205020404" pitchFamily="49" charset="0"/>
              <a:cs typeface="Courier New" panose="02070309020205020404" pitchFamily="49" charset="0"/>
            </a:endParaRP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 Main program</a:t>
            </a:r>
          </a:p>
          <a:p>
            <a:r>
              <a:rPr lang="en-GB" sz="1600" dirty="0">
                <a:latin typeface="Courier New" panose="02070309020205020404" pitchFamily="49" charset="0"/>
                <a:cs typeface="Courier New" panose="02070309020205020404" pitchFamily="49" charset="0"/>
              </a:rPr>
              <a:t>number1 = int(input("Enter first number: "))</a:t>
            </a:r>
          </a:p>
          <a:p>
            <a:r>
              <a:rPr lang="en-GB" sz="1600" dirty="0">
                <a:latin typeface="Courier New" panose="02070309020205020404" pitchFamily="49" charset="0"/>
                <a:cs typeface="Courier New" panose="02070309020205020404" pitchFamily="49" charset="0"/>
              </a:rPr>
              <a:t>number2 = int(input("Enter second number: "))</a:t>
            </a:r>
          </a:p>
          <a:p>
            <a:endParaRPr lang="en-GB" sz="1600" dirty="0">
              <a:latin typeface="Courier New" panose="02070309020205020404" pitchFamily="49" charset="0"/>
              <a:cs typeface="Courier New" panose="02070309020205020404" pitchFamily="49" charset="0"/>
            </a:endParaRPr>
          </a:p>
          <a:p>
            <a:r>
              <a:rPr lang="en-GB" sz="1600" dirty="0">
                <a:latin typeface="Courier New" panose="02070309020205020404" pitchFamily="49" charset="0"/>
                <a:cs typeface="Courier New" panose="02070309020205020404" pitchFamily="49" charset="0"/>
              </a:rPr>
              <a:t>compare_numbers(number1, number2)</a:t>
            </a:r>
            <a:endParaRPr lang="en-GB" dirty="0">
              <a:latin typeface="Courier New" panose="02070309020205020404" pitchFamily="49" charset="0"/>
              <a:cs typeface="Courier New" panose="02070309020205020404" pitchFamily="49" charset="0"/>
            </a:endParaRPr>
          </a:p>
        </p:txBody>
      </p:sp>
      <p:sp>
        <p:nvSpPr>
          <p:cNvPr id="24" name="TextBox 23">
            <a:extLst>
              <a:ext uri="{FF2B5EF4-FFF2-40B4-BE49-F238E27FC236}">
                <a16:creationId xmlns:a16="http://schemas.microsoft.com/office/drawing/2014/main" id="{924BECDA-09C3-F1BF-2ECE-6BE82225827A}"/>
              </a:ext>
            </a:extLst>
          </p:cNvPr>
          <p:cNvSpPr txBox="1"/>
          <p:nvPr/>
        </p:nvSpPr>
        <p:spPr>
          <a:xfrm>
            <a:off x="294327" y="3832233"/>
            <a:ext cx="4627203" cy="830997"/>
          </a:xfrm>
          <a:prstGeom prst="rect">
            <a:avLst/>
          </a:prstGeom>
          <a:solidFill>
            <a:schemeClr val="bg1"/>
          </a:solidFill>
          <a:ln>
            <a:solidFill>
              <a:schemeClr val="tx1"/>
            </a:solidFill>
          </a:ln>
        </p:spPr>
        <p:txBody>
          <a:bodyPr wrap="square" rtlCol="0">
            <a:spAutoFit/>
          </a:bodyPr>
          <a:lstStyle/>
          <a:p>
            <a:r>
              <a:rPr lang="en-GB" sz="1600" b="1" dirty="0">
                <a:latin typeface="Segoe UI Variable Text" pitchFamily="2" charset="0"/>
              </a:rPr>
              <a:t>Use of subprograms: </a:t>
            </a:r>
            <a:r>
              <a:rPr lang="en-GB" sz="1600" dirty="0">
                <a:latin typeface="Segoe UI Variable Text" pitchFamily="2" charset="0"/>
              </a:rPr>
              <a:t>The subprogram </a:t>
            </a:r>
            <a:r>
              <a:rPr lang="en-GB" sz="1600" dirty="0">
                <a:latin typeface="Courier New" panose="02070309020205020404" pitchFamily="49" charset="0"/>
                <a:cs typeface="Courier New" panose="02070309020205020404" pitchFamily="49" charset="0"/>
              </a:rPr>
              <a:t>compare_numbers() </a:t>
            </a:r>
            <a:r>
              <a:rPr lang="en-GB" sz="1600" dirty="0">
                <a:latin typeface="Segoe UI Variable Text" pitchFamily="2" charset="0"/>
              </a:rPr>
              <a:t>is used to contain all the code needed to compare two numbers.</a:t>
            </a:r>
          </a:p>
        </p:txBody>
      </p:sp>
      <p:cxnSp>
        <p:nvCxnSpPr>
          <p:cNvPr id="25" name="Straight Arrow Connector 24">
            <a:extLst>
              <a:ext uri="{FF2B5EF4-FFF2-40B4-BE49-F238E27FC236}">
                <a16:creationId xmlns:a16="http://schemas.microsoft.com/office/drawing/2014/main" id="{6279B298-45EF-BFED-B791-7A705CC1F964}"/>
              </a:ext>
            </a:extLst>
          </p:cNvPr>
          <p:cNvCxnSpPr>
            <a:cxnSpLocks/>
            <a:endCxn id="24" idx="3"/>
          </p:cNvCxnSpPr>
          <p:nvPr/>
        </p:nvCxnSpPr>
        <p:spPr>
          <a:xfrm flipH="1">
            <a:off x="4921530" y="1839592"/>
            <a:ext cx="888720" cy="240814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3B19288-263E-12C3-D991-4FBBE4382C81}"/>
              </a:ext>
            </a:extLst>
          </p:cNvPr>
          <p:cNvSpPr txBox="1"/>
          <p:nvPr/>
        </p:nvSpPr>
        <p:spPr>
          <a:xfrm>
            <a:off x="9991724" y="4124621"/>
            <a:ext cx="2010723" cy="1569660"/>
          </a:xfrm>
          <a:prstGeom prst="rect">
            <a:avLst/>
          </a:prstGeom>
          <a:solidFill>
            <a:schemeClr val="bg1"/>
          </a:solidFill>
          <a:ln>
            <a:solidFill>
              <a:schemeClr val="tx1"/>
            </a:solidFill>
          </a:ln>
        </p:spPr>
        <p:txBody>
          <a:bodyPr wrap="square" rtlCol="0">
            <a:spAutoFit/>
          </a:bodyPr>
          <a:lstStyle/>
          <a:p>
            <a:r>
              <a:rPr lang="en-GB" sz="1600" b="1" dirty="0">
                <a:latin typeface="Segoe UI Variable Text" pitchFamily="2" charset="0"/>
              </a:rPr>
              <a:t>Indentation: </a:t>
            </a:r>
            <a:r>
              <a:rPr lang="en-GB" sz="1600" dirty="0">
                <a:latin typeface="Segoe UI Variable Text" pitchFamily="2" charset="0"/>
              </a:rPr>
              <a:t>This provides better structure to the code and the outcomes for each condition are clear. </a:t>
            </a:r>
          </a:p>
        </p:txBody>
      </p:sp>
      <p:sp>
        <p:nvSpPr>
          <p:cNvPr id="28" name="Arrow: Right 27">
            <a:extLst>
              <a:ext uri="{FF2B5EF4-FFF2-40B4-BE49-F238E27FC236}">
                <a16:creationId xmlns:a16="http://schemas.microsoft.com/office/drawing/2014/main" id="{99934A89-374D-B42A-B0B1-A32AF853C16E}"/>
              </a:ext>
            </a:extLst>
          </p:cNvPr>
          <p:cNvSpPr/>
          <p:nvPr/>
        </p:nvSpPr>
        <p:spPr>
          <a:xfrm>
            <a:off x="4781550" y="2047875"/>
            <a:ext cx="723900" cy="52387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613879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2627</TotalTime>
  <Words>1553</Words>
  <Application>Microsoft Office PowerPoint</Application>
  <PresentationFormat>Widescreen</PresentationFormat>
  <Paragraphs>185</Paragraphs>
  <Slides>12</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154</cp:revision>
  <cp:lastPrinted>2026-02-17T16:07:28Z</cp:lastPrinted>
  <dcterms:created xsi:type="dcterms:W3CDTF">2026-01-24T22:14:20Z</dcterms:created>
  <dcterms:modified xsi:type="dcterms:W3CDTF">2026-06-24T15:49:11Z</dcterms:modified>
</cp:coreProperties>
</file>