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8" r:id="rId2"/>
    <p:sldId id="261" r:id="rId3"/>
    <p:sldId id="333" r:id="rId4"/>
    <p:sldId id="267" r:id="rId5"/>
    <p:sldId id="263" r:id="rId6"/>
    <p:sldId id="310" r:id="rId7"/>
    <p:sldId id="324" r:id="rId8"/>
    <p:sldId id="332" r:id="rId9"/>
    <p:sldId id="323" r:id="rId10"/>
    <p:sldId id="302" r:id="rId11"/>
    <p:sldId id="268" r:id="rId12"/>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94660"/>
  </p:normalViewPr>
  <p:slideViewPr>
    <p:cSldViewPr snapToGrid="0">
      <p:cViewPr varScale="1">
        <p:scale>
          <a:sx n="67" d="100"/>
          <a:sy n="67" d="100"/>
        </p:scale>
        <p:origin x="58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13/07/2026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D7542-8C63-072B-89C8-C02F65D684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8D9608-DCDC-9151-19AF-154C65D65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B00A577-F91B-1CDA-EB07-2787778DACF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D16CE12-CB04-C8F5-961A-EDBD0110BE1F}"/>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3179825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9F924-984A-DF55-F304-F2199D366C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8DF8BC-17F9-18AD-0758-FC78D16C075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3CF7FB1-6898-0B9A-AC6F-2696B8C6CA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A073AB-D511-962F-6B49-F379E627E969}"/>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3813984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4028C-00FB-6096-65BA-DB9808E9B1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68EEAB-FFFF-6E3E-E8BA-BD164DAAFC6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602A5B3-FBD0-5EED-41E7-B1B69ABD419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FA44D10-CB05-E234-1D06-0E853D4BD6C3}"/>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846589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985ED-4DD8-8B9A-C9FD-DAC24447C6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6B19C9-6584-523F-7C96-5991382FA24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367D6C5-EF66-B04B-E78D-A3CDA6FAB17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56EA585-0265-3D83-4E32-46195018B25F}"/>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355936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67089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0" y="1128968"/>
            <a:ext cx="6226205"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13:</a:t>
            </a:r>
          </a:p>
          <a:p>
            <a:r>
              <a:rPr lang="en-GB" sz="4000" b="1" dirty="0">
                <a:solidFill>
                  <a:schemeClr val="bg1"/>
                </a:solidFill>
                <a:latin typeface="Segoe UI Black" panose="020B0A02040204020203" pitchFamily="34" charset="0"/>
                <a:ea typeface="Segoe UI Black" panose="020B0A02040204020203" pitchFamily="34" charset="0"/>
              </a:rPr>
              <a:t>SQL and data structures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6120771"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477328"/>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(TechZone Electronics)</a:t>
            </a:r>
          </a:p>
          <a:p>
            <a:pPr marL="285750" indent="-285750">
              <a:buFont typeface="Arial" panose="020B0604020202020204" pitchFamily="34" charset="0"/>
              <a:buChar char="•"/>
            </a:pPr>
            <a:r>
              <a:rPr lang="en-GB">
                <a:latin typeface="Segoe UI Variable Text" pitchFamily="2" charset="0"/>
              </a:rPr>
              <a:t>Task 4: Exam-style </a:t>
            </a:r>
            <a:r>
              <a:rPr lang="en-GB" dirty="0">
                <a:latin typeface="Segoe UI Variable Text" pitchFamily="2" charset="0"/>
              </a:rPr>
              <a:t>question</a:t>
            </a:r>
          </a:p>
        </p:txBody>
      </p:sp>
    </p:spTree>
    <p:extLst>
      <p:ext uri="{BB962C8B-B14F-4D97-AF65-F5344CB8AC3E}">
        <p14:creationId xmlns:p14="http://schemas.microsoft.com/office/powerpoint/2010/main" val="1425022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Programming techniques</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886700" y="1306681"/>
            <a:ext cx="3920490"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Re-arrange the anagrams below to reveal three key terms related to subprograms. The descriptions have been provided. </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graphicFrame>
        <p:nvGraphicFramePr>
          <p:cNvPr id="2" name="Table 1">
            <a:extLst>
              <a:ext uri="{FF2B5EF4-FFF2-40B4-BE49-F238E27FC236}">
                <a16:creationId xmlns:a16="http://schemas.microsoft.com/office/drawing/2014/main" id="{97164BB1-E23E-0915-8A0C-4C9F246F6BCC}"/>
              </a:ext>
            </a:extLst>
          </p:cNvPr>
          <p:cNvGraphicFramePr>
            <a:graphicFrameLocks noGrp="1"/>
          </p:cNvGraphicFramePr>
          <p:nvPr>
            <p:extLst>
              <p:ext uri="{D42A27DB-BD31-4B8C-83A1-F6EECF244321}">
                <p14:modId xmlns:p14="http://schemas.microsoft.com/office/powerpoint/2010/main" val="1063728093"/>
              </p:ext>
            </p:extLst>
          </p:nvPr>
        </p:nvGraphicFramePr>
        <p:xfrm>
          <a:off x="330835" y="1306681"/>
          <a:ext cx="6641465" cy="3881795"/>
        </p:xfrm>
        <a:graphic>
          <a:graphicData uri="http://schemas.openxmlformats.org/drawingml/2006/table">
            <a:tbl>
              <a:tblPr firstRow="1" firstCol="1" bandRow="1">
                <a:tableStyleId>{5940675A-B579-460E-94D1-54222C63F5DA}</a:tableStyleId>
              </a:tblPr>
              <a:tblGrid>
                <a:gridCol w="2213610">
                  <a:extLst>
                    <a:ext uri="{9D8B030D-6E8A-4147-A177-3AD203B41FA5}">
                      <a16:colId xmlns:a16="http://schemas.microsoft.com/office/drawing/2014/main" val="1075589903"/>
                    </a:ext>
                  </a:extLst>
                </a:gridCol>
                <a:gridCol w="2213610">
                  <a:extLst>
                    <a:ext uri="{9D8B030D-6E8A-4147-A177-3AD203B41FA5}">
                      <a16:colId xmlns:a16="http://schemas.microsoft.com/office/drawing/2014/main" val="1986108872"/>
                    </a:ext>
                  </a:extLst>
                </a:gridCol>
                <a:gridCol w="2214245">
                  <a:extLst>
                    <a:ext uri="{9D8B030D-6E8A-4147-A177-3AD203B41FA5}">
                      <a16:colId xmlns:a16="http://schemas.microsoft.com/office/drawing/2014/main" val="2154714075"/>
                    </a:ext>
                  </a:extLst>
                </a:gridCol>
              </a:tblGrid>
              <a:tr h="1105948">
                <a:tc>
                  <a:txBody>
                    <a:bodyPr/>
                    <a:lstStyle/>
                    <a:p>
                      <a:pPr algn="ctr">
                        <a:lnSpc>
                          <a:spcPct val="107000"/>
                        </a:lnSpc>
                        <a:spcAft>
                          <a:spcPts val="800"/>
                        </a:spcAft>
                        <a:buNone/>
                        <a:tabLst>
                          <a:tab pos="971550" algn="l"/>
                        </a:tabLst>
                      </a:pPr>
                      <a:endParaRPr lang="en-GB" sz="1800" b="1" dirty="0">
                        <a:effectLst/>
                        <a:latin typeface="Segoe UI Variable Text" pitchFamily="2" charset="0"/>
                      </a:endParaRPr>
                    </a:p>
                    <a:p>
                      <a:pPr algn="ctr">
                        <a:lnSpc>
                          <a:spcPct val="107000"/>
                        </a:lnSpc>
                        <a:spcAft>
                          <a:spcPts val="800"/>
                        </a:spcAft>
                        <a:buNone/>
                        <a:tabLst>
                          <a:tab pos="971550" algn="l"/>
                        </a:tabLst>
                      </a:pPr>
                      <a:r>
                        <a:rPr lang="en-GB" sz="1800" b="1" dirty="0" err="1">
                          <a:effectLst/>
                          <a:latin typeface="Segoe UI Variable Text" pitchFamily="2" charset="0"/>
                        </a:rPr>
                        <a:t>conunfit</a:t>
                      </a:r>
                      <a:endParaRPr lang="en-GB" sz="1800" b="1" dirty="0">
                        <a:effectLst/>
                        <a:latin typeface="Segoe UI Variable Text" pitchFamily="2" charset="0"/>
                      </a:endParaRPr>
                    </a:p>
                    <a:p>
                      <a:pPr algn="ctr">
                        <a:lnSpc>
                          <a:spcPct val="107000"/>
                        </a:lnSpc>
                        <a:spcAft>
                          <a:spcPts val="800"/>
                        </a:spcAft>
                        <a:buNone/>
                        <a:tabLst>
                          <a:tab pos="971550" algn="l"/>
                        </a:tabLst>
                      </a:pPr>
                      <a:r>
                        <a:rPr lang="en-GB" sz="1800" b="1" dirty="0">
                          <a:effectLst/>
                          <a:latin typeface="Segoe UI Variable Text" pitchFamily="2" charset="0"/>
                        </a:rPr>
                        <a:t> </a:t>
                      </a:r>
                      <a:endParaRPr lang="en-GB" sz="1800" b="1"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bg1">
                        <a:lumMod val="95000"/>
                      </a:schemeClr>
                    </a:solidFill>
                  </a:tcPr>
                </a:tc>
                <a:tc>
                  <a:txBody>
                    <a:bodyPr/>
                    <a:lstStyle/>
                    <a:p>
                      <a:pPr algn="ctr">
                        <a:lnSpc>
                          <a:spcPct val="107000"/>
                        </a:lnSpc>
                        <a:spcAft>
                          <a:spcPts val="800"/>
                        </a:spcAft>
                        <a:buNone/>
                        <a:tabLst>
                          <a:tab pos="971550" algn="l"/>
                        </a:tabLst>
                      </a:pPr>
                      <a:endParaRPr lang="en-GB" sz="1800" b="1" dirty="0">
                        <a:effectLst/>
                        <a:latin typeface="Segoe UI Variable Text" pitchFamily="2" charset="0"/>
                      </a:endParaRPr>
                    </a:p>
                    <a:p>
                      <a:pPr algn="ctr">
                        <a:lnSpc>
                          <a:spcPct val="107000"/>
                        </a:lnSpc>
                        <a:spcAft>
                          <a:spcPts val="800"/>
                        </a:spcAft>
                        <a:buNone/>
                        <a:tabLst>
                          <a:tab pos="971550" algn="l"/>
                        </a:tabLst>
                      </a:pPr>
                      <a:r>
                        <a:rPr lang="en-GB" sz="1800" b="1" dirty="0" err="1">
                          <a:effectLst/>
                          <a:latin typeface="Segoe UI Variable Text" pitchFamily="2" charset="0"/>
                        </a:rPr>
                        <a:t>coperrude</a:t>
                      </a:r>
                      <a:endParaRPr lang="en-GB" sz="1800" b="1"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bg1">
                        <a:lumMod val="95000"/>
                      </a:schemeClr>
                    </a:solidFill>
                  </a:tcPr>
                </a:tc>
                <a:tc>
                  <a:txBody>
                    <a:bodyPr/>
                    <a:lstStyle/>
                    <a:p>
                      <a:pPr algn="ctr">
                        <a:lnSpc>
                          <a:spcPct val="107000"/>
                        </a:lnSpc>
                        <a:spcAft>
                          <a:spcPts val="800"/>
                        </a:spcAft>
                        <a:buNone/>
                        <a:tabLst>
                          <a:tab pos="971550" algn="l"/>
                        </a:tabLst>
                      </a:pPr>
                      <a:endParaRPr lang="en-GB" sz="1800" b="1" dirty="0">
                        <a:effectLst/>
                        <a:latin typeface="Segoe UI Variable Text" pitchFamily="2" charset="0"/>
                      </a:endParaRPr>
                    </a:p>
                    <a:p>
                      <a:pPr algn="ctr">
                        <a:lnSpc>
                          <a:spcPct val="107000"/>
                        </a:lnSpc>
                        <a:spcAft>
                          <a:spcPts val="800"/>
                        </a:spcAft>
                        <a:buNone/>
                        <a:tabLst>
                          <a:tab pos="971550" algn="l"/>
                        </a:tabLst>
                      </a:pPr>
                      <a:r>
                        <a:rPr lang="en-GB" sz="1800" b="1" dirty="0" err="1">
                          <a:effectLst/>
                          <a:latin typeface="Segoe UI Variable Text" pitchFamily="2" charset="0"/>
                        </a:rPr>
                        <a:t>armrepeat</a:t>
                      </a:r>
                      <a:endParaRPr lang="en-GB" sz="1800" b="1"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bg1">
                        <a:lumMod val="95000"/>
                      </a:schemeClr>
                    </a:solidFill>
                  </a:tcPr>
                </a:tc>
                <a:extLst>
                  <a:ext uri="{0D108BD9-81ED-4DB2-BD59-A6C34878D82A}">
                    <a16:rowId xmlns:a16="http://schemas.microsoft.com/office/drawing/2014/main" val="2437250722"/>
                  </a:ext>
                </a:extLst>
              </a:tr>
              <a:tr h="1237216">
                <a:tc>
                  <a:txBody>
                    <a:bodyPr/>
                    <a:lstStyle/>
                    <a:p>
                      <a:pPr algn="ctr">
                        <a:lnSpc>
                          <a:spcPct val="107000"/>
                        </a:lnSpc>
                        <a:spcAft>
                          <a:spcPts val="800"/>
                        </a:spcAft>
                        <a:buNone/>
                        <a:tabLst>
                          <a:tab pos="971550" algn="l"/>
                        </a:tabLst>
                      </a:pPr>
                      <a:r>
                        <a:rPr lang="en-GB" sz="1800">
                          <a:effectLst/>
                          <a:latin typeface="Segoe UI Variable Text" pitchFamily="2" charset="0"/>
                        </a:rPr>
                        <a:t>A subprogram that can return a result based on its defined parameters.</a:t>
                      </a:r>
                      <a:endParaRPr lang="en-GB" sz="18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buNone/>
                        <a:tabLst>
                          <a:tab pos="971550" algn="l"/>
                        </a:tabLst>
                      </a:pPr>
                      <a:r>
                        <a:rPr lang="en-GB" sz="1800" dirty="0">
                          <a:effectLst/>
                          <a:latin typeface="Segoe UI Variable Text" pitchFamily="2" charset="0"/>
                        </a:rPr>
                        <a:t>A subprogram that will not return a result, but information can still be passed through it.</a:t>
                      </a:r>
                      <a:endParaRPr lang="en-GB" sz="18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buNone/>
                        <a:tabLst>
                          <a:tab pos="971550" algn="l"/>
                        </a:tabLst>
                      </a:pPr>
                      <a:r>
                        <a:rPr lang="en-GB" sz="1800" dirty="0">
                          <a:effectLst/>
                          <a:latin typeface="Segoe UI Variable Text" pitchFamily="2" charset="0"/>
                        </a:rPr>
                        <a:t>A special variable used within a function to return a result.</a:t>
                      </a:r>
                      <a:endParaRPr lang="en-GB" sz="18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09355368"/>
                  </a:ext>
                </a:extLst>
              </a:tr>
              <a:tr h="1036455">
                <a:tc>
                  <a:txBody>
                    <a:bodyPr/>
                    <a:lstStyle/>
                    <a:p>
                      <a:pPr algn="ctr">
                        <a:lnSpc>
                          <a:spcPct val="107000"/>
                        </a:lnSpc>
                        <a:spcAft>
                          <a:spcPts val="800"/>
                        </a:spcAft>
                        <a:buNone/>
                        <a:tabLst>
                          <a:tab pos="971550" algn="l"/>
                        </a:tabLst>
                      </a:pPr>
                      <a:endParaRPr lang="en-GB" sz="18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lnSpc>
                          <a:spcPct val="107000"/>
                        </a:lnSpc>
                        <a:spcAft>
                          <a:spcPts val="800"/>
                        </a:spcAft>
                        <a:buNone/>
                        <a:tabLst>
                          <a:tab pos="971550" algn="l"/>
                        </a:tabLst>
                      </a:pPr>
                      <a:endParaRPr lang="en-GB" sz="18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lnSpc>
                          <a:spcPct val="107000"/>
                        </a:lnSpc>
                        <a:spcAft>
                          <a:spcPts val="800"/>
                        </a:spcAft>
                        <a:buNone/>
                        <a:tabLst>
                          <a:tab pos="971550" algn="l"/>
                        </a:tabLst>
                      </a:pPr>
                      <a:endParaRPr lang="en-GB" sz="18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027487681"/>
                  </a:ext>
                </a:extLst>
              </a:tr>
            </a:tbl>
          </a:graphicData>
        </a:graphic>
      </p:graphicFrame>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56672-E866-2740-82B1-DCE26299985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BAE8E25-A964-7AC0-2C09-CF87810DA072}"/>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Programming techniques</a:t>
            </a:r>
          </a:p>
        </p:txBody>
      </p:sp>
      <p:sp>
        <p:nvSpPr>
          <p:cNvPr id="4" name="Rectangle 3">
            <a:extLst>
              <a:ext uri="{FF2B5EF4-FFF2-40B4-BE49-F238E27FC236}">
                <a16:creationId xmlns:a16="http://schemas.microsoft.com/office/drawing/2014/main" id="{89039271-8D88-4280-D645-9C541B8308E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47024182-50A2-1A82-8149-0DE61CEC08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CE3CDC66-494F-8FAD-DB63-43A5CBDB867B}"/>
              </a:ext>
            </a:extLst>
          </p:cNvPr>
          <p:cNvSpPr txBox="1"/>
          <p:nvPr/>
        </p:nvSpPr>
        <p:spPr>
          <a:xfrm>
            <a:off x="7886700" y="1306681"/>
            <a:ext cx="3920490"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Re-arrange the anagrams below to reveal three key terms related to subprograms. The descriptions have been provided. </a:t>
            </a:r>
          </a:p>
        </p:txBody>
      </p:sp>
      <p:pic>
        <p:nvPicPr>
          <p:cNvPr id="9" name="Graphic 8" descr="Clipboard Mixed with solid fill">
            <a:extLst>
              <a:ext uri="{FF2B5EF4-FFF2-40B4-BE49-F238E27FC236}">
                <a16:creationId xmlns:a16="http://schemas.microsoft.com/office/drawing/2014/main" id="{11252D3A-251A-1EC3-38F5-B7EC9577777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graphicFrame>
        <p:nvGraphicFramePr>
          <p:cNvPr id="2" name="Table 1">
            <a:extLst>
              <a:ext uri="{FF2B5EF4-FFF2-40B4-BE49-F238E27FC236}">
                <a16:creationId xmlns:a16="http://schemas.microsoft.com/office/drawing/2014/main" id="{7915A1D0-D23B-519E-80F2-1D53B00D3095}"/>
              </a:ext>
            </a:extLst>
          </p:cNvPr>
          <p:cNvGraphicFramePr>
            <a:graphicFrameLocks noGrp="1"/>
          </p:cNvGraphicFramePr>
          <p:nvPr/>
        </p:nvGraphicFramePr>
        <p:xfrm>
          <a:off x="330835" y="1306681"/>
          <a:ext cx="6641465" cy="3907441"/>
        </p:xfrm>
        <a:graphic>
          <a:graphicData uri="http://schemas.openxmlformats.org/drawingml/2006/table">
            <a:tbl>
              <a:tblPr firstRow="1" firstCol="1" bandRow="1">
                <a:tableStyleId>{5940675A-B579-460E-94D1-54222C63F5DA}</a:tableStyleId>
              </a:tblPr>
              <a:tblGrid>
                <a:gridCol w="2213610">
                  <a:extLst>
                    <a:ext uri="{9D8B030D-6E8A-4147-A177-3AD203B41FA5}">
                      <a16:colId xmlns:a16="http://schemas.microsoft.com/office/drawing/2014/main" val="1075589903"/>
                    </a:ext>
                  </a:extLst>
                </a:gridCol>
                <a:gridCol w="2213610">
                  <a:extLst>
                    <a:ext uri="{9D8B030D-6E8A-4147-A177-3AD203B41FA5}">
                      <a16:colId xmlns:a16="http://schemas.microsoft.com/office/drawing/2014/main" val="1986108872"/>
                    </a:ext>
                  </a:extLst>
                </a:gridCol>
                <a:gridCol w="2214245">
                  <a:extLst>
                    <a:ext uri="{9D8B030D-6E8A-4147-A177-3AD203B41FA5}">
                      <a16:colId xmlns:a16="http://schemas.microsoft.com/office/drawing/2014/main" val="2154714075"/>
                    </a:ext>
                  </a:extLst>
                </a:gridCol>
              </a:tblGrid>
              <a:tr h="1105948">
                <a:tc>
                  <a:txBody>
                    <a:bodyPr/>
                    <a:lstStyle/>
                    <a:p>
                      <a:pPr algn="ctr">
                        <a:lnSpc>
                          <a:spcPct val="107000"/>
                        </a:lnSpc>
                        <a:spcAft>
                          <a:spcPts val="800"/>
                        </a:spcAft>
                        <a:buNone/>
                        <a:tabLst>
                          <a:tab pos="971550" algn="l"/>
                        </a:tabLst>
                      </a:pPr>
                      <a:endParaRPr lang="en-GB" sz="1800" b="1" dirty="0">
                        <a:effectLst/>
                        <a:latin typeface="Segoe UI Variable Text" pitchFamily="2" charset="0"/>
                      </a:endParaRPr>
                    </a:p>
                    <a:p>
                      <a:pPr algn="ctr">
                        <a:lnSpc>
                          <a:spcPct val="107000"/>
                        </a:lnSpc>
                        <a:spcAft>
                          <a:spcPts val="800"/>
                        </a:spcAft>
                        <a:buNone/>
                        <a:tabLst>
                          <a:tab pos="971550" algn="l"/>
                        </a:tabLst>
                      </a:pPr>
                      <a:r>
                        <a:rPr lang="en-GB" sz="1800" b="1" dirty="0" err="1">
                          <a:effectLst/>
                          <a:latin typeface="Segoe UI Variable Text" pitchFamily="2" charset="0"/>
                        </a:rPr>
                        <a:t>conunfit</a:t>
                      </a:r>
                      <a:endParaRPr lang="en-GB" sz="1800" b="1" dirty="0">
                        <a:effectLst/>
                        <a:latin typeface="Segoe UI Variable Text" pitchFamily="2" charset="0"/>
                      </a:endParaRPr>
                    </a:p>
                    <a:p>
                      <a:pPr algn="ctr">
                        <a:lnSpc>
                          <a:spcPct val="107000"/>
                        </a:lnSpc>
                        <a:spcAft>
                          <a:spcPts val="800"/>
                        </a:spcAft>
                        <a:buNone/>
                        <a:tabLst>
                          <a:tab pos="971550" algn="l"/>
                        </a:tabLst>
                      </a:pPr>
                      <a:r>
                        <a:rPr lang="en-GB" sz="1800" b="1" dirty="0">
                          <a:effectLst/>
                          <a:latin typeface="Segoe UI Variable Text" pitchFamily="2" charset="0"/>
                        </a:rPr>
                        <a:t> </a:t>
                      </a:r>
                      <a:endParaRPr lang="en-GB" sz="1800" b="1"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bg1">
                        <a:lumMod val="95000"/>
                      </a:schemeClr>
                    </a:solidFill>
                  </a:tcPr>
                </a:tc>
                <a:tc>
                  <a:txBody>
                    <a:bodyPr/>
                    <a:lstStyle/>
                    <a:p>
                      <a:pPr algn="ctr">
                        <a:lnSpc>
                          <a:spcPct val="107000"/>
                        </a:lnSpc>
                        <a:spcAft>
                          <a:spcPts val="800"/>
                        </a:spcAft>
                        <a:buNone/>
                        <a:tabLst>
                          <a:tab pos="971550" algn="l"/>
                        </a:tabLst>
                      </a:pPr>
                      <a:endParaRPr lang="en-GB" sz="1800" b="1" dirty="0">
                        <a:effectLst/>
                        <a:latin typeface="Segoe UI Variable Text" pitchFamily="2" charset="0"/>
                      </a:endParaRPr>
                    </a:p>
                    <a:p>
                      <a:pPr algn="ctr">
                        <a:lnSpc>
                          <a:spcPct val="107000"/>
                        </a:lnSpc>
                        <a:spcAft>
                          <a:spcPts val="800"/>
                        </a:spcAft>
                        <a:buNone/>
                        <a:tabLst>
                          <a:tab pos="971550" algn="l"/>
                        </a:tabLst>
                      </a:pPr>
                      <a:r>
                        <a:rPr lang="en-GB" sz="1800" b="1" dirty="0" err="1">
                          <a:effectLst/>
                          <a:latin typeface="Segoe UI Variable Text" pitchFamily="2" charset="0"/>
                        </a:rPr>
                        <a:t>coperrude</a:t>
                      </a:r>
                      <a:endParaRPr lang="en-GB" sz="1800" b="1"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bg1">
                        <a:lumMod val="95000"/>
                      </a:schemeClr>
                    </a:solidFill>
                  </a:tcPr>
                </a:tc>
                <a:tc>
                  <a:txBody>
                    <a:bodyPr/>
                    <a:lstStyle/>
                    <a:p>
                      <a:pPr algn="ctr">
                        <a:lnSpc>
                          <a:spcPct val="107000"/>
                        </a:lnSpc>
                        <a:spcAft>
                          <a:spcPts val="800"/>
                        </a:spcAft>
                        <a:buNone/>
                        <a:tabLst>
                          <a:tab pos="971550" algn="l"/>
                        </a:tabLst>
                      </a:pPr>
                      <a:endParaRPr lang="en-GB" sz="1800" b="1" dirty="0">
                        <a:effectLst/>
                        <a:latin typeface="Segoe UI Variable Text" pitchFamily="2" charset="0"/>
                      </a:endParaRPr>
                    </a:p>
                    <a:p>
                      <a:pPr algn="ctr">
                        <a:lnSpc>
                          <a:spcPct val="107000"/>
                        </a:lnSpc>
                        <a:spcAft>
                          <a:spcPts val="800"/>
                        </a:spcAft>
                        <a:buNone/>
                        <a:tabLst>
                          <a:tab pos="971550" algn="l"/>
                        </a:tabLst>
                      </a:pPr>
                      <a:r>
                        <a:rPr lang="en-GB" sz="1800" b="1" dirty="0" err="1">
                          <a:effectLst/>
                          <a:latin typeface="Segoe UI Variable Text" pitchFamily="2" charset="0"/>
                        </a:rPr>
                        <a:t>armrepeat</a:t>
                      </a:r>
                      <a:endParaRPr lang="en-GB" sz="1800" b="1"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bg1">
                        <a:lumMod val="95000"/>
                      </a:schemeClr>
                    </a:solidFill>
                  </a:tcPr>
                </a:tc>
                <a:extLst>
                  <a:ext uri="{0D108BD9-81ED-4DB2-BD59-A6C34878D82A}">
                    <a16:rowId xmlns:a16="http://schemas.microsoft.com/office/drawing/2014/main" val="2437250722"/>
                  </a:ext>
                </a:extLst>
              </a:tr>
              <a:tr h="1237216">
                <a:tc>
                  <a:txBody>
                    <a:bodyPr/>
                    <a:lstStyle/>
                    <a:p>
                      <a:pPr algn="ctr">
                        <a:lnSpc>
                          <a:spcPct val="107000"/>
                        </a:lnSpc>
                        <a:spcAft>
                          <a:spcPts val="800"/>
                        </a:spcAft>
                        <a:buNone/>
                        <a:tabLst>
                          <a:tab pos="971550" algn="l"/>
                        </a:tabLst>
                      </a:pPr>
                      <a:r>
                        <a:rPr lang="en-GB" sz="1800">
                          <a:effectLst/>
                          <a:latin typeface="Segoe UI Variable Text" pitchFamily="2" charset="0"/>
                        </a:rPr>
                        <a:t>A subprogram that can return a result based on its defined parameters.</a:t>
                      </a:r>
                      <a:endParaRPr lang="en-GB" sz="18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buNone/>
                        <a:tabLst>
                          <a:tab pos="971550" algn="l"/>
                        </a:tabLst>
                      </a:pPr>
                      <a:r>
                        <a:rPr lang="en-GB" sz="1800" dirty="0">
                          <a:effectLst/>
                          <a:latin typeface="Segoe UI Variable Text" pitchFamily="2" charset="0"/>
                        </a:rPr>
                        <a:t>A subprogram that will not return a result, but information can still be passed through it.</a:t>
                      </a:r>
                      <a:endParaRPr lang="en-GB" sz="18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buNone/>
                        <a:tabLst>
                          <a:tab pos="971550" algn="l"/>
                        </a:tabLst>
                      </a:pPr>
                      <a:r>
                        <a:rPr lang="en-GB" sz="1800" dirty="0">
                          <a:effectLst/>
                          <a:latin typeface="Segoe UI Variable Text" pitchFamily="2" charset="0"/>
                        </a:rPr>
                        <a:t>A special variable used within a function to return a result.</a:t>
                      </a:r>
                      <a:endParaRPr lang="en-GB" sz="18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09355368"/>
                  </a:ext>
                </a:extLst>
              </a:tr>
              <a:tr h="1036455">
                <a:tc>
                  <a:txBody>
                    <a:bodyPr/>
                    <a:lstStyle/>
                    <a:p>
                      <a:pPr algn="ctr">
                        <a:lnSpc>
                          <a:spcPct val="107000"/>
                        </a:lnSpc>
                        <a:spcAft>
                          <a:spcPts val="800"/>
                        </a:spcAft>
                        <a:buNone/>
                        <a:tabLst>
                          <a:tab pos="971550" algn="l"/>
                        </a:tabLst>
                      </a:pPr>
                      <a:endParaRPr lang="en-GB" sz="1800" dirty="0">
                        <a:effectLst/>
                        <a:latin typeface="Segoe UI Variable Text" pitchFamily="2" charset="0"/>
                      </a:endParaRPr>
                    </a:p>
                    <a:p>
                      <a:pPr algn="ctr">
                        <a:lnSpc>
                          <a:spcPct val="107000"/>
                        </a:lnSpc>
                        <a:spcAft>
                          <a:spcPts val="800"/>
                        </a:spcAft>
                        <a:buNone/>
                        <a:tabLst>
                          <a:tab pos="971550" algn="l"/>
                        </a:tabLst>
                      </a:pPr>
                      <a:r>
                        <a:rPr lang="en-GB" sz="1800" dirty="0">
                          <a:effectLst/>
                          <a:latin typeface="Segoe UI Variable Text" pitchFamily="2" charset="0"/>
                        </a:rPr>
                        <a:t>Function</a:t>
                      </a:r>
                      <a:endParaRPr lang="en-GB" sz="18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lnSpc>
                          <a:spcPct val="107000"/>
                        </a:lnSpc>
                        <a:spcAft>
                          <a:spcPts val="800"/>
                        </a:spcAft>
                        <a:buNone/>
                        <a:tabLst>
                          <a:tab pos="971550" algn="l"/>
                        </a:tabLst>
                      </a:pPr>
                      <a:endParaRPr lang="en-GB" sz="1800" dirty="0">
                        <a:effectLst/>
                        <a:latin typeface="Segoe UI Variable Text" pitchFamily="2" charset="0"/>
                      </a:endParaRPr>
                    </a:p>
                    <a:p>
                      <a:pPr algn="ctr">
                        <a:lnSpc>
                          <a:spcPct val="107000"/>
                        </a:lnSpc>
                        <a:spcAft>
                          <a:spcPts val="800"/>
                        </a:spcAft>
                        <a:buNone/>
                        <a:tabLst>
                          <a:tab pos="971550" algn="l"/>
                        </a:tabLst>
                      </a:pPr>
                      <a:r>
                        <a:rPr lang="en-GB" sz="1800" dirty="0">
                          <a:effectLst/>
                          <a:latin typeface="Segoe UI Variable Text" pitchFamily="2" charset="0"/>
                        </a:rPr>
                        <a:t>Procedure</a:t>
                      </a:r>
                    </a:p>
                    <a:p>
                      <a:pPr algn="ctr">
                        <a:lnSpc>
                          <a:spcPct val="107000"/>
                        </a:lnSpc>
                        <a:spcAft>
                          <a:spcPts val="800"/>
                        </a:spcAft>
                        <a:buNone/>
                        <a:tabLst>
                          <a:tab pos="971550" algn="l"/>
                        </a:tabLst>
                      </a:pPr>
                      <a:r>
                        <a:rPr lang="en-GB" sz="1800" dirty="0">
                          <a:effectLst/>
                          <a:latin typeface="Segoe UI Variable Text" pitchFamily="2" charset="0"/>
                        </a:rPr>
                        <a:t> </a:t>
                      </a:r>
                      <a:endParaRPr lang="en-GB" sz="18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tc>
                  <a:txBody>
                    <a:bodyPr/>
                    <a:lstStyle/>
                    <a:p>
                      <a:pPr algn="ctr">
                        <a:lnSpc>
                          <a:spcPct val="107000"/>
                        </a:lnSpc>
                        <a:spcAft>
                          <a:spcPts val="800"/>
                        </a:spcAft>
                        <a:buNone/>
                        <a:tabLst>
                          <a:tab pos="971550" algn="l"/>
                        </a:tabLst>
                      </a:pPr>
                      <a:endParaRPr lang="en-GB" sz="1800" dirty="0">
                        <a:effectLst/>
                        <a:latin typeface="Segoe UI Variable Text" pitchFamily="2" charset="0"/>
                      </a:endParaRPr>
                    </a:p>
                    <a:p>
                      <a:pPr algn="ctr">
                        <a:lnSpc>
                          <a:spcPct val="107000"/>
                        </a:lnSpc>
                        <a:spcAft>
                          <a:spcPts val="800"/>
                        </a:spcAft>
                        <a:buNone/>
                        <a:tabLst>
                          <a:tab pos="971550" algn="l"/>
                        </a:tabLst>
                      </a:pPr>
                      <a:r>
                        <a:rPr lang="en-GB" sz="1800" dirty="0">
                          <a:effectLst/>
                          <a:latin typeface="Segoe UI Variable Text" pitchFamily="2" charset="0"/>
                        </a:rPr>
                        <a:t>Parameters</a:t>
                      </a:r>
                    </a:p>
                    <a:p>
                      <a:pPr algn="ctr">
                        <a:lnSpc>
                          <a:spcPct val="107000"/>
                        </a:lnSpc>
                        <a:spcAft>
                          <a:spcPts val="800"/>
                        </a:spcAft>
                        <a:buNone/>
                        <a:tabLst>
                          <a:tab pos="971550" algn="l"/>
                        </a:tabLst>
                      </a:pPr>
                      <a:r>
                        <a:rPr lang="en-GB" sz="1800" dirty="0">
                          <a:effectLst/>
                          <a:latin typeface="Segoe UI Variable Text" pitchFamily="2" charset="0"/>
                        </a:rPr>
                        <a:t> </a:t>
                      </a:r>
                      <a:endParaRPr lang="en-GB" sz="18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solidFill>
                      <a:schemeClr val="accent2">
                        <a:lumMod val="20000"/>
                        <a:lumOff val="80000"/>
                      </a:schemeClr>
                    </a:solidFill>
                  </a:tcPr>
                </a:tc>
                <a:extLst>
                  <a:ext uri="{0D108BD9-81ED-4DB2-BD59-A6C34878D82A}">
                    <a16:rowId xmlns:a16="http://schemas.microsoft.com/office/drawing/2014/main" val="1027487681"/>
                  </a:ext>
                </a:extLst>
              </a:tr>
            </a:tbl>
          </a:graphicData>
        </a:graphic>
      </p:graphicFrame>
    </p:spTree>
    <p:extLst>
      <p:ext uri="{BB962C8B-B14F-4D97-AF65-F5344CB8AC3E}">
        <p14:creationId xmlns:p14="http://schemas.microsoft.com/office/powerpoint/2010/main" val="297335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446550"/>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The use of SQL to search for data</a:t>
            </a:r>
          </a:p>
          <a:p>
            <a:pPr marL="342900" indent="-342900">
              <a:buFont typeface="Arial" panose="020B0604020202020204" pitchFamily="34" charset="0"/>
              <a:buChar char="•"/>
            </a:pPr>
            <a:r>
              <a:rPr lang="en-GB" sz="2000" dirty="0">
                <a:latin typeface="Segoe UI Variable Text" pitchFamily="2" charset="0"/>
              </a:rPr>
              <a:t>The use of records to store data</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purpose of SQL.</a:t>
            </a:r>
          </a:p>
          <a:p>
            <a:pPr marL="342900" indent="-342900">
              <a:buFont typeface="Arial" panose="020B0604020202020204" pitchFamily="34" charset="0"/>
              <a:buChar char="•"/>
            </a:pPr>
            <a:r>
              <a:rPr lang="en-GB" sz="2000" dirty="0">
                <a:latin typeface="Segoe UI Variable Text" pitchFamily="2" charset="0"/>
              </a:rPr>
              <a:t>To understand how to use different SQL commands to search for data within a database.</a:t>
            </a:r>
          </a:p>
          <a:p>
            <a:pPr marL="342900" indent="-342900">
              <a:buFont typeface="Arial" panose="020B0604020202020204" pitchFamily="34" charset="0"/>
              <a:buChar char="•"/>
            </a:pPr>
            <a:r>
              <a:rPr lang="en-GB" sz="2000" dirty="0">
                <a:latin typeface="Segoe UI Variable Text" pitchFamily="2" charset="0"/>
              </a:rPr>
              <a:t>To apply the use of SQL to context.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SQL</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414882" cy="1661993"/>
          </a:xfrm>
          <a:prstGeom prst="rect">
            <a:avLst/>
          </a:prstGeom>
          <a:noFill/>
        </p:spPr>
        <p:txBody>
          <a:bodyPr wrap="square">
            <a:spAutoFit/>
          </a:bodyPr>
          <a:lstStyle/>
          <a:p>
            <a:r>
              <a:rPr lang="en-GB" sz="2400" b="1" dirty="0">
                <a:latin typeface="Segoe UI Variable Text" pitchFamily="2" charset="0"/>
              </a:rPr>
              <a:t>What is meant by SQL?</a:t>
            </a:r>
          </a:p>
          <a:p>
            <a:endParaRPr lang="en-GB" sz="2400" dirty="0">
              <a:latin typeface="Segoe UI Variable Text" pitchFamily="2" charset="0"/>
            </a:endParaRPr>
          </a:p>
          <a:p>
            <a:r>
              <a:rPr lang="en-GB" dirty="0">
                <a:latin typeface="Segoe UI Variable Text" pitchFamily="2" charset="0"/>
              </a:rPr>
              <a:t>SQL (Structured Query Language) is a language used to communicate with databases. It allows users to store, organise, retrieve, and manage data held in a database.</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6651103"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264225" y="2941247"/>
            <a:ext cx="3439093" cy="400110"/>
          </a:xfrm>
          <a:prstGeom prst="rect">
            <a:avLst/>
          </a:prstGeom>
          <a:noFill/>
        </p:spPr>
        <p:txBody>
          <a:bodyPr wrap="square">
            <a:spAutoFit/>
          </a:bodyPr>
          <a:lstStyle/>
          <a:p>
            <a:r>
              <a:rPr lang="en-GB" sz="2000" b="1" dirty="0">
                <a:latin typeface="Segoe UI Variable Text" pitchFamily="2" charset="0"/>
              </a:rPr>
              <a:t>What is SQL used for?</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14" name="TextBox 13">
            <a:extLst>
              <a:ext uri="{FF2B5EF4-FFF2-40B4-BE49-F238E27FC236}">
                <a16:creationId xmlns:a16="http://schemas.microsoft.com/office/drawing/2014/main" id="{76E040F3-77F2-8254-963B-95D8E5315D57}"/>
              </a:ext>
            </a:extLst>
          </p:cNvPr>
          <p:cNvSpPr txBox="1"/>
          <p:nvPr/>
        </p:nvSpPr>
        <p:spPr>
          <a:xfrm>
            <a:off x="7265211" y="1134457"/>
            <a:ext cx="4287269" cy="400110"/>
          </a:xfrm>
          <a:prstGeom prst="rect">
            <a:avLst/>
          </a:prstGeom>
          <a:noFill/>
        </p:spPr>
        <p:txBody>
          <a:bodyPr wrap="square">
            <a:spAutoFit/>
          </a:bodyPr>
          <a:lstStyle/>
          <a:p>
            <a:pPr algn="ctr"/>
            <a:r>
              <a:rPr lang="en-GB" sz="2000" b="1" dirty="0">
                <a:latin typeface="Segoe UI Variable Text" pitchFamily="2" charset="0"/>
              </a:rPr>
              <a:t>Database </a:t>
            </a:r>
          </a:p>
        </p:txBody>
      </p:sp>
      <p:sp>
        <p:nvSpPr>
          <p:cNvPr id="19" name="TextBox 18">
            <a:extLst>
              <a:ext uri="{FF2B5EF4-FFF2-40B4-BE49-F238E27FC236}">
                <a16:creationId xmlns:a16="http://schemas.microsoft.com/office/drawing/2014/main" id="{F09E3A00-89B4-A60F-D8FC-161A97C0A66C}"/>
              </a:ext>
            </a:extLst>
          </p:cNvPr>
          <p:cNvSpPr txBox="1"/>
          <p:nvPr/>
        </p:nvSpPr>
        <p:spPr>
          <a:xfrm>
            <a:off x="264225" y="3451409"/>
            <a:ext cx="3164776" cy="3139321"/>
          </a:xfrm>
          <a:prstGeom prst="rect">
            <a:avLst/>
          </a:prstGeom>
          <a:no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Searching for specific data </a:t>
            </a:r>
          </a:p>
          <a:p>
            <a:pPr marL="285750" lvl="0" indent="-285750">
              <a:buFont typeface="Arial" panose="020B0604020202020204" pitchFamily="34" charset="0"/>
              <a:buChar char="•"/>
            </a:pPr>
            <a:r>
              <a:rPr lang="en-GB" dirty="0">
                <a:latin typeface="Segoe UI Variable Text" pitchFamily="2" charset="0"/>
              </a:rPr>
              <a:t>Adding new data to a database </a:t>
            </a:r>
          </a:p>
          <a:p>
            <a:pPr marL="285750" lvl="0" indent="-285750">
              <a:buFont typeface="Arial" panose="020B0604020202020204" pitchFamily="34" charset="0"/>
              <a:buChar char="•"/>
            </a:pPr>
            <a:r>
              <a:rPr lang="en-GB" dirty="0">
                <a:latin typeface="Segoe UI Variable Text" pitchFamily="2" charset="0"/>
              </a:rPr>
              <a:t>Updating existing data </a:t>
            </a:r>
          </a:p>
          <a:p>
            <a:pPr marL="285750" lvl="0" indent="-285750">
              <a:buFont typeface="Arial" panose="020B0604020202020204" pitchFamily="34" charset="0"/>
              <a:buChar char="•"/>
            </a:pPr>
            <a:r>
              <a:rPr lang="en-GB" dirty="0">
                <a:latin typeface="Segoe UI Variable Text" pitchFamily="2" charset="0"/>
              </a:rPr>
              <a:t>Deleting data </a:t>
            </a:r>
          </a:p>
          <a:p>
            <a:pPr marL="285750" lvl="0" indent="-285750">
              <a:buFont typeface="Arial" panose="020B0604020202020204" pitchFamily="34" charset="0"/>
              <a:buChar char="•"/>
            </a:pPr>
            <a:r>
              <a:rPr lang="en-GB" dirty="0">
                <a:latin typeface="Segoe UI Variable Text" pitchFamily="2" charset="0"/>
              </a:rPr>
              <a:t>Sorting and filtering information </a:t>
            </a:r>
          </a:p>
          <a:p>
            <a:pPr marL="285750" lvl="0" indent="-285750">
              <a:buFont typeface="Arial" panose="020B0604020202020204" pitchFamily="34" charset="0"/>
              <a:buChar char="•"/>
            </a:pPr>
            <a:r>
              <a:rPr lang="en-GB" dirty="0">
                <a:latin typeface="Segoe UI Variable Text" pitchFamily="2" charset="0"/>
              </a:rPr>
              <a:t>Creating databases and tables </a:t>
            </a:r>
          </a:p>
          <a:p>
            <a:pPr marL="285750" lvl="0" indent="-285750">
              <a:buFont typeface="Arial" panose="020B0604020202020204" pitchFamily="34" charset="0"/>
              <a:buChar char="•"/>
            </a:pPr>
            <a:r>
              <a:rPr lang="en-GB" dirty="0">
                <a:latin typeface="Segoe UI Variable Text" pitchFamily="2" charset="0"/>
              </a:rPr>
              <a:t>Managing large amounts of organised data </a:t>
            </a:r>
          </a:p>
        </p:txBody>
      </p:sp>
      <p:sp>
        <p:nvSpPr>
          <p:cNvPr id="25" name="TextBox 24">
            <a:extLst>
              <a:ext uri="{FF2B5EF4-FFF2-40B4-BE49-F238E27FC236}">
                <a16:creationId xmlns:a16="http://schemas.microsoft.com/office/drawing/2014/main" id="{4B13F800-7C41-CF8F-2CE0-A62CF7DCC64F}"/>
              </a:ext>
            </a:extLst>
          </p:cNvPr>
          <p:cNvSpPr txBox="1"/>
          <p:nvPr/>
        </p:nvSpPr>
        <p:spPr>
          <a:xfrm>
            <a:off x="3553825" y="2928422"/>
            <a:ext cx="3024892" cy="400110"/>
          </a:xfrm>
          <a:prstGeom prst="rect">
            <a:avLst/>
          </a:prstGeom>
          <a:noFill/>
        </p:spPr>
        <p:txBody>
          <a:bodyPr wrap="square">
            <a:spAutoFit/>
          </a:bodyPr>
          <a:lstStyle/>
          <a:p>
            <a:r>
              <a:rPr lang="en-GB" sz="2000" b="1" dirty="0">
                <a:latin typeface="Segoe UI Variable Text" pitchFamily="2" charset="0"/>
              </a:rPr>
              <a:t>Where is SQL used?</a:t>
            </a:r>
          </a:p>
        </p:txBody>
      </p:sp>
      <p:sp>
        <p:nvSpPr>
          <p:cNvPr id="27" name="TextBox 26">
            <a:extLst>
              <a:ext uri="{FF2B5EF4-FFF2-40B4-BE49-F238E27FC236}">
                <a16:creationId xmlns:a16="http://schemas.microsoft.com/office/drawing/2014/main" id="{14075C57-C63E-5072-B0E9-B80E8A2E1445}"/>
              </a:ext>
            </a:extLst>
          </p:cNvPr>
          <p:cNvSpPr txBox="1"/>
          <p:nvPr/>
        </p:nvSpPr>
        <p:spPr>
          <a:xfrm>
            <a:off x="3598402" y="3499736"/>
            <a:ext cx="2858602" cy="2031325"/>
          </a:xfrm>
          <a:prstGeom prst="rect">
            <a:avLst/>
          </a:prstGeom>
          <a:no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Websites </a:t>
            </a:r>
          </a:p>
          <a:p>
            <a:pPr marL="285750" lvl="0" indent="-285750">
              <a:buFont typeface="Arial" panose="020B0604020202020204" pitchFamily="34" charset="0"/>
              <a:buChar char="•"/>
            </a:pPr>
            <a:r>
              <a:rPr lang="en-GB" dirty="0">
                <a:latin typeface="Segoe UI Variable Text" pitchFamily="2" charset="0"/>
              </a:rPr>
              <a:t>Apps </a:t>
            </a:r>
          </a:p>
          <a:p>
            <a:pPr marL="285750" lvl="0" indent="-285750">
              <a:buFont typeface="Arial" panose="020B0604020202020204" pitchFamily="34" charset="0"/>
              <a:buChar char="•"/>
            </a:pPr>
            <a:r>
              <a:rPr lang="en-GB" dirty="0">
                <a:latin typeface="Segoe UI Variable Text" pitchFamily="2" charset="0"/>
              </a:rPr>
              <a:t>Schools and businesses </a:t>
            </a:r>
          </a:p>
          <a:p>
            <a:pPr marL="285750" lvl="0" indent="-285750">
              <a:buFont typeface="Arial" panose="020B0604020202020204" pitchFamily="34" charset="0"/>
              <a:buChar char="•"/>
            </a:pPr>
            <a:r>
              <a:rPr lang="en-GB" dirty="0">
                <a:latin typeface="Segoe UI Variable Text" pitchFamily="2" charset="0"/>
              </a:rPr>
              <a:t>Online shopping systems </a:t>
            </a:r>
          </a:p>
          <a:p>
            <a:pPr marL="285750" lvl="0" indent="-285750">
              <a:buFont typeface="Arial" panose="020B0604020202020204" pitchFamily="34" charset="0"/>
              <a:buChar char="•"/>
            </a:pPr>
            <a:r>
              <a:rPr lang="en-GB" dirty="0">
                <a:latin typeface="Segoe UI Variable Text" pitchFamily="2" charset="0"/>
              </a:rPr>
              <a:t>Banking systems </a:t>
            </a:r>
          </a:p>
          <a:p>
            <a:pPr marL="285750" lvl="0" indent="-285750">
              <a:buFont typeface="Arial" panose="020B0604020202020204" pitchFamily="34" charset="0"/>
              <a:buChar char="•"/>
            </a:pPr>
            <a:r>
              <a:rPr lang="en-GB" dirty="0">
                <a:latin typeface="Segoe UI Variable Text" pitchFamily="2" charset="0"/>
              </a:rPr>
              <a:t>Social media platforms </a:t>
            </a:r>
          </a:p>
        </p:txBody>
      </p:sp>
      <p:cxnSp>
        <p:nvCxnSpPr>
          <p:cNvPr id="30" name="Straight Connector 29">
            <a:extLst>
              <a:ext uri="{FF2B5EF4-FFF2-40B4-BE49-F238E27FC236}">
                <a16:creationId xmlns:a16="http://schemas.microsoft.com/office/drawing/2014/main" id="{8FDF03A4-993D-6DE3-65C5-5498E753CEC8}"/>
              </a:ext>
            </a:extLst>
          </p:cNvPr>
          <p:cNvCxnSpPr>
            <a:cxnSpLocks/>
          </p:cNvCxnSpPr>
          <p:nvPr/>
        </p:nvCxnSpPr>
        <p:spPr>
          <a:xfrm>
            <a:off x="3453697" y="2983763"/>
            <a:ext cx="0" cy="37370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5" name="Table 4">
            <a:extLst>
              <a:ext uri="{FF2B5EF4-FFF2-40B4-BE49-F238E27FC236}">
                <a16:creationId xmlns:a16="http://schemas.microsoft.com/office/drawing/2014/main" id="{59D2B202-99EE-4B62-7158-9BF1220DCB3C}"/>
              </a:ext>
            </a:extLst>
          </p:cNvPr>
          <p:cNvGraphicFramePr>
            <a:graphicFrameLocks noGrp="1"/>
          </p:cNvGraphicFramePr>
          <p:nvPr>
            <p:extLst>
              <p:ext uri="{D42A27DB-BD31-4B8C-83A1-F6EECF244321}">
                <p14:modId xmlns:p14="http://schemas.microsoft.com/office/powerpoint/2010/main" val="1628545625"/>
              </p:ext>
            </p:extLst>
          </p:nvPr>
        </p:nvGraphicFramePr>
        <p:xfrm>
          <a:off x="6987492" y="2272335"/>
          <a:ext cx="4842080" cy="2837400"/>
        </p:xfrm>
        <a:graphic>
          <a:graphicData uri="http://schemas.openxmlformats.org/drawingml/2006/table">
            <a:tbl>
              <a:tblPr/>
              <a:tblGrid>
                <a:gridCol w="968416">
                  <a:extLst>
                    <a:ext uri="{9D8B030D-6E8A-4147-A177-3AD203B41FA5}">
                      <a16:colId xmlns:a16="http://schemas.microsoft.com/office/drawing/2014/main" val="1965087758"/>
                    </a:ext>
                  </a:extLst>
                </a:gridCol>
                <a:gridCol w="968416">
                  <a:extLst>
                    <a:ext uri="{9D8B030D-6E8A-4147-A177-3AD203B41FA5}">
                      <a16:colId xmlns:a16="http://schemas.microsoft.com/office/drawing/2014/main" val="2539800536"/>
                    </a:ext>
                  </a:extLst>
                </a:gridCol>
                <a:gridCol w="1026348">
                  <a:extLst>
                    <a:ext uri="{9D8B030D-6E8A-4147-A177-3AD203B41FA5}">
                      <a16:colId xmlns:a16="http://schemas.microsoft.com/office/drawing/2014/main" val="1170499745"/>
                    </a:ext>
                  </a:extLst>
                </a:gridCol>
                <a:gridCol w="910484">
                  <a:extLst>
                    <a:ext uri="{9D8B030D-6E8A-4147-A177-3AD203B41FA5}">
                      <a16:colId xmlns:a16="http://schemas.microsoft.com/office/drawing/2014/main" val="3992209079"/>
                    </a:ext>
                  </a:extLst>
                </a:gridCol>
                <a:gridCol w="968416">
                  <a:extLst>
                    <a:ext uri="{9D8B030D-6E8A-4147-A177-3AD203B41FA5}">
                      <a16:colId xmlns:a16="http://schemas.microsoft.com/office/drawing/2014/main" val="2074079007"/>
                    </a:ext>
                  </a:extLst>
                </a:gridCol>
              </a:tblGrid>
              <a:tr h="641686">
                <a:tc>
                  <a:txBody>
                    <a:bodyPr/>
                    <a:lstStyle/>
                    <a:p>
                      <a:pPr>
                        <a:buNone/>
                      </a:pPr>
                      <a:r>
                        <a:rPr lang="en-GB" sz="1600" dirty="0">
                          <a:solidFill>
                            <a:schemeClr val="bg1"/>
                          </a:solidFill>
                          <a:latin typeface="Segoe UI Variable Text" pitchFamily="2" charset="0"/>
                        </a:rPr>
                        <a:t>Student</a:t>
                      </a:r>
                    </a:p>
                    <a:p>
                      <a:pPr>
                        <a:buNone/>
                      </a:pPr>
                      <a:r>
                        <a:rPr lang="en-GB" sz="1600" dirty="0">
                          <a:solidFill>
                            <a:schemeClr val="bg1"/>
                          </a:solidFill>
                          <a:latin typeface="Segoe UI Variable Text" pitchFamily="2" charset="0"/>
                        </a:rPr>
                        <a: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First</a:t>
                      </a:r>
                    </a:p>
                    <a:p>
                      <a:pPr>
                        <a:buNone/>
                      </a:pPr>
                      <a:r>
                        <a:rPr lang="en-GB" sz="1600" dirty="0">
                          <a:solidFill>
                            <a:schemeClr val="bg1"/>
                          </a:solidFill>
                          <a:latin typeface="Segoe UI Variable Text" pitchFamily="2" charset="0"/>
                        </a:rPr>
                        <a:t>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Surname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Year</a:t>
                      </a:r>
                    </a:p>
                    <a:p>
                      <a:pPr>
                        <a:buNone/>
                      </a:pPr>
                      <a:r>
                        <a:rPr lang="en-GB" sz="1600" dirty="0">
                          <a:solidFill>
                            <a:schemeClr val="bg1"/>
                          </a:solidFill>
                          <a:latin typeface="Segoe UI Variable Text" pitchFamily="2" charset="0"/>
                        </a:rPr>
                        <a:t>Group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House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526287581"/>
                  </a:ext>
                </a:extLst>
              </a:tr>
              <a:tr h="388507">
                <a:tc>
                  <a:txBody>
                    <a:bodyPr/>
                    <a:lstStyle/>
                    <a:p>
                      <a:pPr>
                        <a:buNone/>
                      </a:pPr>
                      <a:r>
                        <a:rPr lang="en-GB" sz="1600">
                          <a:latin typeface="Segoe UI Variable Text" pitchFamily="2"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Alex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Jones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6107871"/>
                  </a:ext>
                </a:extLst>
              </a:tr>
              <a:tr h="388507">
                <a:tc>
                  <a:txBody>
                    <a:bodyPr/>
                    <a:lstStyle/>
                    <a:p>
                      <a:pPr>
                        <a:buNone/>
                      </a:pPr>
                      <a:r>
                        <a:rPr lang="en-GB" sz="1600">
                          <a:latin typeface="Segoe UI Variable Text" pitchFamily="2"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Mia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Patel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Blue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4074917"/>
                  </a:ext>
                </a:extLst>
              </a:tr>
              <a:tr h="388507">
                <a:tc>
                  <a:txBody>
                    <a:bodyPr/>
                    <a:lstStyle/>
                    <a:p>
                      <a:pPr>
                        <a:buNone/>
                      </a:pPr>
                      <a:r>
                        <a:rPr lang="en-GB" sz="1600">
                          <a:latin typeface="Segoe UI Variable Text" pitchFamily="2"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Ethan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Smith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Green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3373380"/>
                  </a:ext>
                </a:extLst>
              </a:tr>
              <a:tr h="641686">
                <a:tc>
                  <a:txBody>
                    <a:bodyPr/>
                    <a:lstStyle/>
                    <a:p>
                      <a:pPr>
                        <a:buNone/>
                      </a:pPr>
                      <a:r>
                        <a:rPr lang="en-GB" sz="1600">
                          <a:latin typeface="Segoe UI Variable Text" pitchFamily="2"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Sophie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Brown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Yellow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331438"/>
                  </a:ext>
                </a:extLst>
              </a:tr>
              <a:tr h="388507">
                <a:tc>
                  <a:txBody>
                    <a:bodyPr/>
                    <a:lstStyle/>
                    <a:p>
                      <a:pPr>
                        <a:buNone/>
                      </a:pPr>
                      <a:r>
                        <a:rPr lang="en-GB" sz="1600">
                          <a:latin typeface="Segoe UI Variable Text" pitchFamily="2"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Liam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Taylor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Blue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6790341"/>
                  </a:ext>
                </a:extLst>
              </a:tr>
            </a:tbl>
          </a:graphicData>
        </a:graphic>
      </p:graphicFrame>
      <p:sp>
        <p:nvSpPr>
          <p:cNvPr id="8" name="TextBox 7">
            <a:extLst>
              <a:ext uri="{FF2B5EF4-FFF2-40B4-BE49-F238E27FC236}">
                <a16:creationId xmlns:a16="http://schemas.microsoft.com/office/drawing/2014/main" id="{8C7B17D3-1ECE-C109-74CF-E9C7ACEC3641}"/>
              </a:ext>
            </a:extLst>
          </p:cNvPr>
          <p:cNvSpPr txBox="1"/>
          <p:nvPr/>
        </p:nvSpPr>
        <p:spPr>
          <a:xfrm>
            <a:off x="6987492" y="1651754"/>
            <a:ext cx="4814272" cy="369332"/>
          </a:xfrm>
          <a:prstGeom prst="rect">
            <a:avLst/>
          </a:prstGeom>
          <a:noFill/>
        </p:spPr>
        <p:txBody>
          <a:bodyPr wrap="square">
            <a:spAutoFit/>
          </a:bodyPr>
          <a:lstStyle/>
          <a:p>
            <a:pPr>
              <a:buNone/>
            </a:pPr>
            <a:r>
              <a:rPr lang="en-GB" b="1" dirty="0">
                <a:latin typeface="Segoe UI Variable Text" pitchFamily="2" charset="0"/>
              </a:rPr>
              <a:t>Fields </a:t>
            </a:r>
            <a:r>
              <a:rPr lang="en-GB" dirty="0">
                <a:latin typeface="Segoe UI Variable Text" pitchFamily="2" charset="0"/>
              </a:rPr>
              <a:t>describe the type of data being stored.</a:t>
            </a:r>
          </a:p>
        </p:txBody>
      </p:sp>
      <p:sp>
        <p:nvSpPr>
          <p:cNvPr id="10" name="TextBox 9">
            <a:extLst>
              <a:ext uri="{FF2B5EF4-FFF2-40B4-BE49-F238E27FC236}">
                <a16:creationId xmlns:a16="http://schemas.microsoft.com/office/drawing/2014/main" id="{4904F703-E2D6-9329-6339-0160B37C2527}"/>
              </a:ext>
            </a:extLst>
          </p:cNvPr>
          <p:cNvSpPr txBox="1"/>
          <p:nvPr/>
        </p:nvSpPr>
        <p:spPr>
          <a:xfrm>
            <a:off x="6930342" y="5346395"/>
            <a:ext cx="4814272" cy="369332"/>
          </a:xfrm>
          <a:prstGeom prst="rect">
            <a:avLst/>
          </a:prstGeom>
          <a:noFill/>
        </p:spPr>
        <p:txBody>
          <a:bodyPr wrap="square">
            <a:spAutoFit/>
          </a:bodyPr>
          <a:lstStyle/>
          <a:p>
            <a:pPr>
              <a:buNone/>
            </a:pPr>
            <a:r>
              <a:rPr lang="en-GB" b="1" dirty="0">
                <a:latin typeface="Segoe UI Variable Text" pitchFamily="2" charset="0"/>
              </a:rPr>
              <a:t>Records </a:t>
            </a:r>
            <a:r>
              <a:rPr lang="en-GB" dirty="0">
                <a:latin typeface="Segoe UI Variable Text" pitchFamily="2" charset="0"/>
              </a:rPr>
              <a:t>are used to store data (rows)</a:t>
            </a:r>
          </a:p>
        </p:txBody>
      </p:sp>
      <p:cxnSp>
        <p:nvCxnSpPr>
          <p:cNvPr id="13" name="Straight Arrow Connector 12">
            <a:extLst>
              <a:ext uri="{FF2B5EF4-FFF2-40B4-BE49-F238E27FC236}">
                <a16:creationId xmlns:a16="http://schemas.microsoft.com/office/drawing/2014/main" id="{583CA736-6625-7FA0-E794-5A6F8590DCF5}"/>
              </a:ext>
            </a:extLst>
          </p:cNvPr>
          <p:cNvCxnSpPr>
            <a:cxnSpLocks/>
          </p:cNvCxnSpPr>
          <p:nvPr/>
        </p:nvCxnSpPr>
        <p:spPr>
          <a:xfrm flipH="1">
            <a:off x="7820025" y="2021086"/>
            <a:ext cx="104775" cy="42750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4DBF764F-9093-5D07-C543-E5164989BDB5}"/>
              </a:ext>
            </a:extLst>
          </p:cNvPr>
          <p:cNvCxnSpPr>
            <a:cxnSpLocks/>
          </p:cNvCxnSpPr>
          <p:nvPr/>
        </p:nvCxnSpPr>
        <p:spPr>
          <a:xfrm>
            <a:off x="8551102" y="2033970"/>
            <a:ext cx="0" cy="41462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EDBFD31B-AD7C-4631-5C71-1264478D339B}"/>
              </a:ext>
            </a:extLst>
          </p:cNvPr>
          <p:cNvCxnSpPr>
            <a:cxnSpLocks/>
            <a:stCxn id="8" idx="2"/>
          </p:cNvCxnSpPr>
          <p:nvPr/>
        </p:nvCxnSpPr>
        <p:spPr>
          <a:xfrm>
            <a:off x="9394628" y="2021086"/>
            <a:ext cx="0" cy="42750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7A5D2A0B-AB9C-7811-EDF1-1335FF9BAF96}"/>
              </a:ext>
            </a:extLst>
          </p:cNvPr>
          <p:cNvCxnSpPr>
            <a:cxnSpLocks/>
          </p:cNvCxnSpPr>
          <p:nvPr/>
        </p:nvCxnSpPr>
        <p:spPr>
          <a:xfrm>
            <a:off x="10228210" y="2033970"/>
            <a:ext cx="58790" cy="31870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1506D0AD-4188-A663-FCF5-5EBB1B8D3748}"/>
              </a:ext>
            </a:extLst>
          </p:cNvPr>
          <p:cNvCxnSpPr>
            <a:cxnSpLocks/>
          </p:cNvCxnSpPr>
          <p:nvPr/>
        </p:nvCxnSpPr>
        <p:spPr>
          <a:xfrm>
            <a:off x="11061791" y="2033970"/>
            <a:ext cx="58790" cy="31870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5F28AE42-9AB1-B673-1FEF-253DDB26AEC1}"/>
              </a:ext>
            </a:extLst>
          </p:cNvPr>
          <p:cNvCxnSpPr>
            <a:cxnSpLocks/>
          </p:cNvCxnSpPr>
          <p:nvPr/>
        </p:nvCxnSpPr>
        <p:spPr>
          <a:xfrm flipV="1">
            <a:off x="8551102" y="4852301"/>
            <a:ext cx="164273" cy="494094"/>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0" name="TextBox 39">
            <a:extLst>
              <a:ext uri="{FF2B5EF4-FFF2-40B4-BE49-F238E27FC236}">
                <a16:creationId xmlns:a16="http://schemas.microsoft.com/office/drawing/2014/main" id="{E9E3326D-6FD2-798C-56EC-40C313CA897B}"/>
              </a:ext>
            </a:extLst>
          </p:cNvPr>
          <p:cNvSpPr txBox="1"/>
          <p:nvPr/>
        </p:nvSpPr>
        <p:spPr>
          <a:xfrm>
            <a:off x="6908836" y="5797554"/>
            <a:ext cx="4814272" cy="369332"/>
          </a:xfrm>
          <a:prstGeom prst="rect">
            <a:avLst/>
          </a:prstGeom>
          <a:noFill/>
        </p:spPr>
        <p:txBody>
          <a:bodyPr wrap="square">
            <a:spAutoFit/>
          </a:bodyPr>
          <a:lstStyle/>
          <a:p>
            <a:pPr>
              <a:buNone/>
            </a:pPr>
            <a:r>
              <a:rPr lang="en-GB" b="1" dirty="0">
                <a:latin typeface="Segoe UI Variable Text" pitchFamily="2" charset="0"/>
              </a:rPr>
              <a:t>SQL </a:t>
            </a:r>
            <a:r>
              <a:rPr lang="en-GB" dirty="0">
                <a:latin typeface="Segoe UI Variable Text" pitchFamily="2" charset="0"/>
              </a:rPr>
              <a:t>is used to search for data</a:t>
            </a: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02C52-7AF0-EBAA-B005-3B06532CD0F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004623E-608F-96C7-C09D-9CB3355CAB2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SQL Commands</a:t>
            </a:r>
          </a:p>
        </p:txBody>
      </p:sp>
      <p:pic>
        <p:nvPicPr>
          <p:cNvPr id="32" name="Picture 31">
            <a:extLst>
              <a:ext uri="{FF2B5EF4-FFF2-40B4-BE49-F238E27FC236}">
                <a16:creationId xmlns:a16="http://schemas.microsoft.com/office/drawing/2014/main" id="{F7F994FE-8B7C-0D53-CF2A-0DF83E42F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DE541E34-38AF-83C3-5302-509F5ABCA6D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C8952A6-1F80-E28A-08E8-E69E7A5E4A9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DEB13297-E35A-58A1-7F06-E73A1D4D08C6}"/>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 of Task 1 </a:t>
            </a:r>
            <a:r>
              <a:rPr lang="en-GB" sz="1800" dirty="0">
                <a:latin typeface="Segoe UI Variable Text" pitchFamily="2" charset="0"/>
              </a:rPr>
              <a:t>in the student workbook. </a:t>
            </a:r>
            <a:endParaRPr lang="en-GB" dirty="0"/>
          </a:p>
        </p:txBody>
      </p:sp>
      <p:sp>
        <p:nvSpPr>
          <p:cNvPr id="14" name="TextBox 13">
            <a:extLst>
              <a:ext uri="{FF2B5EF4-FFF2-40B4-BE49-F238E27FC236}">
                <a16:creationId xmlns:a16="http://schemas.microsoft.com/office/drawing/2014/main" id="{E55A5DCC-B06C-7650-2BF3-E21064BD3264}"/>
              </a:ext>
            </a:extLst>
          </p:cNvPr>
          <p:cNvSpPr txBox="1"/>
          <p:nvPr/>
        </p:nvSpPr>
        <p:spPr>
          <a:xfrm>
            <a:off x="301172" y="4391404"/>
            <a:ext cx="3565976" cy="369332"/>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SELECT FirstName</a:t>
            </a:r>
          </a:p>
        </p:txBody>
      </p:sp>
      <p:sp>
        <p:nvSpPr>
          <p:cNvPr id="4" name="TextBox 3">
            <a:extLst>
              <a:ext uri="{FF2B5EF4-FFF2-40B4-BE49-F238E27FC236}">
                <a16:creationId xmlns:a16="http://schemas.microsoft.com/office/drawing/2014/main" id="{666409B8-2A5B-1381-EC04-60748F54ABA1}"/>
              </a:ext>
            </a:extLst>
          </p:cNvPr>
          <p:cNvSpPr txBox="1"/>
          <p:nvPr/>
        </p:nvSpPr>
        <p:spPr>
          <a:xfrm>
            <a:off x="224791" y="1156284"/>
            <a:ext cx="8890634" cy="1107996"/>
          </a:xfrm>
          <a:prstGeom prst="rect">
            <a:avLst/>
          </a:prstGeom>
          <a:noFill/>
        </p:spPr>
        <p:txBody>
          <a:bodyPr wrap="square">
            <a:spAutoFit/>
          </a:bodyPr>
          <a:lstStyle/>
          <a:p>
            <a:r>
              <a:rPr lang="en-GB" sz="2400" b="1" dirty="0">
                <a:latin typeface="Segoe UI Variable Text" pitchFamily="2" charset="0"/>
              </a:rPr>
              <a:t>What is meant by a SQL command?</a:t>
            </a:r>
          </a:p>
          <a:p>
            <a:endParaRPr lang="en-GB" sz="2400" dirty="0">
              <a:latin typeface="Segoe UI Variable Text" pitchFamily="2" charset="0"/>
            </a:endParaRPr>
          </a:p>
          <a:p>
            <a:r>
              <a:rPr lang="en-GB" dirty="0">
                <a:latin typeface="Segoe UI Variable Text" pitchFamily="2" charset="0"/>
              </a:rPr>
              <a:t>A SQL command is an instruction used to communicate with a database.</a:t>
            </a:r>
          </a:p>
        </p:txBody>
      </p:sp>
      <p:sp>
        <p:nvSpPr>
          <p:cNvPr id="6" name="TextBox 5">
            <a:extLst>
              <a:ext uri="{FF2B5EF4-FFF2-40B4-BE49-F238E27FC236}">
                <a16:creationId xmlns:a16="http://schemas.microsoft.com/office/drawing/2014/main" id="{C871AF47-6D08-4C8A-DA57-4E61A8D10D88}"/>
              </a:ext>
            </a:extLst>
          </p:cNvPr>
          <p:cNvSpPr txBox="1"/>
          <p:nvPr/>
        </p:nvSpPr>
        <p:spPr>
          <a:xfrm>
            <a:off x="224790" y="2406585"/>
            <a:ext cx="3642358" cy="369332"/>
          </a:xfrm>
          <a:prstGeom prst="rect">
            <a:avLst/>
          </a:prstGeom>
          <a:noFill/>
        </p:spPr>
        <p:txBody>
          <a:bodyPr wrap="square">
            <a:spAutoFit/>
          </a:bodyPr>
          <a:lstStyle/>
          <a:p>
            <a:r>
              <a:rPr lang="en-GB" b="1" dirty="0">
                <a:latin typeface="Segoe UI Variable Text" pitchFamily="2" charset="0"/>
              </a:rPr>
              <a:t>The SELECT command</a:t>
            </a:r>
          </a:p>
        </p:txBody>
      </p:sp>
      <p:sp>
        <p:nvSpPr>
          <p:cNvPr id="8" name="TextBox 7">
            <a:extLst>
              <a:ext uri="{FF2B5EF4-FFF2-40B4-BE49-F238E27FC236}">
                <a16:creationId xmlns:a16="http://schemas.microsoft.com/office/drawing/2014/main" id="{8D886BB0-E3E6-96D6-4BBF-48801F3460C0}"/>
              </a:ext>
            </a:extLst>
          </p:cNvPr>
          <p:cNvSpPr txBox="1"/>
          <p:nvPr/>
        </p:nvSpPr>
        <p:spPr>
          <a:xfrm>
            <a:off x="224790" y="2922947"/>
            <a:ext cx="3642358" cy="1358577"/>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SELECT command is used to choose which data you want to display from a database table.</a:t>
            </a:r>
          </a:p>
          <a:p>
            <a:pPr>
              <a:lnSpc>
                <a:spcPct val="107000"/>
              </a:lnSpc>
              <a:spcAft>
                <a:spcPts val="800"/>
              </a:spcAft>
              <a:buNone/>
            </a:pPr>
            <a:r>
              <a:rPr lang="en-GB" b="1" kern="100" dirty="0">
                <a:latin typeface="Segoe UI Variable Text" pitchFamily="2" charset="0"/>
                <a:ea typeface="Aptos" panose="020B0004020202020204" pitchFamily="34" charset="0"/>
                <a:cs typeface="Times New Roman" panose="02020603050405020304" pitchFamily="18" charset="0"/>
              </a:rPr>
              <a:t>Example:</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DAFE64A7-CDA1-7410-9FDD-0E1FD535650D}"/>
              </a:ext>
            </a:extLst>
          </p:cNvPr>
          <p:cNvSpPr txBox="1"/>
          <p:nvPr/>
        </p:nvSpPr>
        <p:spPr>
          <a:xfrm>
            <a:off x="301173" y="5036879"/>
            <a:ext cx="3565976" cy="923330"/>
          </a:xfrm>
          <a:prstGeom prst="rect">
            <a:avLst/>
          </a:prstGeom>
          <a:solidFill>
            <a:schemeClr val="bg1">
              <a:lumMod val="95000"/>
            </a:schemeClr>
          </a:solidFill>
        </p:spPr>
        <p:txBody>
          <a:bodyPr wrap="square">
            <a:spAutoFit/>
          </a:bodyPr>
          <a:lstStyle/>
          <a:p>
            <a:r>
              <a:rPr lang="en-GB" b="1" dirty="0">
                <a:latin typeface="Segoe UI Variable Text" pitchFamily="2" charset="0"/>
              </a:rPr>
              <a:t>What happens</a:t>
            </a:r>
          </a:p>
          <a:p>
            <a:r>
              <a:rPr lang="en-GB" dirty="0">
                <a:latin typeface="Segoe UI Variable Text" pitchFamily="2" charset="0"/>
              </a:rPr>
              <a:t>This would display the FirstName field.</a:t>
            </a:r>
          </a:p>
        </p:txBody>
      </p:sp>
      <p:sp>
        <p:nvSpPr>
          <p:cNvPr id="10" name="TextBox 9">
            <a:extLst>
              <a:ext uri="{FF2B5EF4-FFF2-40B4-BE49-F238E27FC236}">
                <a16:creationId xmlns:a16="http://schemas.microsoft.com/office/drawing/2014/main" id="{7E07D822-A6AC-07BF-5814-4EE08893EF9E}"/>
              </a:ext>
            </a:extLst>
          </p:cNvPr>
          <p:cNvSpPr txBox="1"/>
          <p:nvPr/>
        </p:nvSpPr>
        <p:spPr>
          <a:xfrm>
            <a:off x="4194811" y="2375618"/>
            <a:ext cx="3642358" cy="369332"/>
          </a:xfrm>
          <a:prstGeom prst="rect">
            <a:avLst/>
          </a:prstGeom>
          <a:noFill/>
        </p:spPr>
        <p:txBody>
          <a:bodyPr wrap="square">
            <a:spAutoFit/>
          </a:bodyPr>
          <a:lstStyle/>
          <a:p>
            <a:r>
              <a:rPr lang="en-GB" b="1" dirty="0">
                <a:latin typeface="Segoe UI Variable Text" pitchFamily="2" charset="0"/>
              </a:rPr>
              <a:t>The FROM command</a:t>
            </a:r>
          </a:p>
        </p:txBody>
      </p:sp>
      <p:sp>
        <p:nvSpPr>
          <p:cNvPr id="12" name="TextBox 11">
            <a:extLst>
              <a:ext uri="{FF2B5EF4-FFF2-40B4-BE49-F238E27FC236}">
                <a16:creationId xmlns:a16="http://schemas.microsoft.com/office/drawing/2014/main" id="{A16E5CC3-589A-C042-6154-542B56A5979B}"/>
              </a:ext>
            </a:extLst>
          </p:cNvPr>
          <p:cNvSpPr txBox="1"/>
          <p:nvPr/>
        </p:nvSpPr>
        <p:spPr>
          <a:xfrm>
            <a:off x="4194811" y="2890907"/>
            <a:ext cx="3528892" cy="1358577"/>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FROM command is used to specify which table the data should come from.</a:t>
            </a:r>
          </a:p>
          <a:p>
            <a:pPr>
              <a:lnSpc>
                <a:spcPct val="107000"/>
              </a:lnSpc>
              <a:spcAft>
                <a:spcPts val="800"/>
              </a:spcAft>
              <a:buNone/>
            </a:pPr>
            <a:r>
              <a:rPr lang="en-GB" b="1" kern="100" dirty="0">
                <a:latin typeface="Segoe UI Variable Text" pitchFamily="2" charset="0"/>
                <a:ea typeface="Aptos" panose="020B0004020202020204" pitchFamily="34" charset="0"/>
                <a:cs typeface="Times New Roman" panose="02020603050405020304" pitchFamily="18" charset="0"/>
              </a:rPr>
              <a:t>Example:</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9929DCE3-85EA-E589-6E19-7409841F6A71}"/>
              </a:ext>
            </a:extLst>
          </p:cNvPr>
          <p:cNvSpPr txBox="1"/>
          <p:nvPr/>
        </p:nvSpPr>
        <p:spPr>
          <a:xfrm>
            <a:off x="4271192" y="4391404"/>
            <a:ext cx="3565976" cy="369332"/>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FROM Students</a:t>
            </a:r>
          </a:p>
        </p:txBody>
      </p:sp>
      <p:sp>
        <p:nvSpPr>
          <p:cNvPr id="22" name="TextBox 21">
            <a:extLst>
              <a:ext uri="{FF2B5EF4-FFF2-40B4-BE49-F238E27FC236}">
                <a16:creationId xmlns:a16="http://schemas.microsoft.com/office/drawing/2014/main" id="{49F43461-8AB8-1771-A5D4-8A83DC5621A0}"/>
              </a:ext>
            </a:extLst>
          </p:cNvPr>
          <p:cNvSpPr txBox="1"/>
          <p:nvPr/>
        </p:nvSpPr>
        <p:spPr>
          <a:xfrm>
            <a:off x="4271193" y="5036879"/>
            <a:ext cx="3565976" cy="923330"/>
          </a:xfrm>
          <a:prstGeom prst="rect">
            <a:avLst/>
          </a:prstGeom>
          <a:solidFill>
            <a:schemeClr val="bg1">
              <a:lumMod val="95000"/>
            </a:schemeClr>
          </a:solidFill>
        </p:spPr>
        <p:txBody>
          <a:bodyPr wrap="square">
            <a:spAutoFit/>
          </a:bodyPr>
          <a:lstStyle/>
          <a:p>
            <a:r>
              <a:rPr lang="en-GB" b="1" dirty="0">
                <a:latin typeface="Segoe UI Variable Text" pitchFamily="2" charset="0"/>
              </a:rPr>
              <a:t>What happens</a:t>
            </a:r>
          </a:p>
          <a:p>
            <a:r>
              <a:rPr lang="en-GB" dirty="0">
                <a:latin typeface="Segoe UI Variable Text" pitchFamily="2" charset="0"/>
              </a:rPr>
              <a:t>This tells the database to get the data from the Students table.</a:t>
            </a:r>
          </a:p>
        </p:txBody>
      </p:sp>
      <p:sp>
        <p:nvSpPr>
          <p:cNvPr id="24" name="TextBox 23">
            <a:extLst>
              <a:ext uri="{FF2B5EF4-FFF2-40B4-BE49-F238E27FC236}">
                <a16:creationId xmlns:a16="http://schemas.microsoft.com/office/drawing/2014/main" id="{04323E55-B68E-C2F3-1E00-6EDD74C89E01}"/>
              </a:ext>
            </a:extLst>
          </p:cNvPr>
          <p:cNvSpPr txBox="1"/>
          <p:nvPr/>
        </p:nvSpPr>
        <p:spPr>
          <a:xfrm>
            <a:off x="7916227" y="2375618"/>
            <a:ext cx="3642358" cy="369332"/>
          </a:xfrm>
          <a:prstGeom prst="rect">
            <a:avLst/>
          </a:prstGeom>
          <a:noFill/>
        </p:spPr>
        <p:txBody>
          <a:bodyPr wrap="square">
            <a:spAutoFit/>
          </a:bodyPr>
          <a:lstStyle/>
          <a:p>
            <a:r>
              <a:rPr lang="en-GB" b="1" dirty="0">
                <a:latin typeface="Segoe UI Variable Text" pitchFamily="2" charset="0"/>
              </a:rPr>
              <a:t>The WHERE command</a:t>
            </a:r>
          </a:p>
        </p:txBody>
      </p:sp>
      <p:sp>
        <p:nvSpPr>
          <p:cNvPr id="26" name="TextBox 25">
            <a:extLst>
              <a:ext uri="{FF2B5EF4-FFF2-40B4-BE49-F238E27FC236}">
                <a16:creationId xmlns:a16="http://schemas.microsoft.com/office/drawing/2014/main" id="{39A0888A-D08B-36F0-4767-93C87E58D094}"/>
              </a:ext>
            </a:extLst>
          </p:cNvPr>
          <p:cNvSpPr txBox="1"/>
          <p:nvPr/>
        </p:nvSpPr>
        <p:spPr>
          <a:xfrm>
            <a:off x="7951470" y="2895267"/>
            <a:ext cx="3642358" cy="1370247"/>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WHERE command is used to filter the results and only show records that match a condition</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buNone/>
            </a:pPr>
            <a:r>
              <a:rPr lang="en-GB" b="1" kern="100" dirty="0">
                <a:latin typeface="Segoe UI Variable Text" pitchFamily="2" charset="0"/>
                <a:ea typeface="Aptos" panose="020B0004020202020204" pitchFamily="34" charset="0"/>
                <a:cs typeface="Times New Roman" panose="02020603050405020304" pitchFamily="18" charset="0"/>
              </a:rPr>
              <a:t>Example:</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27" name="TextBox 26">
            <a:extLst>
              <a:ext uri="{FF2B5EF4-FFF2-40B4-BE49-F238E27FC236}">
                <a16:creationId xmlns:a16="http://schemas.microsoft.com/office/drawing/2014/main" id="{DDE130DD-4D56-C48A-0B55-5C9FB69C26AF}"/>
              </a:ext>
            </a:extLst>
          </p:cNvPr>
          <p:cNvSpPr txBox="1"/>
          <p:nvPr/>
        </p:nvSpPr>
        <p:spPr>
          <a:xfrm>
            <a:off x="8027852" y="4391404"/>
            <a:ext cx="3565976" cy="369332"/>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WHERE YearGroup = 10</a:t>
            </a:r>
          </a:p>
        </p:txBody>
      </p:sp>
      <p:sp>
        <p:nvSpPr>
          <p:cNvPr id="28" name="TextBox 27">
            <a:extLst>
              <a:ext uri="{FF2B5EF4-FFF2-40B4-BE49-F238E27FC236}">
                <a16:creationId xmlns:a16="http://schemas.microsoft.com/office/drawing/2014/main" id="{AA7EE395-66FF-7DC4-BE00-B66F21B479B6}"/>
              </a:ext>
            </a:extLst>
          </p:cNvPr>
          <p:cNvSpPr txBox="1"/>
          <p:nvPr/>
        </p:nvSpPr>
        <p:spPr>
          <a:xfrm>
            <a:off x="8027852" y="5036879"/>
            <a:ext cx="3565976" cy="923330"/>
          </a:xfrm>
          <a:prstGeom prst="rect">
            <a:avLst/>
          </a:prstGeom>
          <a:solidFill>
            <a:schemeClr val="bg1">
              <a:lumMod val="95000"/>
            </a:schemeClr>
          </a:solidFill>
        </p:spPr>
        <p:txBody>
          <a:bodyPr wrap="square">
            <a:spAutoFit/>
          </a:bodyPr>
          <a:lstStyle/>
          <a:p>
            <a:r>
              <a:rPr lang="en-GB" b="1" dirty="0">
                <a:latin typeface="Segoe UI Variable Text" pitchFamily="2" charset="0"/>
              </a:rPr>
              <a:t>What happens</a:t>
            </a:r>
          </a:p>
          <a:p>
            <a:r>
              <a:rPr lang="en-GB" dirty="0">
                <a:latin typeface="Segoe UI Variable Text" pitchFamily="2" charset="0"/>
              </a:rPr>
              <a:t>This would only show students in Year 10.</a:t>
            </a:r>
          </a:p>
        </p:txBody>
      </p:sp>
    </p:spTree>
    <p:extLst>
      <p:ext uri="{BB962C8B-B14F-4D97-AF65-F5344CB8AC3E}">
        <p14:creationId xmlns:p14="http://schemas.microsoft.com/office/powerpoint/2010/main" val="322665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4BC5F-3A4D-670F-A5FF-F414214FF51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E898A73-8E03-1326-4433-01A1D86BFD0A}"/>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31C3C876-16BF-78A1-96CE-AEA979E36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D904B89-A1DF-FF73-2A7D-ECF4672AE4E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A1B6A0F-2415-93FF-E01E-779AFCD3C68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74D9F705-2AA9-ED6D-92B8-3B093FC4DBAA}"/>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 </a:t>
            </a:r>
            <a:endParaRPr lang="en-GB" dirty="0"/>
          </a:p>
        </p:txBody>
      </p:sp>
      <p:graphicFrame>
        <p:nvGraphicFramePr>
          <p:cNvPr id="6" name="Table 5">
            <a:extLst>
              <a:ext uri="{FF2B5EF4-FFF2-40B4-BE49-F238E27FC236}">
                <a16:creationId xmlns:a16="http://schemas.microsoft.com/office/drawing/2014/main" id="{02BDF3CF-E4D5-3A6A-C714-04CEF688CD0F}"/>
              </a:ext>
            </a:extLst>
          </p:cNvPr>
          <p:cNvGraphicFramePr>
            <a:graphicFrameLocks noGrp="1"/>
          </p:cNvGraphicFramePr>
          <p:nvPr>
            <p:extLst>
              <p:ext uri="{D42A27DB-BD31-4B8C-83A1-F6EECF244321}">
                <p14:modId xmlns:p14="http://schemas.microsoft.com/office/powerpoint/2010/main" val="3631813292"/>
              </p:ext>
            </p:extLst>
          </p:nvPr>
        </p:nvGraphicFramePr>
        <p:xfrm>
          <a:off x="224790" y="1915695"/>
          <a:ext cx="5871210" cy="2739585"/>
        </p:xfrm>
        <a:graphic>
          <a:graphicData uri="http://schemas.openxmlformats.org/drawingml/2006/table">
            <a:tbl>
              <a:tblPr/>
              <a:tblGrid>
                <a:gridCol w="1174242">
                  <a:extLst>
                    <a:ext uri="{9D8B030D-6E8A-4147-A177-3AD203B41FA5}">
                      <a16:colId xmlns:a16="http://schemas.microsoft.com/office/drawing/2014/main" val="1965087758"/>
                    </a:ext>
                  </a:extLst>
                </a:gridCol>
                <a:gridCol w="1174242">
                  <a:extLst>
                    <a:ext uri="{9D8B030D-6E8A-4147-A177-3AD203B41FA5}">
                      <a16:colId xmlns:a16="http://schemas.microsoft.com/office/drawing/2014/main" val="2539800536"/>
                    </a:ext>
                  </a:extLst>
                </a:gridCol>
                <a:gridCol w="1244487">
                  <a:extLst>
                    <a:ext uri="{9D8B030D-6E8A-4147-A177-3AD203B41FA5}">
                      <a16:colId xmlns:a16="http://schemas.microsoft.com/office/drawing/2014/main" val="1170499745"/>
                    </a:ext>
                  </a:extLst>
                </a:gridCol>
                <a:gridCol w="1103997">
                  <a:extLst>
                    <a:ext uri="{9D8B030D-6E8A-4147-A177-3AD203B41FA5}">
                      <a16:colId xmlns:a16="http://schemas.microsoft.com/office/drawing/2014/main" val="3992209079"/>
                    </a:ext>
                  </a:extLst>
                </a:gridCol>
                <a:gridCol w="1174242">
                  <a:extLst>
                    <a:ext uri="{9D8B030D-6E8A-4147-A177-3AD203B41FA5}">
                      <a16:colId xmlns:a16="http://schemas.microsoft.com/office/drawing/2014/main" val="2074079007"/>
                    </a:ext>
                  </a:extLst>
                </a:gridCol>
              </a:tblGrid>
              <a:tr h="672924">
                <a:tc>
                  <a:txBody>
                    <a:bodyPr/>
                    <a:lstStyle/>
                    <a:p>
                      <a:pPr>
                        <a:buNone/>
                      </a:pPr>
                      <a:r>
                        <a:rPr lang="en-GB" sz="1600" dirty="0">
                          <a:solidFill>
                            <a:schemeClr val="bg1"/>
                          </a:solidFill>
                          <a:latin typeface="Segoe UI Variable Text" pitchFamily="2" charset="0"/>
                        </a:rPr>
                        <a:t>Student</a:t>
                      </a:r>
                    </a:p>
                    <a:p>
                      <a:pPr>
                        <a:buNone/>
                      </a:pPr>
                      <a:r>
                        <a:rPr lang="en-GB" sz="1600" dirty="0">
                          <a:solidFill>
                            <a:schemeClr val="bg1"/>
                          </a:solidFill>
                          <a:latin typeface="Segoe UI Variable Text" pitchFamily="2" charset="0"/>
                        </a:rPr>
                        <a: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First</a:t>
                      </a:r>
                    </a:p>
                    <a:p>
                      <a:pPr>
                        <a:buNone/>
                      </a:pPr>
                      <a:r>
                        <a:rPr lang="en-GB" sz="1600" dirty="0">
                          <a:solidFill>
                            <a:schemeClr val="bg1"/>
                          </a:solidFill>
                          <a:latin typeface="Segoe UI Variable Text" pitchFamily="2" charset="0"/>
                        </a:rPr>
                        <a:t>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Surname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Year</a:t>
                      </a:r>
                    </a:p>
                    <a:p>
                      <a:pPr>
                        <a:buNone/>
                      </a:pPr>
                      <a:r>
                        <a:rPr lang="en-GB" sz="1600" dirty="0">
                          <a:solidFill>
                            <a:schemeClr val="bg1"/>
                          </a:solidFill>
                          <a:latin typeface="Segoe UI Variable Text" pitchFamily="2" charset="0"/>
                        </a:rPr>
                        <a:t>Group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House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526287581"/>
                  </a:ext>
                </a:extLst>
              </a:tr>
              <a:tr h="383181">
                <a:tc>
                  <a:txBody>
                    <a:bodyPr/>
                    <a:lstStyle/>
                    <a:p>
                      <a:pPr>
                        <a:buNone/>
                      </a:pPr>
                      <a:r>
                        <a:rPr lang="en-GB" sz="1600">
                          <a:latin typeface="Segoe UI Variable Text" pitchFamily="2"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Alex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Jones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6107871"/>
                  </a:ext>
                </a:extLst>
              </a:tr>
              <a:tr h="407420">
                <a:tc>
                  <a:txBody>
                    <a:bodyPr/>
                    <a:lstStyle/>
                    <a:p>
                      <a:pPr>
                        <a:buNone/>
                      </a:pPr>
                      <a:r>
                        <a:rPr lang="en-GB" sz="1600">
                          <a:latin typeface="Segoe UI Variable Text" pitchFamily="2"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Mia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Patel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Blue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4074917"/>
                  </a:ext>
                </a:extLst>
              </a:tr>
              <a:tr h="407420">
                <a:tc>
                  <a:txBody>
                    <a:bodyPr/>
                    <a:lstStyle/>
                    <a:p>
                      <a:pPr>
                        <a:buNone/>
                      </a:pPr>
                      <a:r>
                        <a:rPr lang="en-GB" sz="1600">
                          <a:latin typeface="Segoe UI Variable Text" pitchFamily="2"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Ethan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Smith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Green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3373380"/>
                  </a:ext>
                </a:extLst>
              </a:tr>
              <a:tr h="461220">
                <a:tc>
                  <a:txBody>
                    <a:bodyPr/>
                    <a:lstStyle/>
                    <a:p>
                      <a:pPr>
                        <a:buNone/>
                      </a:pPr>
                      <a:r>
                        <a:rPr lang="en-GB" sz="1600">
                          <a:latin typeface="Segoe UI Variable Text" pitchFamily="2"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Sophie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Brown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Yellow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331438"/>
                  </a:ext>
                </a:extLst>
              </a:tr>
              <a:tr h="407420">
                <a:tc>
                  <a:txBody>
                    <a:bodyPr/>
                    <a:lstStyle/>
                    <a:p>
                      <a:pPr>
                        <a:buNone/>
                      </a:pPr>
                      <a:r>
                        <a:rPr lang="en-GB" sz="1600">
                          <a:latin typeface="Segoe UI Variable Text" pitchFamily="2"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Liam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Taylor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Blue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6790341"/>
                  </a:ext>
                </a:extLst>
              </a:tr>
            </a:tbl>
          </a:graphicData>
        </a:graphic>
      </p:graphicFrame>
      <p:sp>
        <p:nvSpPr>
          <p:cNvPr id="12" name="TextBox 11">
            <a:extLst>
              <a:ext uri="{FF2B5EF4-FFF2-40B4-BE49-F238E27FC236}">
                <a16:creationId xmlns:a16="http://schemas.microsoft.com/office/drawing/2014/main" id="{7D83B5DE-8C8E-21AC-1C28-1DC4D0D42D75}"/>
              </a:ext>
            </a:extLst>
          </p:cNvPr>
          <p:cNvSpPr txBox="1"/>
          <p:nvPr/>
        </p:nvSpPr>
        <p:spPr>
          <a:xfrm>
            <a:off x="6463847" y="1915695"/>
            <a:ext cx="3565976" cy="923330"/>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SELECT FirstName</a:t>
            </a:r>
          </a:p>
          <a:p>
            <a:r>
              <a:rPr lang="en-GB" dirty="0">
                <a:latin typeface="Courier New" panose="02070309020205020404" pitchFamily="49" charset="0"/>
                <a:cs typeface="Courier New" panose="02070309020205020404" pitchFamily="49" charset="0"/>
              </a:rPr>
              <a:t>FROM Students</a:t>
            </a:r>
          </a:p>
          <a:p>
            <a:r>
              <a:rPr lang="en-GB" dirty="0">
                <a:latin typeface="Courier New" panose="02070309020205020404" pitchFamily="49" charset="0"/>
                <a:cs typeface="Courier New" panose="02070309020205020404" pitchFamily="49" charset="0"/>
              </a:rPr>
              <a:t>WHERE YearGroup = 10</a:t>
            </a:r>
          </a:p>
        </p:txBody>
      </p:sp>
      <p:sp>
        <p:nvSpPr>
          <p:cNvPr id="13" name="TextBox 12">
            <a:extLst>
              <a:ext uri="{FF2B5EF4-FFF2-40B4-BE49-F238E27FC236}">
                <a16:creationId xmlns:a16="http://schemas.microsoft.com/office/drawing/2014/main" id="{1F727D83-7DC9-9676-4CB7-2AE5CBCB839C}"/>
              </a:ext>
            </a:extLst>
          </p:cNvPr>
          <p:cNvSpPr txBox="1"/>
          <p:nvPr/>
        </p:nvSpPr>
        <p:spPr>
          <a:xfrm>
            <a:off x="6463847" y="3095646"/>
            <a:ext cx="3565976" cy="369332"/>
          </a:xfrm>
          <a:prstGeom prst="rect">
            <a:avLst/>
          </a:prstGeom>
          <a:solidFill>
            <a:schemeClr val="bg1">
              <a:lumMod val="95000"/>
            </a:schemeClr>
          </a:solidFill>
        </p:spPr>
        <p:txBody>
          <a:bodyPr wrap="square">
            <a:spAutoFit/>
          </a:bodyPr>
          <a:lstStyle/>
          <a:p>
            <a:r>
              <a:rPr lang="en-GB" b="1" dirty="0">
                <a:latin typeface="Segoe UI Variable Text" pitchFamily="2" charset="0"/>
              </a:rPr>
              <a:t>What does this query do?</a:t>
            </a:r>
          </a:p>
        </p:txBody>
      </p:sp>
      <p:sp>
        <p:nvSpPr>
          <p:cNvPr id="14" name="TextBox 13">
            <a:extLst>
              <a:ext uri="{FF2B5EF4-FFF2-40B4-BE49-F238E27FC236}">
                <a16:creationId xmlns:a16="http://schemas.microsoft.com/office/drawing/2014/main" id="{70370F6C-8136-3D8B-B230-9C9FFA421A99}"/>
              </a:ext>
            </a:extLst>
          </p:cNvPr>
          <p:cNvSpPr txBox="1"/>
          <p:nvPr/>
        </p:nvSpPr>
        <p:spPr>
          <a:xfrm>
            <a:off x="6463847" y="3737450"/>
            <a:ext cx="3565976" cy="369332"/>
          </a:xfrm>
          <a:prstGeom prst="rect">
            <a:avLst/>
          </a:prstGeom>
          <a:solidFill>
            <a:schemeClr val="bg1">
              <a:lumMod val="95000"/>
            </a:schemeClr>
          </a:solidFill>
        </p:spPr>
        <p:txBody>
          <a:bodyPr wrap="square">
            <a:spAutoFit/>
          </a:bodyPr>
          <a:lstStyle/>
          <a:p>
            <a:r>
              <a:rPr lang="en-GB" b="1" dirty="0">
                <a:latin typeface="Segoe UI Variable Text" pitchFamily="2" charset="0"/>
              </a:rPr>
              <a:t>What will this query output?</a:t>
            </a:r>
          </a:p>
        </p:txBody>
      </p:sp>
      <p:sp>
        <p:nvSpPr>
          <p:cNvPr id="15" name="TextBox 14">
            <a:extLst>
              <a:ext uri="{FF2B5EF4-FFF2-40B4-BE49-F238E27FC236}">
                <a16:creationId xmlns:a16="http://schemas.microsoft.com/office/drawing/2014/main" id="{55D11245-B94F-F9F9-899A-20D8700F8F24}"/>
              </a:ext>
            </a:extLst>
          </p:cNvPr>
          <p:cNvSpPr txBox="1"/>
          <p:nvPr/>
        </p:nvSpPr>
        <p:spPr>
          <a:xfrm>
            <a:off x="224789" y="1295400"/>
            <a:ext cx="9805033" cy="369332"/>
          </a:xfrm>
          <a:prstGeom prst="rect">
            <a:avLst/>
          </a:prstGeom>
          <a:noFill/>
        </p:spPr>
        <p:txBody>
          <a:bodyPr wrap="square" rtlCol="0">
            <a:spAutoFit/>
          </a:bodyPr>
          <a:lstStyle/>
          <a:p>
            <a:r>
              <a:rPr lang="en-GB" dirty="0">
                <a:latin typeface="Segoe UI Variable Text" pitchFamily="2" charset="0"/>
              </a:rPr>
              <a:t>A school database including students from different year groups and houses. </a:t>
            </a:r>
          </a:p>
        </p:txBody>
      </p:sp>
    </p:spTree>
    <p:extLst>
      <p:ext uri="{BB962C8B-B14F-4D97-AF65-F5344CB8AC3E}">
        <p14:creationId xmlns:p14="http://schemas.microsoft.com/office/powerpoint/2010/main" val="1299147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B476B-0F95-16AF-4F22-52B2338B16D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48A1F89-3FAC-CE20-7FB0-658375464FCF}"/>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75E9B676-15ED-F066-14F5-C1C29521C9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D38A9D3F-B34A-46A4-4D80-5781120065F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FCA04523-F83F-E8EC-1E22-AD70EFC3D66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0B36ED40-FC9D-980F-A3D2-AD855DB488A3}"/>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 </a:t>
            </a:r>
            <a:endParaRPr lang="en-GB" dirty="0"/>
          </a:p>
        </p:txBody>
      </p:sp>
      <p:graphicFrame>
        <p:nvGraphicFramePr>
          <p:cNvPr id="6" name="Table 5">
            <a:extLst>
              <a:ext uri="{FF2B5EF4-FFF2-40B4-BE49-F238E27FC236}">
                <a16:creationId xmlns:a16="http://schemas.microsoft.com/office/drawing/2014/main" id="{38BD19AF-334A-39FC-6247-65A522A9D8C1}"/>
              </a:ext>
            </a:extLst>
          </p:cNvPr>
          <p:cNvGraphicFramePr>
            <a:graphicFrameLocks noGrp="1"/>
          </p:cNvGraphicFramePr>
          <p:nvPr/>
        </p:nvGraphicFramePr>
        <p:xfrm>
          <a:off x="224790" y="1915695"/>
          <a:ext cx="5871210" cy="2739585"/>
        </p:xfrm>
        <a:graphic>
          <a:graphicData uri="http://schemas.openxmlformats.org/drawingml/2006/table">
            <a:tbl>
              <a:tblPr/>
              <a:tblGrid>
                <a:gridCol w="1174242">
                  <a:extLst>
                    <a:ext uri="{9D8B030D-6E8A-4147-A177-3AD203B41FA5}">
                      <a16:colId xmlns:a16="http://schemas.microsoft.com/office/drawing/2014/main" val="1965087758"/>
                    </a:ext>
                  </a:extLst>
                </a:gridCol>
                <a:gridCol w="1174242">
                  <a:extLst>
                    <a:ext uri="{9D8B030D-6E8A-4147-A177-3AD203B41FA5}">
                      <a16:colId xmlns:a16="http://schemas.microsoft.com/office/drawing/2014/main" val="2539800536"/>
                    </a:ext>
                  </a:extLst>
                </a:gridCol>
                <a:gridCol w="1244487">
                  <a:extLst>
                    <a:ext uri="{9D8B030D-6E8A-4147-A177-3AD203B41FA5}">
                      <a16:colId xmlns:a16="http://schemas.microsoft.com/office/drawing/2014/main" val="1170499745"/>
                    </a:ext>
                  </a:extLst>
                </a:gridCol>
                <a:gridCol w="1103997">
                  <a:extLst>
                    <a:ext uri="{9D8B030D-6E8A-4147-A177-3AD203B41FA5}">
                      <a16:colId xmlns:a16="http://schemas.microsoft.com/office/drawing/2014/main" val="3992209079"/>
                    </a:ext>
                  </a:extLst>
                </a:gridCol>
                <a:gridCol w="1174242">
                  <a:extLst>
                    <a:ext uri="{9D8B030D-6E8A-4147-A177-3AD203B41FA5}">
                      <a16:colId xmlns:a16="http://schemas.microsoft.com/office/drawing/2014/main" val="2074079007"/>
                    </a:ext>
                  </a:extLst>
                </a:gridCol>
              </a:tblGrid>
              <a:tr h="672924">
                <a:tc>
                  <a:txBody>
                    <a:bodyPr/>
                    <a:lstStyle/>
                    <a:p>
                      <a:pPr>
                        <a:buNone/>
                      </a:pPr>
                      <a:r>
                        <a:rPr lang="en-GB" sz="1600" dirty="0">
                          <a:solidFill>
                            <a:schemeClr val="bg1"/>
                          </a:solidFill>
                          <a:latin typeface="Segoe UI Variable Text" pitchFamily="2" charset="0"/>
                        </a:rPr>
                        <a:t>Student</a:t>
                      </a:r>
                    </a:p>
                    <a:p>
                      <a:pPr>
                        <a:buNone/>
                      </a:pPr>
                      <a:r>
                        <a:rPr lang="en-GB" sz="1600" dirty="0">
                          <a:solidFill>
                            <a:schemeClr val="bg1"/>
                          </a:solidFill>
                          <a:latin typeface="Segoe UI Variable Text" pitchFamily="2" charset="0"/>
                        </a:rPr>
                        <a: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First</a:t>
                      </a:r>
                    </a:p>
                    <a:p>
                      <a:pPr>
                        <a:buNone/>
                      </a:pPr>
                      <a:r>
                        <a:rPr lang="en-GB" sz="1600" dirty="0">
                          <a:solidFill>
                            <a:schemeClr val="bg1"/>
                          </a:solidFill>
                          <a:latin typeface="Segoe UI Variable Text" pitchFamily="2" charset="0"/>
                        </a:rPr>
                        <a:t>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Surname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Year</a:t>
                      </a:r>
                    </a:p>
                    <a:p>
                      <a:pPr>
                        <a:buNone/>
                      </a:pPr>
                      <a:r>
                        <a:rPr lang="en-GB" sz="1600" dirty="0">
                          <a:solidFill>
                            <a:schemeClr val="bg1"/>
                          </a:solidFill>
                          <a:latin typeface="Segoe UI Variable Text" pitchFamily="2" charset="0"/>
                        </a:rPr>
                        <a:t>Group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600" dirty="0">
                          <a:solidFill>
                            <a:schemeClr val="bg1"/>
                          </a:solidFill>
                          <a:latin typeface="Segoe UI Variable Text" pitchFamily="2" charset="0"/>
                        </a:rPr>
                        <a:t>House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526287581"/>
                  </a:ext>
                </a:extLst>
              </a:tr>
              <a:tr h="383181">
                <a:tc>
                  <a:txBody>
                    <a:bodyPr/>
                    <a:lstStyle/>
                    <a:p>
                      <a:pPr>
                        <a:buNone/>
                      </a:pPr>
                      <a:r>
                        <a:rPr lang="en-GB" sz="1600">
                          <a:latin typeface="Segoe UI Variable Text" pitchFamily="2"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Alex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Jones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6107871"/>
                  </a:ext>
                </a:extLst>
              </a:tr>
              <a:tr h="407420">
                <a:tc>
                  <a:txBody>
                    <a:bodyPr/>
                    <a:lstStyle/>
                    <a:p>
                      <a:pPr>
                        <a:buNone/>
                      </a:pPr>
                      <a:r>
                        <a:rPr lang="en-GB" sz="1600">
                          <a:latin typeface="Segoe UI Variable Text" pitchFamily="2"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Mia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Patel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Blue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4074917"/>
                  </a:ext>
                </a:extLst>
              </a:tr>
              <a:tr h="407420">
                <a:tc>
                  <a:txBody>
                    <a:bodyPr/>
                    <a:lstStyle/>
                    <a:p>
                      <a:pPr>
                        <a:buNone/>
                      </a:pPr>
                      <a:r>
                        <a:rPr lang="en-GB" sz="1600">
                          <a:latin typeface="Segoe UI Variable Text" pitchFamily="2"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Ethan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Smith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Green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3373380"/>
                  </a:ext>
                </a:extLst>
              </a:tr>
              <a:tr h="461220">
                <a:tc>
                  <a:txBody>
                    <a:bodyPr/>
                    <a:lstStyle/>
                    <a:p>
                      <a:pPr>
                        <a:buNone/>
                      </a:pPr>
                      <a:r>
                        <a:rPr lang="en-GB" sz="1600">
                          <a:latin typeface="Segoe UI Variable Text" pitchFamily="2"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Sophie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Brown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Yellow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331438"/>
                  </a:ext>
                </a:extLst>
              </a:tr>
              <a:tr h="407420">
                <a:tc>
                  <a:txBody>
                    <a:bodyPr/>
                    <a:lstStyle/>
                    <a:p>
                      <a:pPr>
                        <a:buNone/>
                      </a:pPr>
                      <a:r>
                        <a:rPr lang="en-GB" sz="1600">
                          <a:latin typeface="Segoe UI Variable Text" pitchFamily="2"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Liam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Taylor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a:latin typeface="Segoe UI Variable Text" pitchFamily="2"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600" dirty="0">
                          <a:latin typeface="Segoe UI Variable Text" pitchFamily="2" charset="0"/>
                        </a:rPr>
                        <a:t>Blue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6790341"/>
                  </a:ext>
                </a:extLst>
              </a:tr>
            </a:tbl>
          </a:graphicData>
        </a:graphic>
      </p:graphicFrame>
      <p:sp>
        <p:nvSpPr>
          <p:cNvPr id="12" name="TextBox 11">
            <a:extLst>
              <a:ext uri="{FF2B5EF4-FFF2-40B4-BE49-F238E27FC236}">
                <a16:creationId xmlns:a16="http://schemas.microsoft.com/office/drawing/2014/main" id="{268C78C0-8DA2-9D6D-3F3B-79D9906C90F4}"/>
              </a:ext>
            </a:extLst>
          </p:cNvPr>
          <p:cNvSpPr txBox="1"/>
          <p:nvPr/>
        </p:nvSpPr>
        <p:spPr>
          <a:xfrm>
            <a:off x="6463846" y="1915695"/>
            <a:ext cx="4366077" cy="923330"/>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SELECT FirstName</a:t>
            </a:r>
          </a:p>
          <a:p>
            <a:r>
              <a:rPr lang="en-GB" dirty="0">
                <a:latin typeface="Courier New" panose="02070309020205020404" pitchFamily="49" charset="0"/>
                <a:cs typeface="Courier New" panose="02070309020205020404" pitchFamily="49" charset="0"/>
              </a:rPr>
              <a:t>FROM Students</a:t>
            </a:r>
          </a:p>
          <a:p>
            <a:r>
              <a:rPr lang="en-GB" dirty="0">
                <a:latin typeface="Courier New" panose="02070309020205020404" pitchFamily="49" charset="0"/>
                <a:cs typeface="Courier New" panose="02070309020205020404" pitchFamily="49" charset="0"/>
              </a:rPr>
              <a:t>WHERE YearGroup = 10</a:t>
            </a:r>
          </a:p>
        </p:txBody>
      </p:sp>
      <p:sp>
        <p:nvSpPr>
          <p:cNvPr id="13" name="TextBox 12">
            <a:extLst>
              <a:ext uri="{FF2B5EF4-FFF2-40B4-BE49-F238E27FC236}">
                <a16:creationId xmlns:a16="http://schemas.microsoft.com/office/drawing/2014/main" id="{7B3B6A7B-F2DA-AA12-7DAE-772E22F36BA2}"/>
              </a:ext>
            </a:extLst>
          </p:cNvPr>
          <p:cNvSpPr txBox="1"/>
          <p:nvPr/>
        </p:nvSpPr>
        <p:spPr>
          <a:xfrm>
            <a:off x="6463847" y="3095646"/>
            <a:ext cx="4366078" cy="2862322"/>
          </a:xfrm>
          <a:prstGeom prst="rect">
            <a:avLst/>
          </a:prstGeom>
          <a:solidFill>
            <a:schemeClr val="bg1">
              <a:lumMod val="95000"/>
            </a:schemeClr>
          </a:solidFill>
        </p:spPr>
        <p:txBody>
          <a:bodyPr wrap="square">
            <a:spAutoFit/>
          </a:bodyPr>
          <a:lstStyle/>
          <a:p>
            <a:r>
              <a:rPr lang="en-GB" b="1" dirty="0">
                <a:latin typeface="Segoe UI Variable Text" pitchFamily="2" charset="0"/>
              </a:rPr>
              <a:t>What does this query do?</a:t>
            </a:r>
          </a:p>
          <a:p>
            <a:pPr marL="285750" lvl="0" indent="-285750">
              <a:buFont typeface="Arial" panose="020B0604020202020204" pitchFamily="34" charset="0"/>
              <a:buChar char="•"/>
            </a:pPr>
            <a:r>
              <a:rPr lang="en-GB" dirty="0">
                <a:latin typeface="Segoe UI Variable Text" pitchFamily="2" charset="0"/>
              </a:rPr>
              <a:t>SELECT chooses the data to display (FirstName) </a:t>
            </a:r>
          </a:p>
          <a:p>
            <a:pPr marL="285750" lvl="0" indent="-285750">
              <a:buFont typeface="Arial" panose="020B0604020202020204" pitchFamily="34" charset="0"/>
              <a:buChar char="•"/>
            </a:pPr>
            <a:r>
              <a:rPr lang="en-GB" dirty="0">
                <a:latin typeface="Segoe UI Variable Text" pitchFamily="2" charset="0"/>
              </a:rPr>
              <a:t>FROM chooses the table (Students) </a:t>
            </a:r>
          </a:p>
          <a:p>
            <a:pPr marL="285750" lvl="0" indent="-285750">
              <a:buFont typeface="Arial" panose="020B0604020202020204" pitchFamily="34" charset="0"/>
              <a:buChar char="•"/>
            </a:pPr>
            <a:r>
              <a:rPr lang="en-GB" dirty="0">
                <a:latin typeface="Segoe UI Variable Text" pitchFamily="2" charset="0"/>
              </a:rPr>
              <a:t>WHERE filters the results (YearGroup = 10) </a:t>
            </a:r>
          </a:p>
          <a:p>
            <a:pPr lvl="0"/>
            <a:endParaRPr lang="en-GB" dirty="0">
              <a:latin typeface="Segoe UI Variable Text" pitchFamily="2" charset="0"/>
            </a:endParaRPr>
          </a:p>
          <a:p>
            <a:r>
              <a:rPr lang="en-GB" b="1" dirty="0">
                <a:latin typeface="Segoe UI Variable Text" pitchFamily="2" charset="0"/>
              </a:rPr>
              <a:t>Result:</a:t>
            </a:r>
            <a:endParaRPr lang="en-GB" dirty="0">
              <a:latin typeface="Segoe UI Variable Text" pitchFamily="2" charset="0"/>
            </a:endParaRPr>
          </a:p>
          <a:p>
            <a:r>
              <a:rPr lang="en-GB" dirty="0">
                <a:latin typeface="Segoe UI Variable Text" pitchFamily="2" charset="0"/>
              </a:rPr>
              <a:t>The query would display the first names of all students in Year 10.</a:t>
            </a:r>
          </a:p>
        </p:txBody>
      </p:sp>
      <p:sp>
        <p:nvSpPr>
          <p:cNvPr id="14" name="TextBox 13">
            <a:extLst>
              <a:ext uri="{FF2B5EF4-FFF2-40B4-BE49-F238E27FC236}">
                <a16:creationId xmlns:a16="http://schemas.microsoft.com/office/drawing/2014/main" id="{E9250E60-00A7-425D-6EE6-14D1DEDB0DDF}"/>
              </a:ext>
            </a:extLst>
          </p:cNvPr>
          <p:cNvSpPr txBox="1"/>
          <p:nvPr/>
        </p:nvSpPr>
        <p:spPr>
          <a:xfrm>
            <a:off x="224789" y="4888825"/>
            <a:ext cx="3565976" cy="369332"/>
          </a:xfrm>
          <a:prstGeom prst="rect">
            <a:avLst/>
          </a:prstGeom>
          <a:solidFill>
            <a:schemeClr val="bg1">
              <a:lumMod val="95000"/>
            </a:schemeClr>
          </a:solidFill>
        </p:spPr>
        <p:txBody>
          <a:bodyPr wrap="square">
            <a:spAutoFit/>
          </a:bodyPr>
          <a:lstStyle/>
          <a:p>
            <a:r>
              <a:rPr lang="en-GB" b="1" dirty="0">
                <a:latin typeface="Segoe UI Variable Text" pitchFamily="2" charset="0"/>
              </a:rPr>
              <a:t>The output would be</a:t>
            </a:r>
          </a:p>
        </p:txBody>
      </p:sp>
      <p:sp>
        <p:nvSpPr>
          <p:cNvPr id="15" name="TextBox 14">
            <a:extLst>
              <a:ext uri="{FF2B5EF4-FFF2-40B4-BE49-F238E27FC236}">
                <a16:creationId xmlns:a16="http://schemas.microsoft.com/office/drawing/2014/main" id="{12BE52EF-0AB6-1043-CBE8-8961AECA3F1B}"/>
              </a:ext>
            </a:extLst>
          </p:cNvPr>
          <p:cNvSpPr txBox="1"/>
          <p:nvPr/>
        </p:nvSpPr>
        <p:spPr>
          <a:xfrm>
            <a:off x="224789" y="1295400"/>
            <a:ext cx="9805033" cy="369332"/>
          </a:xfrm>
          <a:prstGeom prst="rect">
            <a:avLst/>
          </a:prstGeom>
          <a:noFill/>
        </p:spPr>
        <p:txBody>
          <a:bodyPr wrap="square" rtlCol="0">
            <a:spAutoFit/>
          </a:bodyPr>
          <a:lstStyle/>
          <a:p>
            <a:r>
              <a:rPr lang="en-GB" dirty="0">
                <a:latin typeface="Segoe UI Variable Text" pitchFamily="2" charset="0"/>
              </a:rPr>
              <a:t>A school database including students from different year groups and houses. </a:t>
            </a:r>
          </a:p>
        </p:txBody>
      </p:sp>
      <p:sp>
        <p:nvSpPr>
          <p:cNvPr id="4" name="TextBox 3">
            <a:extLst>
              <a:ext uri="{FF2B5EF4-FFF2-40B4-BE49-F238E27FC236}">
                <a16:creationId xmlns:a16="http://schemas.microsoft.com/office/drawing/2014/main" id="{F22A0AE2-C36B-01D7-2408-9173BDB42D5B}"/>
              </a:ext>
            </a:extLst>
          </p:cNvPr>
          <p:cNvSpPr txBox="1"/>
          <p:nvPr/>
        </p:nvSpPr>
        <p:spPr>
          <a:xfrm>
            <a:off x="224790" y="5429250"/>
            <a:ext cx="1384936" cy="923330"/>
          </a:xfrm>
          <a:prstGeom prst="rect">
            <a:avLst/>
          </a:prstGeom>
          <a:noFill/>
        </p:spPr>
        <p:txBody>
          <a:bodyPr wrap="square" rtlCol="0">
            <a:spAutoFit/>
          </a:bodyPr>
          <a:lstStyle/>
          <a:p>
            <a:r>
              <a:rPr lang="en-GB" dirty="0">
                <a:latin typeface="Segoe UI Variable Text" pitchFamily="2" charset="0"/>
              </a:rPr>
              <a:t>Alex</a:t>
            </a:r>
          </a:p>
          <a:p>
            <a:r>
              <a:rPr lang="en-GB" dirty="0">
                <a:latin typeface="Segoe UI Variable Text" pitchFamily="2" charset="0"/>
              </a:rPr>
              <a:t>Ethan </a:t>
            </a:r>
          </a:p>
          <a:p>
            <a:r>
              <a:rPr lang="en-GB" dirty="0">
                <a:latin typeface="Segoe UI Variable Text" pitchFamily="2" charset="0"/>
              </a:rPr>
              <a:t>Liam</a:t>
            </a:r>
          </a:p>
        </p:txBody>
      </p:sp>
      <p:sp>
        <p:nvSpPr>
          <p:cNvPr id="5" name="TextBox 4">
            <a:extLst>
              <a:ext uri="{FF2B5EF4-FFF2-40B4-BE49-F238E27FC236}">
                <a16:creationId xmlns:a16="http://schemas.microsoft.com/office/drawing/2014/main" id="{2741A039-F3EE-6EC6-06B8-92EF4219AE72}"/>
              </a:ext>
            </a:extLst>
          </p:cNvPr>
          <p:cNvSpPr txBox="1"/>
          <p:nvPr/>
        </p:nvSpPr>
        <p:spPr>
          <a:xfrm>
            <a:off x="1609726" y="5380672"/>
            <a:ext cx="4486274" cy="1200329"/>
          </a:xfrm>
          <a:prstGeom prst="rect">
            <a:avLst/>
          </a:prstGeom>
          <a:noFill/>
        </p:spPr>
        <p:txBody>
          <a:bodyPr wrap="square" rtlCol="0">
            <a:spAutoFit/>
          </a:bodyPr>
          <a:lstStyle/>
          <a:p>
            <a:r>
              <a:rPr lang="en-GB" dirty="0">
                <a:solidFill>
                  <a:srgbClr val="FF0000"/>
                </a:solidFill>
                <a:latin typeface="Segoe UI Variable Text" pitchFamily="2" charset="0"/>
              </a:rPr>
              <a:t>This is because the SELECT command only specified the FirstName field to be displayed. SELECT* would allow all fields to be displayed at once. </a:t>
            </a:r>
          </a:p>
        </p:txBody>
      </p:sp>
    </p:spTree>
    <p:extLst>
      <p:ext uri="{BB962C8B-B14F-4D97-AF65-F5344CB8AC3E}">
        <p14:creationId xmlns:p14="http://schemas.microsoft.com/office/powerpoint/2010/main" val="2057096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2506</TotalTime>
  <Words>1099</Words>
  <Application>Microsoft Office PowerPoint</Application>
  <PresentationFormat>Widescreen</PresentationFormat>
  <Paragraphs>253</Paragraphs>
  <Slides>11</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145</cp:revision>
  <cp:lastPrinted>2026-02-17T16:07:28Z</cp:lastPrinted>
  <dcterms:created xsi:type="dcterms:W3CDTF">2026-01-24T22:14:20Z</dcterms:created>
  <dcterms:modified xsi:type="dcterms:W3CDTF">2026-07-13T08:10:18Z</dcterms:modified>
</cp:coreProperties>
</file>