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261" r:id="rId3"/>
    <p:sldId id="332" r:id="rId4"/>
    <p:sldId id="267" r:id="rId5"/>
    <p:sldId id="263" r:id="rId6"/>
    <p:sldId id="310" r:id="rId7"/>
    <p:sldId id="324" r:id="rId8"/>
    <p:sldId id="327" r:id="rId9"/>
    <p:sldId id="296" r:id="rId10"/>
    <p:sldId id="328" r:id="rId11"/>
    <p:sldId id="329" r:id="rId12"/>
    <p:sldId id="330" r:id="rId13"/>
    <p:sldId id="333" r:id="rId14"/>
    <p:sldId id="334" r:id="rId15"/>
    <p:sldId id="268" r:id="rId16"/>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2" autoAdjust="0"/>
    <p:restoredTop sz="94660"/>
  </p:normalViewPr>
  <p:slideViewPr>
    <p:cSldViewPr snapToGrid="0">
      <p:cViewPr varScale="1">
        <p:scale>
          <a:sx n="67" d="100"/>
          <a:sy n="67" d="100"/>
        </p:scale>
        <p:origin x="59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12/07/2026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60373-51E5-74D2-0255-C4EFA30F6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4490E6-41B5-FA20-85D7-1CE5779BD71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5FE0C1D-9363-3750-BCA3-9102D002DA7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87506AC-7B2B-6462-1389-72E7EF73F75D}"/>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3424417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7D248-D9FB-9797-D371-2F8192E753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D623CB-3F19-5F7B-E4BE-F1A4C87DBBF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F8A6972-2BCB-7F63-E3C1-4107E75E985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CD46937-E089-1FFE-DB79-5C8F3E1F53B5}"/>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3772208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84928-AE9E-46B5-46DC-D5C6FA17D1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23C2B2-FBF9-98F0-3B0F-BC6817A9D9B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63A1202-6B73-C23C-16BA-511D052DB11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8F69AAC-B753-EA8E-CAC2-8916F7F946B6}"/>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1169953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4028C-00FB-6096-65BA-DB9808E9B1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8EEAB-FFFF-6E3E-E8BA-BD164DAAFC6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602A5B3-FBD0-5EED-41E7-B1B69ABD41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A44D10-CB05-E234-1D06-0E853D4BD6C3}"/>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846589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97CCA-C01F-E988-D956-E823B0ABED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101D0C-2B50-054A-EBAF-535EEACE994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6F68279-C0C4-F248-E00E-D35EEE71624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214C422-0083-E3B8-09B8-3EF9F55FB0DC}"/>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3876654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B6E21-7088-984C-ECA4-CEC57A528B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6592B2-7E75-7FAE-BD76-26C280EB973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54AB1C-653B-BBC4-B9FE-D154808C251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5154632-A6AB-F355-7B78-168CAA58281B}"/>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92475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2D5199-5830-C7DA-A6D9-CD5C8D2B0B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D8AEAD-9DAF-6641-BA77-4A0810F9CC2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526BFD01-0654-64B0-B8AD-99128B87A17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2D431DE-4BA1-24F4-AFC8-00DB5C2A8BC0}"/>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740908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12:</a:t>
            </a:r>
          </a:p>
          <a:p>
            <a:r>
              <a:rPr lang="en-GB" sz="4000" b="1" dirty="0">
                <a:solidFill>
                  <a:schemeClr val="bg1"/>
                </a:solidFill>
                <a:latin typeface="Segoe UI Black" panose="020B0A02040204020203" pitchFamily="34" charset="0"/>
                <a:ea typeface="Segoe UI Black" panose="020B0A02040204020203" pitchFamily="34" charset="0"/>
              </a:rPr>
              <a:t>File handling</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6120771"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98676-20BF-B92E-1EFE-16059EC6C24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94FF619-1267-F550-E1A3-8EA2DAB6D775}"/>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0A554D2D-9AF0-114B-3DC7-F5495B90E1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926D6BB8-E32C-7C2C-B977-4120126AB21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1E6FD3F4-612F-3834-38A6-D65594278568}"/>
              </a:ext>
            </a:extLst>
          </p:cNvPr>
          <p:cNvSpPr txBox="1"/>
          <p:nvPr/>
        </p:nvSpPr>
        <p:spPr>
          <a:xfrm>
            <a:off x="1025301" y="1248426"/>
            <a:ext cx="5371725"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Identify what each part of the code is for in this snippet.</a:t>
            </a:r>
          </a:p>
        </p:txBody>
      </p:sp>
      <p:pic>
        <p:nvPicPr>
          <p:cNvPr id="28" name="Graphic 27" descr="Clipboard Mixed with solid fill">
            <a:extLst>
              <a:ext uri="{FF2B5EF4-FFF2-40B4-BE49-F238E27FC236}">
                <a16:creationId xmlns:a16="http://schemas.microsoft.com/office/drawing/2014/main" id="{2F5F6C88-7ABF-DD24-DD19-C0FB4AC7BB1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2397" y="1148289"/>
            <a:ext cx="914400" cy="914400"/>
          </a:xfrm>
          <a:prstGeom prst="rect">
            <a:avLst/>
          </a:prstGeom>
        </p:spPr>
      </p:pic>
      <p:sp>
        <p:nvSpPr>
          <p:cNvPr id="4" name="TextBox 3">
            <a:extLst>
              <a:ext uri="{FF2B5EF4-FFF2-40B4-BE49-F238E27FC236}">
                <a16:creationId xmlns:a16="http://schemas.microsoft.com/office/drawing/2014/main" id="{50D32ED2-DBC6-1838-22E3-1E4082D5D436}"/>
              </a:ext>
            </a:extLst>
          </p:cNvPr>
          <p:cNvSpPr txBox="1"/>
          <p:nvPr/>
        </p:nvSpPr>
        <p:spPr>
          <a:xfrm>
            <a:off x="2533642" y="2653420"/>
            <a:ext cx="6594566" cy="2246769"/>
          </a:xfrm>
          <a:prstGeom prst="rect">
            <a:avLst/>
          </a:prstGeom>
          <a:solidFill>
            <a:schemeClr val="bg1"/>
          </a:solidFill>
          <a:ln>
            <a:solidFill>
              <a:schemeClr val="tx1"/>
            </a:solidFill>
          </a:ln>
        </p:spPr>
        <p:txBody>
          <a:bodyPr wrap="square">
            <a:spAutoFit/>
          </a:bodyPr>
          <a:lstStyle/>
          <a:p>
            <a:r>
              <a:rPr lang="en-GB" sz="2800" b="1" dirty="0">
                <a:solidFill>
                  <a:srgbClr val="FF0000"/>
                </a:solidFill>
                <a:latin typeface="Courier New" panose="02070309020205020404" pitchFamily="49" charset="0"/>
                <a:cs typeface="Courier New" panose="02070309020205020404" pitchFamily="49" charset="0"/>
              </a:rPr>
              <a:t>#Read contents of a text file</a:t>
            </a:r>
          </a:p>
          <a:p>
            <a:r>
              <a:rPr lang="en-GB" sz="2800" b="1" dirty="0">
                <a:latin typeface="Courier New" panose="02070309020205020404" pitchFamily="49" charset="0"/>
                <a:cs typeface="Courier New" panose="02070309020205020404" pitchFamily="49" charset="0"/>
              </a:rPr>
              <a:t>text_file = open("</a:t>
            </a:r>
            <a:r>
              <a:rPr lang="en-GB" sz="2800" b="1" dirty="0">
                <a:highlight>
                  <a:srgbClr val="FFFF00"/>
                </a:highlight>
                <a:latin typeface="Courier New" panose="02070309020205020404" pitchFamily="49" charset="0"/>
                <a:cs typeface="Courier New" panose="02070309020205020404" pitchFamily="49" charset="0"/>
              </a:rPr>
              <a:t>data.txt</a:t>
            </a:r>
            <a:r>
              <a:rPr lang="en-GB" sz="2800" b="1" dirty="0">
                <a:latin typeface="Courier New" panose="02070309020205020404" pitchFamily="49" charset="0"/>
                <a:cs typeface="Courier New" panose="02070309020205020404" pitchFamily="49" charset="0"/>
              </a:rPr>
              <a:t>", </a:t>
            </a:r>
            <a:r>
              <a:rPr lang="en-GB" sz="2800" b="1" dirty="0">
                <a:highlight>
                  <a:srgbClr val="FFFF00"/>
                </a:highlight>
                <a:latin typeface="Courier New" panose="02070309020205020404" pitchFamily="49" charset="0"/>
                <a:cs typeface="Courier New" panose="02070309020205020404" pitchFamily="49" charset="0"/>
              </a:rPr>
              <a:t>"r"</a:t>
            </a:r>
            <a:r>
              <a:rPr lang="en-GB" sz="2800" b="1" dirty="0">
                <a:latin typeface="Courier New" panose="02070309020205020404" pitchFamily="49" charset="0"/>
                <a:cs typeface="Courier New" panose="02070309020205020404" pitchFamily="49" charset="0"/>
              </a:rPr>
              <a:t>)</a:t>
            </a:r>
          </a:p>
          <a:p>
            <a:r>
              <a:rPr lang="en-GB" sz="2800" b="1" dirty="0">
                <a:latin typeface="Courier New" panose="02070309020205020404" pitchFamily="49" charset="0"/>
                <a:cs typeface="Courier New" panose="02070309020205020404" pitchFamily="49" charset="0"/>
              </a:rPr>
              <a:t>print(text_file.</a:t>
            </a:r>
            <a:r>
              <a:rPr lang="en-GB" sz="2800" b="1" dirty="0">
                <a:highlight>
                  <a:srgbClr val="FFFF00"/>
                </a:highlight>
                <a:latin typeface="Courier New" panose="02070309020205020404" pitchFamily="49" charset="0"/>
                <a:cs typeface="Courier New" panose="02070309020205020404" pitchFamily="49" charset="0"/>
              </a:rPr>
              <a:t>read()</a:t>
            </a:r>
            <a:r>
              <a:rPr lang="en-GB" sz="2800" b="1" dirty="0">
                <a:latin typeface="Courier New" panose="02070309020205020404" pitchFamily="49" charset="0"/>
                <a:cs typeface="Courier New" panose="02070309020205020404" pitchFamily="49" charset="0"/>
              </a:rPr>
              <a:t>)</a:t>
            </a:r>
          </a:p>
          <a:p>
            <a:r>
              <a:rPr lang="en-GB" sz="2800" b="1" dirty="0">
                <a:latin typeface="Courier New" panose="02070309020205020404" pitchFamily="49" charset="0"/>
                <a:cs typeface="Courier New" panose="02070309020205020404" pitchFamily="49" charset="0"/>
              </a:rPr>
              <a:t>text_file.</a:t>
            </a:r>
            <a:r>
              <a:rPr lang="en-GB" sz="2800" b="1" dirty="0">
                <a:highlight>
                  <a:srgbClr val="FFFF00"/>
                </a:highlight>
                <a:latin typeface="Courier New" panose="02070309020205020404" pitchFamily="49" charset="0"/>
                <a:cs typeface="Courier New" panose="02070309020205020404" pitchFamily="49" charset="0"/>
              </a:rPr>
              <a:t>close()</a:t>
            </a:r>
          </a:p>
        </p:txBody>
      </p:sp>
      <p:sp>
        <p:nvSpPr>
          <p:cNvPr id="5" name="TextBox 4">
            <a:extLst>
              <a:ext uri="{FF2B5EF4-FFF2-40B4-BE49-F238E27FC236}">
                <a16:creationId xmlns:a16="http://schemas.microsoft.com/office/drawing/2014/main" id="{083A1D8F-70B5-15E1-7B27-21A79DCD9A21}"/>
              </a:ext>
            </a:extLst>
          </p:cNvPr>
          <p:cNvSpPr txBox="1"/>
          <p:nvPr/>
        </p:nvSpPr>
        <p:spPr>
          <a:xfrm>
            <a:off x="8071262" y="1562961"/>
            <a:ext cx="2752502" cy="646331"/>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“r” command means to read a text file.</a:t>
            </a:r>
          </a:p>
        </p:txBody>
      </p:sp>
      <p:cxnSp>
        <p:nvCxnSpPr>
          <p:cNvPr id="6" name="Straight Arrow Connector 5">
            <a:extLst>
              <a:ext uri="{FF2B5EF4-FFF2-40B4-BE49-F238E27FC236}">
                <a16:creationId xmlns:a16="http://schemas.microsoft.com/office/drawing/2014/main" id="{B6CCA368-95B2-A2F4-B546-5A8EB2EDA769}"/>
              </a:ext>
            </a:extLst>
          </p:cNvPr>
          <p:cNvCxnSpPr/>
          <p:nvPr/>
        </p:nvCxnSpPr>
        <p:spPr>
          <a:xfrm flipH="1">
            <a:off x="8480837" y="2147736"/>
            <a:ext cx="895350" cy="86056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62837A7-0824-BF19-D2AF-16F153CD85FB}"/>
              </a:ext>
            </a:extLst>
          </p:cNvPr>
          <p:cNvSpPr txBox="1"/>
          <p:nvPr/>
        </p:nvSpPr>
        <p:spPr>
          <a:xfrm>
            <a:off x="9351493" y="3554221"/>
            <a:ext cx="1520182" cy="1200329"/>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name of the file you’re trying to read from.</a:t>
            </a:r>
          </a:p>
        </p:txBody>
      </p:sp>
      <p:cxnSp>
        <p:nvCxnSpPr>
          <p:cNvPr id="8" name="Straight Arrow Connector 7">
            <a:extLst>
              <a:ext uri="{FF2B5EF4-FFF2-40B4-BE49-F238E27FC236}">
                <a16:creationId xmlns:a16="http://schemas.microsoft.com/office/drawing/2014/main" id="{E2FE87B8-34D2-89E0-4A82-CFF4BC7E30E3}"/>
              </a:ext>
            </a:extLst>
          </p:cNvPr>
          <p:cNvCxnSpPr>
            <a:cxnSpLocks/>
          </p:cNvCxnSpPr>
          <p:nvPr/>
        </p:nvCxnSpPr>
        <p:spPr>
          <a:xfrm flipH="1" flipV="1">
            <a:off x="7223537" y="3357196"/>
            <a:ext cx="2080045" cy="3940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9E41298-72F4-907F-50D1-DD82335367A7}"/>
              </a:ext>
            </a:extLst>
          </p:cNvPr>
          <p:cNvSpPr txBox="1"/>
          <p:nvPr/>
        </p:nvSpPr>
        <p:spPr>
          <a:xfrm>
            <a:off x="6217768" y="4571980"/>
            <a:ext cx="2158294" cy="923330"/>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read function which will read the contents of the file. </a:t>
            </a:r>
          </a:p>
        </p:txBody>
      </p:sp>
      <p:cxnSp>
        <p:nvCxnSpPr>
          <p:cNvPr id="11" name="Straight Arrow Connector 10">
            <a:extLst>
              <a:ext uri="{FF2B5EF4-FFF2-40B4-BE49-F238E27FC236}">
                <a16:creationId xmlns:a16="http://schemas.microsoft.com/office/drawing/2014/main" id="{47AB8051-1F8B-9723-38AE-373D25F3E6BB}"/>
              </a:ext>
            </a:extLst>
          </p:cNvPr>
          <p:cNvCxnSpPr>
            <a:cxnSpLocks/>
          </p:cNvCxnSpPr>
          <p:nvPr/>
        </p:nvCxnSpPr>
        <p:spPr>
          <a:xfrm flipH="1" flipV="1">
            <a:off x="6071012" y="3751247"/>
            <a:ext cx="1228725" cy="82073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896978E-4061-85E8-9D32-A623EF6735F1}"/>
              </a:ext>
            </a:extLst>
          </p:cNvPr>
          <p:cNvCxnSpPr>
            <a:cxnSpLocks/>
          </p:cNvCxnSpPr>
          <p:nvPr/>
        </p:nvCxnSpPr>
        <p:spPr>
          <a:xfrm flipH="1">
            <a:off x="4220955" y="4132246"/>
            <a:ext cx="630857" cy="49919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EB27F84-27BF-33FD-F017-E72D471406DC}"/>
              </a:ext>
            </a:extLst>
          </p:cNvPr>
          <p:cNvSpPr txBox="1"/>
          <p:nvPr/>
        </p:nvSpPr>
        <p:spPr>
          <a:xfrm>
            <a:off x="3084043" y="4628610"/>
            <a:ext cx="2158294" cy="923330"/>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close function will close the text file. </a:t>
            </a:r>
          </a:p>
        </p:txBody>
      </p:sp>
    </p:spTree>
    <p:extLst>
      <p:ext uri="{BB962C8B-B14F-4D97-AF65-F5344CB8AC3E}">
        <p14:creationId xmlns:p14="http://schemas.microsoft.com/office/powerpoint/2010/main" val="13810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6BEB9-2A65-86A8-901F-4951A23A2BB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BF08F5E-B40E-B8A3-B68A-7AB126CCC1BF}"/>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0D75891-93C4-2396-EA40-AA18F5308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63637166-1F0B-B5EC-4B34-8998E1317D4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421136E5-FB3E-5ACA-7C8A-A43AED05C8C5}"/>
              </a:ext>
            </a:extLst>
          </p:cNvPr>
          <p:cNvSpPr txBox="1"/>
          <p:nvPr/>
        </p:nvSpPr>
        <p:spPr>
          <a:xfrm>
            <a:off x="1025301" y="1248426"/>
            <a:ext cx="5371725"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Identify what each part of the code is for in this snippet.</a:t>
            </a:r>
          </a:p>
        </p:txBody>
      </p:sp>
      <p:pic>
        <p:nvPicPr>
          <p:cNvPr id="28" name="Graphic 27" descr="Clipboard Mixed with solid fill">
            <a:extLst>
              <a:ext uri="{FF2B5EF4-FFF2-40B4-BE49-F238E27FC236}">
                <a16:creationId xmlns:a16="http://schemas.microsoft.com/office/drawing/2014/main" id="{BFA10D3B-DE0C-4E3B-4CA5-BB103E45741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2397" y="1148289"/>
            <a:ext cx="914400" cy="914400"/>
          </a:xfrm>
          <a:prstGeom prst="rect">
            <a:avLst/>
          </a:prstGeom>
        </p:spPr>
      </p:pic>
      <p:sp>
        <p:nvSpPr>
          <p:cNvPr id="9" name="TextBox 8">
            <a:extLst>
              <a:ext uri="{FF2B5EF4-FFF2-40B4-BE49-F238E27FC236}">
                <a16:creationId xmlns:a16="http://schemas.microsoft.com/office/drawing/2014/main" id="{2DFE12FA-6C6F-C9E7-DB37-F5C8CE162A29}"/>
              </a:ext>
            </a:extLst>
          </p:cNvPr>
          <p:cNvSpPr txBox="1"/>
          <p:nvPr/>
        </p:nvSpPr>
        <p:spPr>
          <a:xfrm>
            <a:off x="2862311" y="2702649"/>
            <a:ext cx="6545349" cy="1569660"/>
          </a:xfrm>
          <a:prstGeom prst="rect">
            <a:avLst/>
          </a:prstGeom>
          <a:solidFill>
            <a:schemeClr val="bg1"/>
          </a:solidFill>
          <a:ln>
            <a:solidFill>
              <a:schemeClr val="tx1"/>
            </a:solidFill>
          </a:ln>
        </p:spPr>
        <p:txBody>
          <a:bodyPr wrap="square">
            <a:spAutoFit/>
          </a:bodyPr>
          <a:lstStyle/>
          <a:p>
            <a:r>
              <a:rPr lang="en-GB" sz="2400" b="1" dirty="0">
                <a:solidFill>
                  <a:srgbClr val="FF0000"/>
                </a:solidFill>
                <a:latin typeface="Courier New" panose="02070309020205020404" pitchFamily="49" charset="0"/>
                <a:cs typeface="Courier New" panose="02070309020205020404" pitchFamily="49" charset="0"/>
              </a:rPr>
              <a:t>#Write contents to a text file</a:t>
            </a:r>
          </a:p>
          <a:p>
            <a:r>
              <a:rPr lang="en-GB" sz="2400" b="1" dirty="0">
                <a:latin typeface="Courier New" panose="02070309020205020404" pitchFamily="49" charset="0"/>
                <a:cs typeface="Courier New" panose="02070309020205020404" pitchFamily="49" charset="0"/>
              </a:rPr>
              <a:t>text_file = open("</a:t>
            </a:r>
            <a:r>
              <a:rPr lang="en-GB" sz="2400" b="1" dirty="0">
                <a:highlight>
                  <a:srgbClr val="FFFF00"/>
                </a:highlight>
                <a:latin typeface="Courier New" panose="02070309020205020404" pitchFamily="49" charset="0"/>
                <a:cs typeface="Courier New" panose="02070309020205020404" pitchFamily="49" charset="0"/>
              </a:rPr>
              <a:t>data.txt</a:t>
            </a:r>
            <a:r>
              <a:rPr lang="en-GB" sz="2400" b="1" dirty="0">
                <a:latin typeface="Courier New" panose="02070309020205020404" pitchFamily="49" charset="0"/>
                <a:cs typeface="Courier New" panose="02070309020205020404" pitchFamily="49" charset="0"/>
              </a:rPr>
              <a:t>", “</a:t>
            </a:r>
            <a:r>
              <a:rPr lang="en-GB" sz="2400" b="1" dirty="0">
                <a:highlight>
                  <a:srgbClr val="FFFF00"/>
                </a:highlight>
                <a:latin typeface="Courier New" panose="02070309020205020404" pitchFamily="49" charset="0"/>
                <a:cs typeface="Courier New" panose="02070309020205020404" pitchFamily="49" charset="0"/>
              </a:rPr>
              <a:t>w</a:t>
            </a:r>
            <a:r>
              <a:rPr lang="en-GB" sz="2400" b="1" dirty="0">
                <a:latin typeface="Courier New" panose="02070309020205020404" pitchFamily="49" charset="0"/>
                <a:cs typeface="Courier New" panose="02070309020205020404" pitchFamily="49" charset="0"/>
              </a:rPr>
              <a:t>")</a:t>
            </a:r>
          </a:p>
          <a:p>
            <a:r>
              <a:rPr lang="en-GB" sz="2400" b="1" dirty="0">
                <a:latin typeface="Courier New" panose="02070309020205020404" pitchFamily="49" charset="0"/>
                <a:cs typeface="Courier New" panose="02070309020205020404" pitchFamily="49" charset="0"/>
              </a:rPr>
              <a:t>text_file.</a:t>
            </a:r>
            <a:r>
              <a:rPr lang="en-GB" sz="2400" b="1" dirty="0">
                <a:highlight>
                  <a:srgbClr val="FFFF00"/>
                </a:highlight>
                <a:latin typeface="Courier New" panose="02070309020205020404" pitchFamily="49" charset="0"/>
                <a:cs typeface="Courier New" panose="02070309020205020404" pitchFamily="49" charset="0"/>
              </a:rPr>
              <a:t>write</a:t>
            </a:r>
            <a:r>
              <a:rPr lang="en-GB" sz="2400" b="1" dirty="0">
                <a:latin typeface="Courier New" panose="02070309020205020404" pitchFamily="49" charset="0"/>
                <a:cs typeface="Courier New" panose="02070309020205020404" pitchFamily="49" charset="0"/>
              </a:rPr>
              <a:t>(“</a:t>
            </a:r>
            <a:r>
              <a:rPr lang="en-GB" sz="2400" b="1" dirty="0">
                <a:highlight>
                  <a:srgbClr val="FFFF00"/>
                </a:highlight>
                <a:latin typeface="Courier New" panose="02070309020205020404" pitchFamily="49" charset="0"/>
                <a:cs typeface="Courier New" panose="02070309020205020404" pitchFamily="49" charset="0"/>
              </a:rPr>
              <a:t>Hello world</a:t>
            </a:r>
            <a:r>
              <a:rPr lang="en-GB" sz="2400" b="1" dirty="0">
                <a:latin typeface="Courier New" panose="02070309020205020404" pitchFamily="49" charset="0"/>
                <a:cs typeface="Courier New" panose="02070309020205020404" pitchFamily="49" charset="0"/>
              </a:rPr>
              <a:t>”)</a:t>
            </a:r>
          </a:p>
          <a:p>
            <a:r>
              <a:rPr lang="en-GB" sz="2400" b="1" dirty="0">
                <a:latin typeface="Courier New" panose="02070309020205020404" pitchFamily="49" charset="0"/>
                <a:cs typeface="Courier New" panose="02070309020205020404" pitchFamily="49" charset="0"/>
              </a:rPr>
              <a:t>text_file.close()</a:t>
            </a:r>
          </a:p>
        </p:txBody>
      </p:sp>
      <p:sp>
        <p:nvSpPr>
          <p:cNvPr id="14" name="TextBox 13">
            <a:extLst>
              <a:ext uri="{FF2B5EF4-FFF2-40B4-BE49-F238E27FC236}">
                <a16:creationId xmlns:a16="http://schemas.microsoft.com/office/drawing/2014/main" id="{4E9B2E53-E058-CC40-526A-0254F1223DD0}"/>
              </a:ext>
            </a:extLst>
          </p:cNvPr>
          <p:cNvSpPr txBox="1"/>
          <p:nvPr/>
        </p:nvSpPr>
        <p:spPr>
          <a:xfrm>
            <a:off x="8248650" y="1612190"/>
            <a:ext cx="2752502" cy="646331"/>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p:txBody>
      </p:sp>
      <p:cxnSp>
        <p:nvCxnSpPr>
          <p:cNvPr id="15" name="Straight Arrow Connector 14">
            <a:extLst>
              <a:ext uri="{FF2B5EF4-FFF2-40B4-BE49-F238E27FC236}">
                <a16:creationId xmlns:a16="http://schemas.microsoft.com/office/drawing/2014/main" id="{DD093F51-5FF7-6F20-6688-195DFB82A25B}"/>
              </a:ext>
            </a:extLst>
          </p:cNvPr>
          <p:cNvCxnSpPr>
            <a:cxnSpLocks/>
          </p:cNvCxnSpPr>
          <p:nvPr/>
        </p:nvCxnSpPr>
        <p:spPr>
          <a:xfrm flipH="1">
            <a:off x="8515350" y="2196965"/>
            <a:ext cx="1038225" cy="90818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CF0C625-9080-9743-0960-77BE79A8E0BC}"/>
              </a:ext>
            </a:extLst>
          </p:cNvPr>
          <p:cNvSpPr txBox="1"/>
          <p:nvPr/>
        </p:nvSpPr>
        <p:spPr>
          <a:xfrm>
            <a:off x="8177324" y="4661035"/>
            <a:ext cx="2752502" cy="923330"/>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p:txBody>
      </p:sp>
      <p:cxnSp>
        <p:nvCxnSpPr>
          <p:cNvPr id="17" name="Straight Arrow Connector 16">
            <a:extLst>
              <a:ext uri="{FF2B5EF4-FFF2-40B4-BE49-F238E27FC236}">
                <a16:creationId xmlns:a16="http://schemas.microsoft.com/office/drawing/2014/main" id="{1D4D424D-F237-C6C6-AC72-F9D5230D4739}"/>
              </a:ext>
            </a:extLst>
          </p:cNvPr>
          <p:cNvCxnSpPr>
            <a:cxnSpLocks/>
            <a:stCxn id="16" idx="0"/>
          </p:cNvCxnSpPr>
          <p:nvPr/>
        </p:nvCxnSpPr>
        <p:spPr>
          <a:xfrm flipH="1" flipV="1">
            <a:off x="7400925" y="3429000"/>
            <a:ext cx="2152650" cy="12320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8043DEC-3EDC-BFD1-4880-8518BB932B6E}"/>
              </a:ext>
            </a:extLst>
          </p:cNvPr>
          <p:cNvCxnSpPr>
            <a:cxnSpLocks/>
            <a:stCxn id="19" idx="0"/>
          </p:cNvCxnSpPr>
          <p:nvPr/>
        </p:nvCxnSpPr>
        <p:spPr>
          <a:xfrm flipV="1">
            <a:off x="3748199" y="3850655"/>
            <a:ext cx="1376251" cy="98488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06D3707-89AE-D4A1-B278-DF515CB6D839}"/>
              </a:ext>
            </a:extLst>
          </p:cNvPr>
          <p:cNvSpPr txBox="1"/>
          <p:nvPr/>
        </p:nvSpPr>
        <p:spPr>
          <a:xfrm>
            <a:off x="2371948" y="4835540"/>
            <a:ext cx="2752502" cy="923330"/>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p:txBody>
      </p:sp>
      <p:sp>
        <p:nvSpPr>
          <p:cNvPr id="20" name="TextBox 19">
            <a:extLst>
              <a:ext uri="{FF2B5EF4-FFF2-40B4-BE49-F238E27FC236}">
                <a16:creationId xmlns:a16="http://schemas.microsoft.com/office/drawing/2014/main" id="{6990534C-16B5-010D-FA0E-E70EC7BD500D}"/>
              </a:ext>
            </a:extLst>
          </p:cNvPr>
          <p:cNvSpPr txBox="1"/>
          <p:nvPr/>
        </p:nvSpPr>
        <p:spPr>
          <a:xfrm>
            <a:off x="5747231" y="4836130"/>
            <a:ext cx="2234719" cy="923330"/>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p:txBody>
      </p:sp>
      <p:cxnSp>
        <p:nvCxnSpPr>
          <p:cNvPr id="21" name="Straight Arrow Connector 20">
            <a:extLst>
              <a:ext uri="{FF2B5EF4-FFF2-40B4-BE49-F238E27FC236}">
                <a16:creationId xmlns:a16="http://schemas.microsoft.com/office/drawing/2014/main" id="{8236D436-295E-5A69-BD6E-F0839191A6AC}"/>
              </a:ext>
            </a:extLst>
          </p:cNvPr>
          <p:cNvCxnSpPr>
            <a:cxnSpLocks/>
            <a:stCxn id="20" idx="0"/>
          </p:cNvCxnSpPr>
          <p:nvPr/>
        </p:nvCxnSpPr>
        <p:spPr>
          <a:xfrm flipH="1" flipV="1">
            <a:off x="6629400" y="3924300"/>
            <a:ext cx="235191" cy="91183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AF8019C8-E8B4-045C-1FC6-EDDE43C2D099}"/>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Q6 of Task 1 </a:t>
            </a:r>
            <a:r>
              <a:rPr lang="en-GB" sz="1800" dirty="0">
                <a:latin typeface="Segoe UI Variable Text" pitchFamily="2" charset="0"/>
              </a:rPr>
              <a:t>in the student workbook. </a:t>
            </a:r>
            <a:endParaRPr lang="en-GB" dirty="0"/>
          </a:p>
        </p:txBody>
      </p:sp>
      <p:pic>
        <p:nvPicPr>
          <p:cNvPr id="7" name="Graphic 6" descr="Thumbs up sign with solid fill">
            <a:extLst>
              <a:ext uri="{FF2B5EF4-FFF2-40B4-BE49-F238E27FC236}">
                <a16:creationId xmlns:a16="http://schemas.microsoft.com/office/drawing/2014/main" id="{79C5EA42-C168-9849-EEA7-BE15721A3EA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74030" y="67211"/>
            <a:ext cx="727003" cy="727003"/>
          </a:xfrm>
          <a:prstGeom prst="rect">
            <a:avLst/>
          </a:prstGeom>
        </p:spPr>
      </p:pic>
    </p:spTree>
    <p:extLst>
      <p:ext uri="{BB962C8B-B14F-4D97-AF65-F5344CB8AC3E}">
        <p14:creationId xmlns:p14="http://schemas.microsoft.com/office/powerpoint/2010/main" val="2632502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53523-3423-0425-F593-78621E2A35C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3A4499B-B1BC-2054-F6E2-0FC052CA0EFD}"/>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2D241B3F-3B7D-E01D-4A9E-688F8120D3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7BE755E-307E-198D-53B9-269E37762BB2}"/>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DF3E7CA-6209-BBCB-2B1D-1C6CD681D3AA}"/>
              </a:ext>
            </a:extLst>
          </p:cNvPr>
          <p:cNvSpPr txBox="1"/>
          <p:nvPr/>
        </p:nvSpPr>
        <p:spPr>
          <a:xfrm>
            <a:off x="2862311" y="2702649"/>
            <a:ext cx="6545349" cy="1569660"/>
          </a:xfrm>
          <a:prstGeom prst="rect">
            <a:avLst/>
          </a:prstGeom>
          <a:solidFill>
            <a:schemeClr val="bg1"/>
          </a:solidFill>
          <a:ln>
            <a:solidFill>
              <a:schemeClr val="tx1"/>
            </a:solidFill>
          </a:ln>
        </p:spPr>
        <p:txBody>
          <a:bodyPr wrap="square">
            <a:spAutoFit/>
          </a:bodyPr>
          <a:lstStyle/>
          <a:p>
            <a:r>
              <a:rPr lang="en-GB" sz="2400" b="1" dirty="0">
                <a:solidFill>
                  <a:srgbClr val="FF0000"/>
                </a:solidFill>
                <a:latin typeface="Courier New" panose="02070309020205020404" pitchFamily="49" charset="0"/>
                <a:cs typeface="Courier New" panose="02070309020205020404" pitchFamily="49" charset="0"/>
              </a:rPr>
              <a:t>#Write contents to a text file</a:t>
            </a:r>
          </a:p>
          <a:p>
            <a:r>
              <a:rPr lang="en-GB" sz="2400" b="1" dirty="0">
                <a:latin typeface="Courier New" panose="02070309020205020404" pitchFamily="49" charset="0"/>
                <a:cs typeface="Courier New" panose="02070309020205020404" pitchFamily="49" charset="0"/>
              </a:rPr>
              <a:t>text_file = open("</a:t>
            </a:r>
            <a:r>
              <a:rPr lang="en-GB" sz="2400" b="1" dirty="0">
                <a:highlight>
                  <a:srgbClr val="FFFF00"/>
                </a:highlight>
                <a:latin typeface="Courier New" panose="02070309020205020404" pitchFamily="49" charset="0"/>
                <a:cs typeface="Courier New" panose="02070309020205020404" pitchFamily="49" charset="0"/>
              </a:rPr>
              <a:t>data.txt</a:t>
            </a:r>
            <a:r>
              <a:rPr lang="en-GB" sz="2400" b="1" dirty="0">
                <a:latin typeface="Courier New" panose="02070309020205020404" pitchFamily="49" charset="0"/>
                <a:cs typeface="Courier New" panose="02070309020205020404" pitchFamily="49" charset="0"/>
              </a:rPr>
              <a:t>", “</a:t>
            </a:r>
            <a:r>
              <a:rPr lang="en-GB" sz="2400" b="1" dirty="0">
                <a:highlight>
                  <a:srgbClr val="FFFF00"/>
                </a:highlight>
                <a:latin typeface="Courier New" panose="02070309020205020404" pitchFamily="49" charset="0"/>
                <a:cs typeface="Courier New" panose="02070309020205020404" pitchFamily="49" charset="0"/>
              </a:rPr>
              <a:t>w</a:t>
            </a:r>
            <a:r>
              <a:rPr lang="en-GB" sz="2400" b="1" dirty="0">
                <a:latin typeface="Courier New" panose="02070309020205020404" pitchFamily="49" charset="0"/>
                <a:cs typeface="Courier New" panose="02070309020205020404" pitchFamily="49" charset="0"/>
              </a:rPr>
              <a:t>")</a:t>
            </a:r>
          </a:p>
          <a:p>
            <a:r>
              <a:rPr lang="en-GB" sz="2400" b="1" dirty="0">
                <a:latin typeface="Courier New" panose="02070309020205020404" pitchFamily="49" charset="0"/>
                <a:cs typeface="Courier New" panose="02070309020205020404" pitchFamily="49" charset="0"/>
              </a:rPr>
              <a:t>text_file.</a:t>
            </a:r>
            <a:r>
              <a:rPr lang="en-GB" sz="2400" b="1" dirty="0">
                <a:highlight>
                  <a:srgbClr val="FFFF00"/>
                </a:highlight>
                <a:latin typeface="Courier New" panose="02070309020205020404" pitchFamily="49" charset="0"/>
                <a:cs typeface="Courier New" panose="02070309020205020404" pitchFamily="49" charset="0"/>
              </a:rPr>
              <a:t>write</a:t>
            </a:r>
            <a:r>
              <a:rPr lang="en-GB" sz="2400" b="1" dirty="0">
                <a:latin typeface="Courier New" panose="02070309020205020404" pitchFamily="49" charset="0"/>
                <a:cs typeface="Courier New" panose="02070309020205020404" pitchFamily="49" charset="0"/>
              </a:rPr>
              <a:t>(“</a:t>
            </a:r>
            <a:r>
              <a:rPr lang="en-GB" sz="2400" b="1" dirty="0">
                <a:highlight>
                  <a:srgbClr val="FFFF00"/>
                </a:highlight>
                <a:latin typeface="Courier New" panose="02070309020205020404" pitchFamily="49" charset="0"/>
                <a:cs typeface="Courier New" panose="02070309020205020404" pitchFamily="49" charset="0"/>
              </a:rPr>
              <a:t>Hello world</a:t>
            </a:r>
            <a:r>
              <a:rPr lang="en-GB" sz="2400" b="1" dirty="0">
                <a:latin typeface="Courier New" panose="02070309020205020404" pitchFamily="49" charset="0"/>
                <a:cs typeface="Courier New" panose="02070309020205020404" pitchFamily="49" charset="0"/>
              </a:rPr>
              <a:t>”)</a:t>
            </a:r>
          </a:p>
          <a:p>
            <a:r>
              <a:rPr lang="en-GB" sz="2400" b="1" dirty="0">
                <a:latin typeface="Courier New" panose="02070309020205020404" pitchFamily="49" charset="0"/>
                <a:cs typeface="Courier New" panose="02070309020205020404" pitchFamily="49" charset="0"/>
              </a:rPr>
              <a:t>text_file.close()</a:t>
            </a:r>
          </a:p>
        </p:txBody>
      </p:sp>
      <p:sp>
        <p:nvSpPr>
          <p:cNvPr id="14" name="TextBox 13">
            <a:extLst>
              <a:ext uri="{FF2B5EF4-FFF2-40B4-BE49-F238E27FC236}">
                <a16:creationId xmlns:a16="http://schemas.microsoft.com/office/drawing/2014/main" id="{C9AD24ED-5E57-2F65-4BFF-10E742543C4F}"/>
              </a:ext>
            </a:extLst>
          </p:cNvPr>
          <p:cNvSpPr txBox="1"/>
          <p:nvPr/>
        </p:nvSpPr>
        <p:spPr>
          <a:xfrm>
            <a:off x="8248650" y="1612190"/>
            <a:ext cx="2752502" cy="646331"/>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“w” command means to write to a text file.</a:t>
            </a:r>
          </a:p>
        </p:txBody>
      </p:sp>
      <p:cxnSp>
        <p:nvCxnSpPr>
          <p:cNvPr id="15" name="Straight Arrow Connector 14">
            <a:extLst>
              <a:ext uri="{FF2B5EF4-FFF2-40B4-BE49-F238E27FC236}">
                <a16:creationId xmlns:a16="http://schemas.microsoft.com/office/drawing/2014/main" id="{885D0B6A-804D-43C4-DE25-0B2C8A6E15FE}"/>
              </a:ext>
            </a:extLst>
          </p:cNvPr>
          <p:cNvCxnSpPr>
            <a:cxnSpLocks/>
          </p:cNvCxnSpPr>
          <p:nvPr/>
        </p:nvCxnSpPr>
        <p:spPr>
          <a:xfrm flipH="1">
            <a:off x="8515350" y="2196965"/>
            <a:ext cx="1038225" cy="90818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66E8BB5-9030-FDB9-FFE6-B739894541AB}"/>
              </a:ext>
            </a:extLst>
          </p:cNvPr>
          <p:cNvSpPr txBox="1"/>
          <p:nvPr/>
        </p:nvSpPr>
        <p:spPr>
          <a:xfrm>
            <a:off x="8177324" y="4661035"/>
            <a:ext cx="2752502" cy="646331"/>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name of the text file you’re creating. </a:t>
            </a:r>
          </a:p>
        </p:txBody>
      </p:sp>
      <p:cxnSp>
        <p:nvCxnSpPr>
          <p:cNvPr id="17" name="Straight Arrow Connector 16">
            <a:extLst>
              <a:ext uri="{FF2B5EF4-FFF2-40B4-BE49-F238E27FC236}">
                <a16:creationId xmlns:a16="http://schemas.microsoft.com/office/drawing/2014/main" id="{8623604E-C5D7-CEA9-695C-4FF1CC875ED7}"/>
              </a:ext>
            </a:extLst>
          </p:cNvPr>
          <p:cNvCxnSpPr>
            <a:cxnSpLocks/>
            <a:stCxn id="16" idx="0"/>
          </p:cNvCxnSpPr>
          <p:nvPr/>
        </p:nvCxnSpPr>
        <p:spPr>
          <a:xfrm flipH="1" flipV="1">
            <a:off x="7400925" y="3429000"/>
            <a:ext cx="2152650" cy="123203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96BB844-12F9-8C16-7272-DC4600D4EEE3}"/>
              </a:ext>
            </a:extLst>
          </p:cNvPr>
          <p:cNvCxnSpPr>
            <a:cxnSpLocks/>
            <a:stCxn id="19" idx="0"/>
          </p:cNvCxnSpPr>
          <p:nvPr/>
        </p:nvCxnSpPr>
        <p:spPr>
          <a:xfrm flipV="1">
            <a:off x="3748199" y="3850655"/>
            <a:ext cx="1376251" cy="98488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A97E47DE-D422-7EB4-1F55-A256F89087BA}"/>
              </a:ext>
            </a:extLst>
          </p:cNvPr>
          <p:cNvSpPr txBox="1"/>
          <p:nvPr/>
        </p:nvSpPr>
        <p:spPr>
          <a:xfrm>
            <a:off x="2371948" y="4835540"/>
            <a:ext cx="2752502" cy="923330"/>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command use to write contents to a text file. </a:t>
            </a:r>
          </a:p>
        </p:txBody>
      </p:sp>
      <p:sp>
        <p:nvSpPr>
          <p:cNvPr id="20" name="TextBox 19">
            <a:extLst>
              <a:ext uri="{FF2B5EF4-FFF2-40B4-BE49-F238E27FC236}">
                <a16:creationId xmlns:a16="http://schemas.microsoft.com/office/drawing/2014/main" id="{CE74ABCF-9535-4C4D-028B-50F3CBF0BC3E}"/>
              </a:ext>
            </a:extLst>
          </p:cNvPr>
          <p:cNvSpPr txBox="1"/>
          <p:nvPr/>
        </p:nvSpPr>
        <p:spPr>
          <a:xfrm>
            <a:off x="5747231" y="4836130"/>
            <a:ext cx="2234719" cy="923330"/>
          </a:xfrm>
          <a:prstGeom prst="rect">
            <a:avLst/>
          </a:prstGeom>
          <a:solidFill>
            <a:schemeClr val="bg1"/>
          </a:solidFill>
          <a:ln>
            <a:solidFill>
              <a:schemeClr val="tx1"/>
            </a:solidFill>
          </a:ln>
        </p:spPr>
        <p:txBody>
          <a:bodyPr wrap="square" rtlCol="0">
            <a:spAutoFit/>
          </a:bodyPr>
          <a:lstStyle/>
          <a:p>
            <a:r>
              <a:rPr lang="en-GB" dirty="0">
                <a:latin typeface="Segoe UI Variable Text" pitchFamily="2" charset="0"/>
              </a:rPr>
              <a:t>The content that will be written to the text file. </a:t>
            </a:r>
          </a:p>
        </p:txBody>
      </p:sp>
      <p:cxnSp>
        <p:nvCxnSpPr>
          <p:cNvPr id="21" name="Straight Arrow Connector 20">
            <a:extLst>
              <a:ext uri="{FF2B5EF4-FFF2-40B4-BE49-F238E27FC236}">
                <a16:creationId xmlns:a16="http://schemas.microsoft.com/office/drawing/2014/main" id="{38CA15F6-F0E6-8238-CF46-B04F12CE4948}"/>
              </a:ext>
            </a:extLst>
          </p:cNvPr>
          <p:cNvCxnSpPr>
            <a:cxnSpLocks/>
            <a:stCxn id="20" idx="0"/>
          </p:cNvCxnSpPr>
          <p:nvPr/>
        </p:nvCxnSpPr>
        <p:spPr>
          <a:xfrm flipH="1" flipV="1">
            <a:off x="6629400" y="3924300"/>
            <a:ext cx="235191" cy="91183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F8B87AD-4CA8-B18D-6792-88D913D5B93B}"/>
              </a:ext>
            </a:extLst>
          </p:cNvPr>
          <p:cNvSpPr txBox="1"/>
          <p:nvPr/>
        </p:nvSpPr>
        <p:spPr>
          <a:xfrm>
            <a:off x="1025301" y="1248426"/>
            <a:ext cx="5371725"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Identify what each part of the code is for in this snippet.</a:t>
            </a:r>
          </a:p>
        </p:txBody>
      </p:sp>
      <p:pic>
        <p:nvPicPr>
          <p:cNvPr id="7" name="Graphic 6" descr="Clipboard Mixed with solid fill">
            <a:extLst>
              <a:ext uri="{FF2B5EF4-FFF2-40B4-BE49-F238E27FC236}">
                <a16:creationId xmlns:a16="http://schemas.microsoft.com/office/drawing/2014/main" id="{E0FF2133-9405-CC05-A11D-A100E57A331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2397" y="1148289"/>
            <a:ext cx="914400" cy="914400"/>
          </a:xfrm>
          <a:prstGeom prst="rect">
            <a:avLst/>
          </a:prstGeom>
        </p:spPr>
      </p:pic>
    </p:spTree>
    <p:extLst>
      <p:ext uri="{BB962C8B-B14F-4D97-AF65-F5344CB8AC3E}">
        <p14:creationId xmlns:p14="http://schemas.microsoft.com/office/powerpoint/2010/main" val="3415353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Programming challenges (Tasks 1-5)</a:t>
            </a:r>
          </a:p>
        </p:txBody>
      </p:sp>
    </p:spTree>
    <p:extLst>
      <p:ext uri="{BB962C8B-B14F-4D97-AF65-F5344CB8AC3E}">
        <p14:creationId xmlns:p14="http://schemas.microsoft.com/office/powerpoint/2010/main" val="1425022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Quick write starters </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886700" y="1306681"/>
            <a:ext cx="3920490"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Write an answer to each of these questions.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sp>
        <p:nvSpPr>
          <p:cNvPr id="5" name="TextBox 4">
            <a:extLst>
              <a:ext uri="{FF2B5EF4-FFF2-40B4-BE49-F238E27FC236}">
                <a16:creationId xmlns:a16="http://schemas.microsoft.com/office/drawing/2014/main" id="{FF77EFE9-02F1-CDB2-1EB7-83EAFA3B0E9A}"/>
              </a:ext>
            </a:extLst>
          </p:cNvPr>
          <p:cNvSpPr txBox="1"/>
          <p:nvPr/>
        </p:nvSpPr>
        <p:spPr>
          <a:xfrm>
            <a:off x="224790" y="1426579"/>
            <a:ext cx="6541770" cy="3444533"/>
          </a:xfrm>
          <a:prstGeom prst="rect">
            <a:avLst/>
          </a:prstGeom>
          <a:noFill/>
          <a:ln>
            <a:solidFill>
              <a:schemeClr val="tx1"/>
            </a:solidFill>
          </a:ln>
        </p:spPr>
        <p:txBody>
          <a:bodyPr wrap="square">
            <a:spAutoFit/>
          </a:bodyPr>
          <a:lstStyle/>
          <a:p>
            <a:pPr marL="342900" lvl="0" indent="-342900">
              <a:lnSpc>
                <a:spcPct val="107000"/>
              </a:lnSpc>
              <a:spcAft>
                <a:spcPts val="800"/>
              </a:spcAft>
              <a:buFont typeface="+mj-lt"/>
              <a:buAutoNum type="arabicPeriod"/>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Explain in One Sentence</a:t>
            </a:r>
            <a:br>
              <a:rPr lang="en-GB" sz="1800" kern="100" dirty="0">
                <a:effectLst/>
                <a:latin typeface="Segoe UI Variable Text" pitchFamily="2" charset="0"/>
                <a:ea typeface="Aptos" panose="020B0004020202020204" pitchFamily="34" charset="0"/>
                <a:cs typeface="Times New Roman" panose="02020603050405020304" pitchFamily="18" charset="0"/>
              </a:rPr>
            </a:br>
            <a:r>
              <a:rPr lang="en-GB" sz="1800" kern="100" dirty="0">
                <a:effectLst/>
                <a:latin typeface="Segoe UI Variable Text" pitchFamily="2" charset="0"/>
                <a:ea typeface="Aptos" panose="020B0004020202020204" pitchFamily="34" charset="0"/>
                <a:cs typeface="Times New Roman" panose="02020603050405020304" pitchFamily="18" charset="0"/>
              </a:rPr>
              <a:t>What is assignment?</a:t>
            </a:r>
          </a:p>
          <a:p>
            <a:pPr marL="342900" lvl="0" indent="-342900">
              <a:lnSpc>
                <a:spcPct val="107000"/>
              </a:lnSpc>
              <a:spcAft>
                <a:spcPts val="800"/>
              </a:spcAft>
              <a:buFont typeface="+mj-lt"/>
              <a:buAutoNum type="arabicPeriod"/>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Real-World Link</a:t>
            </a:r>
            <a:br>
              <a:rPr lang="en-GB" sz="1800" kern="100" dirty="0">
                <a:effectLst/>
                <a:latin typeface="Segoe UI Variable Text" pitchFamily="2" charset="0"/>
                <a:ea typeface="Aptos" panose="020B0004020202020204" pitchFamily="34" charset="0"/>
                <a:cs typeface="Times New Roman" panose="02020603050405020304" pitchFamily="18" charset="0"/>
              </a:rPr>
            </a:br>
            <a:r>
              <a:rPr lang="en-GB" sz="1800" kern="100" dirty="0">
                <a:effectLst/>
                <a:latin typeface="Segoe UI Variable Text" pitchFamily="2" charset="0"/>
                <a:ea typeface="Aptos" panose="020B0004020202020204" pitchFamily="34" charset="0"/>
                <a:cs typeface="Times New Roman" panose="02020603050405020304" pitchFamily="18" charset="0"/>
              </a:rPr>
              <a:t>Where might a 2D list be used in real life?</a:t>
            </a:r>
          </a:p>
          <a:p>
            <a:pPr marL="342900" lvl="0" indent="-342900">
              <a:lnSpc>
                <a:spcPct val="107000"/>
              </a:lnSpc>
              <a:spcAft>
                <a:spcPts val="800"/>
              </a:spcAft>
              <a:buFont typeface="+mj-lt"/>
              <a:buAutoNum type="arabicPeriod"/>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Mini-Compare</a:t>
            </a:r>
            <a:br>
              <a:rPr lang="en-GB" sz="1800" kern="100" dirty="0">
                <a:effectLst/>
                <a:latin typeface="Segoe UI Variable Text" pitchFamily="2" charset="0"/>
                <a:ea typeface="Aptos" panose="020B0004020202020204" pitchFamily="34" charset="0"/>
                <a:cs typeface="Times New Roman" panose="02020603050405020304" pitchFamily="18" charset="0"/>
              </a:rPr>
            </a:br>
            <a:r>
              <a:rPr lang="en-GB" sz="1800" kern="100" dirty="0">
                <a:effectLst/>
                <a:latin typeface="Segoe UI Variable Text" pitchFamily="2" charset="0"/>
                <a:ea typeface="Aptos" panose="020B0004020202020204" pitchFamily="34" charset="0"/>
                <a:cs typeface="Times New Roman" panose="02020603050405020304" pitchFamily="18" charset="0"/>
              </a:rPr>
              <a:t>What is the difference between = and ==?</a:t>
            </a:r>
          </a:p>
          <a:p>
            <a:pPr marL="342900" lvl="0" indent="-342900">
              <a:lnSpc>
                <a:spcPct val="107000"/>
              </a:lnSpc>
              <a:spcAft>
                <a:spcPts val="800"/>
              </a:spcAft>
              <a:buFont typeface="+mj-lt"/>
              <a:buAutoNum type="arabicPeriod"/>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Algorithm in Words</a:t>
            </a:r>
            <a:br>
              <a:rPr lang="en-GB" sz="1800" kern="100" dirty="0">
                <a:effectLst/>
                <a:latin typeface="Segoe UI Variable Text" pitchFamily="2" charset="0"/>
                <a:ea typeface="Aptos" panose="020B0004020202020204" pitchFamily="34" charset="0"/>
                <a:cs typeface="Times New Roman" panose="02020603050405020304" pitchFamily="18" charset="0"/>
              </a:rPr>
            </a:br>
            <a:r>
              <a:rPr lang="en-GB" sz="1800" kern="100" dirty="0">
                <a:effectLst/>
                <a:latin typeface="Segoe UI Variable Text" pitchFamily="2" charset="0"/>
                <a:ea typeface="Aptos" panose="020B0004020202020204" pitchFamily="34" charset="0"/>
                <a:cs typeface="Times New Roman" panose="02020603050405020304" pitchFamily="18" charset="0"/>
              </a:rPr>
              <a:t>Describe how to calculate the average of three numbers.</a:t>
            </a:r>
          </a:p>
          <a:p>
            <a:pPr marL="342900" lvl="0" indent="-342900">
              <a:lnSpc>
                <a:spcPct val="107000"/>
              </a:lnSpc>
              <a:spcAft>
                <a:spcPts val="800"/>
              </a:spcAft>
              <a:buFont typeface="+mj-lt"/>
              <a:buAutoNum type="arabicPeriod"/>
              <a:tabLst>
                <a:tab pos="457200" algn="l"/>
              </a:tabLst>
            </a:pPr>
            <a:r>
              <a:rPr lang="en-GB" sz="1800" b="1" kern="100" dirty="0">
                <a:effectLst/>
                <a:latin typeface="Segoe UI Variable Text" pitchFamily="2" charset="0"/>
                <a:ea typeface="Aptos" panose="020B0004020202020204" pitchFamily="34" charset="0"/>
                <a:cs typeface="Times New Roman" panose="02020603050405020304" pitchFamily="18" charset="0"/>
              </a:rPr>
              <a:t>Why Use Subprograms?</a:t>
            </a:r>
            <a:br>
              <a:rPr lang="en-GB" sz="1800" kern="100" dirty="0">
                <a:effectLst/>
                <a:latin typeface="Segoe UI Variable Text" pitchFamily="2" charset="0"/>
                <a:ea typeface="Aptos" panose="020B0004020202020204" pitchFamily="34" charset="0"/>
                <a:cs typeface="Times New Roman" panose="02020603050405020304" pitchFamily="18" charset="0"/>
              </a:rPr>
            </a:br>
            <a:r>
              <a:rPr lang="en-GB" sz="1800" kern="100" dirty="0">
                <a:effectLst/>
                <a:latin typeface="Segoe UI Variable Text" pitchFamily="2" charset="0"/>
                <a:ea typeface="Aptos" panose="020B0004020202020204" pitchFamily="34" charset="0"/>
                <a:cs typeface="Times New Roman" panose="02020603050405020304" pitchFamily="18" charset="0"/>
              </a:rPr>
              <a:t>Give two reasons.</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E7424-F317-4A9A-B0C0-3320D243DF1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6CE16A9-AF83-3902-6308-25DD4A7A3EB0}"/>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Quick write starters </a:t>
            </a:r>
          </a:p>
        </p:txBody>
      </p:sp>
      <p:sp>
        <p:nvSpPr>
          <p:cNvPr id="4" name="Rectangle 3">
            <a:extLst>
              <a:ext uri="{FF2B5EF4-FFF2-40B4-BE49-F238E27FC236}">
                <a16:creationId xmlns:a16="http://schemas.microsoft.com/office/drawing/2014/main" id="{198CC82F-1B0D-2A9E-783A-AEBE3444473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FCEEFF81-193D-89C6-ECEE-4C475F969F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6" name="TextBox 5">
            <a:extLst>
              <a:ext uri="{FF2B5EF4-FFF2-40B4-BE49-F238E27FC236}">
                <a16:creationId xmlns:a16="http://schemas.microsoft.com/office/drawing/2014/main" id="{9D4A3093-A72B-CCE9-6B5C-62B7CB3A0876}"/>
              </a:ext>
            </a:extLst>
          </p:cNvPr>
          <p:cNvSpPr txBox="1"/>
          <p:nvPr/>
        </p:nvSpPr>
        <p:spPr>
          <a:xfrm>
            <a:off x="224790" y="1179731"/>
            <a:ext cx="11582400" cy="5632311"/>
          </a:xfrm>
          <a:prstGeom prst="rect">
            <a:avLst/>
          </a:prstGeom>
          <a:noFill/>
        </p:spPr>
        <p:txBody>
          <a:bodyPr wrap="square">
            <a:spAutoFit/>
          </a:bodyPr>
          <a:lstStyle/>
          <a:p>
            <a:pPr>
              <a:buNone/>
            </a:pPr>
            <a:r>
              <a:rPr lang="en-GB" b="1" dirty="0">
                <a:latin typeface="Segoe UI Variable Text" pitchFamily="2" charset="0"/>
              </a:rPr>
              <a:t>What is assignment?</a:t>
            </a:r>
            <a:endParaRPr lang="en-GB" dirty="0">
              <a:latin typeface="Segoe UI Variable Text" pitchFamily="2" charset="0"/>
            </a:endParaRPr>
          </a:p>
          <a:p>
            <a:pPr>
              <a:buNone/>
            </a:pPr>
            <a:r>
              <a:rPr lang="en-GB" dirty="0">
                <a:latin typeface="Segoe UI Variable Text" pitchFamily="2" charset="0"/>
              </a:rPr>
              <a:t>Assignment is the process of storing a value in a variable using the equals sign (=).</a:t>
            </a:r>
          </a:p>
          <a:p>
            <a:pPr>
              <a:buNone/>
            </a:pPr>
            <a:endParaRPr lang="en-GB" dirty="0"/>
          </a:p>
          <a:p>
            <a:pPr>
              <a:buNone/>
            </a:pPr>
            <a:r>
              <a:rPr lang="en-GB" b="1" dirty="0"/>
              <a:t>🌍 </a:t>
            </a:r>
            <a:r>
              <a:rPr lang="en-GB" b="1" dirty="0">
                <a:latin typeface="Segoe UI Variable Text" pitchFamily="2" charset="0"/>
              </a:rPr>
              <a:t>Real-World Link</a:t>
            </a:r>
          </a:p>
          <a:p>
            <a:pPr>
              <a:buNone/>
            </a:pPr>
            <a:r>
              <a:rPr lang="en-GB" b="1" dirty="0">
                <a:latin typeface="Segoe UI Variable Text" pitchFamily="2" charset="0"/>
              </a:rPr>
              <a:t>Where might a 2D list be used in real life?</a:t>
            </a:r>
            <a:endParaRPr lang="en-GB" dirty="0">
              <a:latin typeface="Segoe UI Variable Text" pitchFamily="2" charset="0"/>
            </a:endParaRPr>
          </a:p>
          <a:p>
            <a:pPr>
              <a:buNone/>
            </a:pPr>
            <a:r>
              <a:rPr lang="en-GB" dirty="0">
                <a:latin typeface="Segoe UI Variable Text" pitchFamily="2" charset="0"/>
              </a:rPr>
              <a:t>A 2D list might be used to store data in a table format, such as a seating plan, spreadsheet, timetable, or exam results table.</a:t>
            </a:r>
          </a:p>
          <a:p>
            <a:pPr>
              <a:buNone/>
            </a:pPr>
            <a:endParaRPr lang="en-GB" dirty="0"/>
          </a:p>
          <a:p>
            <a:pPr>
              <a:buNone/>
            </a:pPr>
            <a:r>
              <a:rPr lang="en-GB" b="1" dirty="0"/>
              <a:t>🔎 </a:t>
            </a:r>
            <a:r>
              <a:rPr lang="en-GB" b="1" dirty="0">
                <a:latin typeface="Segoe UI Variable Text" pitchFamily="2" charset="0"/>
              </a:rPr>
              <a:t>Mini-Compare</a:t>
            </a:r>
          </a:p>
          <a:p>
            <a:pPr>
              <a:buNone/>
            </a:pPr>
            <a:r>
              <a:rPr lang="en-GB" b="1" dirty="0">
                <a:latin typeface="Segoe UI Variable Text" pitchFamily="2" charset="0"/>
              </a:rPr>
              <a:t>What is the difference between = and ==?</a:t>
            </a:r>
            <a:endParaRPr lang="en-GB" dirty="0">
              <a:latin typeface="Segoe UI Variable Text" pitchFamily="2" charset="0"/>
            </a:endParaRPr>
          </a:p>
          <a:p>
            <a:pPr>
              <a:buNone/>
            </a:pPr>
            <a:r>
              <a:rPr lang="en-GB" dirty="0">
                <a:latin typeface="Segoe UI Variable Text" pitchFamily="2" charset="0"/>
              </a:rPr>
              <a:t>= is used to assign a value to a variable, while == is used to compare two values to see if they are equal.</a:t>
            </a:r>
          </a:p>
          <a:p>
            <a:pPr>
              <a:buNone/>
            </a:pPr>
            <a:endParaRPr lang="en-GB" dirty="0">
              <a:latin typeface="Segoe UI Variable Text" pitchFamily="2" charset="0"/>
            </a:endParaRPr>
          </a:p>
          <a:p>
            <a:pPr>
              <a:buNone/>
            </a:pPr>
            <a:r>
              <a:rPr lang="en-GB" b="1" dirty="0"/>
              <a:t>📝 </a:t>
            </a:r>
            <a:r>
              <a:rPr lang="en-GB" b="1" dirty="0">
                <a:latin typeface="Segoe UI Variable Text" pitchFamily="2" charset="0"/>
              </a:rPr>
              <a:t>Algorithm in Words</a:t>
            </a:r>
          </a:p>
          <a:p>
            <a:pPr>
              <a:buNone/>
            </a:pPr>
            <a:r>
              <a:rPr lang="en-GB" b="1" dirty="0">
                <a:latin typeface="Segoe UI Variable Text" pitchFamily="2" charset="0"/>
              </a:rPr>
              <a:t>Describe how to calculate the average of three numbers.</a:t>
            </a:r>
            <a:endParaRPr lang="en-GB" dirty="0">
              <a:latin typeface="Segoe UI Variable Text" pitchFamily="2" charset="0"/>
            </a:endParaRPr>
          </a:p>
          <a:p>
            <a:pPr>
              <a:buNone/>
            </a:pPr>
            <a:r>
              <a:rPr lang="en-GB" dirty="0">
                <a:latin typeface="Segoe UI Variable Text" pitchFamily="2" charset="0"/>
              </a:rPr>
              <a:t>First, add the three numbers together, then divide the total by three to calculate the average.</a:t>
            </a:r>
          </a:p>
          <a:p>
            <a:pPr>
              <a:buNone/>
            </a:pPr>
            <a:endParaRPr lang="en-GB" dirty="0"/>
          </a:p>
          <a:p>
            <a:pPr>
              <a:buNone/>
            </a:pPr>
            <a:r>
              <a:rPr lang="en-GB" b="1" dirty="0"/>
              <a:t>🔁 </a:t>
            </a:r>
            <a:r>
              <a:rPr lang="en-GB" b="1" dirty="0">
                <a:latin typeface="Segoe UI Variable Text" pitchFamily="2" charset="0"/>
              </a:rPr>
              <a:t>Why Use Subprograms?</a:t>
            </a:r>
          </a:p>
          <a:p>
            <a:pPr>
              <a:buNone/>
            </a:pPr>
            <a:r>
              <a:rPr lang="en-GB" b="1" dirty="0">
                <a:latin typeface="Segoe UI Variable Text" pitchFamily="2" charset="0"/>
              </a:rPr>
              <a:t>Give two reasons.</a:t>
            </a:r>
            <a:endParaRPr lang="en-GB" dirty="0">
              <a:latin typeface="Segoe UI Variable Text" pitchFamily="2" charset="0"/>
            </a:endParaRPr>
          </a:p>
          <a:p>
            <a:pPr>
              <a:buFont typeface="+mj-lt"/>
              <a:buAutoNum type="arabicPeriod"/>
            </a:pPr>
            <a:r>
              <a:rPr lang="en-GB" dirty="0">
                <a:latin typeface="Segoe UI Variable Text" pitchFamily="2" charset="0"/>
              </a:rPr>
              <a:t>They allow code to be reused without rewriting it.</a:t>
            </a:r>
          </a:p>
          <a:p>
            <a:pPr>
              <a:buFont typeface="+mj-lt"/>
              <a:buAutoNum type="arabicPeriod"/>
            </a:pPr>
            <a:r>
              <a:rPr lang="en-GB" dirty="0">
                <a:latin typeface="Segoe UI Variable Text" pitchFamily="2" charset="0"/>
              </a:rPr>
              <a:t>They make programs easier to organise, read, and debug.</a:t>
            </a:r>
          </a:p>
        </p:txBody>
      </p:sp>
    </p:spTree>
    <p:extLst>
      <p:ext uri="{BB962C8B-B14F-4D97-AF65-F5344CB8AC3E}">
        <p14:creationId xmlns:p14="http://schemas.microsoft.com/office/powerpoint/2010/main" val="2317577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use of basic file handling operations: Open, Read, Write and Close</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175432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different file handling commands.</a:t>
            </a:r>
          </a:p>
          <a:p>
            <a:pPr marL="342900" indent="-342900">
              <a:buFont typeface="Arial" panose="020B0604020202020204" pitchFamily="34" charset="0"/>
              <a:buChar char="•"/>
            </a:pPr>
            <a:r>
              <a:rPr lang="en-GB" sz="2000" dirty="0">
                <a:latin typeface="Segoe UI Variable Text" pitchFamily="2" charset="0"/>
              </a:rPr>
              <a:t>To know how to write programs to open and read files.</a:t>
            </a:r>
          </a:p>
          <a:p>
            <a:pPr marL="342900" indent="-342900">
              <a:buFont typeface="Arial" panose="020B0604020202020204" pitchFamily="34" charset="0"/>
              <a:buChar char="•"/>
            </a:pPr>
            <a:r>
              <a:rPr lang="en-GB" sz="2000" dirty="0">
                <a:latin typeface="Segoe UI Variable Text" pitchFamily="2" charset="0"/>
              </a:rPr>
              <a:t>To know how to write programs using the write and append function.</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File handling</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661993"/>
          </a:xfrm>
          <a:prstGeom prst="rect">
            <a:avLst/>
          </a:prstGeom>
          <a:noFill/>
        </p:spPr>
        <p:txBody>
          <a:bodyPr wrap="square">
            <a:spAutoFit/>
          </a:bodyPr>
          <a:lstStyle/>
          <a:p>
            <a:r>
              <a:rPr lang="en-GB" sz="2400" b="1" dirty="0">
                <a:latin typeface="Segoe UI Variable Text" pitchFamily="2" charset="0"/>
              </a:rPr>
              <a:t>What is meant by file handling?</a:t>
            </a:r>
          </a:p>
          <a:p>
            <a:endParaRPr lang="en-GB" sz="2400" dirty="0">
              <a:latin typeface="Segoe UI Variable Text" pitchFamily="2" charset="0"/>
            </a:endParaRPr>
          </a:p>
          <a:p>
            <a:r>
              <a:rPr lang="en-GB" b="1" dirty="0">
                <a:latin typeface="Segoe UI Variable Text" pitchFamily="2" charset="0"/>
              </a:rPr>
              <a:t>File handling</a:t>
            </a:r>
            <a:r>
              <a:rPr lang="en-GB" dirty="0">
                <a:latin typeface="Segoe UI Variable Text" pitchFamily="2" charset="0"/>
              </a:rPr>
              <a:t> is the process of </a:t>
            </a:r>
            <a:r>
              <a:rPr lang="en-GB" b="1" dirty="0">
                <a:latin typeface="Segoe UI Variable Text" pitchFamily="2" charset="0"/>
              </a:rPr>
              <a:t>creating, opening, reading, writing, and closing files</a:t>
            </a:r>
            <a:r>
              <a:rPr lang="en-GB" dirty="0">
                <a:latin typeface="Segoe UI Variable Text" pitchFamily="2" charset="0"/>
              </a:rPr>
              <a:t> so that programs can store and retrieve data permanently.</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651103"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64225" y="2941247"/>
            <a:ext cx="3439093" cy="707886"/>
          </a:xfrm>
          <a:prstGeom prst="rect">
            <a:avLst/>
          </a:prstGeom>
          <a:noFill/>
        </p:spPr>
        <p:txBody>
          <a:bodyPr wrap="square">
            <a:spAutoFit/>
          </a:bodyPr>
          <a:lstStyle/>
          <a:p>
            <a:r>
              <a:rPr lang="en-GB" sz="2000" b="1" dirty="0">
                <a:latin typeface="Segoe UI Variable Text" pitchFamily="2" charset="0"/>
              </a:rPr>
              <a:t>Why is file handling important?</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71674" y="1108461"/>
            <a:ext cx="4287269" cy="400110"/>
          </a:xfrm>
          <a:prstGeom prst="rect">
            <a:avLst/>
          </a:prstGeom>
          <a:noFill/>
        </p:spPr>
        <p:txBody>
          <a:bodyPr wrap="square">
            <a:spAutoFit/>
          </a:bodyPr>
          <a:lstStyle/>
          <a:p>
            <a:pPr algn="ctr"/>
            <a:r>
              <a:rPr lang="en-GB" sz="2000" b="1" dirty="0">
                <a:latin typeface="Segoe UI Variable Text" pitchFamily="2" charset="0"/>
              </a:rPr>
              <a:t>Open a file</a:t>
            </a:r>
          </a:p>
        </p:txBody>
      </p:sp>
      <p:sp>
        <p:nvSpPr>
          <p:cNvPr id="19" name="TextBox 18">
            <a:extLst>
              <a:ext uri="{FF2B5EF4-FFF2-40B4-BE49-F238E27FC236}">
                <a16:creationId xmlns:a16="http://schemas.microsoft.com/office/drawing/2014/main" id="{F09E3A00-89B4-A60F-D8FC-161A97C0A66C}"/>
              </a:ext>
            </a:extLst>
          </p:cNvPr>
          <p:cNvSpPr txBox="1"/>
          <p:nvPr/>
        </p:nvSpPr>
        <p:spPr>
          <a:xfrm>
            <a:off x="264225" y="3772104"/>
            <a:ext cx="3164776" cy="2585323"/>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Save user data (e.g., usernames, scores, bookings)</a:t>
            </a:r>
          </a:p>
          <a:p>
            <a:pPr marL="285750" indent="-285750">
              <a:buFont typeface="Arial" panose="020B0604020202020204" pitchFamily="34" charset="0"/>
              <a:buChar char="•"/>
            </a:pPr>
            <a:r>
              <a:rPr lang="en-GB" dirty="0">
                <a:latin typeface="Segoe UI Variable Text" pitchFamily="2" charset="0"/>
              </a:rPr>
              <a:t>Store results (e.g., exam marks, reports</a:t>
            </a:r>
          </a:p>
          <a:p>
            <a:pPr marL="285750" indent="-285750">
              <a:buFont typeface="Arial" panose="020B0604020202020204" pitchFamily="34" charset="0"/>
              <a:buChar char="•"/>
            </a:pPr>
            <a:r>
              <a:rPr lang="en-GB" dirty="0">
                <a:latin typeface="Segoe UI Variable Text" pitchFamily="2" charset="0"/>
              </a:rPr>
              <a:t>Read data from text files (e.g., configuration files)</a:t>
            </a:r>
          </a:p>
          <a:p>
            <a:pPr marL="285750" indent="-285750">
              <a:buFont typeface="Arial" panose="020B0604020202020204" pitchFamily="34" charset="0"/>
              <a:buChar char="•"/>
            </a:pPr>
            <a:r>
              <a:rPr lang="en-GB" dirty="0">
                <a:latin typeface="Segoe UI Variable Text" pitchFamily="2" charset="0"/>
              </a:rPr>
              <a:t>Save game progress</a:t>
            </a:r>
          </a:p>
          <a:p>
            <a:pPr marL="285750" indent="-285750">
              <a:buFont typeface="Arial" panose="020B0604020202020204" pitchFamily="34" charset="0"/>
              <a:buChar char="•"/>
            </a:pPr>
            <a:r>
              <a:rPr lang="en-GB" dirty="0">
                <a:latin typeface="Segoe UI Variable Text" pitchFamily="2" charset="0"/>
              </a:rPr>
              <a:t>Work with large datasets</a:t>
            </a:r>
          </a:p>
        </p:txBody>
      </p:sp>
      <p:sp>
        <p:nvSpPr>
          <p:cNvPr id="20" name="TextBox 19">
            <a:extLst>
              <a:ext uri="{FF2B5EF4-FFF2-40B4-BE49-F238E27FC236}">
                <a16:creationId xmlns:a16="http://schemas.microsoft.com/office/drawing/2014/main" id="{6CFFA776-1A51-5D1E-E483-0C0CAF51A70E}"/>
              </a:ext>
            </a:extLst>
          </p:cNvPr>
          <p:cNvSpPr txBox="1"/>
          <p:nvPr/>
        </p:nvSpPr>
        <p:spPr>
          <a:xfrm>
            <a:off x="6908837" y="2490084"/>
            <a:ext cx="5095274" cy="369332"/>
          </a:xfrm>
          <a:prstGeom prst="rect">
            <a:avLst/>
          </a:prstGeom>
          <a:noFill/>
          <a:ln>
            <a:solidFill>
              <a:schemeClr val="tx1"/>
            </a:solidFill>
            <a:prstDash val="dash"/>
          </a:ln>
        </p:spPr>
        <p:txBody>
          <a:bodyPr wrap="square">
            <a:spAutoFit/>
          </a:bodyPr>
          <a:lstStyle/>
          <a:p>
            <a:r>
              <a:rPr lang="nn-NO" dirty="0">
                <a:latin typeface="Courier New" panose="02070309020205020404" pitchFamily="49" charset="0"/>
                <a:cs typeface="Courier New" panose="02070309020205020404" pitchFamily="49" charset="0"/>
              </a:rPr>
              <a:t>file = open("data.txt", "r")</a:t>
            </a:r>
            <a:endParaRPr lang="en-GB" dirty="0">
              <a:latin typeface="Courier New" panose="02070309020205020404" pitchFamily="49" charset="0"/>
              <a:cs typeface="Courier New" panose="02070309020205020404" pitchFamily="49" charset="0"/>
            </a:endParaRPr>
          </a:p>
        </p:txBody>
      </p:sp>
      <p:sp>
        <p:nvSpPr>
          <p:cNvPr id="21" name="TextBox 20">
            <a:extLst>
              <a:ext uri="{FF2B5EF4-FFF2-40B4-BE49-F238E27FC236}">
                <a16:creationId xmlns:a16="http://schemas.microsoft.com/office/drawing/2014/main" id="{3E29DCCD-34D6-232E-C887-FBB091C38A5C}"/>
              </a:ext>
            </a:extLst>
          </p:cNvPr>
          <p:cNvSpPr txBox="1"/>
          <p:nvPr/>
        </p:nvSpPr>
        <p:spPr>
          <a:xfrm>
            <a:off x="6908836" y="3146357"/>
            <a:ext cx="5177605" cy="923330"/>
          </a:xfrm>
          <a:prstGeom prst="rect">
            <a:avLst/>
          </a:prstGeom>
          <a:solidFill>
            <a:schemeClr val="bg1">
              <a:lumMod val="95000"/>
            </a:schemeClr>
          </a:solidFill>
        </p:spPr>
        <p:txBody>
          <a:bodyPr wrap="square">
            <a:spAutoFit/>
          </a:bodyPr>
          <a:lstStyle/>
          <a:p>
            <a:r>
              <a:rPr lang="en-GB" b="1" dirty="0">
                <a:latin typeface="Segoe UI Variable Text" pitchFamily="2" charset="0"/>
              </a:rPr>
              <a:t>How it works:</a:t>
            </a:r>
          </a:p>
          <a:p>
            <a:pPr marL="285750"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"data.txt" </a:t>
            </a:r>
            <a:r>
              <a:rPr lang="en-GB" dirty="0">
                <a:latin typeface="Segoe UI Variable Text" pitchFamily="2" charset="0"/>
              </a:rPr>
              <a:t>→ The name of the file</a:t>
            </a:r>
          </a:p>
          <a:p>
            <a:pPr marL="285750"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"r" </a:t>
            </a:r>
            <a:r>
              <a:rPr lang="en-GB" dirty="0">
                <a:latin typeface="Segoe UI Variable Text" pitchFamily="2" charset="0"/>
              </a:rPr>
              <a:t>→ The mode (read mode)</a:t>
            </a:r>
          </a:p>
        </p:txBody>
      </p:sp>
      <p:sp>
        <p:nvSpPr>
          <p:cNvPr id="11" name="TextBox 10">
            <a:extLst>
              <a:ext uri="{FF2B5EF4-FFF2-40B4-BE49-F238E27FC236}">
                <a16:creationId xmlns:a16="http://schemas.microsoft.com/office/drawing/2014/main" id="{65368CD2-31FD-8801-F6DA-C4D4DE651C42}"/>
              </a:ext>
            </a:extLst>
          </p:cNvPr>
          <p:cNvSpPr txBox="1"/>
          <p:nvPr/>
        </p:nvSpPr>
        <p:spPr>
          <a:xfrm>
            <a:off x="6867862" y="1556812"/>
            <a:ext cx="5177605" cy="646331"/>
          </a:xfrm>
          <a:prstGeom prst="rect">
            <a:avLst/>
          </a:prstGeom>
          <a:noFill/>
        </p:spPr>
        <p:txBody>
          <a:bodyPr wrap="square">
            <a:spAutoFit/>
          </a:bodyPr>
          <a:lstStyle/>
          <a:p>
            <a:pPr>
              <a:buNone/>
            </a:pPr>
            <a:r>
              <a:rPr lang="en-GB" dirty="0">
                <a:latin typeface="Segoe UI Variable Text" pitchFamily="2" charset="0"/>
              </a:rPr>
              <a:t>To work with a file, you must open it first using the </a:t>
            </a:r>
            <a:r>
              <a:rPr lang="en-GB" dirty="0">
                <a:latin typeface="Courier New" panose="02070309020205020404" pitchFamily="49" charset="0"/>
                <a:cs typeface="Courier New" panose="02070309020205020404" pitchFamily="49" charset="0"/>
              </a:rPr>
              <a:t>open() </a:t>
            </a:r>
            <a:r>
              <a:rPr lang="en-GB" dirty="0">
                <a:latin typeface="Segoe UI Variable Text" pitchFamily="2" charset="0"/>
              </a:rPr>
              <a:t>function.</a:t>
            </a:r>
          </a:p>
        </p:txBody>
      </p:sp>
      <p:sp>
        <p:nvSpPr>
          <p:cNvPr id="18" name="TextBox 17">
            <a:extLst>
              <a:ext uri="{FF2B5EF4-FFF2-40B4-BE49-F238E27FC236}">
                <a16:creationId xmlns:a16="http://schemas.microsoft.com/office/drawing/2014/main" id="{A656EC1D-660C-F4DE-1FB7-7136DD3FB87E}"/>
              </a:ext>
            </a:extLst>
          </p:cNvPr>
          <p:cNvSpPr txBox="1"/>
          <p:nvPr/>
        </p:nvSpPr>
        <p:spPr>
          <a:xfrm>
            <a:off x="6908836" y="4193193"/>
            <a:ext cx="5177605" cy="1200329"/>
          </a:xfrm>
          <a:prstGeom prst="rect">
            <a:avLst/>
          </a:prstGeom>
          <a:solidFill>
            <a:schemeClr val="bg1">
              <a:lumMod val="95000"/>
            </a:schemeClr>
          </a:solidFill>
        </p:spPr>
        <p:txBody>
          <a:bodyPr wrap="square">
            <a:spAutoFit/>
          </a:bodyPr>
          <a:lstStyle/>
          <a:p>
            <a:r>
              <a:rPr lang="en-GB" b="1" dirty="0">
                <a:latin typeface="Segoe UI Variable Text" pitchFamily="2" charset="0"/>
              </a:rPr>
              <a:t>Common Modes:</a:t>
            </a:r>
          </a:p>
          <a:p>
            <a:pPr marL="285750"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"r" </a:t>
            </a:r>
            <a:r>
              <a:rPr lang="en-GB" dirty="0">
                <a:latin typeface="Segoe UI Variable Text" pitchFamily="2" charset="0"/>
              </a:rPr>
              <a:t>→ Read</a:t>
            </a:r>
          </a:p>
          <a:p>
            <a:pPr marL="285750"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"w" </a:t>
            </a:r>
            <a:r>
              <a:rPr lang="en-GB" dirty="0">
                <a:latin typeface="Segoe UI Variable Text" pitchFamily="2" charset="0"/>
              </a:rPr>
              <a:t>→ Write (overwrites file)</a:t>
            </a:r>
          </a:p>
          <a:p>
            <a:pPr marL="285750" indent="-285750">
              <a:buFont typeface="Arial" panose="020B0604020202020204" pitchFamily="34" charset="0"/>
              <a:buChar char="•"/>
            </a:pPr>
            <a:r>
              <a:rPr lang="en-GB" dirty="0">
                <a:latin typeface="Courier New" panose="02070309020205020404" pitchFamily="49" charset="0"/>
                <a:cs typeface="Courier New" panose="02070309020205020404" pitchFamily="49" charset="0"/>
              </a:rPr>
              <a:t>"a" </a:t>
            </a:r>
            <a:r>
              <a:rPr lang="en-GB" dirty="0">
                <a:latin typeface="Segoe UI Variable Text" pitchFamily="2" charset="0"/>
              </a:rPr>
              <a:t>→ Append (adds to file)</a:t>
            </a:r>
          </a:p>
        </p:txBody>
      </p:sp>
      <p:sp>
        <p:nvSpPr>
          <p:cNvPr id="23" name="TextBox 22">
            <a:extLst>
              <a:ext uri="{FF2B5EF4-FFF2-40B4-BE49-F238E27FC236}">
                <a16:creationId xmlns:a16="http://schemas.microsoft.com/office/drawing/2014/main" id="{641B9C15-3B79-7364-0048-47E7CC8CC3D7}"/>
              </a:ext>
            </a:extLst>
          </p:cNvPr>
          <p:cNvSpPr txBox="1"/>
          <p:nvPr/>
        </p:nvSpPr>
        <p:spPr>
          <a:xfrm>
            <a:off x="6766560" y="5547459"/>
            <a:ext cx="5278907" cy="646331"/>
          </a:xfrm>
          <a:prstGeom prst="rect">
            <a:avLst/>
          </a:prstGeom>
          <a:noFill/>
        </p:spPr>
        <p:txBody>
          <a:bodyPr wrap="square">
            <a:spAutoFit/>
          </a:bodyPr>
          <a:lstStyle/>
          <a:p>
            <a:r>
              <a:rPr lang="en-GB" dirty="0"/>
              <a:t>👉 </a:t>
            </a:r>
            <a:r>
              <a:rPr lang="en-GB" dirty="0">
                <a:latin typeface="Segoe UI Variable Text" pitchFamily="2" charset="0"/>
              </a:rPr>
              <a:t>The file must be opened before reading or writing.</a:t>
            </a:r>
          </a:p>
        </p:txBody>
      </p:sp>
      <p:sp>
        <p:nvSpPr>
          <p:cNvPr id="25" name="TextBox 24">
            <a:extLst>
              <a:ext uri="{FF2B5EF4-FFF2-40B4-BE49-F238E27FC236}">
                <a16:creationId xmlns:a16="http://schemas.microsoft.com/office/drawing/2014/main" id="{4B13F800-7C41-CF8F-2CE0-A62CF7DCC64F}"/>
              </a:ext>
            </a:extLst>
          </p:cNvPr>
          <p:cNvSpPr txBox="1"/>
          <p:nvPr/>
        </p:nvSpPr>
        <p:spPr>
          <a:xfrm>
            <a:off x="3520444" y="2935940"/>
            <a:ext cx="3024892" cy="707885"/>
          </a:xfrm>
          <a:prstGeom prst="rect">
            <a:avLst/>
          </a:prstGeom>
          <a:noFill/>
        </p:spPr>
        <p:txBody>
          <a:bodyPr wrap="square">
            <a:spAutoFit/>
          </a:bodyPr>
          <a:lstStyle/>
          <a:p>
            <a:r>
              <a:rPr lang="en-GB" sz="2000" b="1" dirty="0">
                <a:latin typeface="Segoe UI Variable Text" pitchFamily="2" charset="0"/>
              </a:rPr>
              <a:t>File handling commands</a:t>
            </a:r>
          </a:p>
        </p:txBody>
      </p:sp>
      <p:sp>
        <p:nvSpPr>
          <p:cNvPr id="27" name="TextBox 26">
            <a:extLst>
              <a:ext uri="{FF2B5EF4-FFF2-40B4-BE49-F238E27FC236}">
                <a16:creationId xmlns:a16="http://schemas.microsoft.com/office/drawing/2014/main" id="{14075C57-C63E-5072-B0E9-B80E8A2E1445}"/>
              </a:ext>
            </a:extLst>
          </p:cNvPr>
          <p:cNvSpPr txBox="1"/>
          <p:nvPr/>
        </p:nvSpPr>
        <p:spPr>
          <a:xfrm>
            <a:off x="3429001" y="3772104"/>
            <a:ext cx="3164776" cy="1200329"/>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Open</a:t>
            </a:r>
          </a:p>
          <a:p>
            <a:pPr marL="285750" indent="-285750">
              <a:buFont typeface="Arial" panose="020B0604020202020204" pitchFamily="34" charset="0"/>
              <a:buChar char="•"/>
            </a:pPr>
            <a:r>
              <a:rPr lang="en-GB" dirty="0">
                <a:latin typeface="Segoe UI Variable Text" pitchFamily="2" charset="0"/>
              </a:rPr>
              <a:t>Read</a:t>
            </a:r>
          </a:p>
          <a:p>
            <a:pPr marL="285750" indent="-285750">
              <a:buFont typeface="Arial" panose="020B0604020202020204" pitchFamily="34" charset="0"/>
              <a:buChar char="•"/>
            </a:pPr>
            <a:r>
              <a:rPr lang="en-GB" dirty="0">
                <a:latin typeface="Segoe UI Variable Text" pitchFamily="2" charset="0"/>
              </a:rPr>
              <a:t>Write</a:t>
            </a:r>
          </a:p>
          <a:p>
            <a:pPr marL="285750" indent="-285750">
              <a:buFont typeface="Arial" panose="020B0604020202020204" pitchFamily="34" charset="0"/>
              <a:buChar char="•"/>
            </a:pPr>
            <a:r>
              <a:rPr lang="en-GB" dirty="0">
                <a:latin typeface="Segoe UI Variable Text" pitchFamily="2" charset="0"/>
              </a:rPr>
              <a:t>Close</a:t>
            </a:r>
          </a:p>
        </p:txBody>
      </p:sp>
      <p:cxnSp>
        <p:nvCxnSpPr>
          <p:cNvPr id="30" name="Straight Connector 29">
            <a:extLst>
              <a:ext uri="{FF2B5EF4-FFF2-40B4-BE49-F238E27FC236}">
                <a16:creationId xmlns:a16="http://schemas.microsoft.com/office/drawing/2014/main" id="{8FDF03A4-993D-6DE3-65C5-5498E753CEC8}"/>
              </a:ext>
            </a:extLst>
          </p:cNvPr>
          <p:cNvCxnSpPr>
            <a:cxnSpLocks/>
          </p:cNvCxnSpPr>
          <p:nvPr/>
        </p:nvCxnSpPr>
        <p:spPr>
          <a:xfrm>
            <a:off x="3283063" y="2935940"/>
            <a:ext cx="0" cy="373707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Reading files</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13" name="TextBox 12">
            <a:extLst>
              <a:ext uri="{FF2B5EF4-FFF2-40B4-BE49-F238E27FC236}">
                <a16:creationId xmlns:a16="http://schemas.microsoft.com/office/drawing/2014/main" id="{D613859F-7BE4-B10B-D7C9-ACEC147DB695}"/>
              </a:ext>
            </a:extLst>
          </p:cNvPr>
          <p:cNvSpPr txBox="1"/>
          <p:nvPr/>
        </p:nvSpPr>
        <p:spPr>
          <a:xfrm>
            <a:off x="6574030" y="1351947"/>
            <a:ext cx="6137910" cy="1261884"/>
          </a:xfrm>
          <a:prstGeom prst="rect">
            <a:avLst/>
          </a:prstGeom>
          <a:noFill/>
        </p:spPr>
        <p:txBody>
          <a:bodyPr wrap="square">
            <a:spAutoFit/>
          </a:bodyPr>
          <a:lstStyle/>
          <a:p>
            <a:pPr>
              <a:buNone/>
            </a:pPr>
            <a:r>
              <a:rPr lang="en-GB" sz="2000" b="1" dirty="0">
                <a:latin typeface="Segoe UI Variable Text" pitchFamily="2" charset="0"/>
              </a:rPr>
              <a:t>Read from a file into a list</a:t>
            </a:r>
          </a:p>
          <a:p>
            <a:pPr>
              <a:buNone/>
            </a:pPr>
            <a:endParaRPr lang="en-GB" sz="2000" b="1" dirty="0">
              <a:latin typeface="Segoe UI Variable Text" pitchFamily="2" charset="0"/>
            </a:endParaRPr>
          </a:p>
          <a:p>
            <a:pPr>
              <a:buNone/>
            </a:pPr>
            <a:r>
              <a:rPr lang="en-GB" dirty="0">
                <a:latin typeface="Segoe UI Variable Text" pitchFamily="2" charset="0"/>
              </a:rPr>
              <a:t>You can read each line of a file into a list using </a:t>
            </a:r>
            <a:r>
              <a:rPr lang="en-GB" dirty="0">
                <a:latin typeface="Courier New" panose="02070309020205020404" pitchFamily="49" charset="0"/>
              </a:rPr>
              <a:t>.readlines()</a:t>
            </a:r>
            <a:r>
              <a:rPr lang="en-GB" dirty="0"/>
              <a:t>.</a:t>
            </a:r>
          </a:p>
        </p:txBody>
      </p:sp>
      <p:sp>
        <p:nvSpPr>
          <p:cNvPr id="14" name="TextBox 13">
            <a:extLst>
              <a:ext uri="{FF2B5EF4-FFF2-40B4-BE49-F238E27FC236}">
                <a16:creationId xmlns:a16="http://schemas.microsoft.com/office/drawing/2014/main" id="{E55A5DCC-B06C-7650-2BF3-E21064BD3264}"/>
              </a:ext>
            </a:extLst>
          </p:cNvPr>
          <p:cNvSpPr txBox="1"/>
          <p:nvPr/>
        </p:nvSpPr>
        <p:spPr>
          <a:xfrm>
            <a:off x="6708687" y="2945443"/>
            <a:ext cx="5177604" cy="1477328"/>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file = open("data.txt", "r")</a:t>
            </a:r>
          </a:p>
          <a:p>
            <a:r>
              <a:rPr lang="en-GB" dirty="0">
                <a:latin typeface="Courier New" panose="02070309020205020404" pitchFamily="49" charset="0"/>
                <a:cs typeface="Courier New" panose="02070309020205020404" pitchFamily="49" charset="0"/>
              </a:rPr>
              <a:t>lines = file.readlines()</a:t>
            </a:r>
          </a:p>
          <a:p>
            <a:r>
              <a:rPr lang="en-GB" dirty="0">
                <a:latin typeface="Courier New" panose="02070309020205020404" pitchFamily="49" charset="0"/>
                <a:cs typeface="Courier New" panose="02070309020205020404" pitchFamily="49" charset="0"/>
              </a:rPr>
              <a:t>file.close()</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print(lines)</a:t>
            </a:r>
          </a:p>
        </p:txBody>
      </p:sp>
      <p:sp>
        <p:nvSpPr>
          <p:cNvPr id="15" name="TextBox 14">
            <a:extLst>
              <a:ext uri="{FF2B5EF4-FFF2-40B4-BE49-F238E27FC236}">
                <a16:creationId xmlns:a16="http://schemas.microsoft.com/office/drawing/2014/main" id="{7023D3B4-8E2B-676A-7EB3-6695936C46C3}"/>
              </a:ext>
            </a:extLst>
          </p:cNvPr>
          <p:cNvSpPr txBox="1"/>
          <p:nvPr/>
        </p:nvSpPr>
        <p:spPr>
          <a:xfrm>
            <a:off x="6708687" y="4674247"/>
            <a:ext cx="5177605" cy="1200329"/>
          </a:xfrm>
          <a:prstGeom prst="rect">
            <a:avLst/>
          </a:prstGeom>
          <a:solidFill>
            <a:schemeClr val="bg1">
              <a:lumMod val="95000"/>
            </a:schemeClr>
          </a:solidFill>
        </p:spPr>
        <p:txBody>
          <a:bodyPr wrap="square">
            <a:spAutoFit/>
          </a:bodyPr>
          <a:lstStyle/>
          <a:p>
            <a:r>
              <a:rPr lang="en-GB" b="1" dirty="0">
                <a:latin typeface="Segoe UI Variable Text" pitchFamily="2" charset="0"/>
              </a:rPr>
              <a:t>What happens:</a:t>
            </a:r>
          </a:p>
          <a:p>
            <a:pPr marL="285750" indent="-285750">
              <a:buFont typeface="Arial" panose="020B0604020202020204" pitchFamily="34" charset="0"/>
              <a:buChar char="•"/>
            </a:pPr>
            <a:r>
              <a:rPr lang="en-GB" dirty="0">
                <a:latin typeface="Segoe UI Variable Text" pitchFamily="2" charset="0"/>
              </a:rPr>
              <a:t>Each line becomes one item in the list</a:t>
            </a:r>
          </a:p>
          <a:p>
            <a:pPr marL="285750" indent="-285750">
              <a:buFont typeface="Arial" panose="020B0604020202020204" pitchFamily="34" charset="0"/>
              <a:buChar char="•"/>
            </a:pPr>
            <a:r>
              <a:rPr lang="en-GB" dirty="0">
                <a:latin typeface="Segoe UI Variable Text" pitchFamily="2" charset="0"/>
              </a:rPr>
              <a:t>Very useful for processing rows of data</a:t>
            </a:r>
          </a:p>
          <a:p>
            <a:pPr marL="285750" indent="-285750">
              <a:buFont typeface="Arial" panose="020B0604020202020204" pitchFamily="34" charset="0"/>
              <a:buChar char="•"/>
            </a:pPr>
            <a:r>
              <a:rPr lang="en-GB" dirty="0">
                <a:latin typeface="Segoe UI Variable Text" pitchFamily="2" charset="0"/>
              </a:rPr>
              <a:t>Similar to how arrays work in other languages</a:t>
            </a:r>
          </a:p>
        </p:txBody>
      </p:sp>
      <p:sp>
        <p:nvSpPr>
          <p:cNvPr id="18" name="TextBox 17">
            <a:extLst>
              <a:ext uri="{FF2B5EF4-FFF2-40B4-BE49-F238E27FC236}">
                <a16:creationId xmlns:a16="http://schemas.microsoft.com/office/drawing/2014/main" id="{86C320CD-B87F-2F61-ECD0-B00504CFA2D8}"/>
              </a:ext>
            </a:extLst>
          </p:cNvPr>
          <p:cNvSpPr txBox="1"/>
          <p:nvPr/>
        </p:nvSpPr>
        <p:spPr>
          <a:xfrm>
            <a:off x="224790" y="1432083"/>
            <a:ext cx="6137910" cy="1200329"/>
          </a:xfrm>
          <a:prstGeom prst="rect">
            <a:avLst/>
          </a:prstGeom>
          <a:noFill/>
        </p:spPr>
        <p:txBody>
          <a:bodyPr wrap="square">
            <a:spAutoFit/>
          </a:bodyPr>
          <a:lstStyle/>
          <a:p>
            <a:r>
              <a:rPr lang="en-GB" b="1" dirty="0">
                <a:latin typeface="Segoe UI Variable Text" pitchFamily="2" charset="0"/>
              </a:rPr>
              <a:t>Read from a file into a variable</a:t>
            </a:r>
          </a:p>
          <a:p>
            <a:endParaRPr lang="en-GB" b="1" dirty="0">
              <a:latin typeface="Segoe UI Variable Text" pitchFamily="2" charset="0"/>
            </a:endParaRPr>
          </a:p>
          <a:p>
            <a:r>
              <a:rPr lang="en-GB" dirty="0">
                <a:latin typeface="Segoe UI Variable Text" pitchFamily="2" charset="0"/>
              </a:rPr>
              <a:t>You can read the entire contents of a file into a single variable using </a:t>
            </a:r>
            <a:r>
              <a:rPr lang="en-GB" dirty="0">
                <a:latin typeface="Courier New" panose="02070309020205020404" pitchFamily="49" charset="0"/>
                <a:cs typeface="Courier New" panose="02070309020205020404" pitchFamily="49" charset="0"/>
              </a:rPr>
              <a:t>.read().</a:t>
            </a:r>
          </a:p>
        </p:txBody>
      </p:sp>
      <p:sp>
        <p:nvSpPr>
          <p:cNvPr id="19" name="TextBox 18">
            <a:extLst>
              <a:ext uri="{FF2B5EF4-FFF2-40B4-BE49-F238E27FC236}">
                <a16:creationId xmlns:a16="http://schemas.microsoft.com/office/drawing/2014/main" id="{2C5256D5-A647-B14E-308B-826EF6061C02}"/>
              </a:ext>
            </a:extLst>
          </p:cNvPr>
          <p:cNvSpPr txBox="1"/>
          <p:nvPr/>
        </p:nvSpPr>
        <p:spPr>
          <a:xfrm>
            <a:off x="305709" y="2945443"/>
            <a:ext cx="5177604" cy="1477328"/>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file = open("data.txt", "r")</a:t>
            </a:r>
          </a:p>
          <a:p>
            <a:r>
              <a:rPr lang="en-GB" dirty="0">
                <a:latin typeface="Courier New" panose="02070309020205020404" pitchFamily="49" charset="0"/>
                <a:cs typeface="Courier New" panose="02070309020205020404" pitchFamily="49" charset="0"/>
              </a:rPr>
              <a:t>content = file.read()</a:t>
            </a:r>
          </a:p>
          <a:p>
            <a:r>
              <a:rPr lang="en-GB" dirty="0">
                <a:latin typeface="Courier New" panose="02070309020205020404" pitchFamily="49" charset="0"/>
                <a:cs typeface="Courier New" panose="02070309020205020404" pitchFamily="49" charset="0"/>
              </a:rPr>
              <a:t>file.close()</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print(content)</a:t>
            </a:r>
          </a:p>
        </p:txBody>
      </p:sp>
      <p:sp>
        <p:nvSpPr>
          <p:cNvPr id="20" name="TextBox 19">
            <a:extLst>
              <a:ext uri="{FF2B5EF4-FFF2-40B4-BE49-F238E27FC236}">
                <a16:creationId xmlns:a16="http://schemas.microsoft.com/office/drawing/2014/main" id="{04DAD9FF-9C9A-7512-5182-BFFDFB99DD19}"/>
              </a:ext>
            </a:extLst>
          </p:cNvPr>
          <p:cNvSpPr txBox="1"/>
          <p:nvPr/>
        </p:nvSpPr>
        <p:spPr>
          <a:xfrm>
            <a:off x="305708" y="4735802"/>
            <a:ext cx="5177605" cy="923330"/>
          </a:xfrm>
          <a:prstGeom prst="rect">
            <a:avLst/>
          </a:prstGeom>
          <a:solidFill>
            <a:schemeClr val="bg1">
              <a:lumMod val="95000"/>
            </a:schemeClr>
          </a:solidFill>
        </p:spPr>
        <p:txBody>
          <a:bodyPr wrap="square">
            <a:spAutoFit/>
          </a:bodyPr>
          <a:lstStyle/>
          <a:p>
            <a:r>
              <a:rPr lang="en-GB" b="1" dirty="0">
                <a:latin typeface="Segoe UI Variable Text" pitchFamily="2" charset="0"/>
              </a:rPr>
              <a:t>What happens:</a:t>
            </a:r>
          </a:p>
          <a:p>
            <a:pPr marL="285750" indent="-285750">
              <a:buFont typeface="Arial" panose="020B0604020202020204" pitchFamily="34" charset="0"/>
              <a:buChar char="•"/>
            </a:pPr>
            <a:r>
              <a:rPr lang="en-GB" dirty="0">
                <a:latin typeface="Segoe UI Variable Text" pitchFamily="2" charset="0"/>
              </a:rPr>
              <a:t>The file’s contents are stored as one string</a:t>
            </a:r>
          </a:p>
          <a:p>
            <a:pPr marL="285750" indent="-285750">
              <a:buFont typeface="Arial" panose="020B0604020202020204" pitchFamily="34" charset="0"/>
              <a:buChar char="•"/>
            </a:pPr>
            <a:r>
              <a:rPr lang="en-GB" dirty="0">
                <a:latin typeface="Segoe UI Variable Text" pitchFamily="2" charset="0"/>
              </a:rPr>
              <a:t>Useful for small text files</a:t>
            </a:r>
          </a:p>
        </p:txBody>
      </p:sp>
      <p:cxnSp>
        <p:nvCxnSpPr>
          <p:cNvPr id="23" name="Straight Connector 22">
            <a:extLst>
              <a:ext uri="{FF2B5EF4-FFF2-40B4-BE49-F238E27FC236}">
                <a16:creationId xmlns:a16="http://schemas.microsoft.com/office/drawing/2014/main" id="{AE8E117A-22F6-1D8C-2194-1192466033C1}"/>
              </a:ext>
            </a:extLst>
          </p:cNvPr>
          <p:cNvCxnSpPr>
            <a:cxnSpLocks/>
          </p:cNvCxnSpPr>
          <p:nvPr/>
        </p:nvCxnSpPr>
        <p:spPr>
          <a:xfrm>
            <a:off x="6096000" y="109640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6656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4BC5F-3A4D-670F-A5FF-F414214FF5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898A73-8E03-1326-4433-01A1D86BFD0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Writing files</a:t>
            </a:r>
          </a:p>
        </p:txBody>
      </p:sp>
      <p:pic>
        <p:nvPicPr>
          <p:cNvPr id="32" name="Picture 31">
            <a:extLst>
              <a:ext uri="{FF2B5EF4-FFF2-40B4-BE49-F238E27FC236}">
                <a16:creationId xmlns:a16="http://schemas.microsoft.com/office/drawing/2014/main" id="{31C3C876-16BF-78A1-96CE-AEA979E36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D904B89-A1DF-FF73-2A7D-ECF4672AE4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A1B6A0F-2415-93FF-E01E-779AFCD3C6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74D9F705-2AA9-ED6D-92B8-3B093FC4DB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cxnSp>
        <p:nvCxnSpPr>
          <p:cNvPr id="4" name="Straight Connector 3">
            <a:extLst>
              <a:ext uri="{FF2B5EF4-FFF2-40B4-BE49-F238E27FC236}">
                <a16:creationId xmlns:a16="http://schemas.microsoft.com/office/drawing/2014/main" id="{01933C1C-3BA8-2065-1246-FAD9732AB983}"/>
              </a:ext>
            </a:extLst>
          </p:cNvPr>
          <p:cNvCxnSpPr>
            <a:cxnSpLocks/>
          </p:cNvCxnSpPr>
          <p:nvPr/>
        </p:nvCxnSpPr>
        <p:spPr>
          <a:xfrm>
            <a:off x="6096000" y="109640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DC3E209C-8450-9014-40FE-FE533467DB31}"/>
              </a:ext>
            </a:extLst>
          </p:cNvPr>
          <p:cNvSpPr txBox="1"/>
          <p:nvPr/>
        </p:nvSpPr>
        <p:spPr>
          <a:xfrm>
            <a:off x="6574030" y="1195867"/>
            <a:ext cx="5312261" cy="1261884"/>
          </a:xfrm>
          <a:prstGeom prst="rect">
            <a:avLst/>
          </a:prstGeom>
          <a:noFill/>
        </p:spPr>
        <p:txBody>
          <a:bodyPr wrap="square">
            <a:spAutoFit/>
          </a:bodyPr>
          <a:lstStyle/>
          <a:p>
            <a:r>
              <a:rPr lang="en-GB" sz="2000" b="1" dirty="0">
                <a:latin typeface="Segoe UI Variable Text" pitchFamily="2" charset="0"/>
              </a:rPr>
              <a:t>Write to a file from a list</a:t>
            </a:r>
          </a:p>
          <a:p>
            <a:endParaRPr lang="en-GB" sz="2000" b="1" dirty="0">
              <a:latin typeface="Segoe UI Variable Text" pitchFamily="2" charset="0"/>
            </a:endParaRPr>
          </a:p>
          <a:p>
            <a:r>
              <a:rPr lang="en-GB" dirty="0">
                <a:latin typeface="Segoe UI Variable Text" pitchFamily="2" charset="0"/>
              </a:rPr>
              <a:t>You can write multiple lines from a list using </a:t>
            </a:r>
            <a:r>
              <a:rPr lang="en-GB" sz="1600" dirty="0">
                <a:latin typeface="Courier New" panose="02070309020205020404" pitchFamily="49" charset="0"/>
                <a:cs typeface="Courier New" panose="02070309020205020404" pitchFamily="49" charset="0"/>
              </a:rPr>
              <a:t>.writelines()</a:t>
            </a:r>
            <a:r>
              <a:rPr lang="en-GB" dirty="0">
                <a:latin typeface="Courier New" panose="02070309020205020404" pitchFamily="49" charset="0"/>
                <a:cs typeface="Courier New" panose="02070309020205020404" pitchFamily="49" charset="0"/>
              </a:rPr>
              <a:t>.</a:t>
            </a:r>
          </a:p>
        </p:txBody>
      </p:sp>
      <p:sp>
        <p:nvSpPr>
          <p:cNvPr id="7" name="TextBox 6">
            <a:extLst>
              <a:ext uri="{FF2B5EF4-FFF2-40B4-BE49-F238E27FC236}">
                <a16:creationId xmlns:a16="http://schemas.microsoft.com/office/drawing/2014/main" id="{4A804BDF-C79B-8788-038F-7841F0444329}"/>
              </a:ext>
            </a:extLst>
          </p:cNvPr>
          <p:cNvSpPr txBox="1"/>
          <p:nvPr/>
        </p:nvSpPr>
        <p:spPr>
          <a:xfrm>
            <a:off x="6708687" y="2789363"/>
            <a:ext cx="5177604" cy="1477328"/>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names = ["Amy\n", "Ben\n", "Cara\n"]</a:t>
            </a:r>
          </a:p>
          <a:p>
            <a:endParaRPr lang="en-GB" dirty="0">
              <a:latin typeface="Courier New" panose="02070309020205020404" pitchFamily="49" charset="0"/>
              <a:cs typeface="Courier New" panose="02070309020205020404" pitchFamily="49" charset="0"/>
            </a:endParaRPr>
          </a:p>
          <a:p>
            <a:r>
              <a:rPr lang="en-GB" dirty="0">
                <a:latin typeface="Courier New" panose="02070309020205020404" pitchFamily="49" charset="0"/>
                <a:cs typeface="Courier New" panose="02070309020205020404" pitchFamily="49" charset="0"/>
              </a:rPr>
              <a:t>file = open("data.txt", "w")</a:t>
            </a:r>
          </a:p>
          <a:p>
            <a:r>
              <a:rPr lang="en-GB" dirty="0">
                <a:latin typeface="Courier New" panose="02070309020205020404" pitchFamily="49" charset="0"/>
                <a:cs typeface="Courier New" panose="02070309020205020404" pitchFamily="49" charset="0"/>
              </a:rPr>
              <a:t>file.writelines(names)</a:t>
            </a:r>
          </a:p>
          <a:p>
            <a:r>
              <a:rPr lang="en-GB" dirty="0">
                <a:latin typeface="Courier New" panose="02070309020205020404" pitchFamily="49" charset="0"/>
                <a:cs typeface="Courier New" panose="02070309020205020404" pitchFamily="49" charset="0"/>
              </a:rPr>
              <a:t>file.close()</a:t>
            </a:r>
          </a:p>
        </p:txBody>
      </p:sp>
      <p:sp>
        <p:nvSpPr>
          <p:cNvPr id="8" name="TextBox 7">
            <a:extLst>
              <a:ext uri="{FF2B5EF4-FFF2-40B4-BE49-F238E27FC236}">
                <a16:creationId xmlns:a16="http://schemas.microsoft.com/office/drawing/2014/main" id="{1886C718-DF3C-2D67-2452-6235E8472D1B}"/>
              </a:ext>
            </a:extLst>
          </p:cNvPr>
          <p:cNvSpPr txBox="1"/>
          <p:nvPr/>
        </p:nvSpPr>
        <p:spPr>
          <a:xfrm>
            <a:off x="6708687" y="4518167"/>
            <a:ext cx="5177605" cy="923330"/>
          </a:xfrm>
          <a:prstGeom prst="rect">
            <a:avLst/>
          </a:prstGeom>
          <a:solidFill>
            <a:schemeClr val="bg1">
              <a:lumMod val="95000"/>
            </a:schemeClr>
          </a:solidFill>
        </p:spPr>
        <p:txBody>
          <a:bodyPr wrap="square">
            <a:spAutoFit/>
          </a:bodyPr>
          <a:lstStyle/>
          <a:p>
            <a:r>
              <a:rPr lang="en-GB" b="1" dirty="0">
                <a:latin typeface="Segoe UI Variable Text" pitchFamily="2" charset="0"/>
              </a:rPr>
              <a:t>What happens:</a:t>
            </a:r>
          </a:p>
          <a:p>
            <a:pPr marL="285750" indent="-285750">
              <a:buFont typeface="Arial" panose="020B0604020202020204" pitchFamily="34" charset="0"/>
              <a:buChar char="•"/>
            </a:pPr>
            <a:r>
              <a:rPr lang="en-GB" dirty="0">
                <a:latin typeface="Segoe UI Variable Text" pitchFamily="2" charset="0"/>
              </a:rPr>
              <a:t>Each item in the list is written to the file</a:t>
            </a:r>
          </a:p>
          <a:p>
            <a:pPr marL="285750" indent="-285750">
              <a:buFont typeface="Arial" panose="020B0604020202020204" pitchFamily="34" charset="0"/>
              <a:buChar char="•"/>
            </a:pPr>
            <a:r>
              <a:rPr lang="en-GB" dirty="0">
                <a:latin typeface="Segoe UI Variable Text" pitchFamily="2" charset="0"/>
              </a:rPr>
              <a:t>You must include \n for new lines</a:t>
            </a:r>
          </a:p>
        </p:txBody>
      </p:sp>
      <p:sp>
        <p:nvSpPr>
          <p:cNvPr id="9" name="TextBox 8">
            <a:extLst>
              <a:ext uri="{FF2B5EF4-FFF2-40B4-BE49-F238E27FC236}">
                <a16:creationId xmlns:a16="http://schemas.microsoft.com/office/drawing/2014/main" id="{4CEFCDBA-46A9-B952-2D5A-B2C7DE718013}"/>
              </a:ext>
            </a:extLst>
          </p:cNvPr>
          <p:cNvSpPr txBox="1"/>
          <p:nvPr/>
        </p:nvSpPr>
        <p:spPr>
          <a:xfrm>
            <a:off x="224790" y="1195867"/>
            <a:ext cx="6137910" cy="954107"/>
          </a:xfrm>
          <a:prstGeom prst="rect">
            <a:avLst/>
          </a:prstGeom>
          <a:noFill/>
        </p:spPr>
        <p:txBody>
          <a:bodyPr wrap="square">
            <a:spAutoFit/>
          </a:bodyPr>
          <a:lstStyle/>
          <a:p>
            <a:r>
              <a:rPr lang="en-GB" sz="2000" b="1" dirty="0">
                <a:latin typeface="Segoe UI Variable Text" pitchFamily="2" charset="0"/>
              </a:rPr>
              <a:t>Write to a file</a:t>
            </a:r>
          </a:p>
          <a:p>
            <a:endParaRPr lang="en-GB" dirty="0">
              <a:latin typeface="Segoe UI Variable Text" pitchFamily="2" charset="0"/>
            </a:endParaRPr>
          </a:p>
          <a:p>
            <a:r>
              <a:rPr lang="en-GB" dirty="0">
                <a:latin typeface="Segoe UI Variable Text" pitchFamily="2" charset="0"/>
              </a:rPr>
              <a:t>Use .</a:t>
            </a:r>
            <a:r>
              <a:rPr lang="en-GB" dirty="0">
                <a:latin typeface="Courier New" panose="02070309020205020404" pitchFamily="49" charset="0"/>
                <a:cs typeface="Courier New" panose="02070309020205020404" pitchFamily="49" charset="0"/>
              </a:rPr>
              <a:t>write() </a:t>
            </a:r>
            <a:r>
              <a:rPr lang="en-GB" dirty="0">
                <a:latin typeface="Segoe UI Variable Text" pitchFamily="2" charset="0"/>
              </a:rPr>
              <a:t>in write mode.</a:t>
            </a:r>
          </a:p>
        </p:txBody>
      </p:sp>
      <p:sp>
        <p:nvSpPr>
          <p:cNvPr id="10" name="TextBox 9">
            <a:extLst>
              <a:ext uri="{FF2B5EF4-FFF2-40B4-BE49-F238E27FC236}">
                <a16:creationId xmlns:a16="http://schemas.microsoft.com/office/drawing/2014/main" id="{A78466F3-4B2E-29E5-5B08-7B790DDA1B18}"/>
              </a:ext>
            </a:extLst>
          </p:cNvPr>
          <p:cNvSpPr txBox="1"/>
          <p:nvPr/>
        </p:nvSpPr>
        <p:spPr>
          <a:xfrm>
            <a:off x="305709" y="2377615"/>
            <a:ext cx="5177604" cy="923330"/>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file = open("data.txt", "w")</a:t>
            </a:r>
          </a:p>
          <a:p>
            <a:r>
              <a:rPr lang="en-GB" dirty="0">
                <a:latin typeface="Courier New" panose="02070309020205020404" pitchFamily="49" charset="0"/>
                <a:cs typeface="Courier New" panose="02070309020205020404" pitchFamily="49" charset="0"/>
              </a:rPr>
              <a:t>file.write("Hello World")</a:t>
            </a:r>
          </a:p>
          <a:p>
            <a:r>
              <a:rPr lang="en-GB" dirty="0">
                <a:latin typeface="Courier New" panose="02070309020205020404" pitchFamily="49" charset="0"/>
                <a:cs typeface="Courier New" panose="02070309020205020404" pitchFamily="49" charset="0"/>
              </a:rPr>
              <a:t>file.close()</a:t>
            </a:r>
          </a:p>
        </p:txBody>
      </p:sp>
      <p:sp>
        <p:nvSpPr>
          <p:cNvPr id="11" name="TextBox 10">
            <a:extLst>
              <a:ext uri="{FF2B5EF4-FFF2-40B4-BE49-F238E27FC236}">
                <a16:creationId xmlns:a16="http://schemas.microsoft.com/office/drawing/2014/main" id="{4C3D049B-70ED-D804-F043-47E6BE65EA0E}"/>
              </a:ext>
            </a:extLst>
          </p:cNvPr>
          <p:cNvSpPr txBox="1"/>
          <p:nvPr/>
        </p:nvSpPr>
        <p:spPr>
          <a:xfrm>
            <a:off x="305708" y="3491218"/>
            <a:ext cx="5177605" cy="923330"/>
          </a:xfrm>
          <a:prstGeom prst="rect">
            <a:avLst/>
          </a:prstGeom>
          <a:solidFill>
            <a:schemeClr val="bg1">
              <a:lumMod val="95000"/>
            </a:schemeClr>
          </a:solidFill>
        </p:spPr>
        <p:txBody>
          <a:bodyPr wrap="square">
            <a:spAutoFit/>
          </a:bodyPr>
          <a:lstStyle/>
          <a:p>
            <a:r>
              <a:rPr lang="en-GB" b="1" dirty="0">
                <a:latin typeface="Segoe UI Variable Text" pitchFamily="2" charset="0"/>
              </a:rPr>
              <a:t>Remember…</a:t>
            </a:r>
          </a:p>
          <a:p>
            <a:pPr marL="285750" indent="-285750">
              <a:buFont typeface="Arial" panose="020B0604020202020204" pitchFamily="34" charset="0"/>
              <a:buChar char="•"/>
            </a:pPr>
            <a:r>
              <a:rPr lang="en-GB" dirty="0">
                <a:latin typeface="Segoe UI Variable Text" pitchFamily="2" charset="0"/>
              </a:rPr>
              <a:t>"w" will overwrite everything in the file</a:t>
            </a:r>
          </a:p>
          <a:p>
            <a:pPr marL="285750" indent="-285750">
              <a:buFont typeface="Arial" panose="020B0604020202020204" pitchFamily="34" charset="0"/>
              <a:buChar char="•"/>
            </a:pPr>
            <a:r>
              <a:rPr lang="en-GB" dirty="0">
                <a:latin typeface="Segoe UI Variable Text" pitchFamily="2" charset="0"/>
              </a:rPr>
              <a:t>If the file doesn’t exist, Python creates it</a:t>
            </a:r>
          </a:p>
        </p:txBody>
      </p:sp>
    </p:spTree>
    <p:extLst>
      <p:ext uri="{BB962C8B-B14F-4D97-AF65-F5344CB8AC3E}">
        <p14:creationId xmlns:p14="http://schemas.microsoft.com/office/powerpoint/2010/main" val="1299147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53B65-8E11-10B3-C828-1FDA8040FCD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8F6BAD6-71AA-4ECA-EDD8-1683AE4B3233}"/>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Closing files</a:t>
            </a:r>
          </a:p>
        </p:txBody>
      </p:sp>
      <p:pic>
        <p:nvPicPr>
          <p:cNvPr id="32" name="Picture 31">
            <a:extLst>
              <a:ext uri="{FF2B5EF4-FFF2-40B4-BE49-F238E27FC236}">
                <a16:creationId xmlns:a16="http://schemas.microsoft.com/office/drawing/2014/main" id="{904E05C3-356D-36EB-7CB1-EA2EAB0170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6BF7A42-1223-7F40-7079-847160239AA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F381B163-F547-B41C-10A3-33DF0368B28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23162E56-26C2-4B51-DA7F-3B313F3D24AD}"/>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Q1-4 of Task 1 </a:t>
            </a:r>
            <a:r>
              <a:rPr lang="en-GB" sz="1800" dirty="0">
                <a:latin typeface="Segoe UI Variable Text" pitchFamily="2" charset="0"/>
              </a:rPr>
              <a:t>in the student workbook. </a:t>
            </a:r>
            <a:endParaRPr lang="en-GB" dirty="0"/>
          </a:p>
        </p:txBody>
      </p:sp>
      <p:cxnSp>
        <p:nvCxnSpPr>
          <p:cNvPr id="4" name="Straight Connector 3">
            <a:extLst>
              <a:ext uri="{FF2B5EF4-FFF2-40B4-BE49-F238E27FC236}">
                <a16:creationId xmlns:a16="http://schemas.microsoft.com/office/drawing/2014/main" id="{49C85DD7-5590-9FE1-DBC2-85EF37377FC8}"/>
              </a:ext>
            </a:extLst>
          </p:cNvPr>
          <p:cNvCxnSpPr>
            <a:cxnSpLocks/>
          </p:cNvCxnSpPr>
          <p:nvPr/>
        </p:nvCxnSpPr>
        <p:spPr>
          <a:xfrm>
            <a:off x="6096000" y="109640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97704C65-C279-65E7-3EE7-F64AB9335B09}"/>
              </a:ext>
            </a:extLst>
          </p:cNvPr>
          <p:cNvSpPr txBox="1"/>
          <p:nvPr/>
        </p:nvSpPr>
        <p:spPr>
          <a:xfrm>
            <a:off x="6574030" y="1195867"/>
            <a:ext cx="5312261" cy="984885"/>
          </a:xfrm>
          <a:prstGeom prst="rect">
            <a:avLst/>
          </a:prstGeom>
          <a:noFill/>
        </p:spPr>
        <p:txBody>
          <a:bodyPr wrap="square">
            <a:spAutoFit/>
          </a:bodyPr>
          <a:lstStyle/>
          <a:p>
            <a:r>
              <a:rPr lang="en-GB" sz="2000" b="1" dirty="0">
                <a:latin typeface="Segoe UI Variable Text" pitchFamily="2" charset="0"/>
              </a:rPr>
              <a:t>Close a file (using with)</a:t>
            </a:r>
          </a:p>
          <a:p>
            <a:endParaRPr lang="en-GB" sz="2000" b="1" dirty="0">
              <a:latin typeface="Segoe UI Variable Text" pitchFamily="2" charset="0"/>
            </a:endParaRPr>
          </a:p>
          <a:p>
            <a:r>
              <a:rPr lang="en-GB" dirty="0">
                <a:latin typeface="Segoe UI Variable Text" pitchFamily="2" charset="0"/>
              </a:rPr>
              <a:t>Using with automatically closes the file:</a:t>
            </a:r>
          </a:p>
        </p:txBody>
      </p:sp>
      <p:sp>
        <p:nvSpPr>
          <p:cNvPr id="7" name="TextBox 6">
            <a:extLst>
              <a:ext uri="{FF2B5EF4-FFF2-40B4-BE49-F238E27FC236}">
                <a16:creationId xmlns:a16="http://schemas.microsoft.com/office/drawing/2014/main" id="{395B757C-A2DA-503B-E581-6A5CB13FACF1}"/>
              </a:ext>
            </a:extLst>
          </p:cNvPr>
          <p:cNvSpPr txBox="1"/>
          <p:nvPr/>
        </p:nvSpPr>
        <p:spPr>
          <a:xfrm>
            <a:off x="6641358" y="2377615"/>
            <a:ext cx="5177604" cy="646331"/>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with open("data.txt", "r") as file:</a:t>
            </a:r>
          </a:p>
          <a:p>
            <a:r>
              <a:rPr lang="en-GB" dirty="0">
                <a:latin typeface="Courier New" panose="02070309020205020404" pitchFamily="49" charset="0"/>
                <a:cs typeface="Courier New" panose="02070309020205020404" pitchFamily="49" charset="0"/>
              </a:rPr>
              <a:t>    content = file.read()</a:t>
            </a:r>
          </a:p>
        </p:txBody>
      </p:sp>
      <p:sp>
        <p:nvSpPr>
          <p:cNvPr id="8" name="TextBox 7">
            <a:extLst>
              <a:ext uri="{FF2B5EF4-FFF2-40B4-BE49-F238E27FC236}">
                <a16:creationId xmlns:a16="http://schemas.microsoft.com/office/drawing/2014/main" id="{6BA8ED98-BCAA-C74A-E765-2AD431AF0653}"/>
              </a:ext>
            </a:extLst>
          </p:cNvPr>
          <p:cNvSpPr txBox="1"/>
          <p:nvPr/>
        </p:nvSpPr>
        <p:spPr>
          <a:xfrm>
            <a:off x="6629585" y="3255930"/>
            <a:ext cx="5177605" cy="1200329"/>
          </a:xfrm>
          <a:prstGeom prst="rect">
            <a:avLst/>
          </a:prstGeom>
          <a:solidFill>
            <a:schemeClr val="bg1">
              <a:lumMod val="95000"/>
            </a:schemeClr>
          </a:solidFill>
        </p:spPr>
        <p:txBody>
          <a:bodyPr wrap="square">
            <a:spAutoFit/>
          </a:bodyPr>
          <a:lstStyle/>
          <a:p>
            <a:r>
              <a:rPr lang="en-GB" b="1" dirty="0">
                <a:latin typeface="Segoe UI Variable Text" pitchFamily="2" charset="0"/>
              </a:rPr>
              <a:t>Why is this better?</a:t>
            </a:r>
          </a:p>
          <a:p>
            <a:r>
              <a:rPr lang="en-GB" dirty="0">
                <a:latin typeface="Segoe UI Variable Text" pitchFamily="2" charset="0"/>
              </a:rPr>
              <a:t>✔ Cleaner</a:t>
            </a:r>
            <a:br>
              <a:rPr lang="en-GB" dirty="0">
                <a:latin typeface="Segoe UI Variable Text" pitchFamily="2" charset="0"/>
              </a:rPr>
            </a:br>
            <a:r>
              <a:rPr lang="en-GB" dirty="0">
                <a:latin typeface="Segoe UI Variable Text" pitchFamily="2" charset="0"/>
              </a:rPr>
              <a:t>✔ Safer</a:t>
            </a:r>
            <a:br>
              <a:rPr lang="en-GB" dirty="0">
                <a:latin typeface="Segoe UI Variable Text" pitchFamily="2" charset="0"/>
              </a:rPr>
            </a:br>
            <a:r>
              <a:rPr lang="en-GB" dirty="0">
                <a:latin typeface="Segoe UI Variable Text" pitchFamily="2" charset="0"/>
              </a:rPr>
              <a:t>✔ No need for file.close()</a:t>
            </a:r>
          </a:p>
        </p:txBody>
      </p:sp>
      <p:sp>
        <p:nvSpPr>
          <p:cNvPr id="9" name="TextBox 8">
            <a:extLst>
              <a:ext uri="{FF2B5EF4-FFF2-40B4-BE49-F238E27FC236}">
                <a16:creationId xmlns:a16="http://schemas.microsoft.com/office/drawing/2014/main" id="{8C014937-766E-299F-F669-4E0272F618D1}"/>
              </a:ext>
            </a:extLst>
          </p:cNvPr>
          <p:cNvSpPr txBox="1"/>
          <p:nvPr/>
        </p:nvSpPr>
        <p:spPr>
          <a:xfrm>
            <a:off x="305708" y="4295298"/>
            <a:ext cx="5244935" cy="400110"/>
          </a:xfrm>
          <a:prstGeom prst="rect">
            <a:avLst/>
          </a:prstGeom>
          <a:noFill/>
        </p:spPr>
        <p:txBody>
          <a:bodyPr wrap="square">
            <a:spAutoFit/>
          </a:bodyPr>
          <a:lstStyle/>
          <a:p>
            <a:r>
              <a:rPr lang="en-GB" sz="2000" b="1" dirty="0">
                <a:latin typeface="Segoe UI Variable Text" pitchFamily="2" charset="0"/>
              </a:rPr>
              <a:t>New line</a:t>
            </a:r>
          </a:p>
        </p:txBody>
      </p:sp>
      <p:sp>
        <p:nvSpPr>
          <p:cNvPr id="10" name="TextBox 9">
            <a:extLst>
              <a:ext uri="{FF2B5EF4-FFF2-40B4-BE49-F238E27FC236}">
                <a16:creationId xmlns:a16="http://schemas.microsoft.com/office/drawing/2014/main" id="{53FAF410-6F96-9B09-4A58-533F062C6EBC}"/>
              </a:ext>
            </a:extLst>
          </p:cNvPr>
          <p:cNvSpPr txBox="1"/>
          <p:nvPr/>
        </p:nvSpPr>
        <p:spPr>
          <a:xfrm>
            <a:off x="305709" y="2377615"/>
            <a:ext cx="5177604" cy="369332"/>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file.close()</a:t>
            </a:r>
          </a:p>
        </p:txBody>
      </p:sp>
      <p:sp>
        <p:nvSpPr>
          <p:cNvPr id="11" name="TextBox 10">
            <a:extLst>
              <a:ext uri="{FF2B5EF4-FFF2-40B4-BE49-F238E27FC236}">
                <a16:creationId xmlns:a16="http://schemas.microsoft.com/office/drawing/2014/main" id="{DB4BAAC1-392F-AF1C-9AAE-0962CE644519}"/>
              </a:ext>
            </a:extLst>
          </p:cNvPr>
          <p:cNvSpPr txBox="1"/>
          <p:nvPr/>
        </p:nvSpPr>
        <p:spPr>
          <a:xfrm>
            <a:off x="305708" y="2927862"/>
            <a:ext cx="5177605" cy="1200329"/>
          </a:xfrm>
          <a:prstGeom prst="rect">
            <a:avLst/>
          </a:prstGeom>
          <a:solidFill>
            <a:schemeClr val="bg1">
              <a:lumMod val="95000"/>
            </a:schemeClr>
          </a:solidFill>
        </p:spPr>
        <p:txBody>
          <a:bodyPr wrap="square">
            <a:spAutoFit/>
          </a:bodyPr>
          <a:lstStyle/>
          <a:p>
            <a:r>
              <a:rPr lang="en-GB" b="1" dirty="0">
                <a:latin typeface="Segoe UI Variable Text" pitchFamily="2" charset="0"/>
              </a:rPr>
              <a:t>Why is this useful?</a:t>
            </a:r>
          </a:p>
          <a:p>
            <a:pPr marL="285750" indent="-285750">
              <a:buFont typeface="Arial" panose="020B0604020202020204" pitchFamily="34" charset="0"/>
              <a:buChar char="•"/>
            </a:pPr>
            <a:r>
              <a:rPr lang="en-GB" dirty="0">
                <a:latin typeface="Segoe UI Variable Text" pitchFamily="2" charset="0"/>
              </a:rPr>
              <a:t>Saves changes</a:t>
            </a:r>
          </a:p>
          <a:p>
            <a:pPr marL="285750" indent="-285750">
              <a:buFont typeface="Arial" panose="020B0604020202020204" pitchFamily="34" charset="0"/>
              <a:buChar char="•"/>
            </a:pPr>
            <a:r>
              <a:rPr lang="en-GB" dirty="0">
                <a:latin typeface="Segoe UI Variable Text" pitchFamily="2" charset="0"/>
              </a:rPr>
              <a:t>Frees system resources</a:t>
            </a:r>
          </a:p>
          <a:p>
            <a:pPr marL="285750" indent="-285750">
              <a:buFont typeface="Arial" panose="020B0604020202020204" pitchFamily="34" charset="0"/>
              <a:buChar char="•"/>
            </a:pPr>
            <a:r>
              <a:rPr lang="en-GB" dirty="0">
                <a:latin typeface="Segoe UI Variable Text" pitchFamily="2" charset="0"/>
              </a:rPr>
              <a:t>Prevents file corruption</a:t>
            </a:r>
          </a:p>
        </p:txBody>
      </p:sp>
      <p:sp>
        <p:nvSpPr>
          <p:cNvPr id="12" name="TextBox 11">
            <a:extLst>
              <a:ext uri="{FF2B5EF4-FFF2-40B4-BE49-F238E27FC236}">
                <a16:creationId xmlns:a16="http://schemas.microsoft.com/office/drawing/2014/main" id="{C9144C7D-D978-A1F5-BE54-89666723997D}"/>
              </a:ext>
            </a:extLst>
          </p:cNvPr>
          <p:cNvSpPr txBox="1"/>
          <p:nvPr/>
        </p:nvSpPr>
        <p:spPr>
          <a:xfrm>
            <a:off x="377190" y="1348267"/>
            <a:ext cx="6137910" cy="1015663"/>
          </a:xfrm>
          <a:prstGeom prst="rect">
            <a:avLst/>
          </a:prstGeom>
          <a:noFill/>
        </p:spPr>
        <p:txBody>
          <a:bodyPr wrap="square">
            <a:spAutoFit/>
          </a:bodyPr>
          <a:lstStyle/>
          <a:p>
            <a:r>
              <a:rPr lang="en-GB" sz="2000" b="1" dirty="0">
                <a:latin typeface="Segoe UI Variable Text" pitchFamily="2" charset="0"/>
              </a:rPr>
              <a:t>Close a file</a:t>
            </a:r>
          </a:p>
          <a:p>
            <a:endParaRPr lang="en-GB" sz="2000" dirty="0">
              <a:latin typeface="Segoe UI Variable Text" pitchFamily="2" charset="0"/>
            </a:endParaRPr>
          </a:p>
          <a:p>
            <a:r>
              <a:rPr lang="en-GB" dirty="0">
                <a:latin typeface="Segoe UI Variable Text" pitchFamily="2" charset="0"/>
              </a:rPr>
              <a:t>After finishing, always close the file:</a:t>
            </a:r>
          </a:p>
        </p:txBody>
      </p:sp>
      <p:sp>
        <p:nvSpPr>
          <p:cNvPr id="19" name="TextBox 18">
            <a:extLst>
              <a:ext uri="{FF2B5EF4-FFF2-40B4-BE49-F238E27FC236}">
                <a16:creationId xmlns:a16="http://schemas.microsoft.com/office/drawing/2014/main" id="{174C2167-A97D-084D-AB48-58DFAC3B9D38}"/>
              </a:ext>
            </a:extLst>
          </p:cNvPr>
          <p:cNvSpPr txBox="1"/>
          <p:nvPr/>
        </p:nvSpPr>
        <p:spPr>
          <a:xfrm>
            <a:off x="339373" y="4862515"/>
            <a:ext cx="5177604" cy="923330"/>
          </a:xfrm>
          <a:prstGeom prst="rect">
            <a:avLst/>
          </a:prstGeom>
          <a:noFill/>
          <a:ln>
            <a:solidFill>
              <a:schemeClr val="tx1"/>
            </a:solidFill>
            <a:prstDash val="dash"/>
          </a:ln>
        </p:spPr>
        <p:txBody>
          <a:bodyPr wrap="square">
            <a:spAutoFit/>
          </a:bodyPr>
          <a:lstStyle/>
          <a:p>
            <a:r>
              <a:rPr lang="en-GB" dirty="0">
                <a:latin typeface="Courier New" panose="02070309020205020404" pitchFamily="49" charset="0"/>
                <a:cs typeface="Courier New" panose="02070309020205020404" pitchFamily="49" charset="0"/>
              </a:rPr>
              <a:t>text_file = open("data.txt", “w")</a:t>
            </a:r>
          </a:p>
          <a:p>
            <a:r>
              <a:rPr lang="en-GB" dirty="0">
                <a:latin typeface="Courier New" panose="02070309020205020404" pitchFamily="49" charset="0"/>
                <a:cs typeface="Courier New" panose="02070309020205020404" pitchFamily="49" charset="0"/>
              </a:rPr>
              <a:t>text_file.write(“Hello world\</a:t>
            </a:r>
            <a:r>
              <a:rPr lang="en-GB" b="1" dirty="0">
                <a:latin typeface="Courier New" panose="02070309020205020404" pitchFamily="49" charset="0"/>
                <a:cs typeface="Courier New" panose="02070309020205020404" pitchFamily="49" charset="0"/>
              </a:rPr>
              <a:t>n”</a:t>
            </a:r>
            <a:r>
              <a:rPr lang="en-GB" dirty="0">
                <a:latin typeface="Courier New" panose="02070309020205020404" pitchFamily="49" charset="0"/>
                <a:cs typeface="Courier New" panose="02070309020205020404" pitchFamily="49" charset="0"/>
              </a:rPr>
              <a:t>)</a:t>
            </a:r>
          </a:p>
          <a:p>
            <a:r>
              <a:rPr lang="en-GB" dirty="0">
                <a:latin typeface="Courier New" panose="02070309020205020404" pitchFamily="49" charset="0"/>
                <a:cs typeface="Courier New" panose="02070309020205020404" pitchFamily="49" charset="0"/>
              </a:rPr>
              <a:t>text_file.close()</a:t>
            </a:r>
          </a:p>
        </p:txBody>
      </p:sp>
    </p:spTree>
    <p:extLst>
      <p:ext uri="{BB962C8B-B14F-4D97-AF65-F5344CB8AC3E}">
        <p14:creationId xmlns:p14="http://schemas.microsoft.com/office/powerpoint/2010/main" val="18620000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00203-EF49-8C12-68BB-6E75F4C09F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DFDA94-10A3-3437-7B4D-9A1AA02A82E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526C6C5A-85A7-DA36-FB0B-83AEA45AA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C038D1A-F2A4-AFDF-F1B0-A428DC0B17A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8FBC4FCF-73F0-C317-E54C-DF0CE161BE12}"/>
              </a:ext>
            </a:extLst>
          </p:cNvPr>
          <p:cNvSpPr txBox="1"/>
          <p:nvPr/>
        </p:nvSpPr>
        <p:spPr>
          <a:xfrm>
            <a:off x="1025301" y="1248426"/>
            <a:ext cx="5371725"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Identify what each part of the code is for in this snippet.</a:t>
            </a:r>
          </a:p>
        </p:txBody>
      </p:sp>
      <p:pic>
        <p:nvPicPr>
          <p:cNvPr id="28" name="Graphic 27" descr="Clipboard Mixed with solid fill">
            <a:extLst>
              <a:ext uri="{FF2B5EF4-FFF2-40B4-BE49-F238E27FC236}">
                <a16:creationId xmlns:a16="http://schemas.microsoft.com/office/drawing/2014/main" id="{E637CB2F-3783-6C58-C830-95A3ECBCD1D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12397" y="1148289"/>
            <a:ext cx="914400" cy="914400"/>
          </a:xfrm>
          <a:prstGeom prst="rect">
            <a:avLst/>
          </a:prstGeom>
        </p:spPr>
      </p:pic>
      <p:sp>
        <p:nvSpPr>
          <p:cNvPr id="4" name="TextBox 3">
            <a:extLst>
              <a:ext uri="{FF2B5EF4-FFF2-40B4-BE49-F238E27FC236}">
                <a16:creationId xmlns:a16="http://schemas.microsoft.com/office/drawing/2014/main" id="{3EC5403A-0033-1B07-4C4E-C3D9FBAC3568}"/>
              </a:ext>
            </a:extLst>
          </p:cNvPr>
          <p:cNvSpPr txBox="1"/>
          <p:nvPr/>
        </p:nvSpPr>
        <p:spPr>
          <a:xfrm>
            <a:off x="2533642" y="2653420"/>
            <a:ext cx="6594566" cy="2246769"/>
          </a:xfrm>
          <a:prstGeom prst="rect">
            <a:avLst/>
          </a:prstGeom>
          <a:solidFill>
            <a:schemeClr val="bg1"/>
          </a:solidFill>
          <a:ln>
            <a:solidFill>
              <a:schemeClr val="tx1"/>
            </a:solidFill>
          </a:ln>
        </p:spPr>
        <p:txBody>
          <a:bodyPr wrap="square">
            <a:spAutoFit/>
          </a:bodyPr>
          <a:lstStyle/>
          <a:p>
            <a:r>
              <a:rPr lang="en-GB" sz="2800" b="1" dirty="0">
                <a:solidFill>
                  <a:srgbClr val="FF0000"/>
                </a:solidFill>
                <a:latin typeface="Courier New" panose="02070309020205020404" pitchFamily="49" charset="0"/>
                <a:cs typeface="Courier New" panose="02070309020205020404" pitchFamily="49" charset="0"/>
              </a:rPr>
              <a:t>#Read contents of a text file</a:t>
            </a:r>
          </a:p>
          <a:p>
            <a:r>
              <a:rPr lang="en-GB" sz="2800" b="1" dirty="0">
                <a:latin typeface="Courier New" panose="02070309020205020404" pitchFamily="49" charset="0"/>
                <a:cs typeface="Courier New" panose="02070309020205020404" pitchFamily="49" charset="0"/>
              </a:rPr>
              <a:t>text_file = open("</a:t>
            </a:r>
            <a:r>
              <a:rPr lang="en-GB" sz="2800" b="1" dirty="0">
                <a:highlight>
                  <a:srgbClr val="FFFF00"/>
                </a:highlight>
                <a:latin typeface="Courier New" panose="02070309020205020404" pitchFamily="49" charset="0"/>
                <a:cs typeface="Courier New" panose="02070309020205020404" pitchFamily="49" charset="0"/>
              </a:rPr>
              <a:t>data.txt</a:t>
            </a:r>
            <a:r>
              <a:rPr lang="en-GB" sz="2800" b="1" dirty="0">
                <a:latin typeface="Courier New" panose="02070309020205020404" pitchFamily="49" charset="0"/>
                <a:cs typeface="Courier New" panose="02070309020205020404" pitchFamily="49" charset="0"/>
              </a:rPr>
              <a:t>", </a:t>
            </a:r>
            <a:r>
              <a:rPr lang="en-GB" sz="2800" b="1" dirty="0">
                <a:highlight>
                  <a:srgbClr val="FFFF00"/>
                </a:highlight>
                <a:latin typeface="Courier New" panose="02070309020205020404" pitchFamily="49" charset="0"/>
                <a:cs typeface="Courier New" panose="02070309020205020404" pitchFamily="49" charset="0"/>
              </a:rPr>
              <a:t>"r"</a:t>
            </a:r>
            <a:r>
              <a:rPr lang="en-GB" sz="2800" b="1" dirty="0">
                <a:latin typeface="Courier New" panose="02070309020205020404" pitchFamily="49" charset="0"/>
                <a:cs typeface="Courier New" panose="02070309020205020404" pitchFamily="49" charset="0"/>
              </a:rPr>
              <a:t>)</a:t>
            </a:r>
          </a:p>
          <a:p>
            <a:r>
              <a:rPr lang="en-GB" sz="2800" b="1" dirty="0">
                <a:latin typeface="Courier New" panose="02070309020205020404" pitchFamily="49" charset="0"/>
                <a:cs typeface="Courier New" panose="02070309020205020404" pitchFamily="49" charset="0"/>
              </a:rPr>
              <a:t>print(text_file.</a:t>
            </a:r>
            <a:r>
              <a:rPr lang="en-GB" sz="2800" b="1" dirty="0">
                <a:highlight>
                  <a:srgbClr val="FFFF00"/>
                </a:highlight>
                <a:latin typeface="Courier New" panose="02070309020205020404" pitchFamily="49" charset="0"/>
                <a:cs typeface="Courier New" panose="02070309020205020404" pitchFamily="49" charset="0"/>
              </a:rPr>
              <a:t>read()</a:t>
            </a:r>
            <a:r>
              <a:rPr lang="en-GB" sz="2800" b="1" dirty="0">
                <a:latin typeface="Courier New" panose="02070309020205020404" pitchFamily="49" charset="0"/>
                <a:cs typeface="Courier New" panose="02070309020205020404" pitchFamily="49" charset="0"/>
              </a:rPr>
              <a:t>)</a:t>
            </a:r>
          </a:p>
          <a:p>
            <a:r>
              <a:rPr lang="en-GB" sz="2800" b="1" dirty="0">
                <a:latin typeface="Courier New" panose="02070309020205020404" pitchFamily="49" charset="0"/>
                <a:cs typeface="Courier New" panose="02070309020205020404" pitchFamily="49" charset="0"/>
              </a:rPr>
              <a:t>text_file.</a:t>
            </a:r>
            <a:r>
              <a:rPr lang="en-GB" sz="2800" b="1" dirty="0">
                <a:highlight>
                  <a:srgbClr val="FFFF00"/>
                </a:highlight>
                <a:latin typeface="Courier New" panose="02070309020205020404" pitchFamily="49" charset="0"/>
                <a:cs typeface="Courier New" panose="02070309020205020404" pitchFamily="49" charset="0"/>
              </a:rPr>
              <a:t>close()</a:t>
            </a:r>
          </a:p>
        </p:txBody>
      </p:sp>
      <p:sp>
        <p:nvSpPr>
          <p:cNvPr id="5" name="TextBox 4">
            <a:extLst>
              <a:ext uri="{FF2B5EF4-FFF2-40B4-BE49-F238E27FC236}">
                <a16:creationId xmlns:a16="http://schemas.microsoft.com/office/drawing/2014/main" id="{84A4F848-EC27-AADC-B8F8-665CF70C5113}"/>
              </a:ext>
            </a:extLst>
          </p:cNvPr>
          <p:cNvSpPr txBox="1"/>
          <p:nvPr/>
        </p:nvSpPr>
        <p:spPr>
          <a:xfrm>
            <a:off x="8071262" y="1562961"/>
            <a:ext cx="2752502" cy="646331"/>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p:txBody>
      </p:sp>
      <p:cxnSp>
        <p:nvCxnSpPr>
          <p:cNvPr id="6" name="Straight Arrow Connector 5">
            <a:extLst>
              <a:ext uri="{FF2B5EF4-FFF2-40B4-BE49-F238E27FC236}">
                <a16:creationId xmlns:a16="http://schemas.microsoft.com/office/drawing/2014/main" id="{5DF0058C-A128-4188-29FC-B1D6F86556A7}"/>
              </a:ext>
            </a:extLst>
          </p:cNvPr>
          <p:cNvCxnSpPr/>
          <p:nvPr/>
        </p:nvCxnSpPr>
        <p:spPr>
          <a:xfrm flipH="1">
            <a:off x="8480837" y="2147736"/>
            <a:ext cx="895350" cy="86056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10154DB4-6E59-CC5B-6911-8C9226F2FA57}"/>
              </a:ext>
            </a:extLst>
          </p:cNvPr>
          <p:cNvSpPr txBox="1"/>
          <p:nvPr/>
        </p:nvSpPr>
        <p:spPr>
          <a:xfrm>
            <a:off x="9351493" y="3554221"/>
            <a:ext cx="1520182" cy="1477328"/>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p:txBody>
      </p:sp>
      <p:cxnSp>
        <p:nvCxnSpPr>
          <p:cNvPr id="8" name="Straight Arrow Connector 7">
            <a:extLst>
              <a:ext uri="{FF2B5EF4-FFF2-40B4-BE49-F238E27FC236}">
                <a16:creationId xmlns:a16="http://schemas.microsoft.com/office/drawing/2014/main" id="{996275B4-78CE-712C-1350-E0901CA580D1}"/>
              </a:ext>
            </a:extLst>
          </p:cNvPr>
          <p:cNvCxnSpPr>
            <a:cxnSpLocks/>
          </p:cNvCxnSpPr>
          <p:nvPr/>
        </p:nvCxnSpPr>
        <p:spPr>
          <a:xfrm flipH="1" flipV="1">
            <a:off x="7223537" y="3357196"/>
            <a:ext cx="2080045" cy="3940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FF510C7-EB79-9963-88EC-B012DB15C89F}"/>
              </a:ext>
            </a:extLst>
          </p:cNvPr>
          <p:cNvSpPr txBox="1"/>
          <p:nvPr/>
        </p:nvSpPr>
        <p:spPr>
          <a:xfrm>
            <a:off x="6217768" y="4571980"/>
            <a:ext cx="2158294" cy="1200329"/>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p:txBody>
      </p:sp>
      <p:cxnSp>
        <p:nvCxnSpPr>
          <p:cNvPr id="11" name="Straight Arrow Connector 10">
            <a:extLst>
              <a:ext uri="{FF2B5EF4-FFF2-40B4-BE49-F238E27FC236}">
                <a16:creationId xmlns:a16="http://schemas.microsoft.com/office/drawing/2014/main" id="{28347D9C-B027-D7F8-3DD9-67A20C777DC2}"/>
              </a:ext>
            </a:extLst>
          </p:cNvPr>
          <p:cNvCxnSpPr>
            <a:cxnSpLocks/>
          </p:cNvCxnSpPr>
          <p:nvPr/>
        </p:nvCxnSpPr>
        <p:spPr>
          <a:xfrm flipH="1" flipV="1">
            <a:off x="6071012" y="3751247"/>
            <a:ext cx="1228725" cy="82073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2A578C0-5973-B932-9C71-E7574E2EE1FF}"/>
              </a:ext>
            </a:extLst>
          </p:cNvPr>
          <p:cNvCxnSpPr>
            <a:cxnSpLocks/>
          </p:cNvCxnSpPr>
          <p:nvPr/>
        </p:nvCxnSpPr>
        <p:spPr>
          <a:xfrm flipH="1">
            <a:off x="4220955" y="4132246"/>
            <a:ext cx="630857" cy="49919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79984BA-B66A-056F-5E09-C3CB838A7E9F}"/>
              </a:ext>
            </a:extLst>
          </p:cNvPr>
          <p:cNvSpPr txBox="1"/>
          <p:nvPr/>
        </p:nvSpPr>
        <p:spPr>
          <a:xfrm>
            <a:off x="3084043" y="4628610"/>
            <a:ext cx="2158294" cy="1200329"/>
          </a:xfrm>
          <a:prstGeom prst="rect">
            <a:avLst/>
          </a:prstGeom>
          <a:solidFill>
            <a:schemeClr val="bg1"/>
          </a:solidFill>
          <a:ln>
            <a:solidFill>
              <a:schemeClr val="tx1"/>
            </a:solidFill>
          </a:ln>
        </p:spPr>
        <p:txBody>
          <a:bodyPr wrap="square" rtlCol="0">
            <a:spAutoFit/>
          </a:bodyPr>
          <a:lstStyle/>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a:p>
            <a:endParaRPr lang="en-GB" dirty="0">
              <a:latin typeface="Segoe UI Variable Text" pitchFamily="2" charset="0"/>
            </a:endParaRPr>
          </a:p>
        </p:txBody>
      </p:sp>
      <p:sp>
        <p:nvSpPr>
          <p:cNvPr id="14" name="TextBox 13">
            <a:extLst>
              <a:ext uri="{FF2B5EF4-FFF2-40B4-BE49-F238E27FC236}">
                <a16:creationId xmlns:a16="http://schemas.microsoft.com/office/drawing/2014/main" id="{350EB062-18F0-3E2E-21C8-B088337661C1}"/>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Q5 of Task 1 </a:t>
            </a:r>
            <a:r>
              <a:rPr lang="en-GB" sz="1800" dirty="0">
                <a:latin typeface="Segoe UI Variable Text" pitchFamily="2" charset="0"/>
              </a:rPr>
              <a:t>in the student workbook. </a:t>
            </a:r>
            <a:endParaRPr lang="en-GB" dirty="0"/>
          </a:p>
        </p:txBody>
      </p:sp>
      <p:pic>
        <p:nvPicPr>
          <p:cNvPr id="16" name="Graphic 15" descr="Thumbs up sign with solid fill">
            <a:extLst>
              <a:ext uri="{FF2B5EF4-FFF2-40B4-BE49-F238E27FC236}">
                <a16:creationId xmlns:a16="http://schemas.microsoft.com/office/drawing/2014/main" id="{5308EE02-04BE-6937-4D87-99B12A259A4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574030" y="67211"/>
            <a:ext cx="727003" cy="727003"/>
          </a:xfrm>
          <a:prstGeom prst="rect">
            <a:avLst/>
          </a:prstGeom>
        </p:spPr>
      </p:pic>
    </p:spTree>
    <p:extLst>
      <p:ext uri="{BB962C8B-B14F-4D97-AF65-F5344CB8AC3E}">
        <p14:creationId xmlns:p14="http://schemas.microsoft.com/office/powerpoint/2010/main" val="1864814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2862</TotalTime>
  <Words>1597</Words>
  <Application>Microsoft Office PowerPoint</Application>
  <PresentationFormat>Widescreen</PresentationFormat>
  <Paragraphs>220</Paragraphs>
  <Slides>15</Slides>
  <Notes>14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145</cp:revision>
  <cp:lastPrinted>2026-02-17T16:07:28Z</cp:lastPrinted>
  <dcterms:created xsi:type="dcterms:W3CDTF">2026-01-24T22:14:20Z</dcterms:created>
  <dcterms:modified xsi:type="dcterms:W3CDTF">2026-07-12T21:27:24Z</dcterms:modified>
</cp:coreProperties>
</file>