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261" r:id="rId3"/>
    <p:sldId id="328" r:id="rId4"/>
    <p:sldId id="267" r:id="rId5"/>
    <p:sldId id="263" r:id="rId6"/>
    <p:sldId id="310" r:id="rId7"/>
    <p:sldId id="320" r:id="rId8"/>
    <p:sldId id="322" r:id="rId9"/>
    <p:sldId id="296" r:id="rId10"/>
    <p:sldId id="323" r:id="rId11"/>
    <p:sldId id="324" r:id="rId12"/>
    <p:sldId id="325" r:id="rId13"/>
    <p:sldId id="326" r:id="rId14"/>
    <p:sldId id="327" r:id="rId15"/>
    <p:sldId id="329" r:id="rId16"/>
    <p:sldId id="330" r:id="rId17"/>
    <p:sldId id="268" r:id="rId18"/>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B7097-1B54-2358-40CE-51FC2CFF74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DC1CE6-99D5-0C3E-FB61-E505772828A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0CFF890-8C6A-E780-57BA-9FF8F42BEC6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2C0DC44-A60E-27C2-7168-D38E06B7E065}"/>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75449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EB232-9748-F50A-1145-75F053D44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C1ADCB-0C6D-B846-9310-05A7AC88776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6621A15-CFCB-70B0-96FD-E26DB7000EF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2DE365D-8B88-2E10-6585-AFBB6E3F44C7}"/>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2019488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EF641-B9CD-1B23-13FA-CABE6B0DE3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FDCAC1-D0EE-5139-A20B-4A49B973B94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758554-2884-EC82-AD67-E2F23B991F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C2F0FA-DA8A-6113-4343-CED34028C0F0}"/>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2549876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265ED-C245-DCEB-2740-3820806FA7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049979-CCAE-F11E-FF79-B6B0BA0ADF6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1CB3309-DD81-8C74-F59C-20805E53E87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F7C5F3B-C7D4-4F20-2C67-D190F5E60714}"/>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1359818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BEC32-6AA5-4A8F-E49A-1CFEA8D1C0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215BC-1B82-A053-1EF5-3E13D348575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EBE6739-3750-924F-70A6-9430CD613EC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65D280D-2097-016B-9C4C-637216AFDC3B}"/>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2491602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CF0D2-2ECF-EBAF-FF8A-45CE6C5B74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4D003-4B52-BB0B-1C97-3395FF9C03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EC460CA-BEBB-5BA9-8F03-AA35E49D215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848CAC1-00EA-9470-E782-554CB155193B}"/>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678289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001F6-7ED4-E487-AD0E-DCA04D6FE9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C1CBC-365A-66C0-F478-377F2309E1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9DDF8AB-5321-DFAC-E5EF-94B3D17F9D5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408D71F-CCF5-0E43-A9FD-4F3B1BC6E733}"/>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978749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B6E21-7088-984C-ECA4-CEC57A528B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6592B2-7E75-7FAE-BD76-26C280EB973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54AB1C-653B-BBC4-B9FE-D154808C25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5154632-A6AB-F355-7B78-168CAA58281B}"/>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92475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6CA6C-605F-ABFA-8D66-0488DC418B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36BC9-6732-3B19-19A4-0902A087B13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5A16022-83D8-E1C2-E46B-1C8CF4788B5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8A96B49-59E9-B131-A717-BC2E738DCA81}"/>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599605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11:</a:t>
            </a:r>
          </a:p>
          <a:p>
            <a:r>
              <a:rPr lang="en-GB" sz="4000" b="1" dirty="0">
                <a:solidFill>
                  <a:schemeClr val="bg1"/>
                </a:solidFill>
                <a:latin typeface="Segoe UI Black" panose="020B0A02040204020203" pitchFamily="34" charset="0"/>
                <a:ea typeface="Segoe UI Black" panose="020B0A02040204020203" pitchFamily="34" charset="0"/>
              </a:rPr>
              <a:t>Arrays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B4945-C35A-6645-E8F0-1B2F062C5DC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C99F658-5C60-5AFF-78D3-380B8570D0F9}"/>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980969FB-FF5C-3C48-5459-F8222D1223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5AB35861-17F0-D354-333F-391CFBAD0F5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32324BEE-574F-0228-349D-B073D85EB3FB}"/>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C751275D-C55F-7900-3AD9-AC761FD604D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4" name="Table 3">
            <a:extLst>
              <a:ext uri="{FF2B5EF4-FFF2-40B4-BE49-F238E27FC236}">
                <a16:creationId xmlns:a16="http://schemas.microsoft.com/office/drawing/2014/main" id="{0843B29D-95B5-9FED-519D-3BC52BDBBD8C}"/>
              </a:ext>
            </a:extLst>
          </p:cNvPr>
          <p:cNvGraphicFramePr>
            <a:graphicFrameLocks noGrp="1"/>
          </p:cNvGraphicFramePr>
          <p:nvPr/>
        </p:nvGraphicFramePr>
        <p:xfrm>
          <a:off x="224790" y="1389603"/>
          <a:ext cx="5871900" cy="731520"/>
        </p:xfrm>
        <a:graphic>
          <a:graphicData uri="http://schemas.openxmlformats.org/drawingml/2006/table">
            <a:tbl>
              <a:tblPr firstRow="1" bandRow="1">
                <a:tableStyleId>{5940675A-B579-460E-94D1-54222C63F5DA}</a:tableStyleId>
              </a:tblPr>
              <a:tblGrid>
                <a:gridCol w="1174380">
                  <a:extLst>
                    <a:ext uri="{9D8B030D-6E8A-4147-A177-3AD203B41FA5}">
                      <a16:colId xmlns:a16="http://schemas.microsoft.com/office/drawing/2014/main" val="1600118980"/>
                    </a:ext>
                  </a:extLst>
                </a:gridCol>
                <a:gridCol w="1174380">
                  <a:extLst>
                    <a:ext uri="{9D8B030D-6E8A-4147-A177-3AD203B41FA5}">
                      <a16:colId xmlns:a16="http://schemas.microsoft.com/office/drawing/2014/main" val="3659608211"/>
                    </a:ext>
                  </a:extLst>
                </a:gridCol>
                <a:gridCol w="1174380">
                  <a:extLst>
                    <a:ext uri="{9D8B030D-6E8A-4147-A177-3AD203B41FA5}">
                      <a16:colId xmlns:a16="http://schemas.microsoft.com/office/drawing/2014/main" val="1337808263"/>
                    </a:ext>
                  </a:extLst>
                </a:gridCol>
                <a:gridCol w="1174380">
                  <a:extLst>
                    <a:ext uri="{9D8B030D-6E8A-4147-A177-3AD203B41FA5}">
                      <a16:colId xmlns:a16="http://schemas.microsoft.com/office/drawing/2014/main" val="1165441610"/>
                    </a:ext>
                  </a:extLst>
                </a:gridCol>
                <a:gridCol w="1174380">
                  <a:extLst>
                    <a:ext uri="{9D8B030D-6E8A-4147-A177-3AD203B41FA5}">
                      <a16:colId xmlns:a16="http://schemas.microsoft.com/office/drawing/2014/main" val="1993775312"/>
                    </a:ext>
                  </a:extLst>
                </a:gridCol>
              </a:tblGrid>
              <a:tr h="364501">
                <a:tc rowSpan="2">
                  <a:txBody>
                    <a:bodyPr/>
                    <a:lstStyle/>
                    <a:p>
                      <a:pPr algn="ctr"/>
                      <a:r>
                        <a:rPr lang="en-GB" sz="1800" b="1" dirty="0">
                          <a:latin typeface="Segoe UI Variable Text" pitchFamily="2" charset="0"/>
                        </a:rPr>
                        <a:t>Names</a:t>
                      </a:r>
                    </a:p>
                  </a:txBody>
                  <a:tcPr anchor="ct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bg1"/>
                    </a:solidFill>
                  </a:tcPr>
                </a:tc>
                <a:extLst>
                  <a:ext uri="{0D108BD9-81ED-4DB2-BD59-A6C34878D82A}">
                    <a16:rowId xmlns:a16="http://schemas.microsoft.com/office/drawing/2014/main" val="192542061"/>
                  </a:ext>
                </a:extLst>
              </a:tr>
              <a:tr h="364501">
                <a:tc vMerge="1">
                  <a:txBody>
                    <a:bodyPr/>
                    <a:lstStyle/>
                    <a:p>
                      <a:pPr algn="ctr"/>
                      <a:endParaRPr lang="en-GB" sz="1600" dirty="0">
                        <a:latin typeface="Segoe UI Variable Text" pitchFamily="2" charset="0"/>
                      </a:endParaRPr>
                    </a:p>
                  </a:txBody>
                  <a:tcPr>
                    <a:solidFill>
                      <a:schemeClr val="bg1"/>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chemeClr val="bg1"/>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1999005964"/>
                  </a:ext>
                </a:extLst>
              </a:tr>
            </a:tbl>
          </a:graphicData>
        </a:graphic>
      </p:graphicFrame>
      <p:sp>
        <p:nvSpPr>
          <p:cNvPr id="5" name="TextBox 4">
            <a:extLst>
              <a:ext uri="{FF2B5EF4-FFF2-40B4-BE49-F238E27FC236}">
                <a16:creationId xmlns:a16="http://schemas.microsoft.com/office/drawing/2014/main" id="{17F1E339-D124-8CE5-E90E-387C789430BC}"/>
              </a:ext>
            </a:extLst>
          </p:cNvPr>
          <p:cNvSpPr txBox="1"/>
          <p:nvPr/>
        </p:nvSpPr>
        <p:spPr>
          <a:xfrm>
            <a:off x="167675" y="2212563"/>
            <a:ext cx="5986129" cy="923330"/>
          </a:xfrm>
          <a:prstGeom prst="rect">
            <a:avLst/>
          </a:prstGeom>
          <a:noFill/>
        </p:spPr>
        <p:txBody>
          <a:bodyPr wrap="square" rtlCol="0">
            <a:spAutoFit/>
          </a:bodyPr>
          <a:lstStyle/>
          <a:p>
            <a:r>
              <a:rPr lang="en-GB" b="1" dirty="0">
                <a:latin typeface="Segoe UI Variable Text" pitchFamily="2" charset="0"/>
              </a:rPr>
              <a:t>Python code</a:t>
            </a:r>
            <a:endParaRPr lang="en-GB" dirty="0">
              <a:latin typeface="Segoe UI Variable Text" pitchFamily="2" charset="0"/>
            </a:endParaRPr>
          </a:p>
          <a:p>
            <a:endParaRPr lang="en-GB" dirty="0">
              <a:latin typeface="Segoe UI Variable Text" pitchFamily="2" charset="0"/>
            </a:endParaRPr>
          </a:p>
          <a:p>
            <a:r>
              <a:rPr lang="en-GB" dirty="0">
                <a:solidFill>
                  <a:srgbClr val="FF0000"/>
                </a:solidFill>
                <a:latin typeface="Courier New" panose="02070309020205020404" pitchFamily="49" charset="0"/>
                <a:cs typeface="Courier New" panose="02070309020205020404" pitchFamily="49" charset="0"/>
              </a:rPr>
              <a:t>Names = [“Evie”, “Brad”, “Sarah”, “Jimmy”]</a:t>
            </a:r>
          </a:p>
        </p:txBody>
      </p:sp>
      <p:graphicFrame>
        <p:nvGraphicFramePr>
          <p:cNvPr id="6" name="Table 5">
            <a:extLst>
              <a:ext uri="{FF2B5EF4-FFF2-40B4-BE49-F238E27FC236}">
                <a16:creationId xmlns:a16="http://schemas.microsoft.com/office/drawing/2014/main" id="{B84F861D-4FDD-85DB-E48C-115E90E716BD}"/>
              </a:ext>
            </a:extLst>
          </p:cNvPr>
          <p:cNvGraphicFramePr>
            <a:graphicFrameLocks noGrp="1"/>
          </p:cNvGraphicFramePr>
          <p:nvPr>
            <p:extLst>
              <p:ext uri="{D42A27DB-BD31-4B8C-83A1-F6EECF244321}">
                <p14:modId xmlns:p14="http://schemas.microsoft.com/office/powerpoint/2010/main" val="1304584418"/>
              </p:ext>
            </p:extLst>
          </p:nvPr>
        </p:nvGraphicFramePr>
        <p:xfrm>
          <a:off x="1057443" y="3539472"/>
          <a:ext cx="4504660" cy="1752600"/>
        </p:xfrm>
        <a:graphic>
          <a:graphicData uri="http://schemas.openxmlformats.org/drawingml/2006/table">
            <a:tbl>
              <a:tblPr firstRow="1" bandRow="1">
                <a:tableStyleId>{5940675A-B579-460E-94D1-54222C63F5DA}</a:tableStyleId>
              </a:tblPr>
              <a:tblGrid>
                <a:gridCol w="2252330">
                  <a:extLst>
                    <a:ext uri="{9D8B030D-6E8A-4147-A177-3AD203B41FA5}">
                      <a16:colId xmlns:a16="http://schemas.microsoft.com/office/drawing/2014/main" val="2884280855"/>
                    </a:ext>
                  </a:extLst>
                </a:gridCol>
                <a:gridCol w="2252330">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[1]</a:t>
                      </a:r>
                    </a:p>
                  </a:txBody>
                  <a:tcPr>
                    <a:solidFill>
                      <a:schemeClr val="bg1"/>
                    </a:solidFill>
                  </a:tcPr>
                </a:tc>
                <a:tc>
                  <a:txBody>
                    <a:bodyPr/>
                    <a:lstStyle/>
                    <a:p>
                      <a:r>
                        <a:rPr lang="en-GB" sz="1800" b="1" dirty="0">
                          <a:latin typeface="Segoe UI Variable Text" pitchFamily="2" charset="0"/>
                        </a:rPr>
                        <a:t>Brad</a:t>
                      </a: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[0]</a:t>
                      </a:r>
                    </a:p>
                  </a:txBody>
                  <a:tcPr>
                    <a:solidFill>
                      <a:schemeClr val="bg1"/>
                    </a:solidFill>
                  </a:tcPr>
                </a:tc>
                <a:tc>
                  <a:txBody>
                    <a:bodyPr/>
                    <a:lstStyle/>
                    <a:p>
                      <a:r>
                        <a:rPr lang="en-GB" sz="1800" b="1" dirty="0">
                          <a:latin typeface="Segoe UI Variable Text" pitchFamily="2" charset="0"/>
                        </a:rPr>
                        <a:t>Evie</a:t>
                      </a: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[4]</a:t>
                      </a:r>
                    </a:p>
                  </a:txBody>
                  <a:tcPr>
                    <a:solidFill>
                      <a:schemeClr val="bg1"/>
                    </a:solidFill>
                  </a:tcPr>
                </a:tc>
                <a:tc>
                  <a:txBody>
                    <a:bodyPr/>
                    <a:lstStyle/>
                    <a:p>
                      <a:r>
                        <a:rPr lang="en-GB" sz="1800" b="1" dirty="0">
                          <a:latin typeface="Segoe UI Variable Text" pitchFamily="2" charset="0"/>
                        </a:rPr>
                        <a:t>ERROR (Out of range)</a:t>
                      </a:r>
                    </a:p>
                  </a:txBody>
                  <a:tcPr>
                    <a:solidFill>
                      <a:schemeClr val="bg1"/>
                    </a:solidFill>
                  </a:tcPr>
                </a:tc>
                <a:extLst>
                  <a:ext uri="{0D108BD9-81ED-4DB2-BD59-A6C34878D82A}">
                    <a16:rowId xmlns:a16="http://schemas.microsoft.com/office/drawing/2014/main" val="1735890112"/>
                  </a:ext>
                </a:extLst>
              </a:tr>
            </a:tbl>
          </a:graphicData>
        </a:graphic>
      </p:graphicFrame>
      <p:pic>
        <p:nvPicPr>
          <p:cNvPr id="8" name="Graphic 7" descr="Thumbs up sign with solid fill">
            <a:extLst>
              <a:ext uri="{FF2B5EF4-FFF2-40B4-BE49-F238E27FC236}">
                <a16:creationId xmlns:a16="http://schemas.microsoft.com/office/drawing/2014/main" id="{9D8E6EE2-A5EA-FDA1-5EB0-51C8AF7A605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45335" y="51305"/>
            <a:ext cx="727003" cy="727003"/>
          </a:xfrm>
          <a:prstGeom prst="rect">
            <a:avLst/>
          </a:prstGeom>
        </p:spPr>
      </p:pic>
      <p:sp>
        <p:nvSpPr>
          <p:cNvPr id="10" name="TextBox 9">
            <a:extLst>
              <a:ext uri="{FF2B5EF4-FFF2-40B4-BE49-F238E27FC236}">
                <a16:creationId xmlns:a16="http://schemas.microsoft.com/office/drawing/2014/main" id="{30BA76D7-7961-FC2C-3448-81F2C9CB101E}"/>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Q3 of Task 1</a:t>
            </a:r>
            <a:r>
              <a:rPr lang="en-GB" sz="1800" dirty="0">
                <a:latin typeface="Segoe UI Variable Text" pitchFamily="2" charset="0"/>
              </a:rPr>
              <a:t> in the student workbook.</a:t>
            </a:r>
            <a:endParaRPr lang="en-GB" dirty="0"/>
          </a:p>
        </p:txBody>
      </p:sp>
    </p:spTree>
    <p:extLst>
      <p:ext uri="{BB962C8B-B14F-4D97-AF65-F5344CB8AC3E}">
        <p14:creationId xmlns:p14="http://schemas.microsoft.com/office/powerpoint/2010/main" val="1789720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F9F34-D338-B612-D422-6EEF769E63A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E340B88-3A17-7B72-B782-3936A5700DC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6C0BAF0D-1CCA-B19B-32D5-7B2461A933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422EB2AC-D056-34DF-88FA-38CE944AC68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6A9C270E-64A3-E169-B144-B3CC4C13DF50}"/>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9E7971DC-DA6C-B9D7-14CB-C6B9806C6A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7" name="Table 6">
            <a:extLst>
              <a:ext uri="{FF2B5EF4-FFF2-40B4-BE49-F238E27FC236}">
                <a16:creationId xmlns:a16="http://schemas.microsoft.com/office/drawing/2014/main" id="{198D8E0C-0E19-A0E7-6100-AC92B9DF2BF7}"/>
              </a:ext>
            </a:extLst>
          </p:cNvPr>
          <p:cNvGraphicFramePr>
            <a:graphicFrameLocks noGrp="1"/>
          </p:cNvGraphicFramePr>
          <p:nvPr>
            <p:extLst>
              <p:ext uri="{D42A27DB-BD31-4B8C-83A1-F6EECF244321}">
                <p14:modId xmlns:p14="http://schemas.microsoft.com/office/powerpoint/2010/main" val="2632312879"/>
              </p:ext>
            </p:extLst>
          </p:nvPr>
        </p:nvGraphicFramePr>
        <p:xfrm>
          <a:off x="308610" y="2258888"/>
          <a:ext cx="5425332" cy="1112520"/>
        </p:xfrm>
        <a:graphic>
          <a:graphicData uri="http://schemas.openxmlformats.org/drawingml/2006/table">
            <a:tbl>
              <a:tblPr firstRow="1" bandRow="1">
                <a:tableStyleId>{5940675A-B579-460E-94D1-54222C63F5DA}</a:tableStyleId>
              </a:tblPr>
              <a:tblGrid>
                <a:gridCol w="982980">
                  <a:extLst>
                    <a:ext uri="{9D8B030D-6E8A-4147-A177-3AD203B41FA5}">
                      <a16:colId xmlns:a16="http://schemas.microsoft.com/office/drawing/2014/main" val="171506022"/>
                    </a:ext>
                  </a:extLst>
                </a:gridCol>
                <a:gridCol w="825464">
                  <a:extLst>
                    <a:ext uri="{9D8B030D-6E8A-4147-A177-3AD203B41FA5}">
                      <a16:colId xmlns:a16="http://schemas.microsoft.com/office/drawing/2014/main" val="1832486666"/>
                    </a:ext>
                  </a:extLst>
                </a:gridCol>
                <a:gridCol w="904222">
                  <a:extLst>
                    <a:ext uri="{9D8B030D-6E8A-4147-A177-3AD203B41FA5}">
                      <a16:colId xmlns:a16="http://schemas.microsoft.com/office/drawing/2014/main" val="2423179380"/>
                    </a:ext>
                  </a:extLst>
                </a:gridCol>
                <a:gridCol w="904222">
                  <a:extLst>
                    <a:ext uri="{9D8B030D-6E8A-4147-A177-3AD203B41FA5}">
                      <a16:colId xmlns:a16="http://schemas.microsoft.com/office/drawing/2014/main" val="3914258757"/>
                    </a:ext>
                  </a:extLst>
                </a:gridCol>
                <a:gridCol w="904222">
                  <a:extLst>
                    <a:ext uri="{9D8B030D-6E8A-4147-A177-3AD203B41FA5}">
                      <a16:colId xmlns:a16="http://schemas.microsoft.com/office/drawing/2014/main" val="2551908593"/>
                    </a:ext>
                  </a:extLst>
                </a:gridCol>
                <a:gridCol w="904222">
                  <a:extLst>
                    <a:ext uri="{9D8B030D-6E8A-4147-A177-3AD203B41FA5}">
                      <a16:colId xmlns:a16="http://schemas.microsoft.com/office/drawing/2014/main" val="3082799357"/>
                    </a:ext>
                  </a:extLst>
                </a:gridCol>
              </a:tblGrid>
              <a:tr h="370840">
                <a:tc rowSpan="3">
                  <a:txBody>
                    <a:bodyPr/>
                    <a:lstStyle/>
                    <a:p>
                      <a:r>
                        <a:rPr lang="en-GB" sz="1800" b="1" dirty="0">
                          <a:latin typeface="Segoe UI Variable Text" pitchFamily="2" charset="0"/>
                        </a:rPr>
                        <a:t>Names</a:t>
                      </a:r>
                    </a:p>
                  </a:txBody>
                  <a:tcPr anchor="ctr">
                    <a:solidFill>
                      <a:schemeClr val="bg1"/>
                    </a:solidFill>
                  </a:tcPr>
                </a:tc>
                <a:tc>
                  <a:txBody>
                    <a:bodyPr/>
                    <a:lstStyle/>
                    <a:p>
                      <a:pPr algn="ctr"/>
                      <a:endParaRPr lang="en-GB" sz="18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bg1"/>
                    </a:solidFill>
                  </a:tcPr>
                </a:tc>
                <a:extLst>
                  <a:ext uri="{0D108BD9-81ED-4DB2-BD59-A6C34878D82A}">
                    <a16:rowId xmlns:a16="http://schemas.microsoft.com/office/drawing/2014/main" val="329752619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chemeClr val="bg1"/>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49729263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extLst>
                  <a:ext uri="{0D108BD9-81ED-4DB2-BD59-A6C34878D82A}">
                    <a16:rowId xmlns:a16="http://schemas.microsoft.com/office/drawing/2014/main" val="35344785"/>
                  </a:ext>
                </a:extLst>
              </a:tr>
            </a:tbl>
          </a:graphicData>
        </a:graphic>
      </p:graphicFrame>
      <p:sp>
        <p:nvSpPr>
          <p:cNvPr id="8" name="TextBox 7">
            <a:extLst>
              <a:ext uri="{FF2B5EF4-FFF2-40B4-BE49-F238E27FC236}">
                <a16:creationId xmlns:a16="http://schemas.microsoft.com/office/drawing/2014/main" id="{8C0915EB-5870-8DE5-7105-164BBDCD63B9}"/>
              </a:ext>
            </a:extLst>
          </p:cNvPr>
          <p:cNvSpPr txBox="1"/>
          <p:nvPr/>
        </p:nvSpPr>
        <p:spPr>
          <a:xfrm>
            <a:off x="308610" y="1355570"/>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Column index number</a:t>
            </a:r>
            <a:endParaRPr lang="en-GB" dirty="0">
              <a:latin typeface="Segoe UI Variable Text" pitchFamily="2" charset="0"/>
            </a:endParaRPr>
          </a:p>
        </p:txBody>
      </p:sp>
      <p:cxnSp>
        <p:nvCxnSpPr>
          <p:cNvPr id="9" name="Straight Arrow Connector 8">
            <a:extLst>
              <a:ext uri="{FF2B5EF4-FFF2-40B4-BE49-F238E27FC236}">
                <a16:creationId xmlns:a16="http://schemas.microsoft.com/office/drawing/2014/main" id="{0147EB29-FF82-DE02-98FA-D310BD2398B9}"/>
              </a:ext>
            </a:extLst>
          </p:cNvPr>
          <p:cNvCxnSpPr>
            <a:cxnSpLocks/>
            <a:endCxn id="8" idx="2"/>
          </p:cNvCxnSpPr>
          <p:nvPr/>
        </p:nvCxnSpPr>
        <p:spPr>
          <a:xfrm flipH="1" flipV="1">
            <a:off x="1228327" y="2001901"/>
            <a:ext cx="1143000" cy="4493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89B7B36-2625-612C-B239-8A98D14A57B5}"/>
              </a:ext>
            </a:extLst>
          </p:cNvPr>
          <p:cNvSpPr txBox="1"/>
          <p:nvPr/>
        </p:nvSpPr>
        <p:spPr>
          <a:xfrm>
            <a:off x="308610" y="3800334"/>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Row index number</a:t>
            </a:r>
            <a:endParaRPr lang="en-GB" dirty="0">
              <a:latin typeface="Segoe UI Variable Text" pitchFamily="2" charset="0"/>
            </a:endParaRPr>
          </a:p>
        </p:txBody>
      </p:sp>
      <p:cxnSp>
        <p:nvCxnSpPr>
          <p:cNvPr id="11" name="Straight Arrow Connector 10">
            <a:extLst>
              <a:ext uri="{FF2B5EF4-FFF2-40B4-BE49-F238E27FC236}">
                <a16:creationId xmlns:a16="http://schemas.microsoft.com/office/drawing/2014/main" id="{DFDEE0AE-72E6-1106-09F4-E56319B554C9}"/>
              </a:ext>
            </a:extLst>
          </p:cNvPr>
          <p:cNvCxnSpPr>
            <a:cxnSpLocks/>
            <a:endCxn id="10" idx="0"/>
          </p:cNvCxnSpPr>
          <p:nvPr/>
        </p:nvCxnSpPr>
        <p:spPr>
          <a:xfrm flipH="1">
            <a:off x="1228327" y="3221295"/>
            <a:ext cx="350396" cy="5790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AB8F191C-1F68-F8FD-D4F2-7FECD822A2AC}"/>
              </a:ext>
            </a:extLst>
          </p:cNvPr>
          <p:cNvGraphicFramePr>
            <a:graphicFrameLocks noGrp="1"/>
          </p:cNvGraphicFramePr>
          <p:nvPr>
            <p:extLst>
              <p:ext uri="{D42A27DB-BD31-4B8C-83A1-F6EECF244321}">
                <p14:modId xmlns:p14="http://schemas.microsoft.com/office/powerpoint/2010/main" val="4073945002"/>
              </p:ext>
            </p:extLst>
          </p:nvPr>
        </p:nvGraphicFramePr>
        <p:xfrm>
          <a:off x="2338204" y="3639019"/>
          <a:ext cx="3395738" cy="1483360"/>
        </p:xfrm>
        <a:graphic>
          <a:graphicData uri="http://schemas.openxmlformats.org/drawingml/2006/table">
            <a:tbl>
              <a:tblPr firstRow="1" bandRow="1">
                <a:tableStyleId>{5940675A-B579-460E-94D1-54222C63F5DA}</a:tableStyleId>
              </a:tblPr>
              <a:tblGrid>
                <a:gridCol w="1641366">
                  <a:extLst>
                    <a:ext uri="{9D8B030D-6E8A-4147-A177-3AD203B41FA5}">
                      <a16:colId xmlns:a16="http://schemas.microsoft.com/office/drawing/2014/main" val="2884280855"/>
                    </a:ext>
                  </a:extLst>
                </a:gridCol>
                <a:gridCol w="1754372">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[0][1]</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[1][3]</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[1][0]</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1735890112"/>
                  </a:ext>
                </a:extLst>
              </a:tr>
            </a:tbl>
          </a:graphicData>
        </a:graphic>
      </p:graphicFrame>
      <p:sp>
        <p:nvSpPr>
          <p:cNvPr id="13" name="TextBox 12">
            <a:extLst>
              <a:ext uri="{FF2B5EF4-FFF2-40B4-BE49-F238E27FC236}">
                <a16:creationId xmlns:a16="http://schemas.microsoft.com/office/drawing/2014/main" id="{A3C05A50-3025-1111-746F-3CB8C069F2FD}"/>
              </a:ext>
            </a:extLst>
          </p:cNvPr>
          <p:cNvSpPr txBox="1"/>
          <p:nvPr/>
        </p:nvSpPr>
        <p:spPr>
          <a:xfrm>
            <a:off x="2338204" y="1355570"/>
            <a:ext cx="3395738" cy="646331"/>
          </a:xfrm>
          <a:prstGeom prst="rect">
            <a:avLst/>
          </a:prstGeom>
          <a:noFill/>
        </p:spPr>
        <p:txBody>
          <a:bodyPr wrap="square" rtlCol="0">
            <a:spAutoFit/>
          </a:bodyPr>
          <a:lstStyle/>
          <a:p>
            <a:r>
              <a:rPr lang="en-GB" dirty="0">
                <a:latin typeface="Segoe UI Variable Text" pitchFamily="2" charset="0"/>
              </a:rPr>
              <a:t>This list will read row index and then the column index.</a:t>
            </a:r>
          </a:p>
        </p:txBody>
      </p:sp>
      <p:pic>
        <p:nvPicPr>
          <p:cNvPr id="5" name="Graphic 4" descr="Thumbs up sign with solid fill">
            <a:extLst>
              <a:ext uri="{FF2B5EF4-FFF2-40B4-BE49-F238E27FC236}">
                <a16:creationId xmlns:a16="http://schemas.microsoft.com/office/drawing/2014/main" id="{A6B6C2CC-C8FE-74A5-E6BB-1DDC869E482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45335" y="51305"/>
            <a:ext cx="727003" cy="727003"/>
          </a:xfrm>
          <a:prstGeom prst="rect">
            <a:avLst/>
          </a:prstGeom>
        </p:spPr>
      </p:pic>
      <p:sp>
        <p:nvSpPr>
          <p:cNvPr id="14" name="TextBox 13">
            <a:extLst>
              <a:ext uri="{FF2B5EF4-FFF2-40B4-BE49-F238E27FC236}">
                <a16:creationId xmlns:a16="http://schemas.microsoft.com/office/drawing/2014/main" id="{975FA1B0-273D-04F1-BA21-D98420A9B18B}"/>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Q4 of Task 1</a:t>
            </a:r>
            <a:r>
              <a:rPr lang="en-GB" sz="1800" dirty="0">
                <a:latin typeface="Segoe UI Variable Text" pitchFamily="2" charset="0"/>
              </a:rPr>
              <a:t> in the student workbook.</a:t>
            </a:r>
            <a:endParaRPr lang="en-GB" dirty="0"/>
          </a:p>
        </p:txBody>
      </p:sp>
    </p:spTree>
    <p:extLst>
      <p:ext uri="{BB962C8B-B14F-4D97-AF65-F5344CB8AC3E}">
        <p14:creationId xmlns:p14="http://schemas.microsoft.com/office/powerpoint/2010/main" val="97640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13590-4B60-D79F-96B1-C9367193086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C5A7643-9E3E-4D20-AE68-7D5A0C83C7A5}"/>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673E8FAD-53F6-1FDA-DE14-5980753F5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CA0A499-2F8A-0555-BDDF-F9889D393F2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1B2A9E49-98B6-53C5-B647-C414A30DE543}"/>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A6BA5D9D-5ED4-8323-0A62-EDF44106994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7" name="Table 6">
            <a:extLst>
              <a:ext uri="{FF2B5EF4-FFF2-40B4-BE49-F238E27FC236}">
                <a16:creationId xmlns:a16="http://schemas.microsoft.com/office/drawing/2014/main" id="{0A5C5482-9E35-4963-5EA9-F1824A32164C}"/>
              </a:ext>
            </a:extLst>
          </p:cNvPr>
          <p:cNvGraphicFramePr>
            <a:graphicFrameLocks noGrp="1"/>
          </p:cNvGraphicFramePr>
          <p:nvPr>
            <p:extLst>
              <p:ext uri="{D42A27DB-BD31-4B8C-83A1-F6EECF244321}">
                <p14:modId xmlns:p14="http://schemas.microsoft.com/office/powerpoint/2010/main" val="3677230421"/>
              </p:ext>
            </p:extLst>
          </p:nvPr>
        </p:nvGraphicFramePr>
        <p:xfrm>
          <a:off x="308610" y="2258888"/>
          <a:ext cx="5425332" cy="1112520"/>
        </p:xfrm>
        <a:graphic>
          <a:graphicData uri="http://schemas.openxmlformats.org/drawingml/2006/table">
            <a:tbl>
              <a:tblPr firstRow="1" bandRow="1">
                <a:tableStyleId>{5940675A-B579-460E-94D1-54222C63F5DA}</a:tableStyleId>
              </a:tblPr>
              <a:tblGrid>
                <a:gridCol w="982980">
                  <a:extLst>
                    <a:ext uri="{9D8B030D-6E8A-4147-A177-3AD203B41FA5}">
                      <a16:colId xmlns:a16="http://schemas.microsoft.com/office/drawing/2014/main" val="171506022"/>
                    </a:ext>
                  </a:extLst>
                </a:gridCol>
                <a:gridCol w="825464">
                  <a:extLst>
                    <a:ext uri="{9D8B030D-6E8A-4147-A177-3AD203B41FA5}">
                      <a16:colId xmlns:a16="http://schemas.microsoft.com/office/drawing/2014/main" val="1832486666"/>
                    </a:ext>
                  </a:extLst>
                </a:gridCol>
                <a:gridCol w="904222">
                  <a:extLst>
                    <a:ext uri="{9D8B030D-6E8A-4147-A177-3AD203B41FA5}">
                      <a16:colId xmlns:a16="http://schemas.microsoft.com/office/drawing/2014/main" val="2423179380"/>
                    </a:ext>
                  </a:extLst>
                </a:gridCol>
                <a:gridCol w="904222">
                  <a:extLst>
                    <a:ext uri="{9D8B030D-6E8A-4147-A177-3AD203B41FA5}">
                      <a16:colId xmlns:a16="http://schemas.microsoft.com/office/drawing/2014/main" val="3914258757"/>
                    </a:ext>
                  </a:extLst>
                </a:gridCol>
                <a:gridCol w="904222">
                  <a:extLst>
                    <a:ext uri="{9D8B030D-6E8A-4147-A177-3AD203B41FA5}">
                      <a16:colId xmlns:a16="http://schemas.microsoft.com/office/drawing/2014/main" val="2551908593"/>
                    </a:ext>
                  </a:extLst>
                </a:gridCol>
                <a:gridCol w="904222">
                  <a:extLst>
                    <a:ext uri="{9D8B030D-6E8A-4147-A177-3AD203B41FA5}">
                      <a16:colId xmlns:a16="http://schemas.microsoft.com/office/drawing/2014/main" val="3082799357"/>
                    </a:ext>
                  </a:extLst>
                </a:gridCol>
              </a:tblGrid>
              <a:tr h="370840">
                <a:tc rowSpan="3">
                  <a:txBody>
                    <a:bodyPr/>
                    <a:lstStyle/>
                    <a:p>
                      <a:r>
                        <a:rPr lang="en-GB" sz="1800" b="1" dirty="0">
                          <a:latin typeface="Segoe UI Variable Text" pitchFamily="2" charset="0"/>
                        </a:rPr>
                        <a:t>Names</a:t>
                      </a:r>
                    </a:p>
                  </a:txBody>
                  <a:tcPr anchor="ctr">
                    <a:solidFill>
                      <a:schemeClr val="bg1"/>
                    </a:solidFill>
                  </a:tcPr>
                </a:tc>
                <a:tc>
                  <a:txBody>
                    <a:bodyPr/>
                    <a:lstStyle/>
                    <a:p>
                      <a:pPr algn="ctr"/>
                      <a:endParaRPr lang="en-GB" sz="18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b="1" dirty="0">
                          <a:latin typeface="Segoe UI Variable Text" pitchFamily="2" charset="0"/>
                        </a:rPr>
                        <a:t>[1]</a:t>
                      </a:r>
                    </a:p>
                  </a:txBody>
                  <a:tcPr>
                    <a:solidFill>
                      <a:schemeClr val="accent2">
                        <a:lumMod val="20000"/>
                        <a:lumOff val="80000"/>
                      </a:schemeClr>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bg1"/>
                    </a:solidFill>
                  </a:tcPr>
                </a:tc>
                <a:extLst>
                  <a:ext uri="{0D108BD9-81ED-4DB2-BD59-A6C34878D82A}">
                    <a16:rowId xmlns:a16="http://schemas.microsoft.com/office/drawing/2014/main" val="329752619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accent2">
                        <a:lumMod val="20000"/>
                        <a:lumOff val="80000"/>
                      </a:schemeClr>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rgbClr val="FFFF00"/>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49729263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extLst>
                  <a:ext uri="{0D108BD9-81ED-4DB2-BD59-A6C34878D82A}">
                    <a16:rowId xmlns:a16="http://schemas.microsoft.com/office/drawing/2014/main" val="35344785"/>
                  </a:ext>
                </a:extLst>
              </a:tr>
            </a:tbl>
          </a:graphicData>
        </a:graphic>
      </p:graphicFrame>
      <p:sp>
        <p:nvSpPr>
          <p:cNvPr id="8" name="TextBox 7">
            <a:extLst>
              <a:ext uri="{FF2B5EF4-FFF2-40B4-BE49-F238E27FC236}">
                <a16:creationId xmlns:a16="http://schemas.microsoft.com/office/drawing/2014/main" id="{770CACA9-51C4-19AA-E6F5-65EECDAC7923}"/>
              </a:ext>
            </a:extLst>
          </p:cNvPr>
          <p:cNvSpPr txBox="1"/>
          <p:nvPr/>
        </p:nvSpPr>
        <p:spPr>
          <a:xfrm>
            <a:off x="308610" y="1355570"/>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Column index number</a:t>
            </a:r>
            <a:endParaRPr lang="en-GB" dirty="0">
              <a:latin typeface="Segoe UI Variable Text" pitchFamily="2" charset="0"/>
            </a:endParaRPr>
          </a:p>
        </p:txBody>
      </p:sp>
      <p:cxnSp>
        <p:nvCxnSpPr>
          <p:cNvPr id="9" name="Straight Arrow Connector 8">
            <a:extLst>
              <a:ext uri="{FF2B5EF4-FFF2-40B4-BE49-F238E27FC236}">
                <a16:creationId xmlns:a16="http://schemas.microsoft.com/office/drawing/2014/main" id="{66F38FE4-6F16-56D5-EA2E-D2BACCD988E5}"/>
              </a:ext>
            </a:extLst>
          </p:cNvPr>
          <p:cNvCxnSpPr>
            <a:cxnSpLocks/>
            <a:endCxn id="8" idx="2"/>
          </p:cNvCxnSpPr>
          <p:nvPr/>
        </p:nvCxnSpPr>
        <p:spPr>
          <a:xfrm flipH="1" flipV="1">
            <a:off x="1228327" y="2001901"/>
            <a:ext cx="1143000" cy="4493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94A6DAA-B2F5-0693-373B-19196E9E0DA8}"/>
              </a:ext>
            </a:extLst>
          </p:cNvPr>
          <p:cNvSpPr txBox="1"/>
          <p:nvPr/>
        </p:nvSpPr>
        <p:spPr>
          <a:xfrm>
            <a:off x="308610" y="3800334"/>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Row index number</a:t>
            </a:r>
            <a:endParaRPr lang="en-GB" dirty="0">
              <a:latin typeface="Segoe UI Variable Text" pitchFamily="2" charset="0"/>
            </a:endParaRPr>
          </a:p>
        </p:txBody>
      </p:sp>
      <p:cxnSp>
        <p:nvCxnSpPr>
          <p:cNvPr id="11" name="Straight Arrow Connector 10">
            <a:extLst>
              <a:ext uri="{FF2B5EF4-FFF2-40B4-BE49-F238E27FC236}">
                <a16:creationId xmlns:a16="http://schemas.microsoft.com/office/drawing/2014/main" id="{D974181C-100B-C5BB-B42C-7D095745526D}"/>
              </a:ext>
            </a:extLst>
          </p:cNvPr>
          <p:cNvCxnSpPr>
            <a:cxnSpLocks/>
            <a:endCxn id="10" idx="0"/>
          </p:cNvCxnSpPr>
          <p:nvPr/>
        </p:nvCxnSpPr>
        <p:spPr>
          <a:xfrm flipH="1">
            <a:off x="1228327" y="3221295"/>
            <a:ext cx="350396" cy="5790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9E803A17-F1B2-2DF9-21F6-9B2521E2BDF6}"/>
              </a:ext>
            </a:extLst>
          </p:cNvPr>
          <p:cNvGraphicFramePr>
            <a:graphicFrameLocks noGrp="1"/>
          </p:cNvGraphicFramePr>
          <p:nvPr>
            <p:extLst>
              <p:ext uri="{D42A27DB-BD31-4B8C-83A1-F6EECF244321}">
                <p14:modId xmlns:p14="http://schemas.microsoft.com/office/powerpoint/2010/main" val="3657714158"/>
              </p:ext>
            </p:extLst>
          </p:nvPr>
        </p:nvGraphicFramePr>
        <p:xfrm>
          <a:off x="2338204" y="3639019"/>
          <a:ext cx="3395738" cy="1483360"/>
        </p:xfrm>
        <a:graphic>
          <a:graphicData uri="http://schemas.openxmlformats.org/drawingml/2006/table">
            <a:tbl>
              <a:tblPr firstRow="1" bandRow="1">
                <a:tableStyleId>{5940675A-B579-460E-94D1-54222C63F5DA}</a:tableStyleId>
              </a:tblPr>
              <a:tblGrid>
                <a:gridCol w="1641366">
                  <a:extLst>
                    <a:ext uri="{9D8B030D-6E8A-4147-A177-3AD203B41FA5}">
                      <a16:colId xmlns:a16="http://schemas.microsoft.com/office/drawing/2014/main" val="2884280855"/>
                    </a:ext>
                  </a:extLst>
                </a:gridCol>
                <a:gridCol w="1754372">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[0][1]</a:t>
                      </a:r>
                    </a:p>
                  </a:txBody>
                  <a:tcPr>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Brad</a:t>
                      </a: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[1][3]</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[1][0]</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1735890112"/>
                  </a:ext>
                </a:extLst>
              </a:tr>
            </a:tbl>
          </a:graphicData>
        </a:graphic>
      </p:graphicFrame>
      <p:sp>
        <p:nvSpPr>
          <p:cNvPr id="13" name="TextBox 12">
            <a:extLst>
              <a:ext uri="{FF2B5EF4-FFF2-40B4-BE49-F238E27FC236}">
                <a16:creationId xmlns:a16="http://schemas.microsoft.com/office/drawing/2014/main" id="{3D093E14-E99D-DE2E-7AAA-F665D543260D}"/>
              </a:ext>
            </a:extLst>
          </p:cNvPr>
          <p:cNvSpPr txBox="1"/>
          <p:nvPr/>
        </p:nvSpPr>
        <p:spPr>
          <a:xfrm>
            <a:off x="2338204" y="1355570"/>
            <a:ext cx="3395738" cy="646331"/>
          </a:xfrm>
          <a:prstGeom prst="rect">
            <a:avLst/>
          </a:prstGeom>
          <a:noFill/>
        </p:spPr>
        <p:txBody>
          <a:bodyPr wrap="square" rtlCol="0">
            <a:spAutoFit/>
          </a:bodyPr>
          <a:lstStyle/>
          <a:p>
            <a:r>
              <a:rPr lang="en-GB" dirty="0">
                <a:latin typeface="Segoe UI Variable Text" pitchFamily="2" charset="0"/>
              </a:rPr>
              <a:t>This list will read row index and then the column index.</a:t>
            </a:r>
          </a:p>
        </p:txBody>
      </p:sp>
    </p:spTree>
    <p:extLst>
      <p:ext uri="{BB962C8B-B14F-4D97-AF65-F5344CB8AC3E}">
        <p14:creationId xmlns:p14="http://schemas.microsoft.com/office/powerpoint/2010/main" val="3520606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81E41-1BAE-3727-3D6C-EAEAE1824AE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CDF0E41-7C8C-D9FB-92E9-BAE8FCC0894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6CCA0177-7282-3F4C-9D4D-6599B3D1F0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9B69FDED-D9E8-38A4-E1B3-C82EB78C487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3D0B5B8D-E1A6-37AA-2B9D-920A87A322C7}"/>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7756A367-D926-7B2C-87D0-53B16C278AD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7" name="Table 6">
            <a:extLst>
              <a:ext uri="{FF2B5EF4-FFF2-40B4-BE49-F238E27FC236}">
                <a16:creationId xmlns:a16="http://schemas.microsoft.com/office/drawing/2014/main" id="{A978FE51-7EBF-9E3B-435B-0FC0100B405E}"/>
              </a:ext>
            </a:extLst>
          </p:cNvPr>
          <p:cNvGraphicFramePr>
            <a:graphicFrameLocks noGrp="1"/>
          </p:cNvGraphicFramePr>
          <p:nvPr>
            <p:extLst>
              <p:ext uri="{D42A27DB-BD31-4B8C-83A1-F6EECF244321}">
                <p14:modId xmlns:p14="http://schemas.microsoft.com/office/powerpoint/2010/main" val="2638202726"/>
              </p:ext>
            </p:extLst>
          </p:nvPr>
        </p:nvGraphicFramePr>
        <p:xfrm>
          <a:off x="308610" y="2258888"/>
          <a:ext cx="5425332" cy="1112520"/>
        </p:xfrm>
        <a:graphic>
          <a:graphicData uri="http://schemas.openxmlformats.org/drawingml/2006/table">
            <a:tbl>
              <a:tblPr firstRow="1" bandRow="1">
                <a:tableStyleId>{5940675A-B579-460E-94D1-54222C63F5DA}</a:tableStyleId>
              </a:tblPr>
              <a:tblGrid>
                <a:gridCol w="982980">
                  <a:extLst>
                    <a:ext uri="{9D8B030D-6E8A-4147-A177-3AD203B41FA5}">
                      <a16:colId xmlns:a16="http://schemas.microsoft.com/office/drawing/2014/main" val="171506022"/>
                    </a:ext>
                  </a:extLst>
                </a:gridCol>
                <a:gridCol w="825464">
                  <a:extLst>
                    <a:ext uri="{9D8B030D-6E8A-4147-A177-3AD203B41FA5}">
                      <a16:colId xmlns:a16="http://schemas.microsoft.com/office/drawing/2014/main" val="1832486666"/>
                    </a:ext>
                  </a:extLst>
                </a:gridCol>
                <a:gridCol w="904222">
                  <a:extLst>
                    <a:ext uri="{9D8B030D-6E8A-4147-A177-3AD203B41FA5}">
                      <a16:colId xmlns:a16="http://schemas.microsoft.com/office/drawing/2014/main" val="2423179380"/>
                    </a:ext>
                  </a:extLst>
                </a:gridCol>
                <a:gridCol w="904222">
                  <a:extLst>
                    <a:ext uri="{9D8B030D-6E8A-4147-A177-3AD203B41FA5}">
                      <a16:colId xmlns:a16="http://schemas.microsoft.com/office/drawing/2014/main" val="3914258757"/>
                    </a:ext>
                  </a:extLst>
                </a:gridCol>
                <a:gridCol w="904222">
                  <a:extLst>
                    <a:ext uri="{9D8B030D-6E8A-4147-A177-3AD203B41FA5}">
                      <a16:colId xmlns:a16="http://schemas.microsoft.com/office/drawing/2014/main" val="2551908593"/>
                    </a:ext>
                  </a:extLst>
                </a:gridCol>
                <a:gridCol w="904222">
                  <a:extLst>
                    <a:ext uri="{9D8B030D-6E8A-4147-A177-3AD203B41FA5}">
                      <a16:colId xmlns:a16="http://schemas.microsoft.com/office/drawing/2014/main" val="3082799357"/>
                    </a:ext>
                  </a:extLst>
                </a:gridCol>
              </a:tblGrid>
              <a:tr h="370840">
                <a:tc rowSpan="3">
                  <a:txBody>
                    <a:bodyPr/>
                    <a:lstStyle/>
                    <a:p>
                      <a:r>
                        <a:rPr lang="en-GB" sz="1800" b="1" dirty="0">
                          <a:latin typeface="Segoe UI Variable Text" pitchFamily="2" charset="0"/>
                        </a:rPr>
                        <a:t>Names</a:t>
                      </a:r>
                    </a:p>
                  </a:txBody>
                  <a:tcPr anchor="ctr">
                    <a:solidFill>
                      <a:schemeClr val="bg1"/>
                    </a:solidFill>
                  </a:tcPr>
                </a:tc>
                <a:tc>
                  <a:txBody>
                    <a:bodyPr/>
                    <a:lstStyle/>
                    <a:p>
                      <a:pPr algn="ctr"/>
                      <a:endParaRPr lang="en-GB" sz="18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accent2">
                        <a:lumMod val="20000"/>
                        <a:lumOff val="80000"/>
                      </a:schemeClr>
                    </a:solidFill>
                  </a:tcPr>
                </a:tc>
                <a:extLst>
                  <a:ext uri="{0D108BD9-81ED-4DB2-BD59-A6C34878D82A}">
                    <a16:rowId xmlns:a16="http://schemas.microsoft.com/office/drawing/2014/main" val="329752619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chemeClr val="bg1"/>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49729263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[1]</a:t>
                      </a:r>
                    </a:p>
                  </a:txBody>
                  <a:tcPr>
                    <a:solidFill>
                      <a:schemeClr val="accent2">
                        <a:lumMod val="20000"/>
                        <a:lumOff val="80000"/>
                      </a:schemeClr>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rgbClr val="FFFF00"/>
                    </a:solidFill>
                  </a:tcPr>
                </a:tc>
                <a:extLst>
                  <a:ext uri="{0D108BD9-81ED-4DB2-BD59-A6C34878D82A}">
                    <a16:rowId xmlns:a16="http://schemas.microsoft.com/office/drawing/2014/main" val="35344785"/>
                  </a:ext>
                </a:extLst>
              </a:tr>
            </a:tbl>
          </a:graphicData>
        </a:graphic>
      </p:graphicFrame>
      <p:sp>
        <p:nvSpPr>
          <p:cNvPr id="8" name="TextBox 7">
            <a:extLst>
              <a:ext uri="{FF2B5EF4-FFF2-40B4-BE49-F238E27FC236}">
                <a16:creationId xmlns:a16="http://schemas.microsoft.com/office/drawing/2014/main" id="{2E8F11F1-4DD2-E19C-7A0F-627D68EDAF93}"/>
              </a:ext>
            </a:extLst>
          </p:cNvPr>
          <p:cNvSpPr txBox="1"/>
          <p:nvPr/>
        </p:nvSpPr>
        <p:spPr>
          <a:xfrm>
            <a:off x="308610" y="1355570"/>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Column index number</a:t>
            </a:r>
            <a:endParaRPr lang="en-GB" dirty="0">
              <a:latin typeface="Segoe UI Variable Text" pitchFamily="2" charset="0"/>
            </a:endParaRPr>
          </a:p>
        </p:txBody>
      </p:sp>
      <p:cxnSp>
        <p:nvCxnSpPr>
          <p:cNvPr id="9" name="Straight Arrow Connector 8">
            <a:extLst>
              <a:ext uri="{FF2B5EF4-FFF2-40B4-BE49-F238E27FC236}">
                <a16:creationId xmlns:a16="http://schemas.microsoft.com/office/drawing/2014/main" id="{E47AA4F1-A5CB-E00A-E6BA-308F84DFA8F6}"/>
              </a:ext>
            </a:extLst>
          </p:cNvPr>
          <p:cNvCxnSpPr>
            <a:cxnSpLocks/>
            <a:endCxn id="8" idx="2"/>
          </p:cNvCxnSpPr>
          <p:nvPr/>
        </p:nvCxnSpPr>
        <p:spPr>
          <a:xfrm flipH="1" flipV="1">
            <a:off x="1228327" y="2001901"/>
            <a:ext cx="1143000" cy="4493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37FEE21-D943-DF30-84F0-FB6CA4651F30}"/>
              </a:ext>
            </a:extLst>
          </p:cNvPr>
          <p:cNvSpPr txBox="1"/>
          <p:nvPr/>
        </p:nvSpPr>
        <p:spPr>
          <a:xfrm>
            <a:off x="308610" y="3800334"/>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Row index number</a:t>
            </a:r>
            <a:endParaRPr lang="en-GB" dirty="0">
              <a:latin typeface="Segoe UI Variable Text" pitchFamily="2" charset="0"/>
            </a:endParaRPr>
          </a:p>
        </p:txBody>
      </p:sp>
      <p:cxnSp>
        <p:nvCxnSpPr>
          <p:cNvPr id="11" name="Straight Arrow Connector 10">
            <a:extLst>
              <a:ext uri="{FF2B5EF4-FFF2-40B4-BE49-F238E27FC236}">
                <a16:creationId xmlns:a16="http://schemas.microsoft.com/office/drawing/2014/main" id="{96559A8D-A897-9E46-5E14-D20E5BCEDEEE}"/>
              </a:ext>
            </a:extLst>
          </p:cNvPr>
          <p:cNvCxnSpPr>
            <a:cxnSpLocks/>
            <a:endCxn id="10" idx="0"/>
          </p:cNvCxnSpPr>
          <p:nvPr/>
        </p:nvCxnSpPr>
        <p:spPr>
          <a:xfrm flipH="1">
            <a:off x="1228327" y="3221295"/>
            <a:ext cx="350396" cy="5790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8594F91C-A108-C8E7-5927-F936A711219F}"/>
              </a:ext>
            </a:extLst>
          </p:cNvPr>
          <p:cNvGraphicFramePr>
            <a:graphicFrameLocks noGrp="1"/>
          </p:cNvGraphicFramePr>
          <p:nvPr>
            <p:extLst>
              <p:ext uri="{D42A27DB-BD31-4B8C-83A1-F6EECF244321}">
                <p14:modId xmlns:p14="http://schemas.microsoft.com/office/powerpoint/2010/main" val="431737860"/>
              </p:ext>
            </p:extLst>
          </p:nvPr>
        </p:nvGraphicFramePr>
        <p:xfrm>
          <a:off x="2338204" y="3639019"/>
          <a:ext cx="3395738" cy="1483360"/>
        </p:xfrm>
        <a:graphic>
          <a:graphicData uri="http://schemas.openxmlformats.org/drawingml/2006/table">
            <a:tbl>
              <a:tblPr firstRow="1" bandRow="1">
                <a:tableStyleId>{5940675A-B579-460E-94D1-54222C63F5DA}</a:tableStyleId>
              </a:tblPr>
              <a:tblGrid>
                <a:gridCol w="1641366">
                  <a:extLst>
                    <a:ext uri="{9D8B030D-6E8A-4147-A177-3AD203B41FA5}">
                      <a16:colId xmlns:a16="http://schemas.microsoft.com/office/drawing/2014/main" val="2884280855"/>
                    </a:ext>
                  </a:extLst>
                </a:gridCol>
                <a:gridCol w="1754372">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[0][1]</a:t>
                      </a:r>
                    </a:p>
                  </a:txBody>
                  <a:tcPr>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Brad</a:t>
                      </a: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[1][3]</a:t>
                      </a:r>
                    </a:p>
                  </a:txBody>
                  <a:tcPr>
                    <a:solidFill>
                      <a:schemeClr val="bg1"/>
                    </a:solidFill>
                  </a:tcPr>
                </a:tc>
                <a:tc>
                  <a:txBody>
                    <a:bodyPr/>
                    <a:lstStyle/>
                    <a:p>
                      <a:r>
                        <a:rPr lang="en-GB" sz="1800" b="1" dirty="0">
                          <a:latin typeface="Segoe UI Variable Text" pitchFamily="2" charset="0"/>
                        </a:rPr>
                        <a:t>M</a:t>
                      </a: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[1][0]</a:t>
                      </a:r>
                    </a:p>
                  </a:txBody>
                  <a:tcPr>
                    <a:solidFill>
                      <a:schemeClr val="bg1"/>
                    </a:solidFill>
                  </a:tcPr>
                </a:tc>
                <a:tc>
                  <a:txBody>
                    <a:bodyPr/>
                    <a:lstStyle/>
                    <a:p>
                      <a:endParaRPr lang="en-GB" sz="1800" b="1" dirty="0">
                        <a:latin typeface="Segoe UI Variable Text" pitchFamily="2" charset="0"/>
                      </a:endParaRPr>
                    </a:p>
                  </a:txBody>
                  <a:tcPr>
                    <a:solidFill>
                      <a:schemeClr val="bg1"/>
                    </a:solidFill>
                  </a:tcPr>
                </a:tc>
                <a:extLst>
                  <a:ext uri="{0D108BD9-81ED-4DB2-BD59-A6C34878D82A}">
                    <a16:rowId xmlns:a16="http://schemas.microsoft.com/office/drawing/2014/main" val="1735890112"/>
                  </a:ext>
                </a:extLst>
              </a:tr>
            </a:tbl>
          </a:graphicData>
        </a:graphic>
      </p:graphicFrame>
      <p:sp>
        <p:nvSpPr>
          <p:cNvPr id="13" name="TextBox 12">
            <a:extLst>
              <a:ext uri="{FF2B5EF4-FFF2-40B4-BE49-F238E27FC236}">
                <a16:creationId xmlns:a16="http://schemas.microsoft.com/office/drawing/2014/main" id="{A81FE3B6-44F8-FBBD-FAB9-5CA6298AAFB1}"/>
              </a:ext>
            </a:extLst>
          </p:cNvPr>
          <p:cNvSpPr txBox="1"/>
          <p:nvPr/>
        </p:nvSpPr>
        <p:spPr>
          <a:xfrm>
            <a:off x="2338204" y="1355570"/>
            <a:ext cx="3395738" cy="646331"/>
          </a:xfrm>
          <a:prstGeom prst="rect">
            <a:avLst/>
          </a:prstGeom>
          <a:noFill/>
        </p:spPr>
        <p:txBody>
          <a:bodyPr wrap="square" rtlCol="0">
            <a:spAutoFit/>
          </a:bodyPr>
          <a:lstStyle/>
          <a:p>
            <a:r>
              <a:rPr lang="en-GB" dirty="0">
                <a:latin typeface="Segoe UI Variable Text" pitchFamily="2" charset="0"/>
              </a:rPr>
              <a:t>This list will read row index and then the column index.</a:t>
            </a:r>
          </a:p>
        </p:txBody>
      </p:sp>
    </p:spTree>
    <p:extLst>
      <p:ext uri="{BB962C8B-B14F-4D97-AF65-F5344CB8AC3E}">
        <p14:creationId xmlns:p14="http://schemas.microsoft.com/office/powerpoint/2010/main" val="951683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C8B37-A85D-8BF0-4BC8-322079FD9E9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3EC75F2-123C-F651-81A0-5DD62A3EF43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FDF2E3C9-13BA-C459-36E6-F3BB5C8F2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E9CA474D-5513-F6B3-4CB2-7DBF5D1FF2C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99ED8484-912F-5937-C860-383A49C2B513}"/>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2931F2CD-B0BE-D699-F03F-F9C126DBD8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7" name="Table 6">
            <a:extLst>
              <a:ext uri="{FF2B5EF4-FFF2-40B4-BE49-F238E27FC236}">
                <a16:creationId xmlns:a16="http://schemas.microsoft.com/office/drawing/2014/main" id="{50809BB7-B159-BCF5-42A1-34833D55FC8B}"/>
              </a:ext>
            </a:extLst>
          </p:cNvPr>
          <p:cNvGraphicFramePr>
            <a:graphicFrameLocks noGrp="1"/>
          </p:cNvGraphicFramePr>
          <p:nvPr>
            <p:extLst>
              <p:ext uri="{D42A27DB-BD31-4B8C-83A1-F6EECF244321}">
                <p14:modId xmlns:p14="http://schemas.microsoft.com/office/powerpoint/2010/main" val="3867906595"/>
              </p:ext>
            </p:extLst>
          </p:nvPr>
        </p:nvGraphicFramePr>
        <p:xfrm>
          <a:off x="308610" y="2258888"/>
          <a:ext cx="5425332" cy="1112520"/>
        </p:xfrm>
        <a:graphic>
          <a:graphicData uri="http://schemas.openxmlformats.org/drawingml/2006/table">
            <a:tbl>
              <a:tblPr firstRow="1" bandRow="1">
                <a:tableStyleId>{5940675A-B579-460E-94D1-54222C63F5DA}</a:tableStyleId>
              </a:tblPr>
              <a:tblGrid>
                <a:gridCol w="982980">
                  <a:extLst>
                    <a:ext uri="{9D8B030D-6E8A-4147-A177-3AD203B41FA5}">
                      <a16:colId xmlns:a16="http://schemas.microsoft.com/office/drawing/2014/main" val="171506022"/>
                    </a:ext>
                  </a:extLst>
                </a:gridCol>
                <a:gridCol w="825464">
                  <a:extLst>
                    <a:ext uri="{9D8B030D-6E8A-4147-A177-3AD203B41FA5}">
                      <a16:colId xmlns:a16="http://schemas.microsoft.com/office/drawing/2014/main" val="1832486666"/>
                    </a:ext>
                  </a:extLst>
                </a:gridCol>
                <a:gridCol w="904222">
                  <a:extLst>
                    <a:ext uri="{9D8B030D-6E8A-4147-A177-3AD203B41FA5}">
                      <a16:colId xmlns:a16="http://schemas.microsoft.com/office/drawing/2014/main" val="2423179380"/>
                    </a:ext>
                  </a:extLst>
                </a:gridCol>
                <a:gridCol w="904222">
                  <a:extLst>
                    <a:ext uri="{9D8B030D-6E8A-4147-A177-3AD203B41FA5}">
                      <a16:colId xmlns:a16="http://schemas.microsoft.com/office/drawing/2014/main" val="3914258757"/>
                    </a:ext>
                  </a:extLst>
                </a:gridCol>
                <a:gridCol w="904222">
                  <a:extLst>
                    <a:ext uri="{9D8B030D-6E8A-4147-A177-3AD203B41FA5}">
                      <a16:colId xmlns:a16="http://schemas.microsoft.com/office/drawing/2014/main" val="2551908593"/>
                    </a:ext>
                  </a:extLst>
                </a:gridCol>
                <a:gridCol w="904222">
                  <a:extLst>
                    <a:ext uri="{9D8B030D-6E8A-4147-A177-3AD203B41FA5}">
                      <a16:colId xmlns:a16="http://schemas.microsoft.com/office/drawing/2014/main" val="3082799357"/>
                    </a:ext>
                  </a:extLst>
                </a:gridCol>
              </a:tblGrid>
              <a:tr h="370840">
                <a:tc rowSpan="3">
                  <a:txBody>
                    <a:bodyPr/>
                    <a:lstStyle/>
                    <a:p>
                      <a:r>
                        <a:rPr lang="en-GB" sz="1800" b="1" dirty="0">
                          <a:latin typeface="Segoe UI Variable Text" pitchFamily="2" charset="0"/>
                        </a:rPr>
                        <a:t>Names</a:t>
                      </a:r>
                    </a:p>
                  </a:txBody>
                  <a:tcPr anchor="ctr">
                    <a:solidFill>
                      <a:schemeClr val="bg1"/>
                    </a:solidFill>
                  </a:tcPr>
                </a:tc>
                <a:tc>
                  <a:txBody>
                    <a:bodyPr/>
                    <a:lstStyle/>
                    <a:p>
                      <a:pPr algn="ctr"/>
                      <a:endParaRPr lang="en-GB" sz="18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accent2">
                        <a:lumMod val="20000"/>
                        <a:lumOff val="80000"/>
                      </a:schemeClr>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bg1"/>
                    </a:solidFill>
                  </a:tcPr>
                </a:tc>
                <a:extLst>
                  <a:ext uri="{0D108BD9-81ED-4DB2-BD59-A6C34878D82A}">
                    <a16:rowId xmlns:a16="http://schemas.microsoft.com/office/drawing/2014/main" val="329752619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chemeClr val="bg1"/>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497292632"/>
                  </a:ext>
                </a:extLst>
              </a:tr>
              <a:tr h="370840">
                <a:tc vMerge="1">
                  <a:txBody>
                    <a:bodyPr/>
                    <a:lstStyle/>
                    <a:p>
                      <a:endParaRPr lang="en-GB" sz="1600" dirty="0">
                        <a:latin typeface="Segoe UI Variable Text" pitchFamily="2" charset="0"/>
                      </a:endParaRPr>
                    </a:p>
                  </a:txBody>
                  <a:tcPr>
                    <a:solidFill>
                      <a:schemeClr val="bg1"/>
                    </a:solidFill>
                  </a:tcPr>
                </a:tc>
                <a:tc>
                  <a:txBody>
                    <a:bodyPr/>
                    <a:lstStyle/>
                    <a:p>
                      <a:pPr algn="ctr"/>
                      <a:r>
                        <a:rPr lang="en-GB" sz="1800" b="1" dirty="0">
                          <a:latin typeface="Segoe UI Variable Text" pitchFamily="2" charset="0"/>
                        </a:rPr>
                        <a:t>[1]</a:t>
                      </a:r>
                    </a:p>
                  </a:txBody>
                  <a:tcPr>
                    <a:solidFill>
                      <a:schemeClr val="accent2">
                        <a:lumMod val="20000"/>
                        <a:lumOff val="80000"/>
                      </a:schemeClr>
                    </a:solidFill>
                  </a:tcPr>
                </a:tc>
                <a:tc>
                  <a:txBody>
                    <a:bodyPr/>
                    <a:lstStyle/>
                    <a:p>
                      <a:pPr algn="ctr"/>
                      <a:r>
                        <a:rPr lang="en-GB" sz="1800" dirty="0">
                          <a:latin typeface="Segoe UI Variable Text" pitchFamily="2" charset="0"/>
                        </a:rPr>
                        <a:t>F</a:t>
                      </a:r>
                    </a:p>
                  </a:txBody>
                  <a:tcPr>
                    <a:solidFill>
                      <a:srgbClr val="FFFF00"/>
                    </a:solidFill>
                  </a:tcPr>
                </a:tc>
                <a:tc>
                  <a:txBody>
                    <a:bodyPr/>
                    <a:lstStyle/>
                    <a:p>
                      <a:pPr algn="ctr"/>
                      <a:r>
                        <a:rPr lang="en-GB" sz="1800" dirty="0">
                          <a:latin typeface="Segoe UI Variable Text" pitchFamily="2" charset="0"/>
                        </a:rPr>
                        <a:t>M</a:t>
                      </a:r>
                    </a:p>
                  </a:txBody>
                  <a:tcPr>
                    <a:solidFill>
                      <a:schemeClr val="bg1"/>
                    </a:solidFill>
                  </a:tcPr>
                </a:tc>
                <a:tc>
                  <a:txBody>
                    <a:bodyPr/>
                    <a:lstStyle/>
                    <a:p>
                      <a:pPr algn="ctr"/>
                      <a:r>
                        <a:rPr lang="en-GB" sz="1800" dirty="0">
                          <a:latin typeface="Segoe UI Variable Text" pitchFamily="2" charset="0"/>
                        </a:rPr>
                        <a:t>F</a:t>
                      </a:r>
                    </a:p>
                  </a:txBody>
                  <a:tcPr>
                    <a:solidFill>
                      <a:schemeClr val="bg1"/>
                    </a:solidFill>
                  </a:tcPr>
                </a:tc>
                <a:tc>
                  <a:txBody>
                    <a:bodyPr/>
                    <a:lstStyle/>
                    <a:p>
                      <a:pPr algn="ctr"/>
                      <a:r>
                        <a:rPr lang="en-GB" sz="1800" dirty="0">
                          <a:latin typeface="Segoe UI Variable Text" pitchFamily="2" charset="0"/>
                        </a:rPr>
                        <a:t>M</a:t>
                      </a:r>
                    </a:p>
                  </a:txBody>
                  <a:tcPr>
                    <a:solidFill>
                      <a:schemeClr val="bg1"/>
                    </a:solidFill>
                  </a:tcPr>
                </a:tc>
                <a:extLst>
                  <a:ext uri="{0D108BD9-81ED-4DB2-BD59-A6C34878D82A}">
                    <a16:rowId xmlns:a16="http://schemas.microsoft.com/office/drawing/2014/main" val="35344785"/>
                  </a:ext>
                </a:extLst>
              </a:tr>
            </a:tbl>
          </a:graphicData>
        </a:graphic>
      </p:graphicFrame>
      <p:sp>
        <p:nvSpPr>
          <p:cNvPr id="8" name="TextBox 7">
            <a:extLst>
              <a:ext uri="{FF2B5EF4-FFF2-40B4-BE49-F238E27FC236}">
                <a16:creationId xmlns:a16="http://schemas.microsoft.com/office/drawing/2014/main" id="{794D2FFC-B501-739E-F12A-D02D5BE3228A}"/>
              </a:ext>
            </a:extLst>
          </p:cNvPr>
          <p:cNvSpPr txBox="1"/>
          <p:nvPr/>
        </p:nvSpPr>
        <p:spPr>
          <a:xfrm>
            <a:off x="308610" y="1355570"/>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Column index number</a:t>
            </a:r>
            <a:endParaRPr lang="en-GB" dirty="0">
              <a:latin typeface="Segoe UI Variable Text" pitchFamily="2" charset="0"/>
            </a:endParaRPr>
          </a:p>
        </p:txBody>
      </p:sp>
      <p:cxnSp>
        <p:nvCxnSpPr>
          <p:cNvPr id="9" name="Straight Arrow Connector 8">
            <a:extLst>
              <a:ext uri="{FF2B5EF4-FFF2-40B4-BE49-F238E27FC236}">
                <a16:creationId xmlns:a16="http://schemas.microsoft.com/office/drawing/2014/main" id="{73883DC5-87CB-B18B-E9BD-2FBA6D442BA3}"/>
              </a:ext>
            </a:extLst>
          </p:cNvPr>
          <p:cNvCxnSpPr>
            <a:cxnSpLocks/>
            <a:endCxn id="8" idx="2"/>
          </p:cNvCxnSpPr>
          <p:nvPr/>
        </p:nvCxnSpPr>
        <p:spPr>
          <a:xfrm flipH="1" flipV="1">
            <a:off x="1228327" y="2001901"/>
            <a:ext cx="1143000" cy="4493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0199E80-70D3-461D-F940-404D1C4AAB26}"/>
              </a:ext>
            </a:extLst>
          </p:cNvPr>
          <p:cNvSpPr txBox="1"/>
          <p:nvPr/>
        </p:nvSpPr>
        <p:spPr>
          <a:xfrm>
            <a:off x="308610" y="3800334"/>
            <a:ext cx="1839433" cy="646331"/>
          </a:xfrm>
          <a:prstGeom prst="rect">
            <a:avLst/>
          </a:prstGeom>
          <a:solidFill>
            <a:schemeClr val="bg1"/>
          </a:solidFill>
          <a:ln>
            <a:solidFill>
              <a:schemeClr val="tx1"/>
            </a:solidFill>
          </a:ln>
        </p:spPr>
        <p:txBody>
          <a:bodyPr wrap="square" rtlCol="0">
            <a:spAutoFit/>
          </a:bodyPr>
          <a:lstStyle/>
          <a:p>
            <a:r>
              <a:rPr lang="en-GB" b="1" dirty="0">
                <a:latin typeface="Segoe UI Variable Text" pitchFamily="2" charset="0"/>
              </a:rPr>
              <a:t>Row index number</a:t>
            </a:r>
            <a:endParaRPr lang="en-GB" dirty="0">
              <a:latin typeface="Segoe UI Variable Text" pitchFamily="2" charset="0"/>
            </a:endParaRPr>
          </a:p>
        </p:txBody>
      </p:sp>
      <p:cxnSp>
        <p:nvCxnSpPr>
          <p:cNvPr id="11" name="Straight Arrow Connector 10">
            <a:extLst>
              <a:ext uri="{FF2B5EF4-FFF2-40B4-BE49-F238E27FC236}">
                <a16:creationId xmlns:a16="http://schemas.microsoft.com/office/drawing/2014/main" id="{57855363-B8BB-84D1-5CF4-D53BE35F43E1}"/>
              </a:ext>
            </a:extLst>
          </p:cNvPr>
          <p:cNvCxnSpPr>
            <a:cxnSpLocks/>
            <a:endCxn id="10" idx="0"/>
          </p:cNvCxnSpPr>
          <p:nvPr/>
        </p:nvCxnSpPr>
        <p:spPr>
          <a:xfrm flipH="1">
            <a:off x="1228327" y="3221295"/>
            <a:ext cx="350396" cy="5790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BB72FF68-6335-35D9-96B2-73E9A90AAFF4}"/>
              </a:ext>
            </a:extLst>
          </p:cNvPr>
          <p:cNvGraphicFramePr>
            <a:graphicFrameLocks noGrp="1"/>
          </p:cNvGraphicFramePr>
          <p:nvPr>
            <p:extLst>
              <p:ext uri="{D42A27DB-BD31-4B8C-83A1-F6EECF244321}">
                <p14:modId xmlns:p14="http://schemas.microsoft.com/office/powerpoint/2010/main" val="4273578716"/>
              </p:ext>
            </p:extLst>
          </p:nvPr>
        </p:nvGraphicFramePr>
        <p:xfrm>
          <a:off x="2338204" y="3639019"/>
          <a:ext cx="3395738" cy="1483360"/>
        </p:xfrm>
        <a:graphic>
          <a:graphicData uri="http://schemas.openxmlformats.org/drawingml/2006/table">
            <a:tbl>
              <a:tblPr firstRow="1" bandRow="1">
                <a:tableStyleId>{5940675A-B579-460E-94D1-54222C63F5DA}</a:tableStyleId>
              </a:tblPr>
              <a:tblGrid>
                <a:gridCol w="1641366">
                  <a:extLst>
                    <a:ext uri="{9D8B030D-6E8A-4147-A177-3AD203B41FA5}">
                      <a16:colId xmlns:a16="http://schemas.microsoft.com/office/drawing/2014/main" val="2884280855"/>
                    </a:ext>
                  </a:extLst>
                </a:gridCol>
                <a:gridCol w="1754372">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[0][1]</a:t>
                      </a:r>
                    </a:p>
                  </a:txBody>
                  <a:tcPr>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Brad</a:t>
                      </a: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[1][3]</a:t>
                      </a:r>
                    </a:p>
                  </a:txBody>
                  <a:tcPr>
                    <a:solidFill>
                      <a:schemeClr val="bg1"/>
                    </a:solidFill>
                  </a:tcPr>
                </a:tc>
                <a:tc>
                  <a:txBody>
                    <a:bodyPr/>
                    <a:lstStyle/>
                    <a:p>
                      <a:r>
                        <a:rPr lang="en-GB" sz="1800" b="1" dirty="0">
                          <a:latin typeface="Segoe UI Variable Text" pitchFamily="2" charset="0"/>
                        </a:rPr>
                        <a:t>M</a:t>
                      </a: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[1][0]</a:t>
                      </a:r>
                    </a:p>
                  </a:txBody>
                  <a:tcPr>
                    <a:solidFill>
                      <a:schemeClr val="bg1"/>
                    </a:solidFill>
                  </a:tcPr>
                </a:tc>
                <a:tc>
                  <a:txBody>
                    <a:bodyPr/>
                    <a:lstStyle/>
                    <a:p>
                      <a:r>
                        <a:rPr lang="en-GB" sz="1800" b="1" dirty="0">
                          <a:latin typeface="Segoe UI Variable Text" pitchFamily="2" charset="0"/>
                        </a:rPr>
                        <a:t>F</a:t>
                      </a:r>
                    </a:p>
                  </a:txBody>
                  <a:tcPr>
                    <a:solidFill>
                      <a:schemeClr val="bg1"/>
                    </a:solidFill>
                  </a:tcPr>
                </a:tc>
                <a:extLst>
                  <a:ext uri="{0D108BD9-81ED-4DB2-BD59-A6C34878D82A}">
                    <a16:rowId xmlns:a16="http://schemas.microsoft.com/office/drawing/2014/main" val="1735890112"/>
                  </a:ext>
                </a:extLst>
              </a:tr>
            </a:tbl>
          </a:graphicData>
        </a:graphic>
      </p:graphicFrame>
      <p:sp>
        <p:nvSpPr>
          <p:cNvPr id="13" name="TextBox 12">
            <a:extLst>
              <a:ext uri="{FF2B5EF4-FFF2-40B4-BE49-F238E27FC236}">
                <a16:creationId xmlns:a16="http://schemas.microsoft.com/office/drawing/2014/main" id="{D396E63B-610B-B726-8CA4-4957C9D7B344}"/>
              </a:ext>
            </a:extLst>
          </p:cNvPr>
          <p:cNvSpPr txBox="1"/>
          <p:nvPr/>
        </p:nvSpPr>
        <p:spPr>
          <a:xfrm>
            <a:off x="2338204" y="1355570"/>
            <a:ext cx="3395738" cy="646331"/>
          </a:xfrm>
          <a:prstGeom prst="rect">
            <a:avLst/>
          </a:prstGeom>
          <a:noFill/>
        </p:spPr>
        <p:txBody>
          <a:bodyPr wrap="square" rtlCol="0">
            <a:spAutoFit/>
          </a:bodyPr>
          <a:lstStyle/>
          <a:p>
            <a:r>
              <a:rPr lang="en-GB" dirty="0">
                <a:latin typeface="Segoe UI Variable Text" pitchFamily="2" charset="0"/>
              </a:rPr>
              <a:t>This list will read row index and then the column index.</a:t>
            </a:r>
          </a:p>
        </p:txBody>
      </p:sp>
      <p:pic>
        <p:nvPicPr>
          <p:cNvPr id="5" name="Graphic 4" descr="Thumbs up sign with solid fill">
            <a:extLst>
              <a:ext uri="{FF2B5EF4-FFF2-40B4-BE49-F238E27FC236}">
                <a16:creationId xmlns:a16="http://schemas.microsoft.com/office/drawing/2014/main" id="{808E1989-7AC9-AE42-0779-FB758B17843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45335" y="51305"/>
            <a:ext cx="727003" cy="727003"/>
          </a:xfrm>
          <a:prstGeom prst="rect">
            <a:avLst/>
          </a:prstGeom>
        </p:spPr>
      </p:pic>
      <p:sp>
        <p:nvSpPr>
          <p:cNvPr id="14" name="TextBox 13">
            <a:extLst>
              <a:ext uri="{FF2B5EF4-FFF2-40B4-BE49-F238E27FC236}">
                <a16:creationId xmlns:a16="http://schemas.microsoft.com/office/drawing/2014/main" id="{F9E44E09-A1B9-C24F-DA0B-EF33B3D25516}"/>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Q5 of Task 1</a:t>
            </a:r>
            <a:r>
              <a:rPr lang="en-GB" sz="1800" dirty="0">
                <a:latin typeface="Segoe UI Variable Text" pitchFamily="2" charset="0"/>
              </a:rPr>
              <a:t> in the student workbook.</a:t>
            </a:r>
            <a:endParaRPr lang="en-GB" dirty="0"/>
          </a:p>
        </p:txBody>
      </p:sp>
    </p:spTree>
    <p:extLst>
      <p:ext uri="{BB962C8B-B14F-4D97-AF65-F5344CB8AC3E}">
        <p14:creationId xmlns:p14="http://schemas.microsoft.com/office/powerpoint/2010/main" val="664198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1-4)</a:t>
            </a:r>
          </a:p>
        </p:txBody>
      </p:sp>
    </p:spTree>
    <p:extLst>
      <p:ext uri="{BB962C8B-B14F-4D97-AF65-F5344CB8AC3E}">
        <p14:creationId xmlns:p14="http://schemas.microsoft.com/office/powerpoint/2010/main" val="1425022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Knowledge retrieval</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Fill in the missing gaps using some of the words provided below.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sp>
        <p:nvSpPr>
          <p:cNvPr id="5" name="TextBox 4">
            <a:extLst>
              <a:ext uri="{FF2B5EF4-FFF2-40B4-BE49-F238E27FC236}">
                <a16:creationId xmlns:a16="http://schemas.microsoft.com/office/drawing/2014/main" id="{1CECBF3D-5DA0-4246-2108-7A218EDCFBCC}"/>
              </a:ext>
            </a:extLst>
          </p:cNvPr>
          <p:cNvSpPr txBox="1"/>
          <p:nvPr/>
        </p:nvSpPr>
        <p:spPr>
          <a:xfrm>
            <a:off x="224790" y="1178430"/>
            <a:ext cx="6747510" cy="5078313"/>
          </a:xfrm>
          <a:prstGeom prst="rect">
            <a:avLst/>
          </a:prstGeom>
          <a:noFill/>
          <a:ln>
            <a:solidFill>
              <a:schemeClr val="tx1"/>
            </a:solidFill>
          </a:ln>
        </p:spPr>
        <p:txBody>
          <a:bodyPr wrap="square">
            <a:spAutoFit/>
          </a:bodyPr>
          <a:lstStyle/>
          <a:p>
            <a:pPr>
              <a:buFont typeface="+mj-lt"/>
              <a:buAutoNum type="arabicPeriod"/>
            </a:pPr>
            <a:r>
              <a:rPr lang="en-GB" dirty="0">
                <a:latin typeface="Segoe UI Variable Text" pitchFamily="2" charset="0"/>
              </a:rPr>
              <a:t>A whole number data type in Python is called an __________________.</a:t>
            </a:r>
          </a:p>
          <a:p>
            <a:pPr>
              <a:buFont typeface="+mj-lt"/>
              <a:buAutoNum type="arabicPeriod"/>
            </a:pPr>
            <a:r>
              <a:rPr lang="en-GB" dirty="0">
                <a:latin typeface="Segoe UI Variable Text" pitchFamily="2" charset="0"/>
              </a:rPr>
              <a:t>When a value is stored in a variable using the equals sign (=), this is known as __________________.</a:t>
            </a:r>
          </a:p>
          <a:p>
            <a:pPr>
              <a:buFont typeface="+mj-lt"/>
              <a:buAutoNum type="arabicPeriod"/>
            </a:pPr>
            <a:r>
              <a:rPr lang="en-GB" dirty="0">
                <a:latin typeface="Segoe UI Variable Text" pitchFamily="2" charset="0"/>
              </a:rPr>
              <a:t>Repeating a section of code multiple times using a for or while loop is called __________________.</a:t>
            </a:r>
          </a:p>
          <a:p>
            <a:pPr>
              <a:buFont typeface="+mj-lt"/>
              <a:buAutoNum type="arabicPeriod"/>
            </a:pPr>
            <a:r>
              <a:rPr lang="en-GB" dirty="0">
                <a:latin typeface="Segoe UI Variable Text" pitchFamily="2" charset="0"/>
              </a:rPr>
              <a:t>A data type that can only store True or False values is called a __________________.</a:t>
            </a:r>
          </a:p>
          <a:p>
            <a:pPr>
              <a:buFont typeface="+mj-lt"/>
              <a:buAutoNum type="arabicPeriod"/>
            </a:pPr>
            <a:r>
              <a:rPr lang="en-GB" dirty="0">
                <a:latin typeface="Segoe UI Variable Text" pitchFamily="2" charset="0"/>
              </a:rPr>
              <a:t>Breaking apart or extracting part of a list or string using index positions is called __________________.</a:t>
            </a:r>
          </a:p>
          <a:p>
            <a:pPr>
              <a:buFont typeface="+mj-lt"/>
              <a:buAutoNum type="arabicPeriod"/>
            </a:pPr>
            <a:r>
              <a:rPr lang="en-GB" dirty="0">
                <a:latin typeface="Segoe UI Variable Text" pitchFamily="2" charset="0"/>
              </a:rPr>
              <a:t>Functions in Python that allow you to organise code into reusable blocks are known as __________________.</a:t>
            </a:r>
          </a:p>
          <a:p>
            <a:pPr>
              <a:buFont typeface="+mj-lt"/>
              <a:buAutoNum type="arabicPeriod"/>
            </a:pPr>
            <a:r>
              <a:rPr lang="en-GB" dirty="0">
                <a:latin typeface="Segoe UI Variable Text" pitchFamily="2" charset="0"/>
              </a:rPr>
              <a:t>A __________________ is used to collect data from the user.</a:t>
            </a:r>
          </a:p>
          <a:p>
            <a:pPr>
              <a:buFont typeface="+mj-lt"/>
              <a:buAutoNum type="arabicPeriod"/>
            </a:pPr>
            <a:r>
              <a:rPr lang="en-GB" dirty="0">
                <a:latin typeface="Segoe UI Variable Text" pitchFamily="2" charset="0"/>
              </a:rPr>
              <a:t>A __________________ stores text values such as names or messages.</a:t>
            </a:r>
          </a:p>
          <a:p>
            <a:pPr>
              <a:buFont typeface="+mj-lt"/>
              <a:buAutoNum type="arabicPeriod"/>
            </a:pPr>
            <a:r>
              <a:rPr lang="en-GB" dirty="0">
                <a:latin typeface="Segoe UI Variable Text" pitchFamily="2" charset="0"/>
              </a:rPr>
              <a:t>A __________________ converts high-level language into machine code.</a:t>
            </a:r>
          </a:p>
          <a:p>
            <a:pPr>
              <a:buFont typeface="+mj-lt"/>
              <a:buAutoNum type="arabicPeriod"/>
            </a:pPr>
            <a:r>
              <a:rPr lang="en-GB" dirty="0">
                <a:latin typeface="Segoe UI Variable Text" pitchFamily="2" charset="0"/>
              </a:rPr>
              <a:t>A __________________ repeats code while a condition is true.</a:t>
            </a:r>
          </a:p>
        </p:txBody>
      </p:sp>
      <p:sp>
        <p:nvSpPr>
          <p:cNvPr id="7" name="TextBox 6">
            <a:extLst>
              <a:ext uri="{FF2B5EF4-FFF2-40B4-BE49-F238E27FC236}">
                <a16:creationId xmlns:a16="http://schemas.microsoft.com/office/drawing/2014/main" id="{EDF2AA7F-799F-A224-9A18-5E7F5B05B1E1}"/>
              </a:ext>
            </a:extLst>
          </p:cNvPr>
          <p:cNvSpPr txBox="1"/>
          <p:nvPr/>
        </p:nvSpPr>
        <p:spPr>
          <a:xfrm>
            <a:off x="7047379" y="2519422"/>
            <a:ext cx="4759811" cy="923330"/>
          </a:xfrm>
          <a:prstGeom prst="rect">
            <a:avLst/>
          </a:prstGeom>
          <a:solidFill>
            <a:schemeClr val="bg1">
              <a:lumMod val="95000"/>
            </a:schemeClr>
          </a:solidFill>
        </p:spPr>
        <p:txBody>
          <a:bodyPr wrap="square">
            <a:spAutoFit/>
          </a:bodyPr>
          <a:lstStyle/>
          <a:p>
            <a:r>
              <a:rPr lang="en-GB" dirty="0">
                <a:latin typeface="Segoe UI Variable Text" pitchFamily="2" charset="0"/>
              </a:rPr>
              <a:t>subprograms     iteration     integer     slicing  </a:t>
            </a:r>
          </a:p>
          <a:p>
            <a:r>
              <a:rPr lang="en-GB" dirty="0">
                <a:latin typeface="Segoe UI Variable Text" pitchFamily="2" charset="0"/>
              </a:rPr>
              <a:t>Boolean         assignment     string     float  </a:t>
            </a:r>
          </a:p>
          <a:p>
            <a:r>
              <a:rPr lang="en-GB" dirty="0">
                <a:latin typeface="Segoe UI Variable Text" pitchFamily="2" charset="0"/>
              </a:rPr>
              <a:t>compiler        array          loop        input</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4E867-64C4-C744-680C-0726A0E9BBF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189792A-F726-3A86-5CFF-95B3DBC60289}"/>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Knowledge retrieval</a:t>
            </a:r>
          </a:p>
        </p:txBody>
      </p:sp>
      <p:sp>
        <p:nvSpPr>
          <p:cNvPr id="4" name="Rectangle 3">
            <a:extLst>
              <a:ext uri="{FF2B5EF4-FFF2-40B4-BE49-F238E27FC236}">
                <a16:creationId xmlns:a16="http://schemas.microsoft.com/office/drawing/2014/main" id="{F37C93AD-AFD7-325F-0DFA-F850F58F60C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22A1F0BF-F79C-0ED2-619F-E06F3648D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9178EF9B-3336-8A00-9E22-A540FF9F02EE}"/>
              </a:ext>
            </a:extLst>
          </p:cNvPr>
          <p:cNvSpPr txBox="1"/>
          <p:nvPr/>
        </p:nvSpPr>
        <p:spPr>
          <a:xfrm>
            <a:off x="7886700" y="1306681"/>
            <a:ext cx="39204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Fill in the missing gaps using some of the words provided below. </a:t>
            </a:r>
          </a:p>
        </p:txBody>
      </p:sp>
      <p:pic>
        <p:nvPicPr>
          <p:cNvPr id="9" name="Graphic 8" descr="Clipboard Mixed with solid fill">
            <a:extLst>
              <a:ext uri="{FF2B5EF4-FFF2-40B4-BE49-F238E27FC236}">
                <a16:creationId xmlns:a16="http://schemas.microsoft.com/office/drawing/2014/main" id="{FEE371BF-E217-1D47-1C99-FDE11BD3C29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sp>
        <p:nvSpPr>
          <p:cNvPr id="7" name="TextBox 6">
            <a:extLst>
              <a:ext uri="{FF2B5EF4-FFF2-40B4-BE49-F238E27FC236}">
                <a16:creationId xmlns:a16="http://schemas.microsoft.com/office/drawing/2014/main" id="{48E9D915-8A7A-207E-4C51-5284C9E91D60}"/>
              </a:ext>
            </a:extLst>
          </p:cNvPr>
          <p:cNvSpPr txBox="1"/>
          <p:nvPr/>
        </p:nvSpPr>
        <p:spPr>
          <a:xfrm>
            <a:off x="7047379" y="2519422"/>
            <a:ext cx="4759811" cy="923330"/>
          </a:xfrm>
          <a:prstGeom prst="rect">
            <a:avLst/>
          </a:prstGeom>
          <a:solidFill>
            <a:schemeClr val="bg1">
              <a:lumMod val="95000"/>
            </a:schemeClr>
          </a:solidFill>
        </p:spPr>
        <p:txBody>
          <a:bodyPr wrap="square">
            <a:spAutoFit/>
          </a:bodyPr>
          <a:lstStyle/>
          <a:p>
            <a:r>
              <a:rPr lang="en-GB" dirty="0">
                <a:latin typeface="Segoe UI Variable Text" pitchFamily="2" charset="0"/>
              </a:rPr>
              <a:t>subprograms     iteration     integer     slicing  </a:t>
            </a:r>
          </a:p>
          <a:p>
            <a:r>
              <a:rPr lang="en-GB" dirty="0">
                <a:latin typeface="Segoe UI Variable Text" pitchFamily="2" charset="0"/>
              </a:rPr>
              <a:t>Boolean         assignment     string     float  </a:t>
            </a:r>
          </a:p>
          <a:p>
            <a:r>
              <a:rPr lang="en-GB" dirty="0">
                <a:latin typeface="Segoe UI Variable Text" pitchFamily="2" charset="0"/>
              </a:rPr>
              <a:t>compiler        array          loop        input</a:t>
            </a:r>
          </a:p>
        </p:txBody>
      </p:sp>
      <p:sp>
        <p:nvSpPr>
          <p:cNvPr id="12" name="Rectangle 5">
            <a:extLst>
              <a:ext uri="{FF2B5EF4-FFF2-40B4-BE49-F238E27FC236}">
                <a16:creationId xmlns:a16="http://schemas.microsoft.com/office/drawing/2014/main" id="{D764F081-9A4B-1476-59BB-BE7EFB1BFE54}"/>
              </a:ext>
            </a:extLst>
          </p:cNvPr>
          <p:cNvSpPr>
            <a:spLocks noChangeArrowheads="1"/>
          </p:cNvSpPr>
          <p:nvPr/>
        </p:nvSpPr>
        <p:spPr bwMode="auto">
          <a:xfrm>
            <a:off x="125730" y="1180594"/>
            <a:ext cx="6537960" cy="45243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 whole number data type in Python is called an </a:t>
            </a:r>
            <a:r>
              <a:rPr kumimoji="0" lang="en-US" altLang="en-US" sz="1800" b="1" i="0" u="none" strike="noStrike" cap="none" normalizeH="0" baseline="0" dirty="0">
                <a:ln>
                  <a:noFill/>
                </a:ln>
                <a:solidFill>
                  <a:schemeClr val="tx1"/>
                </a:solidFill>
                <a:effectLst/>
                <a:latin typeface="Segoe UI Variable Text" pitchFamily="2" charset="0"/>
              </a:rPr>
              <a:t>integer</a:t>
            </a:r>
            <a:r>
              <a:rPr kumimoji="0" lang="en-US" altLang="en-US" sz="1800" b="0" i="0" u="none" strike="noStrike" cap="none" normalizeH="0" baseline="0" dirty="0">
                <a:ln>
                  <a:noFill/>
                </a:ln>
                <a:solidFill>
                  <a:schemeClr val="tx1"/>
                </a:solidFill>
                <a:effectLst/>
                <a:latin typeface="Segoe UI Variable Text" pitchFamily="2"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When a value is stored in a variable using the equals sign (=), this is known as </a:t>
            </a:r>
            <a:r>
              <a:rPr kumimoji="0" lang="en-US" altLang="en-US" sz="1800" b="1" i="0" u="none" strike="noStrike" cap="none" normalizeH="0" baseline="0" dirty="0">
                <a:ln>
                  <a:noFill/>
                </a:ln>
                <a:solidFill>
                  <a:schemeClr val="tx1"/>
                </a:solidFill>
                <a:effectLst/>
                <a:latin typeface="Segoe UI Variable Text" pitchFamily="2" charset="0"/>
              </a:rPr>
              <a:t>assignment</a:t>
            </a:r>
            <a:r>
              <a:rPr kumimoji="0" lang="en-US" altLang="en-US" sz="1800" b="0" i="0" u="none" strike="noStrike" cap="none" normalizeH="0" baseline="0" dirty="0">
                <a:ln>
                  <a:noFill/>
                </a:ln>
                <a:solidFill>
                  <a:schemeClr val="tx1"/>
                </a:solidFill>
                <a:effectLst/>
                <a:latin typeface="Segoe UI Variable Text" pitchFamily="2"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Repeating a section of code multiple times using a for or while loop is called </a:t>
            </a:r>
            <a:r>
              <a:rPr kumimoji="0" lang="en-US" altLang="en-US" sz="1800" b="1" i="0" u="none" strike="noStrike" cap="none" normalizeH="0" baseline="0" dirty="0">
                <a:ln>
                  <a:noFill/>
                </a:ln>
                <a:solidFill>
                  <a:schemeClr val="tx1"/>
                </a:solidFill>
                <a:effectLst/>
                <a:latin typeface="Segoe UI Variable Text" pitchFamily="2" charset="0"/>
              </a:rPr>
              <a:t>iteration</a:t>
            </a:r>
            <a:r>
              <a:rPr kumimoji="0" lang="en-US" altLang="en-US" sz="1800" b="0" i="0" u="none" strike="noStrike" cap="none" normalizeH="0" baseline="0" dirty="0">
                <a:ln>
                  <a:noFill/>
                </a:ln>
                <a:solidFill>
                  <a:schemeClr val="tx1"/>
                </a:solidFill>
                <a:effectLst/>
                <a:latin typeface="Segoe UI Variable Text" pitchFamily="2"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 data type that can only store True or False values is called a </a:t>
            </a:r>
            <a:r>
              <a:rPr kumimoji="0" lang="en-US" altLang="en-US" sz="1800" b="1" i="0" u="none" strike="noStrike" cap="none" normalizeH="0" baseline="0" dirty="0">
                <a:ln>
                  <a:noFill/>
                </a:ln>
                <a:solidFill>
                  <a:schemeClr val="tx1"/>
                </a:solidFill>
                <a:effectLst/>
                <a:latin typeface="Segoe UI Variable Text" pitchFamily="2" charset="0"/>
              </a:rPr>
              <a:t>Boolean</a:t>
            </a:r>
            <a:r>
              <a:rPr kumimoji="0" lang="en-US" altLang="en-US" sz="1800" b="0" i="0" u="none" strike="noStrike" cap="none" normalizeH="0" baseline="0" dirty="0">
                <a:ln>
                  <a:noFill/>
                </a:ln>
                <a:solidFill>
                  <a:schemeClr val="tx1"/>
                </a:solidFill>
                <a:effectLst/>
                <a:latin typeface="Segoe UI Variable Text" pitchFamily="2"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Breaking apart or extracting part of a list or string using index positions is called </a:t>
            </a:r>
            <a:r>
              <a:rPr kumimoji="0" lang="en-US" altLang="en-US" sz="1800" b="1" i="0" u="none" strike="noStrike" cap="none" normalizeH="0" baseline="0" dirty="0">
                <a:ln>
                  <a:noFill/>
                </a:ln>
                <a:solidFill>
                  <a:schemeClr val="tx1"/>
                </a:solidFill>
                <a:effectLst/>
                <a:latin typeface="Segoe UI Variable Text" pitchFamily="2" charset="0"/>
              </a:rPr>
              <a:t>slicing</a:t>
            </a:r>
            <a:r>
              <a:rPr kumimoji="0" lang="en-US" altLang="en-US" sz="1800" b="0" i="0" u="none" strike="noStrike" cap="none" normalizeH="0" baseline="0" dirty="0">
                <a:ln>
                  <a:noFill/>
                </a:ln>
                <a:solidFill>
                  <a:schemeClr val="tx1"/>
                </a:solidFill>
                <a:effectLst/>
                <a:latin typeface="Segoe UI Variable Text" pitchFamily="2"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Functions in Python that allow you to </a:t>
            </a:r>
            <a:r>
              <a:rPr kumimoji="0" lang="en-US" altLang="en-US" sz="1800" b="0" i="0" u="none" strike="noStrike" cap="none" normalizeH="0" baseline="0" dirty="0" err="1">
                <a:ln>
                  <a:noFill/>
                </a:ln>
                <a:solidFill>
                  <a:schemeClr val="tx1"/>
                </a:solidFill>
                <a:effectLst/>
                <a:latin typeface="Segoe UI Variable Text" pitchFamily="2" charset="0"/>
              </a:rPr>
              <a:t>organise</a:t>
            </a:r>
            <a:r>
              <a:rPr kumimoji="0" lang="en-US" altLang="en-US" sz="1800" b="0" i="0" u="none" strike="noStrike" cap="none" normalizeH="0" baseline="0" dirty="0">
                <a:ln>
                  <a:noFill/>
                </a:ln>
                <a:solidFill>
                  <a:schemeClr val="tx1"/>
                </a:solidFill>
                <a:effectLst/>
                <a:latin typeface="Segoe UI Variable Text" pitchFamily="2" charset="0"/>
              </a:rPr>
              <a:t> code into reusable blocks are known as </a:t>
            </a:r>
            <a:r>
              <a:rPr kumimoji="0" lang="en-US" altLang="en-US" sz="1800" b="1" i="0" u="none" strike="noStrike" cap="none" normalizeH="0" baseline="0" dirty="0">
                <a:ln>
                  <a:noFill/>
                </a:ln>
                <a:solidFill>
                  <a:schemeClr val="tx1"/>
                </a:solidFill>
                <a:effectLst/>
                <a:latin typeface="Segoe UI Variable Text" pitchFamily="2" charset="0"/>
              </a:rPr>
              <a:t>subprograms.</a:t>
            </a:r>
            <a:endParaRPr kumimoji="0" lang="en-US" altLang="en-US" sz="1800" b="0" i="0" u="none" strike="noStrike" cap="none" normalizeH="0" baseline="0" dirty="0">
              <a:ln>
                <a:noFill/>
              </a:ln>
              <a:solidFill>
                <a:schemeClr val="tx1"/>
              </a:solidFill>
              <a:effectLst/>
              <a:latin typeface="Segoe UI Variable Text" pitchFamily="2"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An </a:t>
            </a:r>
            <a:r>
              <a:rPr kumimoji="0" lang="en-US" altLang="en-US" sz="1800" b="1" i="0" u="none" strike="noStrike" cap="none" normalizeH="0" baseline="0" dirty="0">
                <a:ln>
                  <a:noFill/>
                </a:ln>
                <a:solidFill>
                  <a:schemeClr val="tx1"/>
                </a:solidFill>
                <a:effectLst/>
                <a:latin typeface="Segoe UI Variable Text" pitchFamily="2" charset="0"/>
              </a:rPr>
              <a:t>input</a:t>
            </a:r>
            <a:r>
              <a:rPr kumimoji="0" lang="en-US" altLang="en-US" sz="1800" b="0" i="0" u="none" strike="noStrike" cap="none" normalizeH="0" baseline="0" dirty="0">
                <a:ln>
                  <a:noFill/>
                </a:ln>
                <a:solidFill>
                  <a:schemeClr val="tx1"/>
                </a:solidFill>
                <a:effectLst/>
                <a:latin typeface="Segoe UI Variable Text" pitchFamily="2" charset="0"/>
              </a:rPr>
              <a:t> is used to collect data from the user.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 </a:t>
            </a:r>
            <a:r>
              <a:rPr kumimoji="0" lang="en-US" altLang="en-US" sz="1800" b="1" i="0" u="none" strike="noStrike" cap="none" normalizeH="0" baseline="0" dirty="0">
                <a:ln>
                  <a:noFill/>
                </a:ln>
                <a:solidFill>
                  <a:schemeClr val="tx1"/>
                </a:solidFill>
                <a:effectLst/>
                <a:latin typeface="Segoe UI Variable Text" pitchFamily="2" charset="0"/>
              </a:rPr>
              <a:t>string</a:t>
            </a:r>
            <a:r>
              <a:rPr kumimoji="0" lang="en-US" altLang="en-US" sz="1800" b="0" i="0" u="none" strike="noStrike" cap="none" normalizeH="0" baseline="0" dirty="0">
                <a:ln>
                  <a:noFill/>
                </a:ln>
                <a:solidFill>
                  <a:schemeClr val="tx1"/>
                </a:solidFill>
                <a:effectLst/>
                <a:latin typeface="Segoe UI Variable Text" pitchFamily="2" charset="0"/>
              </a:rPr>
              <a:t> stores text values such as names or messages.</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 </a:t>
            </a:r>
            <a:r>
              <a:rPr kumimoji="0" lang="en-US" altLang="en-US" sz="1800" b="1" i="0" u="none" strike="noStrike" cap="none" normalizeH="0" baseline="0" dirty="0">
                <a:ln>
                  <a:noFill/>
                </a:ln>
                <a:solidFill>
                  <a:schemeClr val="tx1"/>
                </a:solidFill>
                <a:effectLst/>
                <a:latin typeface="Segoe UI Variable Text" pitchFamily="2" charset="0"/>
              </a:rPr>
              <a:t>compiler</a:t>
            </a:r>
            <a:r>
              <a:rPr kumimoji="0" lang="en-US" altLang="en-US" sz="1800" b="0" i="0" u="none" strike="noStrike" cap="none" normalizeH="0" baseline="0" dirty="0">
                <a:ln>
                  <a:noFill/>
                </a:ln>
                <a:solidFill>
                  <a:schemeClr val="tx1"/>
                </a:solidFill>
                <a:effectLst/>
                <a:latin typeface="Segoe UI Variable Text" pitchFamily="2" charset="0"/>
              </a:rPr>
              <a:t> converts high-level language into machine code.</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800" b="0" i="0" u="none" strike="noStrike" cap="none" normalizeH="0" baseline="0" dirty="0">
                <a:ln>
                  <a:noFill/>
                </a:ln>
                <a:solidFill>
                  <a:schemeClr val="tx1"/>
                </a:solidFill>
                <a:effectLst/>
                <a:latin typeface="Segoe UI Variable Text" pitchFamily="2" charset="0"/>
              </a:rPr>
              <a:t>A </a:t>
            </a:r>
            <a:r>
              <a:rPr kumimoji="0" lang="en-US" altLang="en-US" sz="1800" b="1" i="0" u="none" strike="noStrike" cap="none" normalizeH="0" baseline="0" dirty="0">
                <a:ln>
                  <a:noFill/>
                </a:ln>
                <a:solidFill>
                  <a:schemeClr val="tx1"/>
                </a:solidFill>
                <a:effectLst/>
                <a:latin typeface="Segoe UI Variable Text" pitchFamily="2" charset="0"/>
              </a:rPr>
              <a:t>loop</a:t>
            </a:r>
            <a:r>
              <a:rPr kumimoji="0" lang="en-US" altLang="en-US" sz="1800" b="0" i="0" u="none" strike="noStrike" cap="none" normalizeH="0" baseline="0" dirty="0">
                <a:ln>
                  <a:noFill/>
                </a:ln>
                <a:solidFill>
                  <a:schemeClr val="tx1"/>
                </a:solidFill>
                <a:effectLst/>
                <a:latin typeface="Segoe UI Variable Text" pitchFamily="2" charset="0"/>
              </a:rPr>
              <a:t> repeats code while a condition is true.</a:t>
            </a:r>
          </a:p>
        </p:txBody>
      </p:sp>
    </p:spTree>
    <p:extLst>
      <p:ext uri="{BB962C8B-B14F-4D97-AF65-F5344CB8AC3E}">
        <p14:creationId xmlns:p14="http://schemas.microsoft.com/office/powerpoint/2010/main" val="2366969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use of arrays (or equivalent) when solving problems, including both one-dimensional (1D) and two-dimensional arrays (2D)</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an array in programming.</a:t>
            </a:r>
          </a:p>
          <a:p>
            <a:pPr marL="342900" indent="-342900">
              <a:buFont typeface="Arial" panose="020B0604020202020204" pitchFamily="34" charset="0"/>
              <a:buChar char="•"/>
            </a:pPr>
            <a:r>
              <a:rPr lang="en-GB" sz="2000" dirty="0">
                <a:latin typeface="Segoe UI Variable Text" pitchFamily="2" charset="0"/>
              </a:rPr>
              <a:t>To identify the difference between a single (1D) array and multi-dimensional (2D) array when writing code. </a:t>
            </a:r>
          </a:p>
          <a:p>
            <a:pPr marL="342900" indent="-342900">
              <a:buFont typeface="Arial" panose="020B0604020202020204" pitchFamily="34" charset="0"/>
              <a:buChar char="•"/>
            </a:pPr>
            <a:r>
              <a:rPr lang="en-GB" sz="2000" dirty="0">
                <a:latin typeface="Segoe UI Variable Text" pitchFamily="2" charset="0"/>
              </a:rPr>
              <a:t>To write a range of programs that use single and multi-dimensional arrays.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Arrays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384995"/>
          </a:xfrm>
          <a:prstGeom prst="rect">
            <a:avLst/>
          </a:prstGeom>
          <a:noFill/>
        </p:spPr>
        <p:txBody>
          <a:bodyPr wrap="square">
            <a:spAutoFit/>
          </a:bodyPr>
          <a:lstStyle/>
          <a:p>
            <a:r>
              <a:rPr lang="en-GB" sz="2400" b="1" dirty="0">
                <a:latin typeface="Segoe UI Variable Text" pitchFamily="2" charset="0"/>
              </a:rPr>
              <a:t>What is an array?</a:t>
            </a:r>
          </a:p>
          <a:p>
            <a:endParaRPr lang="en-GB" sz="2400" dirty="0">
              <a:latin typeface="Segoe UI Variable Text" pitchFamily="2" charset="0"/>
            </a:endParaRPr>
          </a:p>
          <a:p>
            <a:r>
              <a:rPr lang="en-GB" dirty="0">
                <a:latin typeface="Segoe UI Variable Text" pitchFamily="2" charset="0"/>
              </a:rPr>
              <a:t>An array is a data structure used to store multiple values of the same data type in a single variable.</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651103"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01700" y="2543430"/>
            <a:ext cx="5629480" cy="400110"/>
          </a:xfrm>
          <a:prstGeom prst="rect">
            <a:avLst/>
          </a:prstGeom>
          <a:noFill/>
        </p:spPr>
        <p:txBody>
          <a:bodyPr wrap="square">
            <a:spAutoFit/>
          </a:bodyPr>
          <a:lstStyle/>
          <a:p>
            <a:r>
              <a:rPr lang="en-GB" sz="2000" b="1" dirty="0">
                <a:latin typeface="Segoe UI Variable Text" pitchFamily="2" charset="0"/>
              </a:rPr>
              <a:t>Why are they used?</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Q1-2 of Task 1</a:t>
            </a:r>
            <a:r>
              <a:rPr lang="en-GB" sz="1800" dirty="0">
                <a:latin typeface="Segoe UI Variable Text" pitchFamily="2" charset="0"/>
              </a:rPr>
              <a:t> in the student workbook.</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400110"/>
          </a:xfrm>
          <a:prstGeom prst="rect">
            <a:avLst/>
          </a:prstGeom>
          <a:noFill/>
        </p:spPr>
        <p:txBody>
          <a:bodyPr wrap="square">
            <a:spAutoFit/>
          </a:bodyPr>
          <a:lstStyle/>
          <a:p>
            <a:pPr algn="ctr"/>
            <a:r>
              <a:rPr lang="en-GB" sz="2000" b="1" dirty="0">
                <a:latin typeface="Segoe UI Variable Text" pitchFamily="2" charset="0"/>
              </a:rPr>
              <a:t>Worked example</a:t>
            </a:r>
          </a:p>
        </p:txBody>
      </p:sp>
      <p:sp>
        <p:nvSpPr>
          <p:cNvPr id="11" name="TextBox 10">
            <a:extLst>
              <a:ext uri="{FF2B5EF4-FFF2-40B4-BE49-F238E27FC236}">
                <a16:creationId xmlns:a16="http://schemas.microsoft.com/office/drawing/2014/main" id="{ED7B40C5-4DA9-9347-7C4C-CE5967F7DDDC}"/>
              </a:ext>
            </a:extLst>
          </p:cNvPr>
          <p:cNvSpPr txBox="1"/>
          <p:nvPr/>
        </p:nvSpPr>
        <p:spPr>
          <a:xfrm>
            <a:off x="211252" y="4387408"/>
            <a:ext cx="5049212" cy="369332"/>
          </a:xfrm>
          <a:prstGeom prst="rect">
            <a:avLst/>
          </a:prstGeom>
          <a:noFill/>
        </p:spPr>
        <p:txBody>
          <a:bodyPr wrap="square">
            <a:spAutoFit/>
          </a:bodyPr>
          <a:lstStyle/>
          <a:p>
            <a:r>
              <a:rPr lang="en-GB" dirty="0">
                <a:latin typeface="Segoe UI Variable Text" pitchFamily="2" charset="0"/>
              </a:rPr>
              <a:t>Instead of creating lots of separate variables:</a:t>
            </a:r>
          </a:p>
        </p:txBody>
      </p:sp>
      <p:sp>
        <p:nvSpPr>
          <p:cNvPr id="8" name="TextBox 7">
            <a:extLst>
              <a:ext uri="{FF2B5EF4-FFF2-40B4-BE49-F238E27FC236}">
                <a16:creationId xmlns:a16="http://schemas.microsoft.com/office/drawing/2014/main" id="{7E84FA52-B9C6-5EC2-FF1C-1860D07AF6D9}"/>
              </a:ext>
            </a:extLst>
          </p:cNvPr>
          <p:cNvSpPr txBox="1"/>
          <p:nvPr/>
        </p:nvSpPr>
        <p:spPr>
          <a:xfrm>
            <a:off x="296037" y="4834277"/>
            <a:ext cx="4964427" cy="923330"/>
          </a:xfrm>
          <a:prstGeom prst="rect">
            <a:avLst/>
          </a:prstGeom>
          <a:noFill/>
          <a:ln>
            <a:solidFill>
              <a:schemeClr val="tx1"/>
            </a:solidFill>
            <a:prstDash val="dash"/>
          </a:ln>
        </p:spPr>
        <p:txBody>
          <a:bodyPr wrap="square">
            <a:spAutoFit/>
          </a:bodyPr>
          <a:lstStyle/>
          <a:p>
            <a:r>
              <a:rPr lang="nl-NL" dirty="0">
                <a:latin typeface="Courier New" panose="02070309020205020404" pitchFamily="49" charset="0"/>
                <a:cs typeface="Courier New" panose="02070309020205020404" pitchFamily="49" charset="0"/>
              </a:rPr>
              <a:t>student1 = "Amy“</a:t>
            </a:r>
          </a:p>
          <a:p>
            <a:r>
              <a:rPr lang="nl-NL" dirty="0">
                <a:latin typeface="Courier New" panose="02070309020205020404" pitchFamily="49" charset="0"/>
                <a:cs typeface="Courier New" panose="02070309020205020404" pitchFamily="49" charset="0"/>
              </a:rPr>
              <a:t>student2 = "Ben“</a:t>
            </a:r>
          </a:p>
          <a:p>
            <a:r>
              <a:rPr lang="nl-NL" dirty="0">
                <a:latin typeface="Courier New" panose="02070309020205020404" pitchFamily="49" charset="0"/>
                <a:cs typeface="Courier New" panose="02070309020205020404" pitchFamily="49" charset="0"/>
              </a:rPr>
              <a:t>student3 = "Cara"</a:t>
            </a:r>
            <a:endParaRPr lang="en-GB" dirty="0">
              <a:latin typeface="Courier New" panose="02070309020205020404" pitchFamily="49" charset="0"/>
              <a:cs typeface="Courier New" panose="02070309020205020404" pitchFamily="49" charset="0"/>
            </a:endParaRPr>
          </a:p>
        </p:txBody>
      </p:sp>
      <p:sp>
        <p:nvSpPr>
          <p:cNvPr id="7" name="TextBox 6">
            <a:extLst>
              <a:ext uri="{FF2B5EF4-FFF2-40B4-BE49-F238E27FC236}">
                <a16:creationId xmlns:a16="http://schemas.microsoft.com/office/drawing/2014/main" id="{4677B947-7BF0-305E-E399-FE73E2309D2D}"/>
              </a:ext>
            </a:extLst>
          </p:cNvPr>
          <p:cNvSpPr txBox="1"/>
          <p:nvPr/>
        </p:nvSpPr>
        <p:spPr>
          <a:xfrm>
            <a:off x="255033" y="5780416"/>
            <a:ext cx="5049212" cy="369332"/>
          </a:xfrm>
          <a:prstGeom prst="rect">
            <a:avLst/>
          </a:prstGeom>
          <a:noFill/>
        </p:spPr>
        <p:txBody>
          <a:bodyPr wrap="square">
            <a:spAutoFit/>
          </a:bodyPr>
          <a:lstStyle/>
          <a:p>
            <a:r>
              <a:rPr lang="en-GB" dirty="0">
                <a:latin typeface="Segoe UI Variable Text" pitchFamily="2" charset="0"/>
              </a:rPr>
              <a:t>You can use an array:</a:t>
            </a:r>
          </a:p>
        </p:txBody>
      </p:sp>
      <p:sp>
        <p:nvSpPr>
          <p:cNvPr id="10" name="TextBox 9">
            <a:extLst>
              <a:ext uri="{FF2B5EF4-FFF2-40B4-BE49-F238E27FC236}">
                <a16:creationId xmlns:a16="http://schemas.microsoft.com/office/drawing/2014/main" id="{232E6ACE-42C4-2747-A749-180821BDC4F5}"/>
              </a:ext>
            </a:extLst>
          </p:cNvPr>
          <p:cNvSpPr txBox="1"/>
          <p:nvPr/>
        </p:nvSpPr>
        <p:spPr>
          <a:xfrm>
            <a:off x="296037" y="6236726"/>
            <a:ext cx="4964427" cy="369332"/>
          </a:xfrm>
          <a:prstGeom prst="rect">
            <a:avLst/>
          </a:prstGeom>
          <a:noFill/>
          <a:ln>
            <a:solidFill>
              <a:schemeClr val="tx1"/>
            </a:solidFill>
            <a:prstDash val="dash"/>
          </a:ln>
        </p:spPr>
        <p:txBody>
          <a:bodyPr wrap="square">
            <a:spAutoFit/>
          </a:bodyPr>
          <a:lstStyle/>
          <a:p>
            <a:r>
              <a:rPr lang="nl-NL" dirty="0">
                <a:latin typeface="Courier New" panose="02070309020205020404" pitchFamily="49" charset="0"/>
                <a:cs typeface="Courier New" panose="02070309020205020404" pitchFamily="49" charset="0"/>
              </a:rPr>
              <a:t>students = ["Amy", "Ben", "Cara"]</a:t>
            </a:r>
            <a:endParaRPr lang="en-GB" dirty="0">
              <a:latin typeface="Courier New" panose="02070309020205020404" pitchFamily="49" charset="0"/>
              <a:cs typeface="Courier New" panose="02070309020205020404" pitchFamily="49" charset="0"/>
            </a:endParaRPr>
          </a:p>
        </p:txBody>
      </p:sp>
      <p:sp>
        <p:nvSpPr>
          <p:cNvPr id="19" name="TextBox 18">
            <a:extLst>
              <a:ext uri="{FF2B5EF4-FFF2-40B4-BE49-F238E27FC236}">
                <a16:creationId xmlns:a16="http://schemas.microsoft.com/office/drawing/2014/main" id="{F09E3A00-89B4-A60F-D8FC-161A97C0A66C}"/>
              </a:ext>
            </a:extLst>
          </p:cNvPr>
          <p:cNvSpPr txBox="1"/>
          <p:nvPr/>
        </p:nvSpPr>
        <p:spPr>
          <a:xfrm>
            <a:off x="201700" y="2954088"/>
            <a:ext cx="6320537" cy="1477328"/>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Store multiple related items together </a:t>
            </a:r>
          </a:p>
          <a:p>
            <a:pPr marL="285750" indent="-285750">
              <a:buFont typeface="Arial" panose="020B0604020202020204" pitchFamily="34" charset="0"/>
              <a:buChar char="•"/>
            </a:pPr>
            <a:r>
              <a:rPr lang="en-GB" dirty="0">
                <a:latin typeface="Segoe UI Variable Text" pitchFamily="2" charset="0"/>
              </a:rPr>
              <a:t>Keep data organised </a:t>
            </a:r>
          </a:p>
          <a:p>
            <a:pPr marL="285750" indent="-285750">
              <a:buFont typeface="Arial" panose="020B0604020202020204" pitchFamily="34" charset="0"/>
              <a:buChar char="•"/>
            </a:pPr>
            <a:r>
              <a:rPr lang="en-GB" dirty="0">
                <a:latin typeface="Segoe UI Variable Text" pitchFamily="2" charset="0"/>
              </a:rPr>
              <a:t>Allow you to loop through data easily </a:t>
            </a:r>
          </a:p>
          <a:p>
            <a:pPr marL="285750" indent="-285750">
              <a:buFont typeface="Arial" panose="020B0604020202020204" pitchFamily="34" charset="0"/>
              <a:buChar char="•"/>
            </a:pPr>
            <a:r>
              <a:rPr lang="en-GB" dirty="0">
                <a:latin typeface="Segoe UI Variable Text" pitchFamily="2" charset="0"/>
              </a:rPr>
              <a:t>Use less memory when storing large amounts of similar data.</a:t>
            </a:r>
          </a:p>
        </p:txBody>
      </p:sp>
      <p:sp>
        <p:nvSpPr>
          <p:cNvPr id="20" name="TextBox 19">
            <a:extLst>
              <a:ext uri="{FF2B5EF4-FFF2-40B4-BE49-F238E27FC236}">
                <a16:creationId xmlns:a16="http://schemas.microsoft.com/office/drawing/2014/main" id="{6CFFA776-1A51-5D1E-E483-0C0CAF51A70E}"/>
              </a:ext>
            </a:extLst>
          </p:cNvPr>
          <p:cNvSpPr txBox="1"/>
          <p:nvPr/>
        </p:nvSpPr>
        <p:spPr>
          <a:xfrm>
            <a:off x="6908836" y="1617949"/>
            <a:ext cx="5177605" cy="2308324"/>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marks = [78, 85, 92, 67]</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print(marks[0])  # Access first item</a:t>
            </a:r>
          </a:p>
          <a:p>
            <a:r>
              <a:rPr lang="en-GB" dirty="0">
                <a:latin typeface="Courier New" panose="02070309020205020404" pitchFamily="49" charset="0"/>
                <a:cs typeface="Courier New" panose="02070309020205020404" pitchFamily="49" charset="0"/>
              </a:rPr>
              <a:t>print(len(marks))  # Length of array</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 Loop through list</a:t>
            </a:r>
          </a:p>
          <a:p>
            <a:r>
              <a:rPr lang="en-GB" dirty="0">
                <a:latin typeface="Courier New" panose="02070309020205020404" pitchFamily="49" charset="0"/>
                <a:cs typeface="Courier New" panose="02070309020205020404" pitchFamily="49" charset="0"/>
              </a:rPr>
              <a:t>for mark in marks:</a:t>
            </a:r>
          </a:p>
          <a:p>
            <a:r>
              <a:rPr lang="en-GB" dirty="0">
                <a:latin typeface="Courier New" panose="02070309020205020404" pitchFamily="49" charset="0"/>
                <a:cs typeface="Courier New" panose="02070309020205020404" pitchFamily="49" charset="0"/>
              </a:rPr>
              <a:t>    print(mark)</a:t>
            </a:r>
          </a:p>
        </p:txBody>
      </p:sp>
      <p:sp>
        <p:nvSpPr>
          <p:cNvPr id="21" name="TextBox 20">
            <a:extLst>
              <a:ext uri="{FF2B5EF4-FFF2-40B4-BE49-F238E27FC236}">
                <a16:creationId xmlns:a16="http://schemas.microsoft.com/office/drawing/2014/main" id="{C469894C-6863-FAC2-3141-D846F017CDBD}"/>
              </a:ext>
            </a:extLst>
          </p:cNvPr>
          <p:cNvSpPr txBox="1"/>
          <p:nvPr/>
        </p:nvSpPr>
        <p:spPr>
          <a:xfrm>
            <a:off x="6864317" y="4065288"/>
            <a:ext cx="5629480" cy="400110"/>
          </a:xfrm>
          <a:prstGeom prst="rect">
            <a:avLst/>
          </a:prstGeom>
          <a:noFill/>
        </p:spPr>
        <p:txBody>
          <a:bodyPr wrap="square">
            <a:spAutoFit/>
          </a:bodyPr>
          <a:lstStyle/>
          <a:p>
            <a:r>
              <a:rPr lang="en-GB" sz="2000" b="1" dirty="0">
                <a:latin typeface="Segoe UI Variable Text" pitchFamily="2" charset="0"/>
              </a:rPr>
              <a:t>*Common list operations</a:t>
            </a:r>
          </a:p>
        </p:txBody>
      </p:sp>
      <p:sp>
        <p:nvSpPr>
          <p:cNvPr id="27" name="TextBox 26">
            <a:extLst>
              <a:ext uri="{FF2B5EF4-FFF2-40B4-BE49-F238E27FC236}">
                <a16:creationId xmlns:a16="http://schemas.microsoft.com/office/drawing/2014/main" id="{B1322224-D941-E7C7-C7C3-7E85DEDA58CA}"/>
              </a:ext>
            </a:extLst>
          </p:cNvPr>
          <p:cNvSpPr txBox="1"/>
          <p:nvPr/>
        </p:nvSpPr>
        <p:spPr>
          <a:xfrm>
            <a:off x="6964475" y="4556589"/>
            <a:ext cx="5121964" cy="923330"/>
          </a:xfrm>
          <a:prstGeom prst="rect">
            <a:avLst/>
          </a:prstGeom>
          <a:noFill/>
        </p:spPr>
        <p:txBody>
          <a:bodyPr wrap="square">
            <a:spAutoFit/>
          </a:bodyPr>
          <a:lstStyle/>
          <a:p>
            <a:pPr rtl="0">
              <a:buNone/>
            </a:pPr>
            <a:r>
              <a:rPr lang="en-GB" dirty="0">
                <a:latin typeface="Courier New" panose="02070309020205020404" pitchFamily="49" charset="0"/>
              </a:rPr>
              <a:t>marks.append(88)     </a:t>
            </a:r>
            <a:r>
              <a:rPr lang="en-GB" dirty="0">
                <a:latin typeface="Segoe UI Variable Text" pitchFamily="2" charset="0"/>
              </a:rPr>
              <a:t># Add item</a:t>
            </a:r>
            <a:br>
              <a:rPr lang="en-GB" dirty="0">
                <a:latin typeface="Segoe UI Variable Text" pitchFamily="2" charset="0"/>
              </a:rPr>
            </a:br>
            <a:r>
              <a:rPr lang="en-GB" dirty="0">
                <a:latin typeface="Courier New" panose="02070309020205020404" pitchFamily="49" charset="0"/>
              </a:rPr>
              <a:t>marks.remove(67)     </a:t>
            </a:r>
            <a:r>
              <a:rPr lang="en-GB" dirty="0">
                <a:latin typeface="Segoe UI Variable Text" pitchFamily="2" charset="0"/>
              </a:rPr>
              <a:t># Remove item</a:t>
            </a:r>
            <a:br>
              <a:rPr lang="en-GB" dirty="0">
                <a:latin typeface="Courier New" panose="02070309020205020404" pitchFamily="49" charset="0"/>
              </a:rPr>
            </a:br>
            <a:r>
              <a:rPr lang="en-GB" dirty="0">
                <a:latin typeface="Courier New" panose="02070309020205020404" pitchFamily="49" charset="0"/>
              </a:rPr>
              <a:t>marks[1] = 90        </a:t>
            </a:r>
            <a:r>
              <a:rPr lang="en-GB" dirty="0">
                <a:latin typeface="Segoe UI Variable Text" pitchFamily="2" charset="0"/>
              </a:rPr>
              <a:t># Change item</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2D Array</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8240FB31-1C78-8CE5-1C64-20D50AD29552}"/>
              </a:ext>
            </a:extLst>
          </p:cNvPr>
          <p:cNvSpPr txBox="1"/>
          <p:nvPr/>
        </p:nvSpPr>
        <p:spPr>
          <a:xfrm>
            <a:off x="224791" y="1156284"/>
            <a:ext cx="7936226" cy="1107996"/>
          </a:xfrm>
          <a:prstGeom prst="rect">
            <a:avLst/>
          </a:prstGeom>
          <a:noFill/>
        </p:spPr>
        <p:txBody>
          <a:bodyPr wrap="square">
            <a:spAutoFit/>
          </a:bodyPr>
          <a:lstStyle/>
          <a:p>
            <a:r>
              <a:rPr lang="en-GB" sz="2400" b="1" dirty="0">
                <a:latin typeface="Segoe UI Variable Text" pitchFamily="2" charset="0"/>
              </a:rPr>
              <a:t>What is a 2D array?</a:t>
            </a:r>
          </a:p>
          <a:p>
            <a:endParaRPr lang="en-GB" sz="2400" dirty="0">
              <a:latin typeface="Segoe UI Variable Text" pitchFamily="2" charset="0"/>
            </a:endParaRPr>
          </a:p>
          <a:p>
            <a:r>
              <a:rPr lang="en-GB" dirty="0">
                <a:latin typeface="Segoe UI Variable Text" pitchFamily="2" charset="0"/>
              </a:rPr>
              <a:t>A multi-dimensional (2D array) list is a list inside another list. </a:t>
            </a:r>
          </a:p>
        </p:txBody>
      </p:sp>
      <p:sp>
        <p:nvSpPr>
          <p:cNvPr id="8" name="TextBox 7">
            <a:extLst>
              <a:ext uri="{FF2B5EF4-FFF2-40B4-BE49-F238E27FC236}">
                <a16:creationId xmlns:a16="http://schemas.microsoft.com/office/drawing/2014/main" id="{660FF8EF-F36C-690D-6EA9-CD38A56389E4}"/>
              </a:ext>
            </a:extLst>
          </p:cNvPr>
          <p:cNvSpPr txBox="1"/>
          <p:nvPr/>
        </p:nvSpPr>
        <p:spPr>
          <a:xfrm>
            <a:off x="3482340" y="2403294"/>
            <a:ext cx="5563928" cy="400110"/>
          </a:xfrm>
          <a:prstGeom prst="rect">
            <a:avLst/>
          </a:prstGeom>
          <a:noFill/>
        </p:spPr>
        <p:txBody>
          <a:bodyPr wrap="square">
            <a:spAutoFit/>
          </a:bodyPr>
          <a:lstStyle/>
          <a:p>
            <a:r>
              <a:rPr lang="en-GB" sz="2000" b="1" dirty="0">
                <a:latin typeface="Segoe UI Variable Text" pitchFamily="2" charset="0"/>
              </a:rPr>
              <a:t>Why are they used?</a:t>
            </a:r>
          </a:p>
        </p:txBody>
      </p:sp>
      <p:sp>
        <p:nvSpPr>
          <p:cNvPr id="12" name="TextBox 11">
            <a:extLst>
              <a:ext uri="{FF2B5EF4-FFF2-40B4-BE49-F238E27FC236}">
                <a16:creationId xmlns:a16="http://schemas.microsoft.com/office/drawing/2014/main" id="{7561E584-D8A8-BEE3-AE07-A46714552965}"/>
              </a:ext>
            </a:extLst>
          </p:cNvPr>
          <p:cNvSpPr txBox="1"/>
          <p:nvPr/>
        </p:nvSpPr>
        <p:spPr>
          <a:xfrm>
            <a:off x="3541596" y="2911640"/>
            <a:ext cx="4849844"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Represent rows (records) and columns (fields)</a:t>
            </a:r>
          </a:p>
          <a:p>
            <a:pPr marL="285750" indent="-285750">
              <a:buFont typeface="Arial" panose="020B0604020202020204" pitchFamily="34" charset="0"/>
              <a:buChar char="•"/>
            </a:pPr>
            <a:r>
              <a:rPr lang="en-GB" dirty="0">
                <a:latin typeface="Segoe UI Variable Text" pitchFamily="2" charset="0"/>
              </a:rPr>
              <a:t>Store structured data</a:t>
            </a:r>
          </a:p>
          <a:p>
            <a:pPr marL="285750" indent="-285750">
              <a:buFont typeface="Arial" panose="020B0604020202020204" pitchFamily="34" charset="0"/>
              <a:buChar char="•"/>
            </a:pPr>
            <a:r>
              <a:rPr lang="en-GB" dirty="0">
                <a:latin typeface="Segoe UI Variable Text" pitchFamily="2" charset="0"/>
              </a:rPr>
              <a:t>Model real-world layouts (maps, seating plans, grids)</a:t>
            </a:r>
          </a:p>
          <a:p>
            <a:pPr marL="285750" indent="-285750">
              <a:buFont typeface="Arial" panose="020B0604020202020204" pitchFamily="34" charset="0"/>
              <a:buChar char="•"/>
            </a:pPr>
            <a:r>
              <a:rPr lang="en-GB" dirty="0">
                <a:latin typeface="Segoe UI Variable Text" pitchFamily="2" charset="0"/>
              </a:rPr>
              <a:t>Process grouped data efficiently</a:t>
            </a:r>
          </a:p>
        </p:txBody>
      </p:sp>
      <p:sp>
        <p:nvSpPr>
          <p:cNvPr id="13" name="TextBox 12">
            <a:extLst>
              <a:ext uri="{FF2B5EF4-FFF2-40B4-BE49-F238E27FC236}">
                <a16:creationId xmlns:a16="http://schemas.microsoft.com/office/drawing/2014/main" id="{F435A681-CAE7-FEA5-4986-04CA481E39FC}"/>
              </a:ext>
            </a:extLst>
          </p:cNvPr>
          <p:cNvSpPr txBox="1"/>
          <p:nvPr/>
        </p:nvSpPr>
        <p:spPr>
          <a:xfrm>
            <a:off x="149544" y="2356613"/>
            <a:ext cx="2895105" cy="407598"/>
          </a:xfrm>
          <a:prstGeom prst="rect">
            <a:avLst/>
          </a:prstGeom>
          <a:noFill/>
        </p:spPr>
        <p:txBody>
          <a:bodyPr wrap="square">
            <a:spAutoFit/>
          </a:bodyPr>
          <a:lstStyle/>
          <a:p>
            <a:r>
              <a:rPr lang="en-GB" sz="2000" b="1" dirty="0">
                <a:latin typeface="Segoe UI Variable Text" pitchFamily="2" charset="0"/>
              </a:rPr>
              <a:t>How are they used?</a:t>
            </a:r>
          </a:p>
        </p:txBody>
      </p:sp>
      <p:sp>
        <p:nvSpPr>
          <p:cNvPr id="15" name="TextBox 14">
            <a:extLst>
              <a:ext uri="{FF2B5EF4-FFF2-40B4-BE49-F238E27FC236}">
                <a16:creationId xmlns:a16="http://schemas.microsoft.com/office/drawing/2014/main" id="{269C083F-E713-84C2-E993-53820BDD3089}"/>
              </a:ext>
            </a:extLst>
          </p:cNvPr>
          <p:cNvSpPr txBox="1"/>
          <p:nvPr/>
        </p:nvSpPr>
        <p:spPr>
          <a:xfrm>
            <a:off x="224790" y="2764211"/>
            <a:ext cx="2426475" cy="1754326"/>
          </a:xfrm>
          <a:prstGeom prst="rect">
            <a:avLst/>
          </a:prstGeom>
          <a:noFill/>
        </p:spPr>
        <p:txBody>
          <a:bodyPr wrap="square">
            <a:spAutoFit/>
          </a:bodyPr>
          <a:lstStyle/>
          <a:p>
            <a:pPr>
              <a:buNone/>
            </a:pPr>
            <a:r>
              <a:rPr lang="en-GB" dirty="0">
                <a:latin typeface="Segoe UI Variable Text" pitchFamily="2" charset="0"/>
              </a:rPr>
              <a:t>It is often used to represent:</a:t>
            </a:r>
          </a:p>
          <a:p>
            <a:pPr marL="285750" indent="-285750">
              <a:buFont typeface="Arial" panose="020B0604020202020204" pitchFamily="34" charset="0"/>
              <a:buChar char="•"/>
            </a:pPr>
            <a:r>
              <a:rPr lang="en-GB" dirty="0">
                <a:latin typeface="Segoe UI Variable Text" pitchFamily="2" charset="0"/>
              </a:rPr>
              <a:t>Tables</a:t>
            </a:r>
          </a:p>
          <a:p>
            <a:pPr marL="285750" indent="-285750">
              <a:buFont typeface="Arial" panose="020B0604020202020204" pitchFamily="34" charset="0"/>
              <a:buChar char="•"/>
            </a:pPr>
            <a:r>
              <a:rPr lang="en-GB" dirty="0">
                <a:latin typeface="Segoe UI Variable Text" pitchFamily="2" charset="0"/>
              </a:rPr>
              <a:t>Grids</a:t>
            </a:r>
          </a:p>
          <a:p>
            <a:pPr marL="285750" indent="-285750">
              <a:buFont typeface="Arial" panose="020B0604020202020204" pitchFamily="34" charset="0"/>
              <a:buChar char="•"/>
            </a:pPr>
            <a:r>
              <a:rPr lang="en-GB" dirty="0">
                <a:latin typeface="Segoe UI Variable Text" pitchFamily="2" charset="0"/>
              </a:rPr>
              <a:t>Game boards</a:t>
            </a:r>
          </a:p>
          <a:p>
            <a:pPr marL="285750" indent="-285750">
              <a:buFont typeface="Arial" panose="020B0604020202020204" pitchFamily="34" charset="0"/>
              <a:buChar char="•"/>
            </a:pPr>
            <a:r>
              <a:rPr lang="en-GB" dirty="0">
                <a:latin typeface="Segoe UI Variable Text" pitchFamily="2" charset="0"/>
              </a:rPr>
              <a:t>Spreadsheets</a:t>
            </a:r>
          </a:p>
        </p:txBody>
      </p:sp>
      <p:cxnSp>
        <p:nvCxnSpPr>
          <p:cNvPr id="18" name="Straight Connector 17">
            <a:extLst>
              <a:ext uri="{FF2B5EF4-FFF2-40B4-BE49-F238E27FC236}">
                <a16:creationId xmlns:a16="http://schemas.microsoft.com/office/drawing/2014/main" id="{DE9B4BB9-1045-B799-A3A6-794672F30C1B}"/>
              </a:ext>
            </a:extLst>
          </p:cNvPr>
          <p:cNvCxnSpPr>
            <a:cxnSpLocks/>
          </p:cNvCxnSpPr>
          <p:nvPr/>
        </p:nvCxnSpPr>
        <p:spPr>
          <a:xfrm>
            <a:off x="3124960" y="2362493"/>
            <a:ext cx="0" cy="223122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B8F93826-F551-178F-E3FB-E8C0083C3479}"/>
              </a:ext>
            </a:extLst>
          </p:cNvPr>
          <p:cNvCxnSpPr>
            <a:cxnSpLocks/>
          </p:cNvCxnSpPr>
          <p:nvPr/>
        </p:nvCxnSpPr>
        <p:spPr>
          <a:xfrm>
            <a:off x="8435340" y="1108461"/>
            <a:ext cx="0" cy="566952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B72D0A78-9288-142F-C042-B0B3A04997B3}"/>
              </a:ext>
            </a:extLst>
          </p:cNvPr>
          <p:cNvSpPr txBox="1"/>
          <p:nvPr/>
        </p:nvSpPr>
        <p:spPr>
          <a:xfrm>
            <a:off x="9132572" y="1108461"/>
            <a:ext cx="2426371" cy="408562"/>
          </a:xfrm>
          <a:prstGeom prst="rect">
            <a:avLst/>
          </a:prstGeom>
          <a:noFill/>
        </p:spPr>
        <p:txBody>
          <a:bodyPr wrap="square">
            <a:spAutoFit/>
          </a:bodyPr>
          <a:lstStyle/>
          <a:p>
            <a:pPr algn="ctr"/>
            <a:r>
              <a:rPr lang="en-GB" sz="2000" b="1" dirty="0">
                <a:latin typeface="Segoe UI Variable Text" pitchFamily="2" charset="0"/>
              </a:rPr>
              <a:t>Worked example</a:t>
            </a:r>
          </a:p>
        </p:txBody>
      </p:sp>
      <p:sp>
        <p:nvSpPr>
          <p:cNvPr id="23" name="TextBox 22">
            <a:extLst>
              <a:ext uri="{FF2B5EF4-FFF2-40B4-BE49-F238E27FC236}">
                <a16:creationId xmlns:a16="http://schemas.microsoft.com/office/drawing/2014/main" id="{5316B708-B648-F075-5B2B-E943C095551D}"/>
              </a:ext>
            </a:extLst>
          </p:cNvPr>
          <p:cNvSpPr txBox="1"/>
          <p:nvPr/>
        </p:nvSpPr>
        <p:spPr>
          <a:xfrm>
            <a:off x="8709661" y="1617949"/>
            <a:ext cx="3376780"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scores = [</a:t>
            </a:r>
          </a:p>
          <a:p>
            <a:r>
              <a:rPr lang="en-GB" dirty="0">
                <a:latin typeface="Courier New" panose="02070309020205020404" pitchFamily="49" charset="0"/>
                <a:cs typeface="Courier New" panose="02070309020205020404" pitchFamily="49" charset="0"/>
              </a:rPr>
              <a:t>    [78, 85, 92],</a:t>
            </a:r>
          </a:p>
          <a:p>
            <a:r>
              <a:rPr lang="en-GB" dirty="0">
                <a:latin typeface="Courier New" panose="02070309020205020404" pitchFamily="49" charset="0"/>
                <a:cs typeface="Courier New" panose="02070309020205020404" pitchFamily="49" charset="0"/>
              </a:rPr>
              <a:t>    [67, 74, 80],</a:t>
            </a:r>
          </a:p>
          <a:p>
            <a:r>
              <a:rPr lang="en-GB" dirty="0">
                <a:latin typeface="Courier New" panose="02070309020205020404" pitchFamily="49" charset="0"/>
                <a:cs typeface="Courier New" panose="02070309020205020404" pitchFamily="49" charset="0"/>
              </a:rPr>
              <a:t>    [90, 88, 95]</a:t>
            </a:r>
          </a:p>
          <a:p>
            <a:r>
              <a:rPr lang="en-GB" dirty="0">
                <a:latin typeface="Courier New" panose="02070309020205020404" pitchFamily="49" charset="0"/>
                <a:cs typeface="Courier New" panose="02070309020205020404" pitchFamily="49" charset="0"/>
              </a:rPr>
              <a:t>]</a:t>
            </a:r>
          </a:p>
        </p:txBody>
      </p:sp>
      <p:sp>
        <p:nvSpPr>
          <p:cNvPr id="24" name="TextBox 23">
            <a:extLst>
              <a:ext uri="{FF2B5EF4-FFF2-40B4-BE49-F238E27FC236}">
                <a16:creationId xmlns:a16="http://schemas.microsoft.com/office/drawing/2014/main" id="{714CA9B4-6BE6-006F-C571-D144F4885153}"/>
              </a:ext>
            </a:extLst>
          </p:cNvPr>
          <p:cNvSpPr txBox="1"/>
          <p:nvPr/>
        </p:nvSpPr>
        <p:spPr>
          <a:xfrm>
            <a:off x="8709661" y="3277234"/>
            <a:ext cx="3405329" cy="1200329"/>
          </a:xfrm>
          <a:prstGeom prst="rect">
            <a:avLst/>
          </a:prstGeom>
          <a:solidFill>
            <a:schemeClr val="bg2">
              <a:lumMod val="90000"/>
            </a:schemeClr>
          </a:solidFill>
        </p:spPr>
        <p:txBody>
          <a:bodyPr wrap="square">
            <a:spAutoFit/>
          </a:bodyPr>
          <a:lstStyle/>
          <a:p>
            <a:r>
              <a:rPr lang="en-GB" sz="1800" b="1" dirty="0">
                <a:latin typeface="Segoe UI Variable Text" pitchFamily="2" charset="0"/>
              </a:rPr>
              <a:t>The output would be</a:t>
            </a:r>
          </a:p>
          <a:p>
            <a:r>
              <a:rPr lang="en-GB" dirty="0">
                <a:latin typeface="Segoe UI Variable Text" pitchFamily="2" charset="0"/>
              </a:rPr>
              <a:t>78  85  92</a:t>
            </a:r>
          </a:p>
          <a:p>
            <a:r>
              <a:rPr lang="en-GB" dirty="0">
                <a:latin typeface="Segoe UI Variable Text" pitchFamily="2" charset="0"/>
              </a:rPr>
              <a:t>67  74  80</a:t>
            </a:r>
          </a:p>
          <a:p>
            <a:r>
              <a:rPr lang="en-GB" dirty="0">
                <a:latin typeface="Segoe UI Variable Text" pitchFamily="2" charset="0"/>
              </a:rPr>
              <a:t>90  88  95</a:t>
            </a:r>
          </a:p>
        </p:txBody>
      </p:sp>
      <p:graphicFrame>
        <p:nvGraphicFramePr>
          <p:cNvPr id="25" name="Table 24">
            <a:extLst>
              <a:ext uri="{FF2B5EF4-FFF2-40B4-BE49-F238E27FC236}">
                <a16:creationId xmlns:a16="http://schemas.microsoft.com/office/drawing/2014/main" id="{3E45752F-BE7D-F353-6CD3-F802617EA7B8}"/>
              </a:ext>
            </a:extLst>
          </p:cNvPr>
          <p:cNvGraphicFramePr>
            <a:graphicFrameLocks noGrp="1"/>
          </p:cNvGraphicFramePr>
          <p:nvPr>
            <p:extLst>
              <p:ext uri="{D42A27DB-BD31-4B8C-83A1-F6EECF244321}">
                <p14:modId xmlns:p14="http://schemas.microsoft.com/office/powerpoint/2010/main" val="680323033"/>
              </p:ext>
            </p:extLst>
          </p:nvPr>
        </p:nvGraphicFramePr>
        <p:xfrm>
          <a:off x="224790" y="5023084"/>
          <a:ext cx="6093218" cy="1676400"/>
        </p:xfrm>
        <a:graphic>
          <a:graphicData uri="http://schemas.openxmlformats.org/drawingml/2006/table">
            <a:tbl>
              <a:tblPr/>
              <a:tblGrid>
                <a:gridCol w="1476954">
                  <a:extLst>
                    <a:ext uri="{9D8B030D-6E8A-4147-A177-3AD203B41FA5}">
                      <a16:colId xmlns:a16="http://schemas.microsoft.com/office/drawing/2014/main" val="3152175210"/>
                    </a:ext>
                  </a:extLst>
                </a:gridCol>
                <a:gridCol w="1779512">
                  <a:extLst>
                    <a:ext uri="{9D8B030D-6E8A-4147-A177-3AD203B41FA5}">
                      <a16:colId xmlns:a16="http://schemas.microsoft.com/office/drawing/2014/main" val="2691927428"/>
                    </a:ext>
                  </a:extLst>
                </a:gridCol>
                <a:gridCol w="2836752">
                  <a:extLst>
                    <a:ext uri="{9D8B030D-6E8A-4147-A177-3AD203B41FA5}">
                      <a16:colId xmlns:a16="http://schemas.microsoft.com/office/drawing/2014/main" val="1287887690"/>
                    </a:ext>
                  </a:extLst>
                </a:gridCol>
              </a:tblGrid>
              <a:tr h="0">
                <a:tc>
                  <a:txBody>
                    <a:bodyPr/>
                    <a:lstStyle/>
                    <a:p>
                      <a:pPr>
                        <a:buNone/>
                      </a:pPr>
                      <a:r>
                        <a:rPr lang="en-GB" sz="1600" b="1" dirty="0">
                          <a:latin typeface="Segoe UI Variable Text" pitchFamily="2" charset="0"/>
                        </a:rPr>
                        <a:t>Feature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latin typeface="Segoe UI Variable Text" pitchFamily="2" charset="0"/>
                        </a:rPr>
                        <a:t>1D Array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latin typeface="Segoe UI Variable Text" pitchFamily="2" charset="0"/>
                        </a:rPr>
                        <a:t>2D Array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33579123"/>
                  </a:ext>
                </a:extLst>
              </a:tr>
              <a:tr h="0">
                <a:tc>
                  <a:txBody>
                    <a:bodyPr/>
                    <a:lstStyle/>
                    <a:p>
                      <a:pPr>
                        <a:buNone/>
                      </a:pPr>
                      <a:r>
                        <a:rPr lang="en-GB" sz="1600" dirty="0">
                          <a:latin typeface="Segoe UI Variable Text" pitchFamily="2" charset="0"/>
                        </a:rPr>
                        <a:t>Structure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Single row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Rows and columns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647889"/>
                  </a:ext>
                </a:extLst>
              </a:tr>
              <a:tr h="0">
                <a:tc>
                  <a:txBody>
                    <a:bodyPr/>
                    <a:lstStyle/>
                    <a:p>
                      <a:pPr>
                        <a:buNone/>
                      </a:pPr>
                      <a:r>
                        <a:rPr lang="en-GB" sz="1600">
                          <a:latin typeface="Segoe UI Variable Text" pitchFamily="2" charset="0"/>
                        </a:rPr>
                        <a:t>Access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list[i]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list[i][j]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4116818"/>
                  </a:ext>
                </a:extLst>
              </a:tr>
              <a:tr h="0">
                <a:tc>
                  <a:txBody>
                    <a:bodyPr/>
                    <a:lstStyle/>
                    <a:p>
                      <a:pPr>
                        <a:buNone/>
                      </a:pPr>
                      <a:r>
                        <a:rPr lang="en-GB" sz="1600">
                          <a:latin typeface="Segoe UI Variable Text" pitchFamily="2" charset="0"/>
                        </a:rPr>
                        <a:t>Example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Storing names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Storing exam results table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0228676"/>
                  </a:ext>
                </a:extLst>
              </a:tr>
              <a:tr h="0">
                <a:tc>
                  <a:txBody>
                    <a:bodyPr/>
                    <a:lstStyle/>
                    <a:p>
                      <a:pPr>
                        <a:buNone/>
                      </a:pPr>
                      <a:r>
                        <a:rPr lang="en-GB" sz="1600">
                          <a:latin typeface="Segoe UI Variable Text" pitchFamily="2" charset="0"/>
                        </a:rPr>
                        <a:t>Complexity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Simple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More structured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3310818"/>
                  </a:ext>
                </a:extLst>
              </a:tr>
            </a:tbl>
          </a:graphicData>
        </a:graphic>
      </p:graphicFrame>
      <p:sp>
        <p:nvSpPr>
          <p:cNvPr id="30" name="TextBox 29">
            <a:extLst>
              <a:ext uri="{FF2B5EF4-FFF2-40B4-BE49-F238E27FC236}">
                <a16:creationId xmlns:a16="http://schemas.microsoft.com/office/drawing/2014/main" id="{B32CFDFE-EE16-CF31-7097-3BAB69BC9289}"/>
              </a:ext>
            </a:extLst>
          </p:cNvPr>
          <p:cNvSpPr txBox="1"/>
          <p:nvPr/>
        </p:nvSpPr>
        <p:spPr>
          <a:xfrm>
            <a:off x="149544" y="4591344"/>
            <a:ext cx="5563928" cy="400110"/>
          </a:xfrm>
          <a:prstGeom prst="rect">
            <a:avLst/>
          </a:prstGeom>
          <a:noFill/>
        </p:spPr>
        <p:txBody>
          <a:bodyPr wrap="square">
            <a:spAutoFit/>
          </a:bodyPr>
          <a:lstStyle/>
          <a:p>
            <a:r>
              <a:rPr lang="en-GB" sz="2000" b="1" dirty="0">
                <a:latin typeface="Segoe UI Variable Text" pitchFamily="2" charset="0"/>
              </a:rPr>
              <a:t>How do they compare to a 1D array?</a:t>
            </a:r>
          </a:p>
        </p:txBody>
      </p:sp>
    </p:spTree>
    <p:extLst>
      <p:ext uri="{BB962C8B-B14F-4D97-AF65-F5344CB8AC3E}">
        <p14:creationId xmlns:p14="http://schemas.microsoft.com/office/powerpoint/2010/main" val="3226656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BE5E2-5528-C430-9146-5066CFDDFD8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6DB9A24-4E0B-EF8D-149B-CDE4398A98B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2E3CB46F-777F-2551-8B5C-90CFB3BDF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A05E8029-C170-BD04-DB60-3BA7733F229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3E085F3D-2A1B-7C01-8BE8-14272636AF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A83AD6E7-D967-6571-4B8A-66E3F15C7443}"/>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
        <p:nvSpPr>
          <p:cNvPr id="5" name="TextBox 4">
            <a:extLst>
              <a:ext uri="{FF2B5EF4-FFF2-40B4-BE49-F238E27FC236}">
                <a16:creationId xmlns:a16="http://schemas.microsoft.com/office/drawing/2014/main" id="{DA364DD4-D448-7762-F71D-2DCD6CECC409}"/>
              </a:ext>
            </a:extLst>
          </p:cNvPr>
          <p:cNvSpPr txBox="1"/>
          <p:nvPr/>
        </p:nvSpPr>
        <p:spPr>
          <a:xfrm>
            <a:off x="224790" y="1341459"/>
            <a:ext cx="3376780"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scores = [</a:t>
            </a:r>
          </a:p>
          <a:p>
            <a:r>
              <a:rPr lang="en-GB" dirty="0">
                <a:latin typeface="Courier New" panose="02070309020205020404" pitchFamily="49" charset="0"/>
                <a:cs typeface="Courier New" panose="02070309020205020404" pitchFamily="49" charset="0"/>
              </a:rPr>
              <a:t>    [78, 85, 92],</a:t>
            </a:r>
          </a:p>
          <a:p>
            <a:r>
              <a:rPr lang="en-GB" dirty="0">
                <a:latin typeface="Courier New" panose="02070309020205020404" pitchFamily="49" charset="0"/>
                <a:cs typeface="Courier New" panose="02070309020205020404" pitchFamily="49" charset="0"/>
              </a:rPr>
              <a:t>    [67, 74, 80],</a:t>
            </a:r>
          </a:p>
          <a:p>
            <a:r>
              <a:rPr lang="en-GB" dirty="0">
                <a:latin typeface="Courier New" panose="02070309020205020404" pitchFamily="49" charset="0"/>
                <a:cs typeface="Courier New" panose="02070309020205020404" pitchFamily="49" charset="0"/>
              </a:rPr>
              <a:t>    [90, 88, 95]</a:t>
            </a:r>
          </a:p>
          <a:p>
            <a:r>
              <a:rPr lang="en-GB" dirty="0">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21499962-A280-42DE-EAF3-2D73B7172B6B}"/>
              </a:ext>
            </a:extLst>
          </p:cNvPr>
          <p:cNvSpPr txBox="1"/>
          <p:nvPr/>
        </p:nvSpPr>
        <p:spPr>
          <a:xfrm>
            <a:off x="210515" y="2957286"/>
            <a:ext cx="3405329" cy="1200329"/>
          </a:xfrm>
          <a:prstGeom prst="rect">
            <a:avLst/>
          </a:prstGeom>
          <a:solidFill>
            <a:schemeClr val="bg2">
              <a:lumMod val="90000"/>
            </a:schemeClr>
          </a:solidFill>
        </p:spPr>
        <p:txBody>
          <a:bodyPr wrap="square">
            <a:spAutoFit/>
          </a:bodyPr>
          <a:lstStyle/>
          <a:p>
            <a:r>
              <a:rPr lang="en-GB" sz="1800" b="1" dirty="0">
                <a:latin typeface="Segoe UI Variable Text" pitchFamily="2" charset="0"/>
              </a:rPr>
              <a:t>The output would be</a:t>
            </a:r>
          </a:p>
          <a:p>
            <a:r>
              <a:rPr lang="en-GB" dirty="0">
                <a:latin typeface="Segoe UI Variable Text" pitchFamily="2" charset="0"/>
              </a:rPr>
              <a:t>78  85  92</a:t>
            </a:r>
          </a:p>
          <a:p>
            <a:r>
              <a:rPr lang="en-GB" dirty="0">
                <a:latin typeface="Segoe UI Variable Text" pitchFamily="2" charset="0"/>
              </a:rPr>
              <a:t>67  74  80</a:t>
            </a:r>
          </a:p>
          <a:p>
            <a:r>
              <a:rPr lang="en-GB" dirty="0">
                <a:latin typeface="Segoe UI Variable Text" pitchFamily="2" charset="0"/>
              </a:rPr>
              <a:t>90  88  95</a:t>
            </a:r>
          </a:p>
        </p:txBody>
      </p:sp>
      <p:sp>
        <p:nvSpPr>
          <p:cNvPr id="9" name="TextBox 8">
            <a:extLst>
              <a:ext uri="{FF2B5EF4-FFF2-40B4-BE49-F238E27FC236}">
                <a16:creationId xmlns:a16="http://schemas.microsoft.com/office/drawing/2014/main" id="{8A51AD14-755F-4918-0535-9339534EAACA}"/>
              </a:ext>
            </a:extLst>
          </p:cNvPr>
          <p:cNvSpPr txBox="1"/>
          <p:nvPr/>
        </p:nvSpPr>
        <p:spPr>
          <a:xfrm>
            <a:off x="4691537" y="1253299"/>
            <a:ext cx="4029554" cy="367168"/>
          </a:xfrm>
          <a:prstGeom prst="rect">
            <a:avLst/>
          </a:prstGeom>
          <a:noFill/>
        </p:spPr>
        <p:txBody>
          <a:bodyPr wrap="square">
            <a:spAutoFit/>
          </a:bodyPr>
          <a:lstStyle/>
          <a:p>
            <a:r>
              <a:rPr lang="en-GB" b="1" dirty="0">
                <a:latin typeface="Segoe UI Variable Text" pitchFamily="2" charset="0"/>
              </a:rPr>
              <a:t>Accessing values in a 2D array</a:t>
            </a:r>
          </a:p>
        </p:txBody>
      </p:sp>
      <p:sp>
        <p:nvSpPr>
          <p:cNvPr id="10" name="TextBox 9">
            <a:extLst>
              <a:ext uri="{FF2B5EF4-FFF2-40B4-BE49-F238E27FC236}">
                <a16:creationId xmlns:a16="http://schemas.microsoft.com/office/drawing/2014/main" id="{D85BCCD4-9287-12C6-722A-98BABE42CABE}"/>
              </a:ext>
            </a:extLst>
          </p:cNvPr>
          <p:cNvSpPr txBox="1"/>
          <p:nvPr/>
        </p:nvSpPr>
        <p:spPr>
          <a:xfrm>
            <a:off x="4747213" y="1628813"/>
            <a:ext cx="6271307" cy="646331"/>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print(scores[0][1])  # Row 0, Column 1 → 85</a:t>
            </a:r>
          </a:p>
          <a:p>
            <a:r>
              <a:rPr lang="en-GB" dirty="0">
                <a:latin typeface="Courier New" panose="02070309020205020404" pitchFamily="49" charset="0"/>
                <a:cs typeface="Courier New" panose="02070309020205020404" pitchFamily="49" charset="0"/>
              </a:rPr>
              <a:t>print(scores[2][2])  # Row 2, Column 2 → 95</a:t>
            </a:r>
          </a:p>
        </p:txBody>
      </p:sp>
      <p:sp>
        <p:nvSpPr>
          <p:cNvPr id="19" name="TextBox 18">
            <a:extLst>
              <a:ext uri="{FF2B5EF4-FFF2-40B4-BE49-F238E27FC236}">
                <a16:creationId xmlns:a16="http://schemas.microsoft.com/office/drawing/2014/main" id="{023D693B-8571-4B1F-73E1-4CE275D56A9E}"/>
              </a:ext>
            </a:extLst>
          </p:cNvPr>
          <p:cNvSpPr txBox="1"/>
          <p:nvPr/>
        </p:nvSpPr>
        <p:spPr>
          <a:xfrm>
            <a:off x="4691537" y="2476426"/>
            <a:ext cx="6137910" cy="646331"/>
          </a:xfrm>
          <a:prstGeom prst="rect">
            <a:avLst/>
          </a:prstGeom>
          <a:noFill/>
        </p:spPr>
        <p:txBody>
          <a:bodyPr wrap="square">
            <a:spAutoFit/>
          </a:bodyPr>
          <a:lstStyle/>
          <a:p>
            <a:pPr>
              <a:buNone/>
            </a:pPr>
            <a:r>
              <a:rPr lang="en-GB" b="1" dirty="0">
                <a:latin typeface="Segoe UI Variable Text" pitchFamily="2" charset="0"/>
              </a:rPr>
              <a:t>Think of it as:</a:t>
            </a:r>
          </a:p>
          <a:p>
            <a:pPr rtl="0">
              <a:buNone/>
            </a:pPr>
            <a:r>
              <a:rPr lang="en-GB" dirty="0">
                <a:latin typeface="Courier New" panose="02070309020205020404" pitchFamily="49" charset="0"/>
              </a:rPr>
              <a:t>list[row][column]</a:t>
            </a:r>
          </a:p>
        </p:txBody>
      </p:sp>
      <p:sp>
        <p:nvSpPr>
          <p:cNvPr id="20" name="Arrow: Right 19">
            <a:extLst>
              <a:ext uri="{FF2B5EF4-FFF2-40B4-BE49-F238E27FC236}">
                <a16:creationId xmlns:a16="http://schemas.microsoft.com/office/drawing/2014/main" id="{3A4B0A7F-1D57-1E33-9ED8-8456B8FB8FE3}"/>
              </a:ext>
            </a:extLst>
          </p:cNvPr>
          <p:cNvSpPr/>
          <p:nvPr/>
        </p:nvSpPr>
        <p:spPr>
          <a:xfrm>
            <a:off x="3726180" y="1737360"/>
            <a:ext cx="788670" cy="44577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126AEAC6-206D-514B-1E96-F9FB6E0D510F}"/>
              </a:ext>
            </a:extLst>
          </p:cNvPr>
          <p:cNvSpPr txBox="1"/>
          <p:nvPr/>
        </p:nvSpPr>
        <p:spPr>
          <a:xfrm>
            <a:off x="4691537" y="3735244"/>
            <a:ext cx="6137910" cy="369332"/>
          </a:xfrm>
          <a:prstGeom prst="rect">
            <a:avLst/>
          </a:prstGeom>
          <a:noFill/>
        </p:spPr>
        <p:txBody>
          <a:bodyPr wrap="square">
            <a:spAutoFit/>
          </a:bodyPr>
          <a:lstStyle/>
          <a:p>
            <a:r>
              <a:rPr lang="en-GB" b="1" dirty="0">
                <a:latin typeface="Segoe UI Variable Text" pitchFamily="2" charset="0"/>
              </a:rPr>
              <a:t>Looping through a 2D array</a:t>
            </a:r>
          </a:p>
        </p:txBody>
      </p:sp>
      <p:sp>
        <p:nvSpPr>
          <p:cNvPr id="23" name="TextBox 22">
            <a:extLst>
              <a:ext uri="{FF2B5EF4-FFF2-40B4-BE49-F238E27FC236}">
                <a16:creationId xmlns:a16="http://schemas.microsoft.com/office/drawing/2014/main" id="{EC6AB962-70CA-A50E-BDE7-F47687360165}"/>
              </a:ext>
            </a:extLst>
          </p:cNvPr>
          <p:cNvSpPr txBox="1"/>
          <p:nvPr/>
        </p:nvSpPr>
        <p:spPr>
          <a:xfrm>
            <a:off x="4747213" y="4146166"/>
            <a:ext cx="6271307"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for row in scores:</a:t>
            </a:r>
          </a:p>
          <a:p>
            <a:r>
              <a:rPr lang="en-GB" dirty="0">
                <a:latin typeface="Courier New" panose="02070309020205020404" pitchFamily="49" charset="0"/>
                <a:cs typeface="Courier New" panose="02070309020205020404" pitchFamily="49" charset="0"/>
              </a:rPr>
              <a:t>    for value in row:</a:t>
            </a:r>
          </a:p>
          <a:p>
            <a:r>
              <a:rPr lang="en-GB" dirty="0">
                <a:latin typeface="Courier New" panose="02070309020205020404" pitchFamily="49" charset="0"/>
                <a:cs typeface="Courier New" panose="02070309020205020404" pitchFamily="49" charset="0"/>
              </a:rPr>
              <a:t>        print(value)</a:t>
            </a:r>
          </a:p>
        </p:txBody>
      </p:sp>
      <p:sp>
        <p:nvSpPr>
          <p:cNvPr id="24" name="TextBox 23">
            <a:extLst>
              <a:ext uri="{FF2B5EF4-FFF2-40B4-BE49-F238E27FC236}">
                <a16:creationId xmlns:a16="http://schemas.microsoft.com/office/drawing/2014/main" id="{CEB2296B-4769-296E-570B-98C14041B364}"/>
              </a:ext>
            </a:extLst>
          </p:cNvPr>
          <p:cNvSpPr txBox="1"/>
          <p:nvPr/>
        </p:nvSpPr>
        <p:spPr>
          <a:xfrm>
            <a:off x="4747213" y="5737630"/>
            <a:ext cx="6271307"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for i in range(len(scores)):</a:t>
            </a:r>
          </a:p>
          <a:p>
            <a:r>
              <a:rPr lang="en-GB" dirty="0">
                <a:latin typeface="Courier New" panose="02070309020205020404" pitchFamily="49" charset="0"/>
                <a:cs typeface="Courier New" panose="02070309020205020404" pitchFamily="49" charset="0"/>
              </a:rPr>
              <a:t>    for j in range(len(scores[i])):</a:t>
            </a:r>
          </a:p>
          <a:p>
            <a:r>
              <a:rPr lang="en-GB" dirty="0">
                <a:latin typeface="Courier New" panose="02070309020205020404" pitchFamily="49" charset="0"/>
                <a:cs typeface="Courier New" panose="02070309020205020404" pitchFamily="49" charset="0"/>
              </a:rPr>
              <a:t>        print(scores[i][j])</a:t>
            </a:r>
          </a:p>
        </p:txBody>
      </p:sp>
      <p:sp>
        <p:nvSpPr>
          <p:cNvPr id="25" name="TextBox 24">
            <a:extLst>
              <a:ext uri="{FF2B5EF4-FFF2-40B4-BE49-F238E27FC236}">
                <a16:creationId xmlns:a16="http://schemas.microsoft.com/office/drawing/2014/main" id="{5024720D-711B-163A-0A57-1879C053AF37}"/>
              </a:ext>
            </a:extLst>
          </p:cNvPr>
          <p:cNvSpPr txBox="1"/>
          <p:nvPr/>
        </p:nvSpPr>
        <p:spPr>
          <a:xfrm>
            <a:off x="4691537" y="5313878"/>
            <a:ext cx="6137910" cy="369332"/>
          </a:xfrm>
          <a:prstGeom prst="rect">
            <a:avLst/>
          </a:prstGeom>
          <a:noFill/>
        </p:spPr>
        <p:txBody>
          <a:bodyPr wrap="square">
            <a:spAutoFit/>
          </a:bodyPr>
          <a:lstStyle/>
          <a:p>
            <a:pPr>
              <a:buNone/>
            </a:pPr>
            <a:r>
              <a:rPr lang="en-GB" b="1" dirty="0">
                <a:latin typeface="Segoe UI Variable Text" pitchFamily="2" charset="0"/>
              </a:rPr>
              <a:t>Or with indexes</a:t>
            </a:r>
            <a:endParaRPr lang="en-GB" dirty="0">
              <a:latin typeface="Courier New" panose="02070309020205020404" pitchFamily="49" charset="0"/>
            </a:endParaRPr>
          </a:p>
        </p:txBody>
      </p:sp>
      <p:sp>
        <p:nvSpPr>
          <p:cNvPr id="26" name="Arrow: Right 25">
            <a:extLst>
              <a:ext uri="{FF2B5EF4-FFF2-40B4-BE49-F238E27FC236}">
                <a16:creationId xmlns:a16="http://schemas.microsoft.com/office/drawing/2014/main" id="{C4BE199C-8F81-2D30-E017-D4130A370631}"/>
              </a:ext>
            </a:extLst>
          </p:cNvPr>
          <p:cNvSpPr/>
          <p:nvPr/>
        </p:nvSpPr>
        <p:spPr>
          <a:xfrm rot="3305266">
            <a:off x="3726180" y="2965799"/>
            <a:ext cx="788670" cy="44577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3915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25DD-A790-737A-30B1-72168F9E9BD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0728FAF-21F8-4E2E-CD1C-5180761528D3}"/>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11BEB3A3-A168-5567-AA7B-F5219B9356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FADD194-647E-2DE4-E81E-F17E00093E9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5430233E-E8D2-4B66-C446-42F51BB0EC1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CAA82696-6273-93AF-30F0-EB927DBA03C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5" name="TextBox 4">
            <a:extLst>
              <a:ext uri="{FF2B5EF4-FFF2-40B4-BE49-F238E27FC236}">
                <a16:creationId xmlns:a16="http://schemas.microsoft.com/office/drawing/2014/main" id="{414684CA-A5E5-8619-0B1A-104552AC8388}"/>
              </a:ext>
            </a:extLst>
          </p:cNvPr>
          <p:cNvSpPr txBox="1"/>
          <p:nvPr/>
        </p:nvSpPr>
        <p:spPr>
          <a:xfrm>
            <a:off x="1239370" y="2403289"/>
            <a:ext cx="3924300" cy="2308324"/>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board = [</a:t>
            </a:r>
          </a:p>
          <a:p>
            <a:r>
              <a:rPr lang="en-GB" dirty="0">
                <a:latin typeface="Courier New" panose="02070309020205020404" pitchFamily="49" charset="0"/>
                <a:cs typeface="Courier New" panose="02070309020205020404" pitchFamily="49" charset="0"/>
              </a:rPr>
              <a:t>    ["X", "O", "X"],</a:t>
            </a:r>
          </a:p>
          <a:p>
            <a:r>
              <a:rPr lang="en-GB" dirty="0">
                <a:latin typeface="Courier New" panose="02070309020205020404" pitchFamily="49" charset="0"/>
                <a:cs typeface="Courier New" panose="02070309020205020404" pitchFamily="49" charset="0"/>
              </a:rPr>
              <a:t>    ["O", "X", "O"],</a:t>
            </a:r>
          </a:p>
          <a:p>
            <a:r>
              <a:rPr lang="en-GB" dirty="0">
                <a:latin typeface="Courier New" panose="02070309020205020404" pitchFamily="49" charset="0"/>
                <a:cs typeface="Courier New" panose="02070309020205020404" pitchFamily="49" charset="0"/>
              </a:rPr>
              <a:t>    ["O", "X", "X"]</a:t>
            </a:r>
          </a:p>
          <a:p>
            <a:r>
              <a:rPr lang="en-GB" dirty="0">
                <a:latin typeface="Courier New" panose="02070309020205020404" pitchFamily="49" charset="0"/>
                <a:cs typeface="Courier New" panose="02070309020205020404" pitchFamily="49" charset="0"/>
              </a:rPr>
              <a:t>]</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for row in board:</a:t>
            </a:r>
          </a:p>
          <a:p>
            <a:r>
              <a:rPr lang="en-GB" dirty="0">
                <a:latin typeface="Courier New" panose="02070309020205020404" pitchFamily="49" charset="0"/>
                <a:cs typeface="Courier New" panose="02070309020205020404" pitchFamily="49" charset="0"/>
              </a:rPr>
              <a:t>    print(row)</a:t>
            </a:r>
          </a:p>
        </p:txBody>
      </p:sp>
      <p:sp>
        <p:nvSpPr>
          <p:cNvPr id="20" name="Arrow: Right 19">
            <a:extLst>
              <a:ext uri="{FF2B5EF4-FFF2-40B4-BE49-F238E27FC236}">
                <a16:creationId xmlns:a16="http://schemas.microsoft.com/office/drawing/2014/main" id="{653C02BA-46CF-A572-1962-444E889D88D4}"/>
              </a:ext>
            </a:extLst>
          </p:cNvPr>
          <p:cNvSpPr/>
          <p:nvPr/>
        </p:nvSpPr>
        <p:spPr>
          <a:xfrm>
            <a:off x="5552290" y="3111681"/>
            <a:ext cx="788670" cy="44577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0B6F782-9760-428D-2F0D-CE4D7721FA5F}"/>
              </a:ext>
            </a:extLst>
          </p:cNvPr>
          <p:cNvSpPr txBox="1"/>
          <p:nvPr/>
        </p:nvSpPr>
        <p:spPr>
          <a:xfrm>
            <a:off x="203050" y="1120847"/>
            <a:ext cx="8735210" cy="461665"/>
          </a:xfrm>
          <a:prstGeom prst="rect">
            <a:avLst/>
          </a:prstGeom>
          <a:noFill/>
        </p:spPr>
        <p:txBody>
          <a:bodyPr wrap="square">
            <a:spAutoFit/>
          </a:bodyPr>
          <a:lstStyle/>
          <a:p>
            <a:r>
              <a:rPr lang="en-GB" sz="2400" dirty="0"/>
              <a:t>🎮</a:t>
            </a:r>
            <a:r>
              <a:rPr lang="en-GB" dirty="0"/>
              <a:t> </a:t>
            </a:r>
            <a:r>
              <a:rPr lang="en-GB" sz="2400" b="1" dirty="0">
                <a:latin typeface="Segoe UI Variable Text" pitchFamily="2" charset="0"/>
              </a:rPr>
              <a:t>Real-World Example: Game Board (Tic-Tac-Toe)</a:t>
            </a:r>
            <a:endParaRPr lang="en-GB" b="1" dirty="0">
              <a:latin typeface="Segoe UI Variable Text" pitchFamily="2" charset="0"/>
            </a:endParaRPr>
          </a:p>
        </p:txBody>
      </p:sp>
      <p:pic>
        <p:nvPicPr>
          <p:cNvPr id="8" name="Picture 7">
            <a:extLst>
              <a:ext uri="{FF2B5EF4-FFF2-40B4-BE49-F238E27FC236}">
                <a16:creationId xmlns:a16="http://schemas.microsoft.com/office/drawing/2014/main" id="{FA9D9892-71AD-8BC5-DCB7-8C4CB0164FDC}"/>
              </a:ext>
            </a:extLst>
          </p:cNvPr>
          <p:cNvPicPr>
            <a:picLocks noChangeAspect="1"/>
          </p:cNvPicPr>
          <p:nvPr/>
        </p:nvPicPr>
        <p:blipFill>
          <a:blip r:embed="rId5"/>
          <a:stretch>
            <a:fillRect/>
          </a:stretch>
        </p:blipFill>
        <p:spPr>
          <a:xfrm>
            <a:off x="6729580" y="1714500"/>
            <a:ext cx="3429000" cy="3429000"/>
          </a:xfrm>
          <a:prstGeom prst="rect">
            <a:avLst/>
          </a:prstGeom>
        </p:spPr>
      </p:pic>
    </p:spTree>
    <p:extLst>
      <p:ext uri="{BB962C8B-B14F-4D97-AF65-F5344CB8AC3E}">
        <p14:creationId xmlns:p14="http://schemas.microsoft.com/office/powerpoint/2010/main" val="2587754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00203-EF49-8C12-68BB-6E75F4C09F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DFDA94-10A3-3437-7B4D-9A1AA02A82E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526C6C5A-85A7-DA36-FB0B-83AEA45A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C038D1A-F2A4-AFDF-F1B0-A428DC0B17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8FBC4FCF-73F0-C317-E54C-DF0CE161BE12}"/>
              </a:ext>
            </a:extLst>
          </p:cNvPr>
          <p:cNvSpPr txBox="1"/>
          <p:nvPr/>
        </p:nvSpPr>
        <p:spPr>
          <a:xfrm>
            <a:off x="7223759" y="1355570"/>
            <a:ext cx="4583431"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What would be the output of each snippet of code shown below?</a:t>
            </a:r>
          </a:p>
        </p:txBody>
      </p:sp>
      <p:pic>
        <p:nvPicPr>
          <p:cNvPr id="28" name="Graphic 27" descr="Clipboard Mixed with solid fill">
            <a:extLst>
              <a:ext uri="{FF2B5EF4-FFF2-40B4-BE49-F238E27FC236}">
                <a16:creationId xmlns:a16="http://schemas.microsoft.com/office/drawing/2014/main" id="{E637CB2F-3783-6C58-C830-95A3ECBCD1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09359" y="1298163"/>
            <a:ext cx="914400" cy="914400"/>
          </a:xfrm>
          <a:prstGeom prst="rect">
            <a:avLst/>
          </a:prstGeom>
        </p:spPr>
      </p:pic>
      <p:graphicFrame>
        <p:nvGraphicFramePr>
          <p:cNvPr id="4" name="Table 3">
            <a:extLst>
              <a:ext uri="{FF2B5EF4-FFF2-40B4-BE49-F238E27FC236}">
                <a16:creationId xmlns:a16="http://schemas.microsoft.com/office/drawing/2014/main" id="{0E6D2FD8-BA76-3A30-2B0D-28F3EA9C3BAE}"/>
              </a:ext>
            </a:extLst>
          </p:cNvPr>
          <p:cNvGraphicFramePr>
            <a:graphicFrameLocks noGrp="1"/>
          </p:cNvGraphicFramePr>
          <p:nvPr>
            <p:extLst>
              <p:ext uri="{D42A27DB-BD31-4B8C-83A1-F6EECF244321}">
                <p14:modId xmlns:p14="http://schemas.microsoft.com/office/powerpoint/2010/main" val="1119066982"/>
              </p:ext>
            </p:extLst>
          </p:nvPr>
        </p:nvGraphicFramePr>
        <p:xfrm>
          <a:off x="224790" y="1389603"/>
          <a:ext cx="5871900" cy="731520"/>
        </p:xfrm>
        <a:graphic>
          <a:graphicData uri="http://schemas.openxmlformats.org/drawingml/2006/table">
            <a:tbl>
              <a:tblPr firstRow="1" bandRow="1">
                <a:tableStyleId>{5940675A-B579-460E-94D1-54222C63F5DA}</a:tableStyleId>
              </a:tblPr>
              <a:tblGrid>
                <a:gridCol w="1174380">
                  <a:extLst>
                    <a:ext uri="{9D8B030D-6E8A-4147-A177-3AD203B41FA5}">
                      <a16:colId xmlns:a16="http://schemas.microsoft.com/office/drawing/2014/main" val="1600118980"/>
                    </a:ext>
                  </a:extLst>
                </a:gridCol>
                <a:gridCol w="1174380">
                  <a:extLst>
                    <a:ext uri="{9D8B030D-6E8A-4147-A177-3AD203B41FA5}">
                      <a16:colId xmlns:a16="http://schemas.microsoft.com/office/drawing/2014/main" val="3659608211"/>
                    </a:ext>
                  </a:extLst>
                </a:gridCol>
                <a:gridCol w="1174380">
                  <a:extLst>
                    <a:ext uri="{9D8B030D-6E8A-4147-A177-3AD203B41FA5}">
                      <a16:colId xmlns:a16="http://schemas.microsoft.com/office/drawing/2014/main" val="1337808263"/>
                    </a:ext>
                  </a:extLst>
                </a:gridCol>
                <a:gridCol w="1174380">
                  <a:extLst>
                    <a:ext uri="{9D8B030D-6E8A-4147-A177-3AD203B41FA5}">
                      <a16:colId xmlns:a16="http://schemas.microsoft.com/office/drawing/2014/main" val="1165441610"/>
                    </a:ext>
                  </a:extLst>
                </a:gridCol>
                <a:gridCol w="1174380">
                  <a:extLst>
                    <a:ext uri="{9D8B030D-6E8A-4147-A177-3AD203B41FA5}">
                      <a16:colId xmlns:a16="http://schemas.microsoft.com/office/drawing/2014/main" val="1993775312"/>
                    </a:ext>
                  </a:extLst>
                </a:gridCol>
              </a:tblGrid>
              <a:tr h="364501">
                <a:tc rowSpan="2">
                  <a:txBody>
                    <a:bodyPr/>
                    <a:lstStyle/>
                    <a:p>
                      <a:pPr algn="ctr"/>
                      <a:r>
                        <a:rPr lang="en-GB" sz="1800" b="1" dirty="0">
                          <a:latin typeface="Segoe UI Variable Text" pitchFamily="2" charset="0"/>
                        </a:rPr>
                        <a:t>Names</a:t>
                      </a:r>
                    </a:p>
                  </a:txBody>
                  <a:tcPr anchor="ctr">
                    <a:solidFill>
                      <a:schemeClr val="bg1"/>
                    </a:solidFill>
                  </a:tcPr>
                </a:tc>
                <a:tc>
                  <a:txBody>
                    <a:bodyPr/>
                    <a:lstStyle/>
                    <a:p>
                      <a:pPr algn="ctr"/>
                      <a:r>
                        <a:rPr lang="en-GB" sz="1800" b="1" dirty="0">
                          <a:latin typeface="Segoe UI Variable Text" pitchFamily="2" charset="0"/>
                        </a:rPr>
                        <a:t>[0]</a:t>
                      </a:r>
                    </a:p>
                  </a:txBody>
                  <a:tcPr>
                    <a:solidFill>
                      <a:schemeClr val="bg1"/>
                    </a:solidFill>
                  </a:tcPr>
                </a:tc>
                <a:tc>
                  <a:txBody>
                    <a:bodyPr/>
                    <a:lstStyle/>
                    <a:p>
                      <a:pPr algn="ctr"/>
                      <a:r>
                        <a:rPr lang="en-GB" sz="1800" b="1" dirty="0">
                          <a:latin typeface="Segoe UI Variable Text" pitchFamily="2" charset="0"/>
                        </a:rPr>
                        <a:t>[1]</a:t>
                      </a:r>
                    </a:p>
                  </a:txBody>
                  <a:tcPr>
                    <a:solidFill>
                      <a:schemeClr val="bg1"/>
                    </a:solidFill>
                  </a:tcPr>
                </a:tc>
                <a:tc>
                  <a:txBody>
                    <a:bodyPr/>
                    <a:lstStyle/>
                    <a:p>
                      <a:pPr algn="ctr"/>
                      <a:r>
                        <a:rPr lang="en-GB" sz="1800" b="1" dirty="0">
                          <a:latin typeface="Segoe UI Variable Text" pitchFamily="2" charset="0"/>
                        </a:rPr>
                        <a:t>[2]</a:t>
                      </a:r>
                    </a:p>
                  </a:txBody>
                  <a:tcPr>
                    <a:solidFill>
                      <a:schemeClr val="bg1"/>
                    </a:solidFill>
                  </a:tcPr>
                </a:tc>
                <a:tc>
                  <a:txBody>
                    <a:bodyPr/>
                    <a:lstStyle/>
                    <a:p>
                      <a:pPr algn="ctr"/>
                      <a:r>
                        <a:rPr lang="en-GB" sz="1800" b="1" dirty="0">
                          <a:latin typeface="Segoe UI Variable Text" pitchFamily="2" charset="0"/>
                        </a:rPr>
                        <a:t>[3]</a:t>
                      </a:r>
                    </a:p>
                  </a:txBody>
                  <a:tcPr>
                    <a:solidFill>
                      <a:schemeClr val="bg1"/>
                    </a:solidFill>
                  </a:tcPr>
                </a:tc>
                <a:extLst>
                  <a:ext uri="{0D108BD9-81ED-4DB2-BD59-A6C34878D82A}">
                    <a16:rowId xmlns:a16="http://schemas.microsoft.com/office/drawing/2014/main" val="192542061"/>
                  </a:ext>
                </a:extLst>
              </a:tr>
              <a:tr h="364501">
                <a:tc vMerge="1">
                  <a:txBody>
                    <a:bodyPr/>
                    <a:lstStyle/>
                    <a:p>
                      <a:pPr algn="ctr"/>
                      <a:endParaRPr lang="en-GB" sz="1600" dirty="0">
                        <a:latin typeface="Segoe UI Variable Text" pitchFamily="2" charset="0"/>
                      </a:endParaRPr>
                    </a:p>
                  </a:txBody>
                  <a:tcPr>
                    <a:solidFill>
                      <a:schemeClr val="bg1"/>
                    </a:solidFill>
                  </a:tcPr>
                </a:tc>
                <a:tc>
                  <a:txBody>
                    <a:bodyPr/>
                    <a:lstStyle/>
                    <a:p>
                      <a:pPr algn="ctr"/>
                      <a:r>
                        <a:rPr lang="en-GB" sz="1800" dirty="0">
                          <a:latin typeface="Segoe UI Variable Text" pitchFamily="2" charset="0"/>
                        </a:rPr>
                        <a:t>Evie</a:t>
                      </a:r>
                    </a:p>
                  </a:txBody>
                  <a:tcPr>
                    <a:solidFill>
                      <a:schemeClr val="bg1"/>
                    </a:solidFill>
                  </a:tcPr>
                </a:tc>
                <a:tc>
                  <a:txBody>
                    <a:bodyPr/>
                    <a:lstStyle/>
                    <a:p>
                      <a:pPr algn="ctr"/>
                      <a:r>
                        <a:rPr lang="en-GB" sz="1800" dirty="0">
                          <a:latin typeface="Segoe UI Variable Text" pitchFamily="2" charset="0"/>
                        </a:rPr>
                        <a:t>Brad</a:t>
                      </a:r>
                    </a:p>
                  </a:txBody>
                  <a:tcPr>
                    <a:solidFill>
                      <a:schemeClr val="bg1"/>
                    </a:solidFill>
                  </a:tcPr>
                </a:tc>
                <a:tc>
                  <a:txBody>
                    <a:bodyPr/>
                    <a:lstStyle/>
                    <a:p>
                      <a:pPr algn="ctr"/>
                      <a:r>
                        <a:rPr lang="en-GB" sz="1800" dirty="0">
                          <a:latin typeface="Segoe UI Variable Text" pitchFamily="2" charset="0"/>
                        </a:rPr>
                        <a:t>Sarah</a:t>
                      </a:r>
                    </a:p>
                  </a:txBody>
                  <a:tcPr>
                    <a:solidFill>
                      <a:schemeClr val="bg1"/>
                    </a:solidFill>
                  </a:tcPr>
                </a:tc>
                <a:tc>
                  <a:txBody>
                    <a:bodyPr/>
                    <a:lstStyle/>
                    <a:p>
                      <a:pPr algn="ctr"/>
                      <a:r>
                        <a:rPr lang="en-GB" sz="1800" dirty="0">
                          <a:latin typeface="Segoe UI Variable Text" pitchFamily="2" charset="0"/>
                        </a:rPr>
                        <a:t>Jimmy</a:t>
                      </a:r>
                    </a:p>
                  </a:txBody>
                  <a:tcPr>
                    <a:solidFill>
                      <a:schemeClr val="bg1"/>
                    </a:solidFill>
                  </a:tcPr>
                </a:tc>
                <a:extLst>
                  <a:ext uri="{0D108BD9-81ED-4DB2-BD59-A6C34878D82A}">
                    <a16:rowId xmlns:a16="http://schemas.microsoft.com/office/drawing/2014/main" val="1999005964"/>
                  </a:ext>
                </a:extLst>
              </a:tr>
            </a:tbl>
          </a:graphicData>
        </a:graphic>
      </p:graphicFrame>
      <p:sp>
        <p:nvSpPr>
          <p:cNvPr id="5" name="TextBox 4">
            <a:extLst>
              <a:ext uri="{FF2B5EF4-FFF2-40B4-BE49-F238E27FC236}">
                <a16:creationId xmlns:a16="http://schemas.microsoft.com/office/drawing/2014/main" id="{8FAA0A23-1A3C-2875-06A4-1BDE5577A9D9}"/>
              </a:ext>
            </a:extLst>
          </p:cNvPr>
          <p:cNvSpPr txBox="1"/>
          <p:nvPr/>
        </p:nvSpPr>
        <p:spPr>
          <a:xfrm>
            <a:off x="167675" y="2212563"/>
            <a:ext cx="5986129" cy="923330"/>
          </a:xfrm>
          <a:prstGeom prst="rect">
            <a:avLst/>
          </a:prstGeom>
          <a:noFill/>
        </p:spPr>
        <p:txBody>
          <a:bodyPr wrap="square" rtlCol="0">
            <a:spAutoFit/>
          </a:bodyPr>
          <a:lstStyle/>
          <a:p>
            <a:r>
              <a:rPr lang="en-GB" b="1" dirty="0">
                <a:latin typeface="Segoe UI Variable Text" pitchFamily="2" charset="0"/>
              </a:rPr>
              <a:t>Python code</a:t>
            </a:r>
            <a:endParaRPr lang="en-GB" dirty="0">
              <a:latin typeface="Segoe UI Variable Text" pitchFamily="2" charset="0"/>
            </a:endParaRPr>
          </a:p>
          <a:p>
            <a:endParaRPr lang="en-GB" dirty="0">
              <a:latin typeface="Segoe UI Variable Text" pitchFamily="2" charset="0"/>
            </a:endParaRPr>
          </a:p>
          <a:p>
            <a:r>
              <a:rPr lang="en-GB" dirty="0">
                <a:solidFill>
                  <a:srgbClr val="FF0000"/>
                </a:solidFill>
                <a:latin typeface="Courier New" panose="02070309020205020404" pitchFamily="49" charset="0"/>
                <a:cs typeface="Courier New" panose="02070309020205020404" pitchFamily="49" charset="0"/>
              </a:rPr>
              <a:t>Names = [“Evie”, “Brad”, “Sarah”, “Jimmy”]</a:t>
            </a:r>
          </a:p>
        </p:txBody>
      </p:sp>
      <p:graphicFrame>
        <p:nvGraphicFramePr>
          <p:cNvPr id="6" name="Table 5">
            <a:extLst>
              <a:ext uri="{FF2B5EF4-FFF2-40B4-BE49-F238E27FC236}">
                <a16:creationId xmlns:a16="http://schemas.microsoft.com/office/drawing/2014/main" id="{F73B8D28-B46B-7734-8ADD-DA23B511C93B}"/>
              </a:ext>
            </a:extLst>
          </p:cNvPr>
          <p:cNvGraphicFramePr>
            <a:graphicFrameLocks noGrp="1"/>
          </p:cNvGraphicFramePr>
          <p:nvPr>
            <p:extLst>
              <p:ext uri="{D42A27DB-BD31-4B8C-83A1-F6EECF244321}">
                <p14:modId xmlns:p14="http://schemas.microsoft.com/office/powerpoint/2010/main" val="3038614847"/>
              </p:ext>
            </p:extLst>
          </p:nvPr>
        </p:nvGraphicFramePr>
        <p:xfrm>
          <a:off x="1057443" y="3539472"/>
          <a:ext cx="4504660" cy="1483360"/>
        </p:xfrm>
        <a:graphic>
          <a:graphicData uri="http://schemas.openxmlformats.org/drawingml/2006/table">
            <a:tbl>
              <a:tblPr firstRow="1" bandRow="1">
                <a:tableStyleId>{5940675A-B579-460E-94D1-54222C63F5DA}</a:tableStyleId>
              </a:tblPr>
              <a:tblGrid>
                <a:gridCol w="2252330">
                  <a:extLst>
                    <a:ext uri="{9D8B030D-6E8A-4147-A177-3AD203B41FA5}">
                      <a16:colId xmlns:a16="http://schemas.microsoft.com/office/drawing/2014/main" val="2884280855"/>
                    </a:ext>
                  </a:extLst>
                </a:gridCol>
                <a:gridCol w="2252330">
                  <a:extLst>
                    <a:ext uri="{9D8B030D-6E8A-4147-A177-3AD203B41FA5}">
                      <a16:colId xmlns:a16="http://schemas.microsoft.com/office/drawing/2014/main" val="1188258475"/>
                    </a:ext>
                  </a:extLst>
                </a:gridCol>
              </a:tblGrid>
              <a:tr h="370840">
                <a:tc>
                  <a:txBody>
                    <a:bodyPr/>
                    <a:lstStyle/>
                    <a:p>
                      <a:r>
                        <a:rPr lang="en-GB" sz="1800" dirty="0">
                          <a:latin typeface="Segoe UI Variable Text" pitchFamily="2" charset="0"/>
                        </a:rPr>
                        <a:t>Code</a:t>
                      </a:r>
                    </a:p>
                  </a:txBody>
                  <a:tcPr>
                    <a:solidFill>
                      <a:schemeClr val="bg1">
                        <a:lumMod val="95000"/>
                      </a:schemeClr>
                    </a:solidFill>
                  </a:tcPr>
                </a:tc>
                <a:tc>
                  <a:txBody>
                    <a:bodyPr/>
                    <a:lstStyle/>
                    <a:p>
                      <a:r>
                        <a:rPr lang="en-GB" sz="1800" dirty="0">
                          <a:latin typeface="Segoe UI Variable Text" pitchFamily="2" charset="0"/>
                        </a:rPr>
                        <a:t>Output</a:t>
                      </a:r>
                    </a:p>
                  </a:txBody>
                  <a:tcPr>
                    <a:solidFill>
                      <a:schemeClr val="bg1">
                        <a:lumMod val="95000"/>
                      </a:schemeClr>
                    </a:solidFill>
                  </a:tcPr>
                </a:tc>
                <a:extLst>
                  <a:ext uri="{0D108BD9-81ED-4DB2-BD59-A6C34878D82A}">
                    <a16:rowId xmlns:a16="http://schemas.microsoft.com/office/drawing/2014/main" val="2815982823"/>
                  </a:ext>
                </a:extLst>
              </a:tr>
              <a:tr h="370840">
                <a:tc>
                  <a:txBody>
                    <a:bodyPr/>
                    <a:lstStyle/>
                    <a:p>
                      <a:r>
                        <a:rPr lang="en-GB" sz="1800" dirty="0">
                          <a:latin typeface="Segoe UI Variable Text" pitchFamily="2" charset="0"/>
                        </a:rPr>
                        <a:t>Names [1]</a:t>
                      </a:r>
                    </a:p>
                  </a:txBody>
                  <a:tcPr>
                    <a:solidFill>
                      <a:schemeClr val="bg1"/>
                    </a:solidFill>
                  </a:tcPr>
                </a:tc>
                <a:tc>
                  <a:txBody>
                    <a:bodyPr/>
                    <a:lstStyle/>
                    <a:p>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1776592766"/>
                  </a:ext>
                </a:extLst>
              </a:tr>
              <a:tr h="370840">
                <a:tc>
                  <a:txBody>
                    <a:bodyPr/>
                    <a:lstStyle/>
                    <a:p>
                      <a:r>
                        <a:rPr lang="en-GB" sz="1800" dirty="0">
                          <a:latin typeface="Segoe UI Variable Text" pitchFamily="2" charset="0"/>
                        </a:rPr>
                        <a:t>Names [0]</a:t>
                      </a:r>
                    </a:p>
                  </a:txBody>
                  <a:tcPr>
                    <a:solidFill>
                      <a:schemeClr val="bg1"/>
                    </a:solidFill>
                  </a:tcPr>
                </a:tc>
                <a:tc>
                  <a:txBody>
                    <a:bodyPr/>
                    <a:lstStyle/>
                    <a:p>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857339772"/>
                  </a:ext>
                </a:extLst>
              </a:tr>
              <a:tr h="370840">
                <a:tc>
                  <a:txBody>
                    <a:bodyPr/>
                    <a:lstStyle/>
                    <a:p>
                      <a:r>
                        <a:rPr lang="en-GB" sz="1800" dirty="0">
                          <a:latin typeface="Segoe UI Variable Text" pitchFamily="2" charset="0"/>
                        </a:rPr>
                        <a:t>Names [4]</a:t>
                      </a:r>
                    </a:p>
                  </a:txBody>
                  <a:tcPr>
                    <a:solidFill>
                      <a:schemeClr val="bg1"/>
                    </a:solidFill>
                  </a:tcPr>
                </a:tc>
                <a:tc>
                  <a:txBody>
                    <a:bodyPr/>
                    <a:lstStyle/>
                    <a:p>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1735890112"/>
                  </a:ext>
                </a:extLst>
              </a:tr>
            </a:tbl>
          </a:graphicData>
        </a:graphic>
      </p:graphicFrame>
      <p:pic>
        <p:nvPicPr>
          <p:cNvPr id="8" name="Graphic 7" descr="Thumbs up sign with solid fill">
            <a:extLst>
              <a:ext uri="{FF2B5EF4-FFF2-40B4-BE49-F238E27FC236}">
                <a16:creationId xmlns:a16="http://schemas.microsoft.com/office/drawing/2014/main" id="{E649B242-2B54-62D8-0659-DCFC816AB81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45335" y="51305"/>
            <a:ext cx="727003" cy="727003"/>
          </a:xfrm>
          <a:prstGeom prst="rect">
            <a:avLst/>
          </a:prstGeom>
        </p:spPr>
      </p:pic>
      <p:sp>
        <p:nvSpPr>
          <p:cNvPr id="10" name="TextBox 9">
            <a:extLst>
              <a:ext uri="{FF2B5EF4-FFF2-40B4-BE49-F238E27FC236}">
                <a16:creationId xmlns:a16="http://schemas.microsoft.com/office/drawing/2014/main" id="{C05AC514-2C2F-4028-E71C-BAC2175E019F}"/>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Q3 of Task 1</a:t>
            </a:r>
            <a:r>
              <a:rPr lang="en-GB" sz="1800" dirty="0">
                <a:latin typeface="Segoe UI Variable Text" pitchFamily="2" charset="0"/>
              </a:rPr>
              <a:t> in the student workbook.</a:t>
            </a:r>
            <a:endParaRPr lang="en-GB" dirty="0"/>
          </a:p>
        </p:txBody>
      </p:sp>
    </p:spTree>
    <p:extLst>
      <p:ext uri="{BB962C8B-B14F-4D97-AF65-F5344CB8AC3E}">
        <p14:creationId xmlns:p14="http://schemas.microsoft.com/office/powerpoint/2010/main" val="1864814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2416</TotalTime>
  <Words>1866</Words>
  <Application>Microsoft Office PowerPoint</Application>
  <PresentationFormat>Widescreen</PresentationFormat>
  <Paragraphs>344</Paragraphs>
  <Slides>17</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125</cp:revision>
  <cp:lastPrinted>2026-02-17T16:07:28Z</cp:lastPrinted>
  <dcterms:created xsi:type="dcterms:W3CDTF">2026-01-24T22:14:20Z</dcterms:created>
  <dcterms:modified xsi:type="dcterms:W3CDTF">2026-07-12T20:56:03Z</dcterms:modified>
</cp:coreProperties>
</file>