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8" r:id="rId2"/>
    <p:sldId id="261" r:id="rId3"/>
    <p:sldId id="320" r:id="rId4"/>
    <p:sldId id="267" r:id="rId5"/>
    <p:sldId id="263" r:id="rId6"/>
    <p:sldId id="310" r:id="rId7"/>
    <p:sldId id="321" r:id="rId8"/>
    <p:sldId id="296" r:id="rId9"/>
    <p:sldId id="319" r:id="rId10"/>
    <p:sldId id="329" r:id="rId11"/>
    <p:sldId id="330" r:id="rId12"/>
    <p:sldId id="268" r:id="rId13"/>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7" d="100"/>
          <a:sy n="67" d="100"/>
        </p:scale>
        <p:origin x="57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12/07/2026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B017B-9035-B47F-08D2-4FA7409DDD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58E9B9-D953-BCED-595B-AFECBD4128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6C15235-B76F-4830-F5E0-B752004D4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B4E038C-8715-6F73-3A2B-B04E5C33984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5128506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670899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12</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5D159-C434-FA7B-1EB4-10C370EFFB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D2663E-60D0-D0CE-A172-25893F9ABF7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1DB9245-671F-EE4D-908E-9C8431DFD71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EB01B36-EB98-0C23-2121-F34580E0FDC0}"/>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3368233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9F924-984A-DF55-F304-F2199D366C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8DF8BC-17F9-18AD-0758-FC78D16C075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3CF7FB1-6898-0B9A-AC6F-2696B8C6CA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A073AB-D511-962F-6B49-F379E627E969}"/>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3813984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FA408-CE7D-AD51-4A25-333074EB74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903C38-8E94-0830-7256-C185C033917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F92805D-FBDE-F4F2-3C14-1107E4E30A2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D7FE83-8726-3D47-EEEF-FEB794E946C1}"/>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162429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B6E21-7088-984C-ECA4-CEC57A528B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6592B2-7E75-7FAE-BD76-26C280EB973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554AB1C-653B-BBC4-B9FE-D154808C251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5154632-A6AB-F355-7B78-168CAA58281B}"/>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92475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BCF83-C02D-818B-5111-E7210DED7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D428E5-B38A-7CBB-1BB6-C39B78C8F5DE}"/>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C86BD52-5617-B58D-6D4E-ED563889B84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802E0FD-6C34-AE53-8EB6-C0DF9A014EA3}"/>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1104520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483758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12/07/2026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12/07/2026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tmp"/><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tmp"/><Relationship Id="rId5" Type="http://schemas.openxmlformats.org/officeDocument/2006/relationships/image" Target="../media/image9.tmp"/><Relationship Id="rId4" Type="http://schemas.openxmlformats.org/officeDocument/2006/relationships/image" Target="../media/image8.tmp"/></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5.pn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6.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10:</a:t>
            </a:r>
          </a:p>
          <a:p>
            <a:r>
              <a:rPr lang="en-GB" sz="4000" b="1" dirty="0">
                <a:solidFill>
                  <a:schemeClr val="bg1"/>
                </a:solidFill>
                <a:latin typeface="Segoe UI Black" panose="020B0A02040204020203" pitchFamily="34" charset="0"/>
                <a:ea typeface="Segoe UI Black" panose="020B0A02040204020203" pitchFamily="34" charset="0"/>
              </a:rPr>
              <a:t>Subprograms</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200329"/>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Programming challenges (Tasks 1-6)</a:t>
            </a:r>
          </a:p>
        </p:txBody>
      </p:sp>
    </p:spTree>
    <p:extLst>
      <p:ext uri="{BB962C8B-B14F-4D97-AF65-F5344CB8AC3E}">
        <p14:creationId xmlns:p14="http://schemas.microsoft.com/office/powerpoint/2010/main" val="1425022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6E822-7778-33EC-BEB0-B424195DC1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C881D63-8F52-5AC9-685A-33449816A456}"/>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Programming</a:t>
            </a:r>
          </a:p>
        </p:txBody>
      </p:sp>
      <p:sp>
        <p:nvSpPr>
          <p:cNvPr id="4" name="Rectangle 3">
            <a:extLst>
              <a:ext uri="{FF2B5EF4-FFF2-40B4-BE49-F238E27FC236}">
                <a16:creationId xmlns:a16="http://schemas.microsoft.com/office/drawing/2014/main" id="{6E0117C0-8A2F-883C-682C-4E3F2108B07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B7C6EB04-5CEA-4A63-3F0B-585C5E8FC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E99CB3A6-5C5E-62FD-47A7-1D0448AB3BBB}"/>
              </a:ext>
            </a:extLst>
          </p:cNvPr>
          <p:cNvSpPr txBox="1"/>
          <p:nvPr/>
        </p:nvSpPr>
        <p:spPr>
          <a:xfrm>
            <a:off x="8321040" y="1306681"/>
            <a:ext cx="3486150" cy="2585323"/>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If you haven’t solved this yet then you might have realised that there is not enough space to store the blocks required to solve this problem.</a:t>
            </a:r>
          </a:p>
          <a:p>
            <a:pPr marL="342900" indent="-342900">
              <a:buFont typeface="+mj-lt"/>
              <a:buAutoNum type="arabicPeriod"/>
            </a:pPr>
            <a:endParaRPr lang="en-GB" dirty="0">
              <a:latin typeface="Segoe UI Variable Text" pitchFamily="2" charset="0"/>
              <a:ea typeface="Segoe UI Black" panose="020B0A02040204020203" pitchFamily="34" charset="0"/>
              <a:cs typeface="Segoe UI" panose="020B0502040204020203" pitchFamily="34" charset="0"/>
            </a:endParaRPr>
          </a:p>
          <a:p>
            <a:pPr marL="342900" indent="-342900">
              <a:buFont typeface="+mj-lt"/>
              <a:buAutoNum type="arabicPeriod"/>
            </a:pPr>
            <a:r>
              <a:rPr lang="en-GB" dirty="0">
                <a:latin typeface="Segoe UI Variable Text" pitchFamily="2" charset="0"/>
                <a:ea typeface="Segoe UI Black" panose="020B0A02040204020203" pitchFamily="34" charset="0"/>
                <a:cs typeface="Segoe UI" panose="020B0502040204020203" pitchFamily="34" charset="0"/>
              </a:rPr>
              <a:t>Can you spot any patterns?</a:t>
            </a:r>
          </a:p>
        </p:txBody>
      </p:sp>
      <p:pic>
        <p:nvPicPr>
          <p:cNvPr id="9" name="Graphic 8" descr="Clipboard Mixed with solid fill">
            <a:extLst>
              <a:ext uri="{FF2B5EF4-FFF2-40B4-BE49-F238E27FC236}">
                <a16:creationId xmlns:a16="http://schemas.microsoft.com/office/drawing/2014/main" id="{7B670421-B3CD-4170-51CA-0DB8D8CB5A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72350" y="1291755"/>
            <a:ext cx="914400" cy="914400"/>
          </a:xfrm>
          <a:prstGeom prst="rect">
            <a:avLst/>
          </a:prstGeom>
        </p:spPr>
      </p:pic>
      <p:pic>
        <p:nvPicPr>
          <p:cNvPr id="5" name="Picture 4">
            <a:extLst>
              <a:ext uri="{FF2B5EF4-FFF2-40B4-BE49-F238E27FC236}">
                <a16:creationId xmlns:a16="http://schemas.microsoft.com/office/drawing/2014/main" id="{260E2551-3DE4-2A3D-8C35-F43409B421DC}"/>
              </a:ext>
            </a:extLst>
          </p:cNvPr>
          <p:cNvPicPr>
            <a:picLocks noChangeAspect="1"/>
          </p:cNvPicPr>
          <p:nvPr/>
        </p:nvPicPr>
        <p:blipFill>
          <a:blip r:embed="rId5"/>
          <a:stretch>
            <a:fillRect/>
          </a:stretch>
        </p:blipFill>
        <p:spPr>
          <a:xfrm>
            <a:off x="390441" y="1306681"/>
            <a:ext cx="5429653" cy="2973779"/>
          </a:xfrm>
          <a:prstGeom prst="rect">
            <a:avLst/>
          </a:prstGeom>
        </p:spPr>
      </p:pic>
      <p:sp>
        <p:nvSpPr>
          <p:cNvPr id="6" name="TextBox 5">
            <a:extLst>
              <a:ext uri="{FF2B5EF4-FFF2-40B4-BE49-F238E27FC236}">
                <a16:creationId xmlns:a16="http://schemas.microsoft.com/office/drawing/2014/main" id="{9CC1F6CB-91B9-A74D-0581-6CD1E3DD4571}"/>
              </a:ext>
            </a:extLst>
          </p:cNvPr>
          <p:cNvSpPr txBox="1"/>
          <p:nvPr/>
        </p:nvSpPr>
        <p:spPr>
          <a:xfrm>
            <a:off x="884510" y="4673541"/>
            <a:ext cx="3338285" cy="646331"/>
          </a:xfrm>
          <a:prstGeom prst="rect">
            <a:avLst/>
          </a:prstGeom>
          <a:noFill/>
        </p:spPr>
        <p:txBody>
          <a:bodyPr wrap="square" rtlCol="0">
            <a:spAutoFit/>
          </a:bodyPr>
          <a:lstStyle/>
          <a:p>
            <a:r>
              <a:rPr lang="en-GB" dirty="0">
                <a:latin typeface="Segoe UI Variable Text" pitchFamily="2" charset="0"/>
                <a:cs typeface="Segoe UI" panose="020B0502040204020203" pitchFamily="34" charset="0"/>
              </a:rPr>
              <a:t>These are the commands you have available to you.</a:t>
            </a:r>
          </a:p>
        </p:txBody>
      </p:sp>
      <p:cxnSp>
        <p:nvCxnSpPr>
          <p:cNvPr id="7" name="Straight Arrow Connector 6">
            <a:extLst>
              <a:ext uri="{FF2B5EF4-FFF2-40B4-BE49-F238E27FC236}">
                <a16:creationId xmlns:a16="http://schemas.microsoft.com/office/drawing/2014/main" id="{202270D6-488C-4428-E344-AAE1D43A994C}"/>
              </a:ext>
            </a:extLst>
          </p:cNvPr>
          <p:cNvCxnSpPr/>
          <p:nvPr/>
        </p:nvCxnSpPr>
        <p:spPr>
          <a:xfrm>
            <a:off x="2416653" y="4280460"/>
            <a:ext cx="0" cy="54796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50F87C7-DAEA-B8F5-4025-2B79C05DE01C}"/>
              </a:ext>
            </a:extLst>
          </p:cNvPr>
          <p:cNvSpPr/>
          <p:nvPr/>
        </p:nvSpPr>
        <p:spPr>
          <a:xfrm>
            <a:off x="3907176" y="1402231"/>
            <a:ext cx="1786965" cy="14574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Segoe UI" panose="020B0502040204020203" pitchFamily="34" charset="0"/>
              <a:cs typeface="Segoe UI" panose="020B0502040204020203" pitchFamily="34" charset="0"/>
            </a:endParaRPr>
          </a:p>
        </p:txBody>
      </p:sp>
      <p:cxnSp>
        <p:nvCxnSpPr>
          <p:cNvPr id="11" name="Straight Arrow Connector 10">
            <a:extLst>
              <a:ext uri="{FF2B5EF4-FFF2-40B4-BE49-F238E27FC236}">
                <a16:creationId xmlns:a16="http://schemas.microsoft.com/office/drawing/2014/main" id="{29EF3261-482B-9C17-5553-FE9EEFB9E509}"/>
              </a:ext>
            </a:extLst>
          </p:cNvPr>
          <p:cNvCxnSpPr>
            <a:cxnSpLocks/>
          </p:cNvCxnSpPr>
          <p:nvPr/>
        </p:nvCxnSpPr>
        <p:spPr>
          <a:xfrm>
            <a:off x="5734970" y="2130971"/>
            <a:ext cx="914400" cy="60213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83C905A-DC42-7345-86AC-83E56BE19A42}"/>
              </a:ext>
            </a:extLst>
          </p:cNvPr>
          <p:cNvSpPr txBox="1"/>
          <p:nvPr/>
        </p:nvSpPr>
        <p:spPr>
          <a:xfrm>
            <a:off x="5998545" y="2733110"/>
            <a:ext cx="1956736" cy="923330"/>
          </a:xfrm>
          <a:prstGeom prst="rect">
            <a:avLst/>
          </a:prstGeom>
          <a:noFill/>
        </p:spPr>
        <p:txBody>
          <a:bodyPr wrap="square" rtlCol="0">
            <a:spAutoFit/>
          </a:bodyPr>
          <a:lstStyle/>
          <a:p>
            <a:r>
              <a:rPr lang="en-GB" dirty="0">
                <a:latin typeface="Segoe UI Variable Text" pitchFamily="2" charset="0"/>
                <a:cs typeface="Segoe UI" panose="020B0502040204020203" pitchFamily="34" charset="0"/>
              </a:rPr>
              <a:t>This is the main programming block.</a:t>
            </a:r>
          </a:p>
        </p:txBody>
      </p:sp>
    </p:spTree>
    <p:extLst>
      <p:ext uri="{BB962C8B-B14F-4D97-AF65-F5344CB8AC3E}">
        <p14:creationId xmlns:p14="http://schemas.microsoft.com/office/powerpoint/2010/main" val="134536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B5BD00-3AF9-E6B4-47EE-C61A0306CC9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2A14308-BE79-F8F9-BA60-22297A77CC8D}"/>
              </a:ext>
            </a:extLst>
          </p:cNvPr>
          <p:cNvSpPr txBox="1"/>
          <p:nvPr/>
        </p:nvSpPr>
        <p:spPr>
          <a:xfrm>
            <a:off x="125730" y="134273"/>
            <a:ext cx="996696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Starter – Programming</a:t>
            </a:r>
          </a:p>
        </p:txBody>
      </p:sp>
      <p:sp>
        <p:nvSpPr>
          <p:cNvPr id="4" name="Rectangle 3">
            <a:extLst>
              <a:ext uri="{FF2B5EF4-FFF2-40B4-BE49-F238E27FC236}">
                <a16:creationId xmlns:a16="http://schemas.microsoft.com/office/drawing/2014/main" id="{119B26D4-CED7-29BC-B28D-3CBB8549943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D7452F8C-C11B-0706-5523-C5B29D77F6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2" name="Picture 1">
            <a:extLst>
              <a:ext uri="{FF2B5EF4-FFF2-40B4-BE49-F238E27FC236}">
                <a16:creationId xmlns:a16="http://schemas.microsoft.com/office/drawing/2014/main" id="{259371CA-2D73-8845-9180-F1722E309F5E}"/>
              </a:ext>
            </a:extLst>
          </p:cNvPr>
          <p:cNvPicPr>
            <a:picLocks noChangeAspect="1"/>
          </p:cNvPicPr>
          <p:nvPr/>
        </p:nvPicPr>
        <p:blipFill rotWithShape="1">
          <a:blip r:embed="rId4"/>
          <a:srcRect b="14919"/>
          <a:stretch/>
        </p:blipFill>
        <p:spPr>
          <a:xfrm>
            <a:off x="632181" y="1462672"/>
            <a:ext cx="2385702" cy="2582217"/>
          </a:xfrm>
          <a:prstGeom prst="rect">
            <a:avLst/>
          </a:prstGeom>
        </p:spPr>
      </p:pic>
      <p:cxnSp>
        <p:nvCxnSpPr>
          <p:cNvPr id="13" name="Straight Arrow Connector 12">
            <a:extLst>
              <a:ext uri="{FF2B5EF4-FFF2-40B4-BE49-F238E27FC236}">
                <a16:creationId xmlns:a16="http://schemas.microsoft.com/office/drawing/2014/main" id="{F38EB22A-6B73-F403-F36D-3BF6B7890480}"/>
              </a:ext>
            </a:extLst>
          </p:cNvPr>
          <p:cNvCxnSpPr>
            <a:cxnSpLocks/>
          </p:cNvCxnSpPr>
          <p:nvPr/>
        </p:nvCxnSpPr>
        <p:spPr>
          <a:xfrm flipV="1">
            <a:off x="2742112" y="2221320"/>
            <a:ext cx="624114" cy="203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5FCE86E-6F72-130C-D1AB-BAA31CBBAF8E}"/>
              </a:ext>
            </a:extLst>
          </p:cNvPr>
          <p:cNvSpPr txBox="1"/>
          <p:nvPr/>
        </p:nvSpPr>
        <p:spPr>
          <a:xfrm>
            <a:off x="3366226" y="1861255"/>
            <a:ext cx="1669143" cy="1754326"/>
          </a:xfrm>
          <a:prstGeom prst="rect">
            <a:avLst/>
          </a:prstGeom>
          <a:noFill/>
        </p:spPr>
        <p:txBody>
          <a:bodyPr wrap="square" rtlCol="0">
            <a:spAutoFit/>
          </a:bodyPr>
          <a:lstStyle/>
          <a:p>
            <a:r>
              <a:rPr lang="en-GB" dirty="0">
                <a:latin typeface="Segoe UI Variable Text" pitchFamily="2" charset="0"/>
                <a:cs typeface="Segoe UI" panose="020B0502040204020203" pitchFamily="34" charset="0"/>
              </a:rPr>
              <a:t>This pattern has emerged. We can re-use this code. This is called a </a:t>
            </a:r>
            <a:r>
              <a:rPr lang="en-GB" b="1" dirty="0">
                <a:latin typeface="Segoe UI Variable Text" pitchFamily="2" charset="0"/>
                <a:cs typeface="Segoe UI" panose="020B0502040204020203" pitchFamily="34" charset="0"/>
              </a:rPr>
              <a:t>subroutine.</a:t>
            </a:r>
          </a:p>
        </p:txBody>
      </p:sp>
      <p:pic>
        <p:nvPicPr>
          <p:cNvPr id="15" name="Picture 14">
            <a:extLst>
              <a:ext uri="{FF2B5EF4-FFF2-40B4-BE49-F238E27FC236}">
                <a16:creationId xmlns:a16="http://schemas.microsoft.com/office/drawing/2014/main" id="{CA82E588-E57F-58A0-968C-6F75ACD61DFA}"/>
              </a:ext>
            </a:extLst>
          </p:cNvPr>
          <p:cNvPicPr>
            <a:picLocks noChangeAspect="1"/>
          </p:cNvPicPr>
          <p:nvPr/>
        </p:nvPicPr>
        <p:blipFill>
          <a:blip r:embed="rId5"/>
          <a:stretch>
            <a:fillRect/>
          </a:stretch>
        </p:blipFill>
        <p:spPr>
          <a:xfrm>
            <a:off x="5168379" y="2216932"/>
            <a:ext cx="2553122" cy="3430268"/>
          </a:xfrm>
          <a:prstGeom prst="rect">
            <a:avLst/>
          </a:prstGeom>
        </p:spPr>
      </p:pic>
      <p:sp>
        <p:nvSpPr>
          <p:cNvPr id="16" name="Arrow: Down 15">
            <a:extLst>
              <a:ext uri="{FF2B5EF4-FFF2-40B4-BE49-F238E27FC236}">
                <a16:creationId xmlns:a16="http://schemas.microsoft.com/office/drawing/2014/main" id="{7999A0A8-9C28-7306-0CB3-1D7B40CBE817}"/>
              </a:ext>
            </a:extLst>
          </p:cNvPr>
          <p:cNvSpPr/>
          <p:nvPr/>
        </p:nvSpPr>
        <p:spPr>
          <a:xfrm>
            <a:off x="1509347" y="2738418"/>
            <a:ext cx="624114" cy="8713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Arrow Connector 16">
            <a:extLst>
              <a:ext uri="{FF2B5EF4-FFF2-40B4-BE49-F238E27FC236}">
                <a16:creationId xmlns:a16="http://schemas.microsoft.com/office/drawing/2014/main" id="{5740B260-56F7-48A7-B1A6-62B54CC898D6}"/>
              </a:ext>
            </a:extLst>
          </p:cNvPr>
          <p:cNvCxnSpPr>
            <a:cxnSpLocks/>
          </p:cNvCxnSpPr>
          <p:nvPr/>
        </p:nvCxnSpPr>
        <p:spPr>
          <a:xfrm flipV="1">
            <a:off x="5883699" y="1568771"/>
            <a:ext cx="752033" cy="75414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0685A4F-3A52-717B-8807-1ECD51C194E1}"/>
              </a:ext>
            </a:extLst>
          </p:cNvPr>
          <p:cNvCxnSpPr>
            <a:cxnSpLocks/>
            <a:stCxn id="15" idx="2"/>
          </p:cNvCxnSpPr>
          <p:nvPr/>
        </p:nvCxnSpPr>
        <p:spPr>
          <a:xfrm flipH="1">
            <a:off x="4435951" y="5647200"/>
            <a:ext cx="2008989" cy="12164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6B21612-F361-FD24-6D4F-8F72202AE237}"/>
              </a:ext>
            </a:extLst>
          </p:cNvPr>
          <p:cNvSpPr txBox="1"/>
          <p:nvPr/>
        </p:nvSpPr>
        <p:spPr>
          <a:xfrm>
            <a:off x="1095172" y="5253042"/>
            <a:ext cx="3340779" cy="923330"/>
          </a:xfrm>
          <a:prstGeom prst="rect">
            <a:avLst/>
          </a:prstGeom>
          <a:noFill/>
        </p:spPr>
        <p:txBody>
          <a:bodyPr wrap="square" rtlCol="0">
            <a:spAutoFit/>
          </a:bodyPr>
          <a:lstStyle/>
          <a:p>
            <a:r>
              <a:rPr lang="en-GB" dirty="0">
                <a:latin typeface="Segoe UI Variable Text" pitchFamily="2" charset="0"/>
                <a:cs typeface="Segoe UI" panose="020B0502040204020203" pitchFamily="34" charset="0"/>
              </a:rPr>
              <a:t>The blocks have been moved down into a subroutine. This is what we will re-use.</a:t>
            </a:r>
          </a:p>
        </p:txBody>
      </p:sp>
      <p:sp>
        <p:nvSpPr>
          <p:cNvPr id="20" name="TextBox 19">
            <a:extLst>
              <a:ext uri="{FF2B5EF4-FFF2-40B4-BE49-F238E27FC236}">
                <a16:creationId xmlns:a16="http://schemas.microsoft.com/office/drawing/2014/main" id="{2B862F8D-8979-4C18-A658-437706D9AE1A}"/>
              </a:ext>
            </a:extLst>
          </p:cNvPr>
          <p:cNvSpPr txBox="1"/>
          <p:nvPr/>
        </p:nvSpPr>
        <p:spPr>
          <a:xfrm>
            <a:off x="6635732" y="1180762"/>
            <a:ext cx="4790888" cy="923330"/>
          </a:xfrm>
          <a:prstGeom prst="rect">
            <a:avLst/>
          </a:prstGeom>
          <a:noFill/>
        </p:spPr>
        <p:txBody>
          <a:bodyPr wrap="square" rtlCol="0">
            <a:spAutoFit/>
          </a:bodyPr>
          <a:lstStyle/>
          <a:p>
            <a:r>
              <a:rPr lang="en-GB" dirty="0">
                <a:latin typeface="Segoe UI Variable Text" pitchFamily="2" charset="0"/>
                <a:cs typeface="Segoe UI" panose="020B0502040204020203" pitchFamily="34" charset="0"/>
              </a:rPr>
              <a:t>This is the name of the subroutine. By using P1, we’re calling the instructions held in this subroutine so they can be used.</a:t>
            </a:r>
          </a:p>
        </p:txBody>
      </p:sp>
      <p:pic>
        <p:nvPicPr>
          <p:cNvPr id="21" name="Picture 20">
            <a:extLst>
              <a:ext uri="{FF2B5EF4-FFF2-40B4-BE49-F238E27FC236}">
                <a16:creationId xmlns:a16="http://schemas.microsoft.com/office/drawing/2014/main" id="{6F22F4C1-AB41-2860-38DA-34D669AF71AD}"/>
              </a:ext>
            </a:extLst>
          </p:cNvPr>
          <p:cNvPicPr>
            <a:picLocks noChangeAspect="1"/>
          </p:cNvPicPr>
          <p:nvPr/>
        </p:nvPicPr>
        <p:blipFill>
          <a:blip r:embed="rId6"/>
          <a:stretch>
            <a:fillRect/>
          </a:stretch>
        </p:blipFill>
        <p:spPr>
          <a:xfrm>
            <a:off x="7948253" y="2216932"/>
            <a:ext cx="2470103" cy="3430269"/>
          </a:xfrm>
          <a:prstGeom prst="rect">
            <a:avLst/>
          </a:prstGeom>
        </p:spPr>
      </p:pic>
      <p:sp>
        <p:nvSpPr>
          <p:cNvPr id="22" name="TextBox 21">
            <a:extLst>
              <a:ext uri="{FF2B5EF4-FFF2-40B4-BE49-F238E27FC236}">
                <a16:creationId xmlns:a16="http://schemas.microsoft.com/office/drawing/2014/main" id="{27CDFF80-8EEA-F6C0-7021-010DF61F8666}"/>
              </a:ext>
            </a:extLst>
          </p:cNvPr>
          <p:cNvSpPr txBox="1"/>
          <p:nvPr/>
        </p:nvSpPr>
        <p:spPr>
          <a:xfrm>
            <a:off x="8323513" y="5872882"/>
            <a:ext cx="3231264" cy="369332"/>
          </a:xfrm>
          <a:prstGeom prst="rect">
            <a:avLst/>
          </a:prstGeom>
          <a:noFill/>
        </p:spPr>
        <p:txBody>
          <a:bodyPr wrap="square" rtlCol="0">
            <a:spAutoFit/>
          </a:bodyPr>
          <a:lstStyle/>
          <a:p>
            <a:r>
              <a:rPr lang="en-GB" dirty="0">
                <a:latin typeface="Segoe UI" panose="020B0502040204020203" pitchFamily="34" charset="0"/>
                <a:cs typeface="Segoe UI" panose="020B0502040204020203" pitchFamily="34" charset="0"/>
              </a:rPr>
              <a:t>This is the solution</a:t>
            </a:r>
          </a:p>
        </p:txBody>
      </p:sp>
    </p:spTree>
    <p:extLst>
      <p:ext uri="{BB962C8B-B14F-4D97-AF65-F5344CB8AC3E}">
        <p14:creationId xmlns:p14="http://schemas.microsoft.com/office/powerpoint/2010/main" val="194821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446550"/>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How to use sub programs (functions and procedures) to produce structured code</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purpose of functions in programming.</a:t>
            </a:r>
          </a:p>
          <a:p>
            <a:pPr marL="342900" indent="-342900">
              <a:buFont typeface="Arial" panose="020B0604020202020204" pitchFamily="34" charset="0"/>
              <a:buChar char="•"/>
            </a:pPr>
            <a:r>
              <a:rPr lang="en-GB" sz="2000" dirty="0">
                <a:latin typeface="Segoe UI Variable Text" pitchFamily="2" charset="0"/>
              </a:rPr>
              <a:t>To write basic functions that can be reused.</a:t>
            </a:r>
          </a:p>
          <a:p>
            <a:pPr marL="342900" indent="-342900">
              <a:buFont typeface="Arial" panose="020B0604020202020204" pitchFamily="34" charset="0"/>
              <a:buChar char="•"/>
            </a:pPr>
            <a:r>
              <a:rPr lang="en-GB" sz="2000" dirty="0">
                <a:latin typeface="Segoe UI Variable Text" pitchFamily="2" charset="0"/>
              </a:rPr>
              <a:t>To write a range of functions that use parameter and return results.</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Subprograms</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6414882" cy="1384995"/>
          </a:xfrm>
          <a:prstGeom prst="rect">
            <a:avLst/>
          </a:prstGeom>
          <a:noFill/>
        </p:spPr>
        <p:txBody>
          <a:bodyPr wrap="square">
            <a:spAutoFit/>
          </a:bodyPr>
          <a:lstStyle/>
          <a:p>
            <a:r>
              <a:rPr lang="en-GB" sz="2400" b="1" dirty="0">
                <a:latin typeface="Segoe UI Variable Text" pitchFamily="2" charset="0"/>
              </a:rPr>
              <a:t>What is a subprogram?</a:t>
            </a:r>
          </a:p>
          <a:p>
            <a:endParaRPr lang="en-GB" sz="2400" dirty="0">
              <a:latin typeface="Segoe UI Variable Text" pitchFamily="2" charset="0"/>
            </a:endParaRPr>
          </a:p>
          <a:p>
            <a:r>
              <a:rPr lang="en-GB" dirty="0">
                <a:latin typeface="Segoe UI Variable Text" pitchFamily="2" charset="0"/>
              </a:rPr>
              <a:t>A subprogram is an independent block of code that can be re-used at any time. </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cxnSp>
        <p:nvCxnSpPr>
          <p:cNvPr id="9" name="Straight Connector 8">
            <a:extLst>
              <a:ext uri="{FF2B5EF4-FFF2-40B4-BE49-F238E27FC236}">
                <a16:creationId xmlns:a16="http://schemas.microsoft.com/office/drawing/2014/main" id="{29E3040A-F2B4-CBC0-27F3-AEEF4DD184BD}"/>
              </a:ext>
            </a:extLst>
          </p:cNvPr>
          <p:cNvCxnSpPr>
            <a:cxnSpLocks/>
          </p:cNvCxnSpPr>
          <p:nvPr/>
        </p:nvCxnSpPr>
        <p:spPr>
          <a:xfrm>
            <a:off x="6651103"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 name="TextBox 1">
            <a:extLst>
              <a:ext uri="{FF2B5EF4-FFF2-40B4-BE49-F238E27FC236}">
                <a16:creationId xmlns:a16="http://schemas.microsoft.com/office/drawing/2014/main" id="{C35412A3-A42B-0542-248E-74F1222C0652}"/>
              </a:ext>
            </a:extLst>
          </p:cNvPr>
          <p:cNvSpPr txBox="1"/>
          <p:nvPr/>
        </p:nvSpPr>
        <p:spPr>
          <a:xfrm>
            <a:off x="224790" y="2633612"/>
            <a:ext cx="5629480" cy="400110"/>
          </a:xfrm>
          <a:prstGeom prst="rect">
            <a:avLst/>
          </a:prstGeom>
          <a:noFill/>
        </p:spPr>
        <p:txBody>
          <a:bodyPr wrap="square">
            <a:spAutoFit/>
          </a:bodyPr>
          <a:lstStyle/>
          <a:p>
            <a:r>
              <a:rPr lang="en-GB" sz="2000" b="1" dirty="0">
                <a:latin typeface="Segoe UI Variable Text" pitchFamily="2" charset="0"/>
              </a:rPr>
              <a:t>Why are they used?</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14" name="TextBox 13">
            <a:extLst>
              <a:ext uri="{FF2B5EF4-FFF2-40B4-BE49-F238E27FC236}">
                <a16:creationId xmlns:a16="http://schemas.microsoft.com/office/drawing/2014/main" id="{76E040F3-77F2-8254-963B-95D8E5315D57}"/>
              </a:ext>
            </a:extLst>
          </p:cNvPr>
          <p:cNvSpPr txBox="1"/>
          <p:nvPr/>
        </p:nvSpPr>
        <p:spPr>
          <a:xfrm>
            <a:off x="7271674" y="1108461"/>
            <a:ext cx="4287269" cy="369332"/>
          </a:xfrm>
          <a:prstGeom prst="rect">
            <a:avLst/>
          </a:prstGeom>
          <a:noFill/>
        </p:spPr>
        <p:txBody>
          <a:bodyPr wrap="square">
            <a:spAutoFit/>
          </a:bodyPr>
          <a:lstStyle/>
          <a:p>
            <a:pPr algn="ctr"/>
            <a:r>
              <a:rPr lang="en-GB" b="1" dirty="0">
                <a:latin typeface="Segoe UI Variable Text" pitchFamily="2" charset="0"/>
              </a:rPr>
              <a:t>Example of a function</a:t>
            </a:r>
          </a:p>
        </p:txBody>
      </p:sp>
      <p:sp>
        <p:nvSpPr>
          <p:cNvPr id="11" name="TextBox 10">
            <a:extLst>
              <a:ext uri="{FF2B5EF4-FFF2-40B4-BE49-F238E27FC236}">
                <a16:creationId xmlns:a16="http://schemas.microsoft.com/office/drawing/2014/main" id="{ED7B40C5-4DA9-9347-7C4C-CE5967F7DDDC}"/>
              </a:ext>
            </a:extLst>
          </p:cNvPr>
          <p:cNvSpPr txBox="1"/>
          <p:nvPr/>
        </p:nvSpPr>
        <p:spPr>
          <a:xfrm>
            <a:off x="224790" y="3126055"/>
            <a:ext cx="6126480" cy="1200329"/>
          </a:xfrm>
          <a:prstGeom prst="rect">
            <a:avLst/>
          </a:prstGeom>
          <a:noFill/>
        </p:spPr>
        <p:txBody>
          <a:bodyPr wrap="square">
            <a:spAutoFit/>
          </a:bodyPr>
          <a:lstStyle/>
          <a:p>
            <a:pPr marL="285750" indent="-285750">
              <a:buFont typeface="Arial" panose="020B0604020202020204" pitchFamily="34" charset="0"/>
              <a:buChar char="•"/>
            </a:pPr>
            <a:r>
              <a:rPr lang="en-GB" dirty="0">
                <a:latin typeface="Segoe UI Variable Text" pitchFamily="2" charset="0"/>
              </a:rPr>
              <a:t>Can make a program easier to read and maintain by breaking it up into smaller, more manageable pieces.</a:t>
            </a:r>
          </a:p>
          <a:p>
            <a:pPr marL="285750" indent="-285750">
              <a:buFont typeface="Arial" panose="020B0604020202020204" pitchFamily="34" charset="0"/>
              <a:buChar char="•"/>
            </a:pPr>
            <a:r>
              <a:rPr lang="en-GB" dirty="0">
                <a:latin typeface="Segoe UI Variable Text" pitchFamily="2" charset="0"/>
              </a:rPr>
              <a:t>Easier to test/debug</a:t>
            </a:r>
          </a:p>
          <a:p>
            <a:pPr marL="285750" indent="-285750">
              <a:buFont typeface="Arial" panose="020B0604020202020204" pitchFamily="34" charset="0"/>
              <a:buChar char="•"/>
            </a:pPr>
            <a:r>
              <a:rPr lang="en-GB" dirty="0">
                <a:latin typeface="Segoe UI Variable Text" pitchFamily="2" charset="0"/>
              </a:rPr>
              <a:t>Can create a more efficient solution.</a:t>
            </a:r>
          </a:p>
        </p:txBody>
      </p:sp>
      <p:sp>
        <p:nvSpPr>
          <p:cNvPr id="15" name="TextBox 14">
            <a:extLst>
              <a:ext uri="{FF2B5EF4-FFF2-40B4-BE49-F238E27FC236}">
                <a16:creationId xmlns:a16="http://schemas.microsoft.com/office/drawing/2014/main" id="{2FA17959-17BA-5E71-D7FA-A4FB5E12A9B1}"/>
              </a:ext>
            </a:extLst>
          </p:cNvPr>
          <p:cNvSpPr txBox="1"/>
          <p:nvPr/>
        </p:nvSpPr>
        <p:spPr>
          <a:xfrm>
            <a:off x="224790" y="4389002"/>
            <a:ext cx="5629480" cy="400110"/>
          </a:xfrm>
          <a:prstGeom prst="rect">
            <a:avLst/>
          </a:prstGeom>
          <a:noFill/>
        </p:spPr>
        <p:txBody>
          <a:bodyPr wrap="square">
            <a:spAutoFit/>
          </a:bodyPr>
          <a:lstStyle/>
          <a:p>
            <a:r>
              <a:rPr lang="en-GB" sz="2000" b="1" dirty="0">
                <a:latin typeface="Segoe UI Variable Text" pitchFamily="2" charset="0"/>
              </a:rPr>
              <a:t>Types of subprograms</a:t>
            </a:r>
          </a:p>
        </p:txBody>
      </p:sp>
      <p:graphicFrame>
        <p:nvGraphicFramePr>
          <p:cNvPr id="18" name="Table 17">
            <a:extLst>
              <a:ext uri="{FF2B5EF4-FFF2-40B4-BE49-F238E27FC236}">
                <a16:creationId xmlns:a16="http://schemas.microsoft.com/office/drawing/2014/main" id="{E4712D04-AF34-3A41-70F5-330EEA2D2C88}"/>
              </a:ext>
            </a:extLst>
          </p:cNvPr>
          <p:cNvGraphicFramePr>
            <a:graphicFrameLocks noGrp="1"/>
          </p:cNvGraphicFramePr>
          <p:nvPr>
            <p:extLst>
              <p:ext uri="{D42A27DB-BD31-4B8C-83A1-F6EECF244321}">
                <p14:modId xmlns:p14="http://schemas.microsoft.com/office/powerpoint/2010/main" val="1229394730"/>
              </p:ext>
            </p:extLst>
          </p:nvPr>
        </p:nvGraphicFramePr>
        <p:xfrm>
          <a:off x="224790" y="4911160"/>
          <a:ext cx="6164836" cy="1833880"/>
        </p:xfrm>
        <a:graphic>
          <a:graphicData uri="http://schemas.openxmlformats.org/drawingml/2006/table">
            <a:tbl>
              <a:tblPr firstRow="1" bandRow="1">
                <a:tableStyleId>{5940675A-B579-460E-94D1-54222C63F5DA}</a:tableStyleId>
              </a:tblPr>
              <a:tblGrid>
                <a:gridCol w="3082418">
                  <a:extLst>
                    <a:ext uri="{9D8B030D-6E8A-4147-A177-3AD203B41FA5}">
                      <a16:colId xmlns:a16="http://schemas.microsoft.com/office/drawing/2014/main" val="709600753"/>
                    </a:ext>
                  </a:extLst>
                </a:gridCol>
                <a:gridCol w="3082418">
                  <a:extLst>
                    <a:ext uri="{9D8B030D-6E8A-4147-A177-3AD203B41FA5}">
                      <a16:colId xmlns:a16="http://schemas.microsoft.com/office/drawing/2014/main" val="2286600481"/>
                    </a:ext>
                  </a:extLst>
                </a:gridCol>
              </a:tblGrid>
              <a:tr h="370840">
                <a:tc>
                  <a:txBody>
                    <a:bodyPr/>
                    <a:lstStyle/>
                    <a:p>
                      <a:pPr algn="ctr"/>
                      <a:r>
                        <a:rPr lang="en-GB" sz="1800" b="1" dirty="0">
                          <a:solidFill>
                            <a:schemeClr val="bg1"/>
                          </a:solidFill>
                          <a:latin typeface="Segoe UI Variable Text" pitchFamily="2" charset="0"/>
                        </a:rPr>
                        <a:t>Procedures</a:t>
                      </a:r>
                    </a:p>
                  </a:txBody>
                  <a:tcPr>
                    <a:solidFill>
                      <a:schemeClr val="tx1"/>
                    </a:solidFill>
                  </a:tcPr>
                </a:tc>
                <a:tc>
                  <a:txBody>
                    <a:bodyPr/>
                    <a:lstStyle/>
                    <a:p>
                      <a:pPr algn="ctr"/>
                      <a:r>
                        <a:rPr lang="en-GB" sz="1800" b="1" dirty="0">
                          <a:solidFill>
                            <a:schemeClr val="bg1"/>
                          </a:solidFill>
                          <a:latin typeface="Segoe UI Variable Text" pitchFamily="2" charset="0"/>
                        </a:rPr>
                        <a:t>Functions</a:t>
                      </a:r>
                    </a:p>
                  </a:txBody>
                  <a:tcPr>
                    <a:solidFill>
                      <a:schemeClr val="tx1"/>
                    </a:solidFill>
                  </a:tcPr>
                </a:tc>
                <a:extLst>
                  <a:ext uri="{0D108BD9-81ED-4DB2-BD59-A6C34878D82A}">
                    <a16:rowId xmlns:a16="http://schemas.microsoft.com/office/drawing/2014/main" val="566150672"/>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latin typeface="Segoe UI Variable Text" pitchFamily="2" charset="0"/>
                          <a:cs typeface="Segoe UI" panose="020B0502040204020203" pitchFamily="34" charset="0"/>
                        </a:rPr>
                        <a:t>A subroutine that is used to pass information. </a:t>
                      </a:r>
                      <a:r>
                        <a:rPr lang="en-GB" sz="1800" b="1" dirty="0">
                          <a:latin typeface="Segoe UI Variable Text" pitchFamily="2" charset="0"/>
                          <a:cs typeface="Segoe UI" panose="020B0502040204020203" pitchFamily="34" charset="0"/>
                        </a:rPr>
                        <a:t>It doesn’t return a result.</a:t>
                      </a:r>
                    </a:p>
                    <a:p>
                      <a:pPr algn="ctr"/>
                      <a:endParaRPr lang="en-GB" sz="1800" dirty="0">
                        <a:latin typeface="Segoe UI Variable Text" pitchFamily="2"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dirty="0">
                          <a:latin typeface="Segoe UI Variable Text" pitchFamily="2" charset="0"/>
                          <a:cs typeface="Segoe UI" panose="020B0502040204020203" pitchFamily="34" charset="0"/>
                        </a:rPr>
                        <a:t>A subroutine that is used to return a result. Commonly used with programs that require a calculation to take place.</a:t>
                      </a:r>
                    </a:p>
                  </a:txBody>
                  <a:tcPr/>
                </a:tc>
                <a:extLst>
                  <a:ext uri="{0D108BD9-81ED-4DB2-BD59-A6C34878D82A}">
                    <a16:rowId xmlns:a16="http://schemas.microsoft.com/office/drawing/2014/main" val="193332137"/>
                  </a:ext>
                </a:extLst>
              </a:tr>
            </a:tbl>
          </a:graphicData>
        </a:graphic>
      </p:graphicFrame>
      <p:sp>
        <p:nvSpPr>
          <p:cNvPr id="19" name="TextBox 18">
            <a:extLst>
              <a:ext uri="{FF2B5EF4-FFF2-40B4-BE49-F238E27FC236}">
                <a16:creationId xmlns:a16="http://schemas.microsoft.com/office/drawing/2014/main" id="{3C1D5DE0-FE20-1857-E674-644444DB1256}"/>
              </a:ext>
            </a:extLst>
          </p:cNvPr>
          <p:cNvSpPr txBox="1"/>
          <p:nvPr/>
        </p:nvSpPr>
        <p:spPr>
          <a:xfrm>
            <a:off x="6846548" y="3033722"/>
            <a:ext cx="4990497" cy="2031325"/>
          </a:xfrm>
          <a:prstGeom prst="rect">
            <a:avLst/>
          </a:prstGeom>
          <a:noFill/>
          <a:ln w="3175">
            <a:solidFill>
              <a:schemeClr val="tx1"/>
            </a:solidFill>
            <a:prstDash val="dash"/>
          </a:ln>
        </p:spPr>
        <p:txBody>
          <a:bodyPr wrap="square">
            <a:spAutoFit/>
          </a:bodyPr>
          <a:lstStyle/>
          <a:p>
            <a:pPr marL="285750" indent="-285750">
              <a:buFont typeface="Arial" panose="020B0604020202020204" pitchFamily="34" charset="0"/>
              <a:buChar char="•"/>
            </a:pPr>
            <a:r>
              <a:rPr lang="pt-BR" dirty="0">
                <a:latin typeface="Courier New" panose="02070309020205020404" pitchFamily="49" charset="0"/>
                <a:cs typeface="Courier New" panose="02070309020205020404" pitchFamily="49" charset="0"/>
              </a:rPr>
              <a:t>def add(num1):</a:t>
            </a:r>
          </a:p>
          <a:p>
            <a:pPr marL="285750" indent="-285750">
              <a:buFont typeface="Arial" panose="020B0604020202020204" pitchFamily="34" charset="0"/>
              <a:buChar char="•"/>
            </a:pPr>
            <a:r>
              <a:rPr lang="pt-BR" dirty="0">
                <a:latin typeface="Courier New" panose="02070309020205020404" pitchFamily="49" charset="0"/>
                <a:cs typeface="Courier New" panose="02070309020205020404" pitchFamily="49" charset="0"/>
              </a:rPr>
              <a:t>    num2 = 10</a:t>
            </a:r>
          </a:p>
          <a:p>
            <a:pPr marL="285750" indent="-285750">
              <a:buFont typeface="Arial" panose="020B0604020202020204" pitchFamily="34" charset="0"/>
              <a:buChar char="•"/>
            </a:pPr>
            <a:r>
              <a:rPr lang="pt-BR" dirty="0">
                <a:latin typeface="Courier New" panose="02070309020205020404" pitchFamily="49" charset="0"/>
                <a:cs typeface="Courier New" panose="02070309020205020404" pitchFamily="49" charset="0"/>
              </a:rPr>
              <a:t>    return num1+num2</a:t>
            </a:r>
          </a:p>
          <a:p>
            <a:pPr marL="285750" indent="-285750">
              <a:buFont typeface="Arial" panose="020B0604020202020204" pitchFamily="34" charset="0"/>
              <a:buChar char="•"/>
            </a:pPr>
            <a:endParaRPr lang="pt-BR"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pt-BR" dirty="0">
                <a:latin typeface="Courier New" panose="02070309020205020404" pitchFamily="49" charset="0"/>
                <a:cs typeface="Courier New" panose="02070309020205020404" pitchFamily="49" charset="0"/>
              </a:rPr>
              <a:t>num1= float(input("Enter number"))</a:t>
            </a:r>
          </a:p>
          <a:p>
            <a:pPr marL="285750" indent="-285750">
              <a:buFont typeface="Arial" panose="020B0604020202020204" pitchFamily="34" charset="0"/>
              <a:buChar char="•"/>
            </a:pPr>
            <a:r>
              <a:rPr lang="pt-BR" dirty="0">
                <a:latin typeface="Courier New" panose="02070309020205020404" pitchFamily="49" charset="0"/>
                <a:cs typeface="Courier New" panose="02070309020205020404" pitchFamily="49" charset="0"/>
              </a:rPr>
              <a:t>print(add(num1))</a:t>
            </a:r>
          </a:p>
        </p:txBody>
      </p:sp>
      <p:sp>
        <p:nvSpPr>
          <p:cNvPr id="20" name="Rectangle 19">
            <a:extLst>
              <a:ext uri="{FF2B5EF4-FFF2-40B4-BE49-F238E27FC236}">
                <a16:creationId xmlns:a16="http://schemas.microsoft.com/office/drawing/2014/main" id="{DB4CC4C0-C374-FE24-74FE-DA5827C21225}"/>
              </a:ext>
            </a:extLst>
          </p:cNvPr>
          <p:cNvSpPr/>
          <p:nvPr/>
        </p:nvSpPr>
        <p:spPr>
          <a:xfrm>
            <a:off x="6846548" y="2012582"/>
            <a:ext cx="2470075" cy="74045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Segoe UI Variable Text" pitchFamily="2" charset="0"/>
                <a:cs typeface="Segoe UI" panose="020B0502040204020203" pitchFamily="34" charset="0"/>
              </a:rPr>
              <a:t>def</a:t>
            </a:r>
            <a:r>
              <a:rPr lang="en-GB" dirty="0">
                <a:solidFill>
                  <a:schemeClr val="tx1"/>
                </a:solidFill>
                <a:latin typeface="Segoe UI Variable Text" pitchFamily="2" charset="0"/>
                <a:cs typeface="Segoe UI" panose="020B0502040204020203" pitchFamily="34" charset="0"/>
              </a:rPr>
              <a:t> – To define/create a subprogram.</a:t>
            </a:r>
          </a:p>
        </p:txBody>
      </p:sp>
      <p:sp>
        <p:nvSpPr>
          <p:cNvPr id="21" name="Rectangle 20">
            <a:extLst>
              <a:ext uri="{FF2B5EF4-FFF2-40B4-BE49-F238E27FC236}">
                <a16:creationId xmlns:a16="http://schemas.microsoft.com/office/drawing/2014/main" id="{F0251CCA-3C36-7FF6-81BE-4D562C3B5BAC}"/>
              </a:ext>
            </a:extLst>
          </p:cNvPr>
          <p:cNvSpPr/>
          <p:nvPr/>
        </p:nvSpPr>
        <p:spPr>
          <a:xfrm>
            <a:off x="9715500" y="1789261"/>
            <a:ext cx="2298142" cy="1850446"/>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Segoe UI Variable Text" pitchFamily="2" charset="0"/>
                <a:cs typeface="Segoe UI" panose="020B0502040204020203" pitchFamily="34" charset="0"/>
              </a:rPr>
              <a:t>num1</a:t>
            </a:r>
            <a:r>
              <a:rPr lang="en-GB" dirty="0">
                <a:solidFill>
                  <a:schemeClr val="tx1"/>
                </a:solidFill>
                <a:latin typeface="Segoe UI Variable Text" pitchFamily="2" charset="0"/>
                <a:cs typeface="Segoe UI" panose="020B0502040204020203" pitchFamily="34" charset="0"/>
              </a:rPr>
              <a:t> – This is a parameter. A special variable used to return a value </a:t>
            </a:r>
            <a:r>
              <a:rPr lang="en-GB" u="sng" dirty="0">
                <a:solidFill>
                  <a:schemeClr val="tx1"/>
                </a:solidFill>
                <a:latin typeface="Segoe UI Variable Text" pitchFamily="2" charset="0"/>
                <a:cs typeface="Segoe UI" panose="020B0502040204020203" pitchFamily="34" charset="0"/>
              </a:rPr>
              <a:t>or</a:t>
            </a:r>
            <a:r>
              <a:rPr lang="en-GB" dirty="0">
                <a:solidFill>
                  <a:schemeClr val="tx1"/>
                </a:solidFill>
                <a:latin typeface="Segoe UI Variable Text" pitchFamily="2" charset="0"/>
                <a:cs typeface="Segoe UI" panose="020B0502040204020203" pitchFamily="34" charset="0"/>
              </a:rPr>
              <a:t> pass data through a program.</a:t>
            </a:r>
          </a:p>
        </p:txBody>
      </p:sp>
      <p:sp>
        <p:nvSpPr>
          <p:cNvPr id="22" name="Rectangle 21">
            <a:extLst>
              <a:ext uri="{FF2B5EF4-FFF2-40B4-BE49-F238E27FC236}">
                <a16:creationId xmlns:a16="http://schemas.microsoft.com/office/drawing/2014/main" id="{CE0938A7-A0DE-9303-6316-5034CC60FD67}"/>
              </a:ext>
            </a:extLst>
          </p:cNvPr>
          <p:cNvSpPr/>
          <p:nvPr/>
        </p:nvSpPr>
        <p:spPr>
          <a:xfrm>
            <a:off x="9616366" y="4888033"/>
            <a:ext cx="2470075" cy="1198154"/>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Segoe UI Variable Text" pitchFamily="2" charset="0"/>
                <a:cs typeface="Segoe UI" panose="020B0502040204020203" pitchFamily="34" charset="0"/>
              </a:rPr>
              <a:t>return</a:t>
            </a:r>
            <a:r>
              <a:rPr lang="en-GB" dirty="0">
                <a:solidFill>
                  <a:schemeClr val="tx1"/>
                </a:solidFill>
                <a:latin typeface="Segoe UI Variable Text" pitchFamily="2" charset="0"/>
                <a:cs typeface="Segoe UI" panose="020B0502040204020203" pitchFamily="34" charset="0"/>
              </a:rPr>
              <a:t> – The keyword used a return value. Not used in a procedure though.</a:t>
            </a:r>
          </a:p>
        </p:txBody>
      </p:sp>
      <p:sp>
        <p:nvSpPr>
          <p:cNvPr id="23" name="Rectangle 22">
            <a:extLst>
              <a:ext uri="{FF2B5EF4-FFF2-40B4-BE49-F238E27FC236}">
                <a16:creationId xmlns:a16="http://schemas.microsoft.com/office/drawing/2014/main" id="{4B5C03DD-B3BE-3A15-B3FC-29F9CF30D2CA}"/>
              </a:ext>
            </a:extLst>
          </p:cNvPr>
          <p:cNvSpPr/>
          <p:nvPr/>
        </p:nvSpPr>
        <p:spPr>
          <a:xfrm>
            <a:off x="6846548" y="5270402"/>
            <a:ext cx="2470075" cy="740450"/>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1"/>
                </a:solidFill>
                <a:latin typeface="Segoe UI Variable Text" pitchFamily="2" charset="0"/>
                <a:cs typeface="Segoe UI" panose="020B0502040204020203" pitchFamily="34" charset="0"/>
              </a:rPr>
              <a:t>The final line is used to call the function.</a:t>
            </a:r>
            <a:endParaRPr lang="en-GB" dirty="0">
              <a:solidFill>
                <a:schemeClr val="tx1"/>
              </a:solidFill>
              <a:latin typeface="Segoe UI Variable Text" pitchFamily="2" charset="0"/>
              <a:cs typeface="Segoe UI" panose="020B0502040204020203" pitchFamily="34" charset="0"/>
            </a:endParaRPr>
          </a:p>
        </p:txBody>
      </p:sp>
      <p:cxnSp>
        <p:nvCxnSpPr>
          <p:cNvPr id="24" name="Straight Arrow Connector 23">
            <a:extLst>
              <a:ext uri="{FF2B5EF4-FFF2-40B4-BE49-F238E27FC236}">
                <a16:creationId xmlns:a16="http://schemas.microsoft.com/office/drawing/2014/main" id="{0FC8EF11-A2F3-6041-ED46-52C3C5AAC6F7}"/>
              </a:ext>
            </a:extLst>
          </p:cNvPr>
          <p:cNvCxnSpPr>
            <a:cxnSpLocks/>
            <a:endCxn id="20" idx="2"/>
          </p:cNvCxnSpPr>
          <p:nvPr/>
        </p:nvCxnSpPr>
        <p:spPr>
          <a:xfrm flipV="1">
            <a:off x="7356536" y="2753032"/>
            <a:ext cx="725050" cy="398575"/>
          </a:xfrm>
          <a:prstGeom prst="straightConnector1">
            <a:avLst/>
          </a:prstGeom>
          <a:ln w="31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839A046A-42EF-D042-FF28-F2873AE5BDE5}"/>
              </a:ext>
            </a:extLst>
          </p:cNvPr>
          <p:cNvCxnSpPr>
            <a:cxnSpLocks/>
            <a:endCxn id="21" idx="1"/>
          </p:cNvCxnSpPr>
          <p:nvPr/>
        </p:nvCxnSpPr>
        <p:spPr>
          <a:xfrm flipV="1">
            <a:off x="8591574" y="2714484"/>
            <a:ext cx="1123926" cy="382389"/>
          </a:xfrm>
          <a:prstGeom prst="straightConnector1">
            <a:avLst/>
          </a:prstGeom>
          <a:ln w="31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AB26F21-53C4-D4DF-5DFE-E8905C66985B}"/>
              </a:ext>
            </a:extLst>
          </p:cNvPr>
          <p:cNvCxnSpPr>
            <a:cxnSpLocks/>
            <a:endCxn id="22" idx="0"/>
          </p:cNvCxnSpPr>
          <p:nvPr/>
        </p:nvCxnSpPr>
        <p:spPr>
          <a:xfrm>
            <a:off x="8618026" y="3983548"/>
            <a:ext cx="2233378" cy="904485"/>
          </a:xfrm>
          <a:prstGeom prst="straightConnector1">
            <a:avLst/>
          </a:prstGeom>
          <a:ln w="31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EEA82B6D-2033-1267-7CEE-1096485FA4E1}"/>
              </a:ext>
            </a:extLst>
          </p:cNvPr>
          <p:cNvCxnSpPr>
            <a:cxnSpLocks/>
            <a:endCxn id="23" idx="0"/>
          </p:cNvCxnSpPr>
          <p:nvPr/>
        </p:nvCxnSpPr>
        <p:spPr>
          <a:xfrm>
            <a:off x="7537645" y="4607486"/>
            <a:ext cx="543941" cy="662916"/>
          </a:xfrm>
          <a:prstGeom prst="straightConnector1">
            <a:avLst/>
          </a:prstGeom>
          <a:ln w="31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02C52-7AF0-EBAA-B005-3B06532CD0FE}"/>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004623E-608F-96C7-C09D-9CB3355CAB2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Function v Procedure</a:t>
            </a:r>
          </a:p>
        </p:txBody>
      </p:sp>
      <p:pic>
        <p:nvPicPr>
          <p:cNvPr id="32" name="Picture 31">
            <a:extLst>
              <a:ext uri="{FF2B5EF4-FFF2-40B4-BE49-F238E27FC236}">
                <a16:creationId xmlns:a16="http://schemas.microsoft.com/office/drawing/2014/main" id="{F7F994FE-8B7C-0D53-CF2A-0DF83E42F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DE541E34-38AF-83C3-5302-509F5ABCA6D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C8952A6-1F80-E28A-08E8-E69E7A5E4A9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DEB13297-E35A-58A1-7F06-E73A1D4D08C6}"/>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Task 1 </a:t>
            </a:r>
            <a:r>
              <a:rPr lang="en-GB" sz="1800" dirty="0">
                <a:latin typeface="Segoe UI Variable Text" pitchFamily="2" charset="0"/>
              </a:rPr>
              <a:t>in the student workbook.</a:t>
            </a:r>
          </a:p>
          <a:p>
            <a:endParaRPr lang="en-GB" dirty="0"/>
          </a:p>
        </p:txBody>
      </p:sp>
      <p:sp>
        <p:nvSpPr>
          <p:cNvPr id="20" name="TextBox 19">
            <a:extLst>
              <a:ext uri="{FF2B5EF4-FFF2-40B4-BE49-F238E27FC236}">
                <a16:creationId xmlns:a16="http://schemas.microsoft.com/office/drawing/2014/main" id="{711E6D41-059A-E200-0910-1FDBCCBBF38E}"/>
              </a:ext>
            </a:extLst>
          </p:cNvPr>
          <p:cNvSpPr txBox="1"/>
          <p:nvPr/>
        </p:nvSpPr>
        <p:spPr>
          <a:xfrm>
            <a:off x="225129" y="2069786"/>
            <a:ext cx="5547360" cy="4247317"/>
          </a:xfrm>
          <a:prstGeom prst="rect">
            <a:avLst/>
          </a:prstGeom>
          <a:noFill/>
        </p:spPr>
        <p:txBody>
          <a:bodyPr wrap="square">
            <a:spAutoFit/>
          </a:bodyPr>
          <a:lstStyle/>
          <a:p>
            <a:pPr>
              <a:buNone/>
            </a:pPr>
            <a:r>
              <a:rPr lang="en-GB" b="1" dirty="0">
                <a:latin typeface="Segoe UI Variable Text" pitchFamily="2" charset="0"/>
              </a:rPr>
              <a:t>🟦 Version 1 — Using a Procedure (does NOT return a value)</a:t>
            </a:r>
          </a:p>
          <a:p>
            <a:pPr>
              <a:buNone/>
            </a:pPr>
            <a:endParaRPr lang="en-GB" dirty="0">
              <a:latin typeface="Segoe UI Variable Text" pitchFamily="2" charset="0"/>
            </a:endParaRPr>
          </a:p>
          <a:p>
            <a:pPr rtl="0">
              <a:buNone/>
            </a:pPr>
            <a:r>
              <a:rPr lang="en-GB" dirty="0">
                <a:solidFill>
                  <a:srgbClr val="FF0000"/>
                </a:solidFill>
                <a:latin typeface="Courier New" panose="02070309020205020404" pitchFamily="49" charset="0"/>
                <a:cs typeface="Courier New" panose="02070309020205020404" pitchFamily="49" charset="0"/>
              </a:rPr>
              <a:t>def </a:t>
            </a:r>
            <a:r>
              <a:rPr lang="en-GB" dirty="0" err="1">
                <a:solidFill>
                  <a:srgbClr val="FF0000"/>
                </a:solidFill>
                <a:latin typeface="Courier New" panose="02070309020205020404" pitchFamily="49" charset="0"/>
                <a:cs typeface="Courier New" panose="02070309020205020404" pitchFamily="49" charset="0"/>
              </a:rPr>
              <a:t>calculate_area</a:t>
            </a:r>
            <a:r>
              <a:rPr lang="en-GB" dirty="0">
                <a:solidFill>
                  <a:srgbClr val="FF0000"/>
                </a:solidFill>
                <a:latin typeface="Courier New" panose="02070309020205020404" pitchFamily="49" charset="0"/>
                <a:cs typeface="Courier New" panose="02070309020205020404" pitchFamily="49" charset="0"/>
              </a:rPr>
              <a:t>(length, width):</a:t>
            </a:r>
            <a:br>
              <a:rPr lang="en-GB" dirty="0">
                <a:solidFill>
                  <a:srgbClr val="FF0000"/>
                </a:solidFill>
                <a:latin typeface="Courier New" panose="02070309020205020404" pitchFamily="49" charset="0"/>
                <a:cs typeface="Courier New" panose="02070309020205020404" pitchFamily="49" charset="0"/>
              </a:rPr>
            </a:br>
            <a:r>
              <a:rPr lang="en-GB" dirty="0">
                <a:solidFill>
                  <a:srgbClr val="FF0000"/>
                </a:solidFill>
                <a:latin typeface="Courier New" panose="02070309020205020404" pitchFamily="49" charset="0"/>
                <a:cs typeface="Courier New" panose="02070309020205020404" pitchFamily="49" charset="0"/>
              </a:rPr>
              <a:t>    area = length * width</a:t>
            </a:r>
            <a:br>
              <a:rPr lang="en-GB" dirty="0">
                <a:solidFill>
                  <a:srgbClr val="FF0000"/>
                </a:solidFill>
                <a:latin typeface="Courier New" panose="02070309020205020404" pitchFamily="49" charset="0"/>
                <a:cs typeface="Courier New" panose="02070309020205020404" pitchFamily="49" charset="0"/>
              </a:rPr>
            </a:br>
            <a:r>
              <a:rPr lang="en-GB" dirty="0">
                <a:solidFill>
                  <a:srgbClr val="FF0000"/>
                </a:solidFill>
                <a:latin typeface="Courier New" panose="02070309020205020404" pitchFamily="49" charset="0"/>
                <a:cs typeface="Courier New" panose="02070309020205020404" pitchFamily="49" charset="0"/>
              </a:rPr>
              <a:t>    print("The area is:", area)</a:t>
            </a:r>
            <a:br>
              <a:rPr lang="en-GB" dirty="0">
                <a:solidFill>
                  <a:srgbClr val="FF0000"/>
                </a:solidFill>
                <a:latin typeface="Courier New" panose="02070309020205020404" pitchFamily="49" charset="0"/>
                <a:cs typeface="Courier New" panose="02070309020205020404" pitchFamily="49" charset="0"/>
              </a:rPr>
            </a:br>
            <a:br>
              <a:rPr lang="en-GB" dirty="0">
                <a:solidFill>
                  <a:srgbClr val="FF0000"/>
                </a:solidFill>
                <a:latin typeface="Courier New" panose="02070309020205020404" pitchFamily="49" charset="0"/>
                <a:cs typeface="Courier New" panose="02070309020205020404" pitchFamily="49" charset="0"/>
              </a:rPr>
            </a:br>
            <a:r>
              <a:rPr lang="en-GB" dirty="0">
                <a:solidFill>
                  <a:srgbClr val="FF0000"/>
                </a:solidFill>
                <a:latin typeface="Courier New" panose="02070309020205020404" pitchFamily="49" charset="0"/>
                <a:cs typeface="Courier New" panose="02070309020205020404" pitchFamily="49" charset="0"/>
              </a:rPr>
              <a:t># Main program</a:t>
            </a:r>
            <a:br>
              <a:rPr lang="en-GB" dirty="0">
                <a:solidFill>
                  <a:srgbClr val="FF0000"/>
                </a:solidFill>
                <a:latin typeface="Courier New" panose="02070309020205020404" pitchFamily="49" charset="0"/>
                <a:cs typeface="Courier New" panose="02070309020205020404" pitchFamily="49" charset="0"/>
              </a:rPr>
            </a:br>
            <a:r>
              <a:rPr lang="en-GB" dirty="0" err="1">
                <a:solidFill>
                  <a:srgbClr val="FF0000"/>
                </a:solidFill>
                <a:latin typeface="Courier New" panose="02070309020205020404" pitchFamily="49" charset="0"/>
                <a:cs typeface="Courier New" panose="02070309020205020404" pitchFamily="49" charset="0"/>
              </a:rPr>
              <a:t>calculate_area</a:t>
            </a:r>
            <a:r>
              <a:rPr lang="en-GB" dirty="0">
                <a:solidFill>
                  <a:srgbClr val="FF0000"/>
                </a:solidFill>
                <a:latin typeface="Courier New" panose="02070309020205020404" pitchFamily="49" charset="0"/>
                <a:cs typeface="Courier New" panose="02070309020205020404" pitchFamily="49" charset="0"/>
              </a:rPr>
              <a:t>(5, 3)</a:t>
            </a:r>
          </a:p>
          <a:p>
            <a:pPr rtl="0">
              <a:buNone/>
            </a:pPr>
            <a:endParaRPr lang="en-GB" dirty="0">
              <a:latin typeface="Segoe UI Variable Text" pitchFamily="2" charset="0"/>
            </a:endParaRPr>
          </a:p>
          <a:p>
            <a:pPr>
              <a:buNone/>
            </a:pPr>
            <a:r>
              <a:rPr lang="en-GB" b="1" dirty="0">
                <a:latin typeface="Segoe UI Variable Text" pitchFamily="2" charset="0"/>
              </a:rPr>
              <a:t>What happens?</a:t>
            </a:r>
          </a:p>
          <a:p>
            <a:pPr marL="285750" indent="-285750">
              <a:buFont typeface="Arial" panose="020B0604020202020204" pitchFamily="34" charset="0"/>
              <a:buChar char="•"/>
            </a:pPr>
            <a:r>
              <a:rPr lang="en-GB" dirty="0">
                <a:latin typeface="Segoe UI Variable Text" pitchFamily="2" charset="0"/>
              </a:rPr>
              <a:t>The procedure calculates the area</a:t>
            </a:r>
          </a:p>
          <a:p>
            <a:pPr marL="285750" indent="-285750">
              <a:buFont typeface="Arial" panose="020B0604020202020204" pitchFamily="34" charset="0"/>
              <a:buChar char="•"/>
            </a:pPr>
            <a:r>
              <a:rPr lang="en-GB" dirty="0">
                <a:latin typeface="Segoe UI Variable Text" pitchFamily="2" charset="0"/>
              </a:rPr>
              <a:t>It displays the result directly</a:t>
            </a:r>
          </a:p>
          <a:p>
            <a:pPr marL="285750" indent="-285750">
              <a:buFont typeface="Arial" panose="020B0604020202020204" pitchFamily="34" charset="0"/>
              <a:buChar char="•"/>
            </a:pPr>
            <a:r>
              <a:rPr lang="en-GB" dirty="0">
                <a:latin typeface="Segoe UI Variable Text" pitchFamily="2" charset="0"/>
              </a:rPr>
              <a:t>The value is NOT sent back to the main program</a:t>
            </a:r>
          </a:p>
          <a:p>
            <a:pPr marL="285750" indent="-285750">
              <a:buFont typeface="Arial" panose="020B0604020202020204" pitchFamily="34" charset="0"/>
              <a:buChar char="•"/>
            </a:pPr>
            <a:r>
              <a:rPr lang="en-GB" dirty="0">
                <a:latin typeface="Segoe UI Variable Text" pitchFamily="2" charset="0"/>
              </a:rPr>
              <a:t>You cannot reuse the result later</a:t>
            </a:r>
          </a:p>
        </p:txBody>
      </p:sp>
      <p:sp>
        <p:nvSpPr>
          <p:cNvPr id="22" name="TextBox 21">
            <a:extLst>
              <a:ext uri="{FF2B5EF4-FFF2-40B4-BE49-F238E27FC236}">
                <a16:creationId xmlns:a16="http://schemas.microsoft.com/office/drawing/2014/main" id="{70F00A51-EE3B-93FA-C15A-C970D5C0D860}"/>
              </a:ext>
            </a:extLst>
          </p:cNvPr>
          <p:cNvSpPr txBox="1"/>
          <p:nvPr/>
        </p:nvSpPr>
        <p:spPr>
          <a:xfrm>
            <a:off x="6203838" y="1783080"/>
            <a:ext cx="5728998" cy="4524315"/>
          </a:xfrm>
          <a:prstGeom prst="rect">
            <a:avLst/>
          </a:prstGeom>
          <a:noFill/>
        </p:spPr>
        <p:txBody>
          <a:bodyPr wrap="square">
            <a:spAutoFit/>
          </a:bodyPr>
          <a:lstStyle/>
          <a:p>
            <a:pPr>
              <a:buNone/>
            </a:pPr>
            <a:endParaRPr lang="en-GB" b="1" dirty="0"/>
          </a:p>
          <a:p>
            <a:pPr>
              <a:buNone/>
            </a:pPr>
            <a:r>
              <a:rPr lang="en-GB" b="1" dirty="0"/>
              <a:t>🟩 </a:t>
            </a:r>
            <a:r>
              <a:rPr lang="en-GB" b="1" dirty="0">
                <a:latin typeface="Segoe UI Variable Text" pitchFamily="2" charset="0"/>
              </a:rPr>
              <a:t>Version 2 — Using a Function (returns a value)</a:t>
            </a:r>
          </a:p>
          <a:p>
            <a:pPr rtl="0">
              <a:buNone/>
            </a:pPr>
            <a:endParaRPr lang="en-GB" dirty="0">
              <a:latin typeface="Courier New" panose="02070309020205020404" pitchFamily="49" charset="0"/>
            </a:endParaRPr>
          </a:p>
          <a:p>
            <a:pPr rtl="0">
              <a:buNone/>
            </a:pPr>
            <a:r>
              <a:rPr lang="en-GB" dirty="0">
                <a:solidFill>
                  <a:srgbClr val="FF0000"/>
                </a:solidFill>
                <a:latin typeface="Courier New" panose="02070309020205020404" pitchFamily="49" charset="0"/>
              </a:rPr>
              <a:t>def </a:t>
            </a:r>
            <a:r>
              <a:rPr lang="en-GB" dirty="0" err="1">
                <a:solidFill>
                  <a:srgbClr val="FF0000"/>
                </a:solidFill>
                <a:latin typeface="Courier New" panose="02070309020205020404" pitchFamily="49" charset="0"/>
              </a:rPr>
              <a:t>calculate_area</a:t>
            </a:r>
            <a:r>
              <a:rPr lang="en-GB" dirty="0">
                <a:solidFill>
                  <a:srgbClr val="FF0000"/>
                </a:solidFill>
                <a:latin typeface="Courier New" panose="02070309020205020404" pitchFamily="49" charset="0"/>
              </a:rPr>
              <a:t>(length, width):</a:t>
            </a:r>
            <a:br>
              <a:rPr lang="en-GB" dirty="0">
                <a:solidFill>
                  <a:srgbClr val="FF0000"/>
                </a:solidFill>
                <a:latin typeface="Courier New" panose="02070309020205020404" pitchFamily="49" charset="0"/>
              </a:rPr>
            </a:br>
            <a:r>
              <a:rPr lang="en-GB" dirty="0">
                <a:solidFill>
                  <a:srgbClr val="FF0000"/>
                </a:solidFill>
                <a:latin typeface="Courier New" panose="02070309020205020404" pitchFamily="49" charset="0"/>
              </a:rPr>
              <a:t>    area = length * width</a:t>
            </a:r>
            <a:br>
              <a:rPr lang="en-GB" dirty="0">
                <a:solidFill>
                  <a:srgbClr val="FF0000"/>
                </a:solidFill>
                <a:latin typeface="Courier New" panose="02070309020205020404" pitchFamily="49" charset="0"/>
              </a:rPr>
            </a:br>
            <a:r>
              <a:rPr lang="en-GB" dirty="0">
                <a:solidFill>
                  <a:srgbClr val="FF0000"/>
                </a:solidFill>
                <a:latin typeface="Courier New" panose="02070309020205020404" pitchFamily="49" charset="0"/>
              </a:rPr>
              <a:t>    return area</a:t>
            </a:r>
            <a:br>
              <a:rPr lang="en-GB" dirty="0">
                <a:solidFill>
                  <a:srgbClr val="FF0000"/>
                </a:solidFill>
                <a:latin typeface="Courier New" panose="02070309020205020404" pitchFamily="49" charset="0"/>
              </a:rPr>
            </a:br>
            <a:br>
              <a:rPr lang="en-GB" dirty="0">
                <a:solidFill>
                  <a:srgbClr val="FF0000"/>
                </a:solidFill>
                <a:latin typeface="Courier New" panose="02070309020205020404" pitchFamily="49" charset="0"/>
              </a:rPr>
            </a:br>
            <a:r>
              <a:rPr lang="en-GB" dirty="0">
                <a:solidFill>
                  <a:srgbClr val="FF0000"/>
                </a:solidFill>
                <a:latin typeface="Courier New" panose="02070309020205020404" pitchFamily="49" charset="0"/>
              </a:rPr>
              <a:t># Main program</a:t>
            </a:r>
            <a:br>
              <a:rPr lang="en-GB" dirty="0">
                <a:solidFill>
                  <a:srgbClr val="FF0000"/>
                </a:solidFill>
                <a:latin typeface="Courier New" panose="02070309020205020404" pitchFamily="49" charset="0"/>
              </a:rPr>
            </a:br>
            <a:r>
              <a:rPr lang="en-GB" dirty="0">
                <a:solidFill>
                  <a:srgbClr val="FF0000"/>
                </a:solidFill>
                <a:latin typeface="Courier New" panose="02070309020205020404" pitchFamily="49" charset="0"/>
              </a:rPr>
              <a:t>result = </a:t>
            </a:r>
            <a:r>
              <a:rPr lang="en-GB" dirty="0" err="1">
                <a:solidFill>
                  <a:srgbClr val="FF0000"/>
                </a:solidFill>
                <a:latin typeface="Courier New" panose="02070309020205020404" pitchFamily="49" charset="0"/>
              </a:rPr>
              <a:t>calculate_area</a:t>
            </a:r>
            <a:r>
              <a:rPr lang="en-GB" dirty="0">
                <a:solidFill>
                  <a:srgbClr val="FF0000"/>
                </a:solidFill>
                <a:latin typeface="Courier New" panose="02070309020205020404" pitchFamily="49" charset="0"/>
              </a:rPr>
              <a:t>(5, 3)</a:t>
            </a:r>
            <a:br>
              <a:rPr lang="en-GB" dirty="0">
                <a:solidFill>
                  <a:srgbClr val="FF0000"/>
                </a:solidFill>
                <a:latin typeface="Courier New" panose="02070309020205020404" pitchFamily="49" charset="0"/>
              </a:rPr>
            </a:br>
            <a:r>
              <a:rPr lang="en-GB" dirty="0">
                <a:solidFill>
                  <a:srgbClr val="FF0000"/>
                </a:solidFill>
                <a:latin typeface="Courier New" panose="02070309020205020404" pitchFamily="49" charset="0"/>
              </a:rPr>
              <a:t>print("The area is:", result)</a:t>
            </a:r>
          </a:p>
          <a:p>
            <a:pPr>
              <a:buNone/>
            </a:pPr>
            <a:endParaRPr lang="en-GB" b="1" dirty="0"/>
          </a:p>
          <a:p>
            <a:pPr>
              <a:buNone/>
            </a:pPr>
            <a:r>
              <a:rPr lang="en-GB" b="1" dirty="0">
                <a:latin typeface="Segoe UI Variable Text" pitchFamily="2" charset="0"/>
              </a:rPr>
              <a:t>What happens?</a:t>
            </a:r>
          </a:p>
          <a:p>
            <a:pPr marL="285750" indent="-285750">
              <a:buFont typeface="Arial" panose="020B0604020202020204" pitchFamily="34" charset="0"/>
              <a:buChar char="•"/>
            </a:pPr>
            <a:r>
              <a:rPr lang="en-GB" dirty="0">
                <a:latin typeface="Segoe UI Variable Text" pitchFamily="2" charset="0"/>
              </a:rPr>
              <a:t>The function calculates the area</a:t>
            </a:r>
          </a:p>
          <a:p>
            <a:pPr marL="285750" indent="-285750">
              <a:buFont typeface="Arial" panose="020B0604020202020204" pitchFamily="34" charset="0"/>
              <a:buChar char="•"/>
            </a:pPr>
            <a:r>
              <a:rPr lang="en-GB" dirty="0">
                <a:latin typeface="Segoe UI Variable Text" pitchFamily="2" charset="0"/>
              </a:rPr>
              <a:t>It returns the value to the main program</a:t>
            </a:r>
          </a:p>
          <a:p>
            <a:pPr marL="285750" indent="-285750">
              <a:buFont typeface="Arial" panose="020B0604020202020204" pitchFamily="34" charset="0"/>
              <a:buChar char="•"/>
            </a:pPr>
            <a:r>
              <a:rPr lang="en-GB" dirty="0">
                <a:latin typeface="Segoe UI Variable Text" pitchFamily="2" charset="0"/>
              </a:rPr>
              <a:t>The result can be stored, reused, or used in further calculations</a:t>
            </a:r>
          </a:p>
        </p:txBody>
      </p:sp>
      <p:cxnSp>
        <p:nvCxnSpPr>
          <p:cNvPr id="23" name="Straight Connector 22">
            <a:extLst>
              <a:ext uri="{FF2B5EF4-FFF2-40B4-BE49-F238E27FC236}">
                <a16:creationId xmlns:a16="http://schemas.microsoft.com/office/drawing/2014/main" id="{BEB77DCC-0234-48C6-AD7B-E4F326644CA5}"/>
              </a:ext>
            </a:extLst>
          </p:cNvPr>
          <p:cNvCxnSpPr>
            <a:cxnSpLocks/>
          </p:cNvCxnSpPr>
          <p:nvPr/>
        </p:nvCxnSpPr>
        <p:spPr>
          <a:xfrm>
            <a:off x="5988163" y="1725930"/>
            <a:ext cx="0" cy="493503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F306D02C-5C8E-DF8B-34CF-6652BB60F655}"/>
              </a:ext>
            </a:extLst>
          </p:cNvPr>
          <p:cNvSpPr txBox="1"/>
          <p:nvPr/>
        </p:nvSpPr>
        <p:spPr>
          <a:xfrm>
            <a:off x="196965" y="1170837"/>
            <a:ext cx="11582395" cy="646331"/>
          </a:xfrm>
          <a:prstGeom prst="rect">
            <a:avLst/>
          </a:prstGeom>
          <a:noFill/>
        </p:spPr>
        <p:txBody>
          <a:bodyPr wrap="square">
            <a:spAutoFit/>
          </a:bodyPr>
          <a:lstStyle/>
          <a:p>
            <a:r>
              <a:rPr lang="en-GB" dirty="0">
                <a:latin typeface="Segoe UI Variable Text" pitchFamily="2" charset="0"/>
              </a:rPr>
              <a:t>Below are two versions of the same program. Both calculate the area of a rectangle — but one uses a procedure and the other uses a function.</a:t>
            </a:r>
          </a:p>
        </p:txBody>
      </p:sp>
    </p:spTree>
    <p:extLst>
      <p:ext uri="{BB962C8B-B14F-4D97-AF65-F5344CB8AC3E}">
        <p14:creationId xmlns:p14="http://schemas.microsoft.com/office/powerpoint/2010/main" val="3226656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126D23-CBD6-BFA1-E58B-FCCFA235DBC4}"/>
            </a:ext>
          </a:extLst>
        </p:cNvPr>
        <p:cNvGrpSpPr/>
        <p:nvPr/>
      </p:nvGrpSpPr>
      <p:grpSpPr>
        <a:xfrm>
          <a:off x="0" y="0"/>
          <a:ext cx="0" cy="0"/>
          <a:chOff x="0" y="0"/>
          <a:chExt cx="0" cy="0"/>
        </a:xfrm>
      </p:grpSpPr>
      <p:sp>
        <p:nvSpPr>
          <p:cNvPr id="14" name="TextBox 13">
            <a:extLst>
              <a:ext uri="{FF2B5EF4-FFF2-40B4-BE49-F238E27FC236}">
                <a16:creationId xmlns:a16="http://schemas.microsoft.com/office/drawing/2014/main" id="{9BD4FFE6-47A5-019A-D29D-2D0844225BEE}"/>
              </a:ext>
            </a:extLst>
          </p:cNvPr>
          <p:cNvSpPr txBox="1"/>
          <p:nvPr/>
        </p:nvSpPr>
        <p:spPr>
          <a:xfrm>
            <a:off x="7594827" y="2724320"/>
            <a:ext cx="4990497" cy="1569660"/>
          </a:xfrm>
          <a:prstGeom prst="rect">
            <a:avLst/>
          </a:prstGeom>
          <a:noFill/>
        </p:spPr>
        <p:txBody>
          <a:bodyPr wrap="square">
            <a:spAutoFit/>
          </a:bodyPr>
          <a:lstStyle/>
          <a:p>
            <a:pPr marL="285750" indent="-285750">
              <a:buFont typeface="Arial" panose="020B0604020202020204" pitchFamily="34" charset="0"/>
              <a:buChar char="•"/>
            </a:pPr>
            <a:r>
              <a:rPr lang="pt-BR" sz="1600" dirty="0">
                <a:latin typeface="Courier New" panose="02070309020205020404" pitchFamily="49" charset="0"/>
                <a:cs typeface="Courier New" panose="02070309020205020404" pitchFamily="49" charset="0"/>
              </a:rPr>
              <a:t>def add(num1):</a:t>
            </a:r>
          </a:p>
          <a:p>
            <a:pPr marL="285750" indent="-285750">
              <a:buFont typeface="Arial" panose="020B0604020202020204" pitchFamily="34" charset="0"/>
              <a:buChar char="•"/>
            </a:pPr>
            <a:r>
              <a:rPr lang="pt-BR" sz="1600" dirty="0">
                <a:latin typeface="Courier New" panose="02070309020205020404" pitchFamily="49" charset="0"/>
                <a:cs typeface="Courier New" panose="02070309020205020404" pitchFamily="49" charset="0"/>
              </a:rPr>
              <a:t>    num2 = 10</a:t>
            </a:r>
          </a:p>
          <a:p>
            <a:pPr marL="285750" indent="-285750">
              <a:buFont typeface="Arial" panose="020B0604020202020204" pitchFamily="34" charset="0"/>
              <a:buChar char="•"/>
            </a:pPr>
            <a:r>
              <a:rPr lang="pt-BR" sz="1600" dirty="0">
                <a:latin typeface="Courier New" panose="02070309020205020404" pitchFamily="49" charset="0"/>
                <a:cs typeface="Courier New" panose="02070309020205020404" pitchFamily="49" charset="0"/>
              </a:rPr>
              <a:t>    return num1+num2</a:t>
            </a:r>
          </a:p>
          <a:p>
            <a:pPr marL="285750" indent="-285750">
              <a:buFont typeface="Arial" panose="020B0604020202020204" pitchFamily="34" charset="0"/>
              <a:buChar char="•"/>
            </a:pPr>
            <a:endParaRPr lang="pt-BR" sz="1600" dirty="0">
              <a:latin typeface="Courier New" panose="02070309020205020404" pitchFamily="49" charset="0"/>
              <a:cs typeface="Courier New" panose="02070309020205020404" pitchFamily="49" charset="0"/>
            </a:endParaRPr>
          </a:p>
          <a:p>
            <a:pPr marL="285750" indent="-285750">
              <a:buFont typeface="Arial" panose="020B0604020202020204" pitchFamily="34" charset="0"/>
              <a:buChar char="•"/>
            </a:pPr>
            <a:r>
              <a:rPr lang="pt-BR" sz="1600" dirty="0">
                <a:latin typeface="Courier New" panose="02070309020205020404" pitchFamily="49" charset="0"/>
                <a:cs typeface="Courier New" panose="02070309020205020404" pitchFamily="49" charset="0"/>
              </a:rPr>
              <a:t>num1= float(input("Enter number"))</a:t>
            </a:r>
          </a:p>
          <a:p>
            <a:pPr marL="285750" indent="-285750">
              <a:buFont typeface="Arial" panose="020B0604020202020204" pitchFamily="34" charset="0"/>
              <a:buChar char="•"/>
            </a:pPr>
            <a:r>
              <a:rPr lang="pt-BR" sz="1600" dirty="0">
                <a:latin typeface="Courier New" panose="02070309020205020404" pitchFamily="49" charset="0"/>
                <a:cs typeface="Courier New" panose="02070309020205020404" pitchFamily="49" charset="0"/>
              </a:rPr>
              <a:t>print(add(num1))</a:t>
            </a:r>
          </a:p>
        </p:txBody>
      </p:sp>
      <p:sp>
        <p:nvSpPr>
          <p:cNvPr id="3" name="TextBox 2">
            <a:extLst>
              <a:ext uri="{FF2B5EF4-FFF2-40B4-BE49-F238E27FC236}">
                <a16:creationId xmlns:a16="http://schemas.microsoft.com/office/drawing/2014/main" id="{43F20675-2962-CEEC-17E3-5A725A6423F1}"/>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Scoping variables</a:t>
            </a:r>
          </a:p>
        </p:txBody>
      </p:sp>
      <p:pic>
        <p:nvPicPr>
          <p:cNvPr id="32" name="Picture 31">
            <a:extLst>
              <a:ext uri="{FF2B5EF4-FFF2-40B4-BE49-F238E27FC236}">
                <a16:creationId xmlns:a16="http://schemas.microsoft.com/office/drawing/2014/main" id="{2C019C17-F582-7C6B-594D-30EE3EC67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324C8C65-4C42-6832-E784-1A0C820475C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15D9AA46-6FE0-92F1-DD2F-279BCAAAD96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65420" y="64481"/>
            <a:ext cx="727003" cy="727003"/>
          </a:xfrm>
          <a:prstGeom prst="rect">
            <a:avLst/>
          </a:prstGeom>
        </p:spPr>
      </p:pic>
      <p:sp>
        <p:nvSpPr>
          <p:cNvPr id="17" name="TextBox 16">
            <a:extLst>
              <a:ext uri="{FF2B5EF4-FFF2-40B4-BE49-F238E27FC236}">
                <a16:creationId xmlns:a16="http://schemas.microsoft.com/office/drawing/2014/main" id="{0D418F5C-ACFF-3188-3BF1-F5E29BC68774}"/>
              </a:ext>
            </a:extLst>
          </p:cNvPr>
          <p:cNvSpPr txBox="1"/>
          <p:nvPr/>
        </p:nvSpPr>
        <p:spPr>
          <a:xfrm>
            <a:off x="7102378" y="139012"/>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11F6E5B7-B1C7-F1C4-5A49-62549EF59FE5}"/>
              </a:ext>
            </a:extLst>
          </p:cNvPr>
          <p:cNvSpPr txBox="1"/>
          <p:nvPr/>
        </p:nvSpPr>
        <p:spPr>
          <a:xfrm>
            <a:off x="224791" y="1156284"/>
            <a:ext cx="6414882" cy="1107996"/>
          </a:xfrm>
          <a:prstGeom prst="rect">
            <a:avLst/>
          </a:prstGeom>
          <a:noFill/>
        </p:spPr>
        <p:txBody>
          <a:bodyPr wrap="square">
            <a:spAutoFit/>
          </a:bodyPr>
          <a:lstStyle/>
          <a:p>
            <a:r>
              <a:rPr lang="en-GB" sz="2400" b="1" dirty="0">
                <a:latin typeface="Segoe UI Variable Text" pitchFamily="2" charset="0"/>
              </a:rPr>
              <a:t>What is meant by scoping variables?</a:t>
            </a:r>
          </a:p>
          <a:p>
            <a:endParaRPr lang="en-GB" sz="2400" dirty="0">
              <a:latin typeface="Segoe UI Variable Text" pitchFamily="2" charset="0"/>
            </a:endParaRPr>
          </a:p>
          <a:p>
            <a:r>
              <a:rPr lang="en-GB" dirty="0">
                <a:latin typeface="Segoe UI Variable Text" pitchFamily="2" charset="0"/>
                <a:cs typeface="Segoe UI" panose="020B0502040204020203" pitchFamily="34" charset="0"/>
              </a:rPr>
              <a:t>This is when a local variable is made global. </a:t>
            </a:r>
          </a:p>
        </p:txBody>
      </p:sp>
      <p:sp>
        <p:nvSpPr>
          <p:cNvPr id="5" name="TextBox 4">
            <a:extLst>
              <a:ext uri="{FF2B5EF4-FFF2-40B4-BE49-F238E27FC236}">
                <a16:creationId xmlns:a16="http://schemas.microsoft.com/office/drawing/2014/main" id="{06D6B5E4-A1BC-1C2D-CF7F-ED156CDAB183}"/>
              </a:ext>
            </a:extLst>
          </p:cNvPr>
          <p:cNvSpPr txBox="1"/>
          <p:nvPr/>
        </p:nvSpPr>
        <p:spPr>
          <a:xfrm>
            <a:off x="224790" y="2490737"/>
            <a:ext cx="5629480" cy="400110"/>
          </a:xfrm>
          <a:prstGeom prst="rect">
            <a:avLst/>
          </a:prstGeom>
          <a:noFill/>
        </p:spPr>
        <p:txBody>
          <a:bodyPr wrap="square">
            <a:spAutoFit/>
          </a:bodyPr>
          <a:lstStyle/>
          <a:p>
            <a:r>
              <a:rPr lang="en-GB" sz="2000" b="1" dirty="0">
                <a:latin typeface="Segoe UI Variable Text" pitchFamily="2" charset="0"/>
              </a:rPr>
              <a:t>Local v Global variables</a:t>
            </a:r>
          </a:p>
        </p:txBody>
      </p:sp>
      <p:graphicFrame>
        <p:nvGraphicFramePr>
          <p:cNvPr id="6" name="Table 5">
            <a:extLst>
              <a:ext uri="{FF2B5EF4-FFF2-40B4-BE49-F238E27FC236}">
                <a16:creationId xmlns:a16="http://schemas.microsoft.com/office/drawing/2014/main" id="{987A7444-ED0B-C5EB-6F40-AFB0920F55B7}"/>
              </a:ext>
            </a:extLst>
          </p:cNvPr>
          <p:cNvGraphicFramePr>
            <a:graphicFrameLocks noGrp="1"/>
          </p:cNvGraphicFramePr>
          <p:nvPr>
            <p:extLst>
              <p:ext uri="{D42A27DB-BD31-4B8C-83A1-F6EECF244321}">
                <p14:modId xmlns:p14="http://schemas.microsoft.com/office/powerpoint/2010/main" val="542289437"/>
              </p:ext>
            </p:extLst>
          </p:nvPr>
        </p:nvGraphicFramePr>
        <p:xfrm>
          <a:off x="384175" y="3117304"/>
          <a:ext cx="6854825" cy="3479800"/>
        </p:xfrm>
        <a:graphic>
          <a:graphicData uri="http://schemas.openxmlformats.org/drawingml/2006/table">
            <a:tbl>
              <a:tblPr firstRow="1" bandRow="1">
                <a:tableStyleId>{5940675A-B579-460E-94D1-54222C63F5DA}</a:tableStyleId>
              </a:tblPr>
              <a:tblGrid>
                <a:gridCol w="953249">
                  <a:extLst>
                    <a:ext uri="{9D8B030D-6E8A-4147-A177-3AD203B41FA5}">
                      <a16:colId xmlns:a16="http://schemas.microsoft.com/office/drawing/2014/main" val="2422702655"/>
                    </a:ext>
                  </a:extLst>
                </a:gridCol>
                <a:gridCol w="1992184">
                  <a:extLst>
                    <a:ext uri="{9D8B030D-6E8A-4147-A177-3AD203B41FA5}">
                      <a16:colId xmlns:a16="http://schemas.microsoft.com/office/drawing/2014/main" val="2436094515"/>
                    </a:ext>
                  </a:extLst>
                </a:gridCol>
                <a:gridCol w="3909392">
                  <a:extLst>
                    <a:ext uri="{9D8B030D-6E8A-4147-A177-3AD203B41FA5}">
                      <a16:colId xmlns:a16="http://schemas.microsoft.com/office/drawing/2014/main" val="3426463183"/>
                    </a:ext>
                  </a:extLst>
                </a:gridCol>
              </a:tblGrid>
              <a:tr h="370840">
                <a:tc>
                  <a:txBody>
                    <a:bodyPr/>
                    <a:lstStyle/>
                    <a:p>
                      <a:endParaRPr lang="en-GB" sz="1600" dirty="0">
                        <a:latin typeface="Segoe UI Variable Text" pitchFamily="2" charset="0"/>
                      </a:endParaRPr>
                    </a:p>
                  </a:txBody>
                  <a:tcPr/>
                </a:tc>
                <a:tc>
                  <a:txBody>
                    <a:bodyPr/>
                    <a:lstStyle/>
                    <a:p>
                      <a:r>
                        <a:rPr lang="en-GB" sz="1600" dirty="0">
                          <a:solidFill>
                            <a:schemeClr val="bg1"/>
                          </a:solidFill>
                          <a:latin typeface="Segoe UI Variable Text" pitchFamily="2" charset="0"/>
                        </a:rPr>
                        <a:t>Definition</a:t>
                      </a:r>
                    </a:p>
                  </a:txBody>
                  <a:tcPr>
                    <a:solidFill>
                      <a:schemeClr val="tx1"/>
                    </a:solidFill>
                  </a:tcPr>
                </a:tc>
                <a:tc>
                  <a:txBody>
                    <a:bodyPr/>
                    <a:lstStyle/>
                    <a:p>
                      <a:r>
                        <a:rPr lang="en-GB" sz="1600" dirty="0">
                          <a:solidFill>
                            <a:schemeClr val="bg1"/>
                          </a:solidFill>
                          <a:latin typeface="Segoe UI Variable Text" pitchFamily="2" charset="0"/>
                        </a:rPr>
                        <a:t>Characteristics</a:t>
                      </a:r>
                    </a:p>
                  </a:txBody>
                  <a:tcPr>
                    <a:solidFill>
                      <a:schemeClr val="tx1"/>
                    </a:solidFill>
                  </a:tcPr>
                </a:tc>
                <a:extLst>
                  <a:ext uri="{0D108BD9-81ED-4DB2-BD59-A6C34878D82A}">
                    <a16:rowId xmlns:a16="http://schemas.microsoft.com/office/drawing/2014/main" val="1191802255"/>
                  </a:ext>
                </a:extLst>
              </a:tr>
              <a:tr h="370840">
                <a:tc>
                  <a:txBody>
                    <a:bodyPr/>
                    <a:lstStyle/>
                    <a:p>
                      <a:r>
                        <a:rPr lang="en-GB" sz="1600" dirty="0">
                          <a:latin typeface="Segoe UI Variable Text" pitchFamily="2" charset="0"/>
                        </a:rPr>
                        <a:t>Local variable</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600" dirty="0">
                          <a:solidFill>
                            <a:schemeClr val="tx1"/>
                          </a:solidFill>
                          <a:latin typeface="Segoe UI Variable Text" pitchFamily="2" charset="0"/>
                          <a:cs typeface="Segoe UI" panose="020B0502040204020203" pitchFamily="34" charset="0"/>
                        </a:rPr>
                        <a:t>Defined within a function and is accessible only within that function.</a:t>
                      </a:r>
                    </a:p>
                    <a:p>
                      <a:endParaRPr lang="en-GB" sz="1600" dirty="0">
                        <a:latin typeface="Segoe UI Variable Text" pitchFamily="2" charset="0"/>
                      </a:endParaRPr>
                    </a:p>
                  </a:txBody>
                  <a:tcPr/>
                </a:tc>
                <a:tc>
                  <a:txBody>
                    <a:bodyPr/>
                    <a:lstStyle/>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A local variable exists only while the function is executing. Once the function finishes executing, the local variable is destroyed.</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A local variable is limited to the block of code (usually a function) where it is defined.</a:t>
                      </a:r>
                    </a:p>
                  </a:txBody>
                  <a:tcPr/>
                </a:tc>
                <a:extLst>
                  <a:ext uri="{0D108BD9-81ED-4DB2-BD59-A6C34878D82A}">
                    <a16:rowId xmlns:a16="http://schemas.microsoft.com/office/drawing/2014/main" val="2901514080"/>
                  </a:ext>
                </a:extLst>
              </a:tr>
              <a:tr h="370840">
                <a:tc>
                  <a:txBody>
                    <a:bodyPr/>
                    <a:lstStyle/>
                    <a:p>
                      <a:r>
                        <a:rPr lang="en-GB" sz="1600" dirty="0">
                          <a:latin typeface="Segoe UI Variable Text" pitchFamily="2" charset="0"/>
                        </a:rPr>
                        <a:t>Global variable </a:t>
                      </a:r>
                    </a:p>
                  </a:txBody>
                  <a:tcPr/>
                </a:tc>
                <a:tc>
                  <a:txBody>
                    <a:bodyPr/>
                    <a:lstStyle/>
                    <a:p>
                      <a:r>
                        <a:rPr lang="en-GB" sz="1600" dirty="0">
                          <a:solidFill>
                            <a:schemeClr val="tx1"/>
                          </a:solidFill>
                          <a:latin typeface="Segoe UI Variable Text" pitchFamily="2" charset="0"/>
                          <a:cs typeface="Segoe UI" panose="020B0502040204020203" pitchFamily="34" charset="0"/>
                        </a:rPr>
                        <a:t>Defined outside of any function and is accessible from any part of the program.</a:t>
                      </a:r>
                      <a:endParaRPr lang="en-GB" sz="1600" dirty="0">
                        <a:latin typeface="Segoe UI Variable Text" pitchFamily="2" charset="0"/>
                      </a:endParaRPr>
                    </a:p>
                  </a:txBody>
                  <a:tcPr/>
                </a:tc>
                <a:tc>
                  <a:txBody>
                    <a:bodyPr/>
                    <a:lstStyle/>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A global variable exists for the duration of the program's execution.</a:t>
                      </a:r>
                    </a:p>
                    <a:p>
                      <a:pPr marL="285750" indent="-285750">
                        <a:buFont typeface="Arial" panose="020B0604020202020204" pitchFamily="34" charset="0"/>
                        <a:buChar char="•"/>
                      </a:pPr>
                      <a:r>
                        <a:rPr lang="en-GB" sz="1600" dirty="0">
                          <a:latin typeface="Segoe UI Variable Text" pitchFamily="2" charset="0"/>
                          <a:cs typeface="Segoe UI" panose="020B0502040204020203" pitchFamily="34" charset="0"/>
                        </a:rPr>
                        <a:t>They extend right throughout the program. </a:t>
                      </a:r>
                    </a:p>
                  </a:txBody>
                  <a:tcPr/>
                </a:tc>
                <a:extLst>
                  <a:ext uri="{0D108BD9-81ED-4DB2-BD59-A6C34878D82A}">
                    <a16:rowId xmlns:a16="http://schemas.microsoft.com/office/drawing/2014/main" val="2244232814"/>
                  </a:ext>
                </a:extLst>
              </a:tr>
            </a:tbl>
          </a:graphicData>
        </a:graphic>
      </p:graphicFrame>
      <p:cxnSp>
        <p:nvCxnSpPr>
          <p:cNvPr id="7" name="Straight Connector 6">
            <a:extLst>
              <a:ext uri="{FF2B5EF4-FFF2-40B4-BE49-F238E27FC236}">
                <a16:creationId xmlns:a16="http://schemas.microsoft.com/office/drawing/2014/main" id="{49D712A8-ACAA-4DCD-C462-3C11304A7BD0}"/>
              </a:ext>
            </a:extLst>
          </p:cNvPr>
          <p:cNvCxnSpPr>
            <a:cxnSpLocks/>
          </p:cNvCxnSpPr>
          <p:nvPr/>
        </p:nvCxnSpPr>
        <p:spPr>
          <a:xfrm>
            <a:off x="7416913" y="1162602"/>
            <a:ext cx="0" cy="549835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1D4EEAD4-37D0-735B-352E-7453C7BF63DC}"/>
              </a:ext>
            </a:extLst>
          </p:cNvPr>
          <p:cNvSpPr txBox="1"/>
          <p:nvPr/>
        </p:nvSpPr>
        <p:spPr>
          <a:xfrm>
            <a:off x="7594827" y="1152744"/>
            <a:ext cx="4287269" cy="369332"/>
          </a:xfrm>
          <a:prstGeom prst="rect">
            <a:avLst/>
          </a:prstGeom>
          <a:noFill/>
        </p:spPr>
        <p:txBody>
          <a:bodyPr wrap="square">
            <a:spAutoFit/>
          </a:bodyPr>
          <a:lstStyle/>
          <a:p>
            <a:pPr algn="ctr"/>
            <a:r>
              <a:rPr lang="en-GB" b="1" dirty="0">
                <a:latin typeface="Segoe UI Variable Text" pitchFamily="2" charset="0"/>
              </a:rPr>
              <a:t>Worked example</a:t>
            </a:r>
          </a:p>
        </p:txBody>
      </p:sp>
      <p:cxnSp>
        <p:nvCxnSpPr>
          <p:cNvPr id="10" name="Straight Arrow Connector 9">
            <a:extLst>
              <a:ext uri="{FF2B5EF4-FFF2-40B4-BE49-F238E27FC236}">
                <a16:creationId xmlns:a16="http://schemas.microsoft.com/office/drawing/2014/main" id="{7E04B21F-33F7-FEE1-7587-0362310B1117}"/>
              </a:ext>
            </a:extLst>
          </p:cNvPr>
          <p:cNvCxnSpPr>
            <a:cxnSpLocks/>
          </p:cNvCxnSpPr>
          <p:nvPr/>
        </p:nvCxnSpPr>
        <p:spPr>
          <a:xfrm flipV="1">
            <a:off x="9738461" y="2649437"/>
            <a:ext cx="744279" cy="46492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DE84311C-7BC8-0B97-A100-864F10B6C928}"/>
              </a:ext>
            </a:extLst>
          </p:cNvPr>
          <p:cNvCxnSpPr>
            <a:cxnSpLocks/>
          </p:cNvCxnSpPr>
          <p:nvPr/>
        </p:nvCxnSpPr>
        <p:spPr>
          <a:xfrm>
            <a:off x="8637400" y="3970813"/>
            <a:ext cx="1708000" cy="23280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DB77459-C396-F7AB-2A6A-B89C711A7D20}"/>
              </a:ext>
            </a:extLst>
          </p:cNvPr>
          <p:cNvSpPr txBox="1"/>
          <p:nvPr/>
        </p:nvSpPr>
        <p:spPr>
          <a:xfrm>
            <a:off x="8637400" y="4332116"/>
            <a:ext cx="3045989" cy="830997"/>
          </a:xfrm>
          <a:prstGeom prst="rect">
            <a:avLst/>
          </a:prstGeom>
          <a:noFill/>
          <a:ln>
            <a:solidFill>
              <a:schemeClr val="tx1"/>
            </a:solidFill>
          </a:ln>
        </p:spPr>
        <p:txBody>
          <a:bodyPr wrap="square" rtlCol="0">
            <a:spAutoFit/>
          </a:bodyPr>
          <a:lstStyle/>
          <a:p>
            <a:r>
              <a:rPr lang="en-GB" sz="1600" dirty="0">
                <a:latin typeface="Segoe UI Variable Text" pitchFamily="2" charset="0"/>
              </a:rPr>
              <a:t>This is a </a:t>
            </a:r>
            <a:r>
              <a:rPr lang="en-GB" sz="1600" b="1" dirty="0">
                <a:latin typeface="Segoe UI Variable Text" pitchFamily="2" charset="0"/>
              </a:rPr>
              <a:t>global variable </a:t>
            </a:r>
            <a:r>
              <a:rPr lang="en-GB" sz="1600" dirty="0">
                <a:latin typeface="Segoe UI Variable Text" pitchFamily="2" charset="0"/>
              </a:rPr>
              <a:t>because the value can change with every use.</a:t>
            </a:r>
          </a:p>
        </p:txBody>
      </p:sp>
      <p:sp>
        <p:nvSpPr>
          <p:cNvPr id="13" name="TextBox 12">
            <a:extLst>
              <a:ext uri="{FF2B5EF4-FFF2-40B4-BE49-F238E27FC236}">
                <a16:creationId xmlns:a16="http://schemas.microsoft.com/office/drawing/2014/main" id="{4C567A89-73CA-FC7B-535F-555B529F48FF}"/>
              </a:ext>
            </a:extLst>
          </p:cNvPr>
          <p:cNvSpPr txBox="1"/>
          <p:nvPr/>
        </p:nvSpPr>
        <p:spPr>
          <a:xfrm>
            <a:off x="8250787" y="1794069"/>
            <a:ext cx="3556404" cy="830997"/>
          </a:xfrm>
          <a:prstGeom prst="rect">
            <a:avLst/>
          </a:prstGeom>
          <a:noFill/>
          <a:ln>
            <a:solidFill>
              <a:schemeClr val="tx1"/>
            </a:solidFill>
          </a:ln>
        </p:spPr>
        <p:txBody>
          <a:bodyPr wrap="square" rtlCol="0">
            <a:spAutoFit/>
          </a:bodyPr>
          <a:lstStyle/>
          <a:p>
            <a:r>
              <a:rPr lang="en-GB" sz="1600" dirty="0">
                <a:latin typeface="Segoe UI Variable Text" pitchFamily="2" charset="0"/>
              </a:rPr>
              <a:t>This is a </a:t>
            </a:r>
            <a:r>
              <a:rPr lang="en-GB" sz="1600" b="1" dirty="0">
                <a:latin typeface="Segoe UI Variable Text" pitchFamily="2" charset="0"/>
              </a:rPr>
              <a:t>local variable </a:t>
            </a:r>
            <a:r>
              <a:rPr lang="en-GB" sz="1600" dirty="0">
                <a:latin typeface="Segoe UI Variable Text" pitchFamily="2" charset="0"/>
              </a:rPr>
              <a:t>because it’s contained within a subprogram cannot be changed. </a:t>
            </a:r>
          </a:p>
        </p:txBody>
      </p:sp>
    </p:spTree>
    <p:extLst>
      <p:ext uri="{BB962C8B-B14F-4D97-AF65-F5344CB8AC3E}">
        <p14:creationId xmlns:p14="http://schemas.microsoft.com/office/powerpoint/2010/main" val="3804554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00203-EF49-8C12-68BB-6E75F4C09F4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6DFDA94-10A3-3437-7B4D-9A1AA02A82E0}"/>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526C6C5A-85A7-DA36-FB0B-83AEA45AA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8C038D1A-F2A4-AFDF-F1B0-A428DC0B17A7}"/>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Box 26">
            <a:extLst>
              <a:ext uri="{FF2B5EF4-FFF2-40B4-BE49-F238E27FC236}">
                <a16:creationId xmlns:a16="http://schemas.microsoft.com/office/drawing/2014/main" id="{8FBC4FCF-73F0-C317-E54C-DF0CE161BE12}"/>
              </a:ext>
            </a:extLst>
          </p:cNvPr>
          <p:cNvSpPr txBox="1"/>
          <p:nvPr/>
        </p:nvSpPr>
        <p:spPr>
          <a:xfrm>
            <a:off x="7795259" y="1355570"/>
            <a:ext cx="4011931" cy="2031325"/>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A board game has a pair of dice in different colours. The game requires players to score up to 12. </a:t>
            </a:r>
          </a:p>
          <a:p>
            <a:endParaRPr lang="en-GB" dirty="0">
              <a:latin typeface="Segoe UI Variable Text" pitchFamily="2" charset="0"/>
              <a:ea typeface="Segoe UI Black" panose="020B0A02040204020203" pitchFamily="34" charset="0"/>
              <a:cs typeface="Segoe UI" panose="020B0502040204020203" pitchFamily="34" charset="0"/>
            </a:endParaRPr>
          </a:p>
          <a:p>
            <a:r>
              <a:rPr lang="en-GB" dirty="0">
                <a:latin typeface="Segoe UI Variable Text" pitchFamily="2" charset="0"/>
                <a:ea typeface="Segoe UI Black" panose="020B0A02040204020203" pitchFamily="34" charset="0"/>
                <a:cs typeface="Segoe UI" panose="020B0502040204020203" pitchFamily="34" charset="0"/>
              </a:rPr>
              <a:t>Why do we not need to all these dice?</a:t>
            </a:r>
          </a:p>
        </p:txBody>
      </p:sp>
      <p:pic>
        <p:nvPicPr>
          <p:cNvPr id="28" name="Graphic 27" descr="Clipboard Mixed with solid fill">
            <a:extLst>
              <a:ext uri="{FF2B5EF4-FFF2-40B4-BE49-F238E27FC236}">
                <a16:creationId xmlns:a16="http://schemas.microsoft.com/office/drawing/2014/main" id="{E637CB2F-3783-6C58-C830-95A3ECBCD1D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764611" y="1275826"/>
            <a:ext cx="914400" cy="914400"/>
          </a:xfrm>
          <a:prstGeom prst="rect">
            <a:avLst/>
          </a:prstGeom>
        </p:spPr>
      </p:pic>
      <p:pic>
        <p:nvPicPr>
          <p:cNvPr id="4" name="Picture 2" descr="Red Dice Png - ClipArt Best">
            <a:extLst>
              <a:ext uri="{FF2B5EF4-FFF2-40B4-BE49-F238E27FC236}">
                <a16:creationId xmlns:a16="http://schemas.microsoft.com/office/drawing/2014/main" id="{E8395257-FDD6-CACC-98AC-484C6EA0E2B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594" b="11907"/>
          <a:stretch/>
        </p:blipFill>
        <p:spPr bwMode="auto">
          <a:xfrm>
            <a:off x="224790" y="1355570"/>
            <a:ext cx="2126512" cy="166931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6" name="Picture 6" descr="Pair of Solid Blue Dice - Where the Winds Blow">
            <a:extLst>
              <a:ext uri="{FF2B5EF4-FFF2-40B4-BE49-F238E27FC236}">
                <a16:creationId xmlns:a16="http://schemas.microsoft.com/office/drawing/2014/main" id="{A114FD57-85FC-8F99-2685-B847717D576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7890" b="7802"/>
          <a:stretch/>
        </p:blipFill>
        <p:spPr bwMode="auto">
          <a:xfrm>
            <a:off x="234979" y="3397022"/>
            <a:ext cx="2106133" cy="177563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7" name="Picture 8" descr="Pair of Solid Green Dice - Where the Winds Blow">
            <a:extLst>
              <a:ext uri="{FF2B5EF4-FFF2-40B4-BE49-F238E27FC236}">
                <a16:creationId xmlns:a16="http://schemas.microsoft.com/office/drawing/2014/main" id="{0D3AC72D-503E-B2B0-E10F-59F59CC84D2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7890" b="7803"/>
          <a:stretch/>
        </p:blipFill>
        <p:spPr bwMode="auto">
          <a:xfrm>
            <a:off x="2523106" y="3397022"/>
            <a:ext cx="2106134" cy="177563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12" descr="Page 2 | Dice Images - Free Download on Freepik">
            <a:extLst>
              <a:ext uri="{FF2B5EF4-FFF2-40B4-BE49-F238E27FC236}">
                <a16:creationId xmlns:a16="http://schemas.microsoft.com/office/drawing/2014/main" id="{121051B4-D161-EB78-697D-0270F1C8661B}"/>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7358" r="6563" b="9077"/>
          <a:stretch/>
        </p:blipFill>
        <p:spPr bwMode="auto">
          <a:xfrm>
            <a:off x="2508989" y="1355570"/>
            <a:ext cx="2120251" cy="166931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28C8C46B-0917-C4F3-9C1F-8B3CC11C9B87}"/>
              </a:ext>
            </a:extLst>
          </p:cNvPr>
          <p:cNvSpPr txBox="1"/>
          <p:nvPr/>
        </p:nvSpPr>
        <p:spPr>
          <a:xfrm>
            <a:off x="4767284" y="2448782"/>
            <a:ext cx="2795478" cy="3046988"/>
          </a:xfrm>
          <a:prstGeom prst="rect">
            <a:avLst/>
          </a:prstGeom>
          <a:solidFill>
            <a:schemeClr val="bg1"/>
          </a:solidFill>
          <a:ln>
            <a:solidFill>
              <a:schemeClr val="tx1"/>
            </a:solidFill>
          </a:ln>
        </p:spPr>
        <p:txBody>
          <a:bodyPr wrap="square" rtlCol="0">
            <a:spAutoFit/>
          </a:bodyPr>
          <a:lstStyle/>
          <a:p>
            <a:r>
              <a:rPr lang="en-GB" sz="1600" dirty="0">
                <a:latin typeface="Courier New" panose="02070309020205020404" pitchFamily="49" charset="0"/>
                <a:cs typeface="Courier New" panose="02070309020205020404" pitchFamily="49" charset="0"/>
              </a:rPr>
              <a:t>#Red dice</a:t>
            </a:r>
          </a:p>
          <a:p>
            <a:r>
              <a:rPr lang="en-GB" sz="1600" dirty="0">
                <a:latin typeface="Courier New" panose="02070309020205020404" pitchFamily="49" charset="0"/>
                <a:cs typeface="Courier New" panose="02070309020205020404" pitchFamily="49" charset="0"/>
              </a:rPr>
              <a:t>Dice1 = random (1,6)</a:t>
            </a:r>
          </a:p>
          <a:p>
            <a:r>
              <a:rPr lang="en-GB" sz="1600" dirty="0">
                <a:latin typeface="Courier New" panose="02070309020205020404" pitchFamily="49" charset="0"/>
                <a:cs typeface="Courier New" panose="02070309020205020404" pitchFamily="49" charset="0"/>
              </a:rPr>
              <a:t>Dice2 = random (1,6)</a:t>
            </a:r>
          </a:p>
          <a:p>
            <a:r>
              <a:rPr lang="en-GB" sz="1600" dirty="0">
                <a:latin typeface="Courier New" panose="02070309020205020404" pitchFamily="49" charset="0"/>
                <a:cs typeface="Courier New" panose="02070309020205020404" pitchFamily="49" charset="0"/>
              </a:rPr>
              <a:t>#Yellow dice</a:t>
            </a:r>
          </a:p>
          <a:p>
            <a:r>
              <a:rPr lang="en-GB" sz="1600" dirty="0">
                <a:latin typeface="Courier New" panose="02070309020205020404" pitchFamily="49" charset="0"/>
                <a:cs typeface="Courier New" panose="02070309020205020404" pitchFamily="49" charset="0"/>
              </a:rPr>
              <a:t>Dice1 = random (1,6)</a:t>
            </a:r>
          </a:p>
          <a:p>
            <a:r>
              <a:rPr lang="en-GB" sz="1600" dirty="0">
                <a:latin typeface="Courier New" panose="02070309020205020404" pitchFamily="49" charset="0"/>
                <a:cs typeface="Courier New" panose="02070309020205020404" pitchFamily="49" charset="0"/>
              </a:rPr>
              <a:t>Dice2 = random (1,6)</a:t>
            </a:r>
          </a:p>
          <a:p>
            <a:r>
              <a:rPr lang="en-GB" sz="1600" dirty="0">
                <a:latin typeface="Courier New" panose="02070309020205020404" pitchFamily="49" charset="0"/>
                <a:cs typeface="Courier New" panose="02070309020205020404" pitchFamily="49" charset="0"/>
              </a:rPr>
              <a:t>#Blue dice</a:t>
            </a:r>
          </a:p>
          <a:p>
            <a:r>
              <a:rPr lang="en-GB" sz="1600" dirty="0">
                <a:latin typeface="Courier New" panose="02070309020205020404" pitchFamily="49" charset="0"/>
                <a:cs typeface="Courier New" panose="02070309020205020404" pitchFamily="49" charset="0"/>
              </a:rPr>
              <a:t>Dice1 = random (1,6)</a:t>
            </a:r>
          </a:p>
          <a:p>
            <a:r>
              <a:rPr lang="en-GB" sz="1600" dirty="0">
                <a:latin typeface="Courier New" panose="02070309020205020404" pitchFamily="49" charset="0"/>
                <a:cs typeface="Courier New" panose="02070309020205020404" pitchFamily="49" charset="0"/>
              </a:rPr>
              <a:t>Dice2 = random (1,6)</a:t>
            </a:r>
          </a:p>
          <a:p>
            <a:r>
              <a:rPr lang="en-GB" sz="1600" dirty="0">
                <a:latin typeface="Courier New" panose="02070309020205020404" pitchFamily="49" charset="0"/>
                <a:cs typeface="Courier New" panose="02070309020205020404" pitchFamily="49" charset="0"/>
              </a:rPr>
              <a:t>#Green dice</a:t>
            </a:r>
          </a:p>
          <a:p>
            <a:r>
              <a:rPr lang="en-GB" sz="1600" dirty="0">
                <a:latin typeface="Courier New" panose="02070309020205020404" pitchFamily="49" charset="0"/>
                <a:cs typeface="Courier New" panose="02070309020205020404" pitchFamily="49" charset="0"/>
              </a:rPr>
              <a:t>Dice1 = random (1,6)</a:t>
            </a:r>
          </a:p>
          <a:p>
            <a:r>
              <a:rPr lang="en-GB" sz="1600" dirty="0">
                <a:latin typeface="Courier New" panose="02070309020205020404" pitchFamily="49" charset="0"/>
                <a:cs typeface="Courier New" panose="02070309020205020404" pitchFamily="49" charset="0"/>
              </a:rPr>
              <a:t>Dice2 = random (1,6)</a:t>
            </a:r>
          </a:p>
        </p:txBody>
      </p:sp>
    </p:spTree>
    <p:extLst>
      <p:ext uri="{BB962C8B-B14F-4D97-AF65-F5344CB8AC3E}">
        <p14:creationId xmlns:p14="http://schemas.microsoft.com/office/powerpoint/2010/main" val="1864814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1092D-2A29-8A1F-46EF-D1827C3A3C9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5B3F844-6249-AE8A-3D03-D16F083C6BF7}"/>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in Context</a:t>
            </a:r>
          </a:p>
        </p:txBody>
      </p:sp>
      <p:pic>
        <p:nvPicPr>
          <p:cNvPr id="32" name="Picture 31">
            <a:extLst>
              <a:ext uri="{FF2B5EF4-FFF2-40B4-BE49-F238E27FC236}">
                <a16:creationId xmlns:a16="http://schemas.microsoft.com/office/drawing/2014/main" id="{29F4E738-B31A-5B03-0513-32C308F3AE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E08A8D8-201C-DD6F-70FB-DA6930D1FC1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2" descr="Red Dice Png - ClipArt Best">
            <a:extLst>
              <a:ext uri="{FF2B5EF4-FFF2-40B4-BE49-F238E27FC236}">
                <a16:creationId xmlns:a16="http://schemas.microsoft.com/office/drawing/2014/main" id="{0F6827E1-893C-70A9-009B-2BCE1100EF2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594" b="11907"/>
          <a:stretch/>
        </p:blipFill>
        <p:spPr bwMode="auto">
          <a:xfrm>
            <a:off x="4031640" y="2782139"/>
            <a:ext cx="2126512" cy="16693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16B7CDD-B6B8-E493-A2D4-7B1246F526EC}"/>
              </a:ext>
            </a:extLst>
          </p:cNvPr>
          <p:cNvSpPr txBox="1"/>
          <p:nvPr/>
        </p:nvSpPr>
        <p:spPr>
          <a:xfrm>
            <a:off x="6880861" y="1308471"/>
            <a:ext cx="4926329" cy="1754326"/>
          </a:xfrm>
          <a:prstGeom prst="rect">
            <a:avLst/>
          </a:prstGeom>
          <a:solidFill>
            <a:srgbClr val="FFFF99"/>
          </a:solidFill>
          <a:ln>
            <a:solidFill>
              <a:schemeClr val="tx1"/>
            </a:solidFill>
          </a:ln>
        </p:spPr>
        <p:txBody>
          <a:bodyPr wrap="square" rtlCol="0">
            <a:spAutoFit/>
          </a:bodyPr>
          <a:lstStyle/>
          <a:p>
            <a:r>
              <a:rPr lang="en-GB" b="1" dirty="0">
                <a:latin typeface="Segoe UI Variable Text" pitchFamily="2" charset="0"/>
              </a:rPr>
              <a:t>Feedback</a:t>
            </a:r>
          </a:p>
          <a:p>
            <a:r>
              <a:rPr lang="en-GB" dirty="0">
                <a:latin typeface="Segoe UI Variable Text" pitchFamily="2" charset="0"/>
              </a:rPr>
              <a:t>Because each pair performs the same task.</a:t>
            </a:r>
          </a:p>
          <a:p>
            <a:r>
              <a:rPr lang="en-GB" dirty="0">
                <a:latin typeface="Segoe UI Variable Text" pitchFamily="2" charset="0"/>
              </a:rPr>
              <a:t>We can just re-use one pair and discard the rest.</a:t>
            </a:r>
          </a:p>
          <a:p>
            <a:r>
              <a:rPr lang="en-GB" dirty="0">
                <a:latin typeface="Segoe UI Variable Text" pitchFamily="2" charset="0"/>
              </a:rPr>
              <a:t>That is the purpose of a function, to re-use the same instructions again. </a:t>
            </a:r>
          </a:p>
        </p:txBody>
      </p:sp>
      <p:sp>
        <p:nvSpPr>
          <p:cNvPr id="7" name="TextBox 6">
            <a:extLst>
              <a:ext uri="{FF2B5EF4-FFF2-40B4-BE49-F238E27FC236}">
                <a16:creationId xmlns:a16="http://schemas.microsoft.com/office/drawing/2014/main" id="{39166227-0A34-AEB1-A6F1-6709893B5EFF}"/>
              </a:ext>
            </a:extLst>
          </p:cNvPr>
          <p:cNvSpPr txBox="1"/>
          <p:nvPr/>
        </p:nvSpPr>
        <p:spPr>
          <a:xfrm>
            <a:off x="341185" y="1720840"/>
            <a:ext cx="3064886" cy="3416320"/>
          </a:xfrm>
          <a:prstGeom prst="rect">
            <a:avLst/>
          </a:prstGeom>
          <a:solidFill>
            <a:schemeClr val="bg1"/>
          </a:solidFill>
          <a:ln>
            <a:solidFill>
              <a:schemeClr val="tx1"/>
            </a:solidFill>
          </a:ln>
        </p:spPr>
        <p:txBody>
          <a:bodyPr wrap="square" rtlCol="0">
            <a:spAutoFit/>
          </a:bodyPr>
          <a:lstStyle/>
          <a:p>
            <a:r>
              <a:rPr lang="en-GB" dirty="0">
                <a:latin typeface="Courier New" panose="02070309020205020404" pitchFamily="49" charset="0"/>
                <a:cs typeface="Courier New" panose="02070309020205020404" pitchFamily="49" charset="0"/>
              </a:rPr>
              <a:t>#Red dice</a:t>
            </a:r>
          </a:p>
          <a:p>
            <a:r>
              <a:rPr lang="en-GB" dirty="0">
                <a:latin typeface="Courier New" panose="02070309020205020404" pitchFamily="49" charset="0"/>
                <a:cs typeface="Courier New" panose="02070309020205020404" pitchFamily="49" charset="0"/>
              </a:rPr>
              <a:t>Dice1 = random (1,6)</a:t>
            </a:r>
          </a:p>
          <a:p>
            <a:r>
              <a:rPr lang="en-GB" dirty="0">
                <a:latin typeface="Courier New" panose="02070309020205020404" pitchFamily="49" charset="0"/>
                <a:cs typeface="Courier New" panose="02070309020205020404" pitchFamily="49" charset="0"/>
              </a:rPr>
              <a:t>Dice2 = random (1,6)</a:t>
            </a:r>
          </a:p>
          <a:p>
            <a:r>
              <a:rPr lang="en-GB" dirty="0">
                <a:latin typeface="Courier New" panose="02070309020205020404" pitchFamily="49" charset="0"/>
                <a:cs typeface="Courier New" panose="02070309020205020404" pitchFamily="49" charset="0"/>
              </a:rPr>
              <a:t>#Yellow dice</a:t>
            </a:r>
          </a:p>
          <a:p>
            <a:r>
              <a:rPr lang="en-GB" dirty="0">
                <a:latin typeface="Courier New" panose="02070309020205020404" pitchFamily="49" charset="0"/>
                <a:cs typeface="Courier New" panose="02070309020205020404" pitchFamily="49" charset="0"/>
              </a:rPr>
              <a:t>Dice1 = random (1,6)</a:t>
            </a:r>
          </a:p>
          <a:p>
            <a:r>
              <a:rPr lang="en-GB" dirty="0">
                <a:latin typeface="Courier New" panose="02070309020205020404" pitchFamily="49" charset="0"/>
                <a:cs typeface="Courier New" panose="02070309020205020404" pitchFamily="49" charset="0"/>
              </a:rPr>
              <a:t>Dice2 = random (1,6)</a:t>
            </a:r>
          </a:p>
          <a:p>
            <a:r>
              <a:rPr lang="en-GB" dirty="0">
                <a:latin typeface="Courier New" panose="02070309020205020404" pitchFamily="49" charset="0"/>
                <a:cs typeface="Courier New" panose="02070309020205020404" pitchFamily="49" charset="0"/>
              </a:rPr>
              <a:t>#Blue dice</a:t>
            </a:r>
          </a:p>
          <a:p>
            <a:r>
              <a:rPr lang="en-GB" dirty="0">
                <a:latin typeface="Courier New" panose="02070309020205020404" pitchFamily="49" charset="0"/>
                <a:cs typeface="Courier New" panose="02070309020205020404" pitchFamily="49" charset="0"/>
              </a:rPr>
              <a:t>Dice1 = random (1,6)</a:t>
            </a:r>
          </a:p>
          <a:p>
            <a:r>
              <a:rPr lang="en-GB" dirty="0">
                <a:latin typeface="Courier New" panose="02070309020205020404" pitchFamily="49" charset="0"/>
                <a:cs typeface="Courier New" panose="02070309020205020404" pitchFamily="49" charset="0"/>
              </a:rPr>
              <a:t>Dice2 = random (1,6)</a:t>
            </a:r>
          </a:p>
          <a:p>
            <a:r>
              <a:rPr lang="en-GB" dirty="0">
                <a:latin typeface="Courier New" panose="02070309020205020404" pitchFamily="49" charset="0"/>
                <a:cs typeface="Courier New" panose="02070309020205020404" pitchFamily="49" charset="0"/>
              </a:rPr>
              <a:t>#Green dice</a:t>
            </a:r>
          </a:p>
          <a:p>
            <a:r>
              <a:rPr lang="en-GB" dirty="0">
                <a:latin typeface="Courier New" panose="02070309020205020404" pitchFamily="49" charset="0"/>
                <a:cs typeface="Courier New" panose="02070309020205020404" pitchFamily="49" charset="0"/>
              </a:rPr>
              <a:t>Dice1 = random (1,6)</a:t>
            </a:r>
          </a:p>
          <a:p>
            <a:r>
              <a:rPr lang="en-GB" dirty="0">
                <a:latin typeface="Courier New" panose="02070309020205020404" pitchFamily="49" charset="0"/>
                <a:cs typeface="Courier New" panose="02070309020205020404" pitchFamily="49" charset="0"/>
              </a:rPr>
              <a:t>Dice2 = random (1,6)</a:t>
            </a:r>
          </a:p>
        </p:txBody>
      </p:sp>
      <p:sp>
        <p:nvSpPr>
          <p:cNvPr id="8" name="TextBox 7">
            <a:extLst>
              <a:ext uri="{FF2B5EF4-FFF2-40B4-BE49-F238E27FC236}">
                <a16:creationId xmlns:a16="http://schemas.microsoft.com/office/drawing/2014/main" id="{879393C8-C9B8-376A-B2C6-5E58CDF15DE4}"/>
              </a:ext>
            </a:extLst>
          </p:cNvPr>
          <p:cNvSpPr txBox="1"/>
          <p:nvPr/>
        </p:nvSpPr>
        <p:spPr>
          <a:xfrm>
            <a:off x="6649907" y="3907996"/>
            <a:ext cx="3688613" cy="923330"/>
          </a:xfrm>
          <a:prstGeom prst="rect">
            <a:avLst/>
          </a:prstGeom>
          <a:solidFill>
            <a:schemeClr val="bg1"/>
          </a:solidFill>
          <a:ln>
            <a:solidFill>
              <a:schemeClr val="tx1"/>
            </a:solidFill>
          </a:ln>
        </p:spPr>
        <p:txBody>
          <a:bodyPr wrap="square" rtlCol="0">
            <a:spAutoFit/>
          </a:bodyPr>
          <a:lstStyle/>
          <a:p>
            <a:r>
              <a:rPr lang="en-GB" dirty="0">
                <a:latin typeface="Courier New" panose="02070309020205020404" pitchFamily="49" charset="0"/>
                <a:cs typeface="Courier New" panose="02070309020205020404" pitchFamily="49" charset="0"/>
              </a:rPr>
              <a:t>#Roll dice function</a:t>
            </a:r>
          </a:p>
          <a:p>
            <a:r>
              <a:rPr lang="en-GB" dirty="0">
                <a:latin typeface="Courier New" panose="02070309020205020404" pitchFamily="49" charset="0"/>
                <a:cs typeface="Courier New" panose="02070309020205020404" pitchFamily="49" charset="0"/>
              </a:rPr>
              <a:t>def dice (die1,die2):</a:t>
            </a:r>
          </a:p>
          <a:p>
            <a:pPr lvl="1"/>
            <a:r>
              <a:rPr lang="en-GB" dirty="0">
                <a:latin typeface="Courier New" panose="02070309020205020404" pitchFamily="49" charset="0"/>
                <a:cs typeface="Courier New" panose="02070309020205020404" pitchFamily="49" charset="0"/>
              </a:rPr>
              <a:t>return die1+die2</a:t>
            </a:r>
          </a:p>
        </p:txBody>
      </p:sp>
      <p:cxnSp>
        <p:nvCxnSpPr>
          <p:cNvPr id="9" name="Straight Arrow Connector 8">
            <a:extLst>
              <a:ext uri="{FF2B5EF4-FFF2-40B4-BE49-F238E27FC236}">
                <a16:creationId xmlns:a16="http://schemas.microsoft.com/office/drawing/2014/main" id="{75E60B00-933E-DD71-0F1D-2FCA606C0BA5}"/>
              </a:ext>
            </a:extLst>
          </p:cNvPr>
          <p:cNvCxnSpPr>
            <a:cxnSpLocks/>
            <a:stCxn id="7" idx="3"/>
          </p:cNvCxnSpPr>
          <p:nvPr/>
        </p:nvCxnSpPr>
        <p:spPr>
          <a:xfrm>
            <a:off x="3406071" y="3429000"/>
            <a:ext cx="674439" cy="2392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B63A2644-4CC0-4908-0158-275C72F1B5B7}"/>
              </a:ext>
            </a:extLst>
          </p:cNvPr>
          <p:cNvCxnSpPr>
            <a:cxnSpLocks/>
          </p:cNvCxnSpPr>
          <p:nvPr/>
        </p:nvCxnSpPr>
        <p:spPr>
          <a:xfrm>
            <a:off x="5979171" y="3984954"/>
            <a:ext cx="670736" cy="20005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2986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2177</TotalTime>
  <Words>1346</Words>
  <Application>Microsoft Office PowerPoint</Application>
  <PresentationFormat>Widescreen</PresentationFormat>
  <Paragraphs>166</Paragraphs>
  <Slides>12</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vt:i4>
      </vt:variant>
    </vt:vector>
  </HeadingPairs>
  <TitlesOfParts>
    <vt:vector size="22" baseType="lpstr">
      <vt:lpstr>Aptos</vt:lpstr>
      <vt:lpstr>Aptos Display</vt:lpstr>
      <vt:lpstr>Arial</vt:lpstr>
      <vt:lpstr>Courier New</vt:lpstr>
      <vt:lpstr>Segoe UI</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119</cp:revision>
  <cp:lastPrinted>2026-02-17T16:07:28Z</cp:lastPrinted>
  <dcterms:created xsi:type="dcterms:W3CDTF">2026-01-24T22:14:20Z</dcterms:created>
  <dcterms:modified xsi:type="dcterms:W3CDTF">2026-07-12T19:28:56Z</dcterms:modified>
</cp:coreProperties>
</file>