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314" r:id="rId3"/>
    <p:sldId id="336" r:id="rId4"/>
    <p:sldId id="337" r:id="rId5"/>
    <p:sldId id="267" r:id="rId6"/>
    <p:sldId id="263" r:id="rId7"/>
    <p:sldId id="311" r:id="rId8"/>
    <p:sldId id="329" r:id="rId9"/>
    <p:sldId id="330" r:id="rId10"/>
    <p:sldId id="331" r:id="rId11"/>
    <p:sldId id="332" r:id="rId12"/>
    <p:sldId id="333" r:id="rId13"/>
    <p:sldId id="323" r:id="rId14"/>
    <p:sldId id="302" r:id="rId15"/>
    <p:sldId id="268" r:id="rId16"/>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59"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09/06/2026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5CF561-0861-49F7-ADB4-44D0436595CD}" type="slidenum">
              <a:rPr lang="en-GB" smtClean="0"/>
              <a:t>1</a:t>
            </a:fld>
            <a:endParaRPr lang="en-GB"/>
          </a:p>
        </p:txBody>
      </p:sp>
    </p:spTree>
    <p:extLst>
      <p:ext uri="{BB962C8B-B14F-4D97-AF65-F5344CB8AC3E}">
        <p14:creationId xmlns:p14="http://schemas.microsoft.com/office/powerpoint/2010/main" val="3254053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BFA2-50D5-F941-7503-1D742E366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230D3-D50C-5C0B-36D1-6462CE6C1ED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3387C3D-BC89-ED56-0D4C-D5B0EDA268B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E881AE-10E7-4CD5-7ACA-EE467DDCEFA4}"/>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6548320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15044-48A2-0E05-1AB8-129FB89701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FBB6BA-5AAD-4A94-5D94-086FA5C04A0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DE0B0E4-797B-C90B-8528-81BBFECF375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4E4550F-87E4-3C86-D3D3-4C65D4FE7418}"/>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2460552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791F2-5720-6D7B-F747-BC01CF14F5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B0BFF-B35A-78E4-5073-250AF1416AF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248F06A-3A07-4D24-3C8C-97D3727AFCD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36EF2BC-66F2-C943-785A-4A106EA5C903}"/>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2510962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9816C-4FED-370C-DBE1-2E45AA9BB1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F8AAA-4AA5-EFCD-BBE1-9CFE1353BAC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A77BA10-9B78-C699-6F28-F4ACC7D3E9B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F9DCBC5-FA10-12D3-7053-C4D22AF53BFC}"/>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3315567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9C906-44DB-F2F4-9C30-E9EFC67912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BDD1AA-BD2D-682F-4817-16CAA8C768B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C7C353C-90C0-0AC0-A635-ED00FE9837E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BB6580-7001-27C0-9D3F-91337FCCFFA9}"/>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028866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20D76-328E-403C-0CFA-FF8ADAF185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ABCD5D-28D9-E133-CD4F-99F469A10DD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99EE725-8BDA-D607-D79C-3A994E77DAA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BE29393-1544-7270-4F76-FD4D4E38F223}"/>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121444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AFE3C-DF3A-B2CE-84EA-B495E3538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8BBD9-1EC1-222B-BA63-78B9F6EE55C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722675A-6219-604F-8172-67B6649A17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5E70838-A498-8FDE-DB12-FB50918DB70F}"/>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3098536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4104283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985268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09/06/2026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09/06/2026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9.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a:t>
            </a:r>
          </a:p>
          <a:p>
            <a:r>
              <a:rPr lang="en-GB" sz="4000" b="1" dirty="0">
                <a:solidFill>
                  <a:schemeClr val="bg1"/>
                </a:solidFill>
                <a:latin typeface="Segoe UI Black" panose="020B0A02040204020203" pitchFamily="34" charset="0"/>
                <a:ea typeface="Segoe UI Black" panose="020B0A02040204020203" pitchFamily="34" charset="0"/>
              </a:rPr>
              <a:t>Computational thinking</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Computer Science Icon Style 21665772 Vector Art at Vecteezy">
            <a:extLst>
              <a:ext uri="{FF2B5EF4-FFF2-40B4-BE49-F238E27FC236}">
                <a16:creationId xmlns:a16="http://schemas.microsoft.com/office/drawing/2014/main" id="{2BA9753A-253A-487D-3EAC-89E5327B3E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903" y="1588764"/>
            <a:ext cx="2254857" cy="195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EB26A-E6BE-314D-919F-14D29D62EA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8BA0E79-B0A5-48A6-0C17-8ABB7631D694}"/>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A1DA7A72-8D1D-3165-7182-B7E50966478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581AA42C-EAD4-9960-4F3A-D29FC886C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87B17E39-533B-30C3-AA60-F64118426E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1FF03C8-2BCD-617F-F000-BDC8D4581A31}"/>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7" name="TextBox 6">
            <a:extLst>
              <a:ext uri="{FF2B5EF4-FFF2-40B4-BE49-F238E27FC236}">
                <a16:creationId xmlns:a16="http://schemas.microsoft.com/office/drawing/2014/main" id="{8E9EFECD-0E72-DE4E-900F-42D66A21128B}"/>
              </a:ext>
            </a:extLst>
          </p:cNvPr>
          <p:cNvSpPr txBox="1"/>
          <p:nvPr/>
        </p:nvSpPr>
        <p:spPr>
          <a:xfrm>
            <a:off x="5563015" y="3429000"/>
            <a:ext cx="6244175" cy="1569660"/>
          </a:xfrm>
          <a:prstGeom prst="rect">
            <a:avLst/>
          </a:prstGeom>
          <a:noFill/>
          <a:ln w="3175">
            <a:solidFill>
              <a:schemeClr val="tx1"/>
            </a:solidFill>
            <a:prstDash val="dashDot"/>
          </a:ln>
        </p:spPr>
        <p:txBody>
          <a:bodyPr wrap="square">
            <a:spAutoFit/>
          </a:bodyPr>
          <a:lstStyle/>
          <a:p>
            <a:r>
              <a:rPr lang="en-GB" sz="1600" b="1" dirty="0">
                <a:latin typeface="Segoe UI Variable Text" pitchFamily="2" charset="0"/>
              </a:rPr>
              <a:t>How does it refine the problem?</a:t>
            </a:r>
          </a:p>
          <a:p>
            <a:br>
              <a:rPr lang="en-GB" sz="1600" dirty="0">
                <a:latin typeface="Segoe UI Variable Text" pitchFamily="2" charset="0"/>
              </a:rPr>
            </a:br>
            <a:r>
              <a:rPr lang="en-GB" sz="1600" dirty="0">
                <a:latin typeface="Segoe UI Variable Text" pitchFamily="2" charset="0"/>
              </a:rPr>
              <a:t>Each part is then broken down further, for example:</a:t>
            </a:r>
          </a:p>
          <a:p>
            <a:pPr marL="285750" indent="-285750">
              <a:buFont typeface="Arial" panose="020B0604020202020204" pitchFamily="34" charset="0"/>
              <a:buChar char="•"/>
            </a:pPr>
            <a:r>
              <a:rPr lang="en-GB" sz="1600" dirty="0">
                <a:latin typeface="Segoe UI Variable Text" pitchFamily="2" charset="0"/>
              </a:rPr>
              <a:t>Gameplay → movement controls, collision detection </a:t>
            </a:r>
          </a:p>
          <a:p>
            <a:pPr marL="285750" indent="-285750">
              <a:buFont typeface="Arial" panose="020B0604020202020204" pitchFamily="34" charset="0"/>
              <a:buChar char="•"/>
            </a:pPr>
            <a:r>
              <a:rPr lang="en-GB" sz="1600" dirty="0">
                <a:latin typeface="Segoe UI Variable Text" pitchFamily="2" charset="0"/>
              </a:rPr>
              <a:t>Graphics → player sprite, enemy sprite, background </a:t>
            </a:r>
          </a:p>
          <a:p>
            <a:pPr marL="285750" indent="-285750">
              <a:buFont typeface="Arial" panose="020B0604020202020204" pitchFamily="34" charset="0"/>
              <a:buChar char="•"/>
            </a:pPr>
            <a:r>
              <a:rPr lang="en-GB" sz="1600" dirty="0">
                <a:latin typeface="Segoe UI Variable Text" pitchFamily="2" charset="0"/>
              </a:rPr>
              <a:t>Programming → input handling, game loop</a:t>
            </a:r>
            <a:endParaRPr lang="en-GB" dirty="0">
              <a:latin typeface="Segoe UI Variable Text" pitchFamily="2" charset="0"/>
            </a:endParaRPr>
          </a:p>
        </p:txBody>
      </p:sp>
      <p:graphicFrame>
        <p:nvGraphicFramePr>
          <p:cNvPr id="8" name="Table 7">
            <a:extLst>
              <a:ext uri="{FF2B5EF4-FFF2-40B4-BE49-F238E27FC236}">
                <a16:creationId xmlns:a16="http://schemas.microsoft.com/office/drawing/2014/main" id="{9F93E303-2F83-5967-6706-4D267547CF65}"/>
              </a:ext>
            </a:extLst>
          </p:cNvPr>
          <p:cNvGraphicFramePr>
            <a:graphicFrameLocks noGrp="1"/>
          </p:cNvGraphicFramePr>
          <p:nvPr>
            <p:extLst>
              <p:ext uri="{D42A27DB-BD31-4B8C-83A1-F6EECF244321}">
                <p14:modId xmlns:p14="http://schemas.microsoft.com/office/powerpoint/2010/main" val="507224959"/>
              </p:ext>
            </p:extLst>
          </p:nvPr>
        </p:nvGraphicFramePr>
        <p:xfrm>
          <a:off x="224790" y="1800777"/>
          <a:ext cx="5072766" cy="4159432"/>
        </p:xfrm>
        <a:graphic>
          <a:graphicData uri="http://schemas.openxmlformats.org/drawingml/2006/table">
            <a:tbl>
              <a:tblPr firstRow="1" bandRow="1">
                <a:tableStyleId>{5940675A-B579-460E-94D1-54222C63F5DA}</a:tableStyleId>
              </a:tblPr>
              <a:tblGrid>
                <a:gridCol w="1690922">
                  <a:extLst>
                    <a:ext uri="{9D8B030D-6E8A-4147-A177-3AD203B41FA5}">
                      <a16:colId xmlns:a16="http://schemas.microsoft.com/office/drawing/2014/main" val="1993417125"/>
                    </a:ext>
                  </a:extLst>
                </a:gridCol>
                <a:gridCol w="1690922">
                  <a:extLst>
                    <a:ext uri="{9D8B030D-6E8A-4147-A177-3AD203B41FA5}">
                      <a16:colId xmlns:a16="http://schemas.microsoft.com/office/drawing/2014/main" val="3465020513"/>
                    </a:ext>
                  </a:extLst>
                </a:gridCol>
                <a:gridCol w="1690922">
                  <a:extLst>
                    <a:ext uri="{9D8B030D-6E8A-4147-A177-3AD203B41FA5}">
                      <a16:colId xmlns:a16="http://schemas.microsoft.com/office/drawing/2014/main" val="3062484009"/>
                    </a:ext>
                  </a:extLst>
                </a:gridCol>
              </a:tblGrid>
              <a:tr h="2212464">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Game concept</a:t>
                      </a:r>
                      <a:r>
                        <a:rPr lang="en-GB" sz="1800" dirty="0">
                          <a:latin typeface="Segoe UI Variable Text" pitchFamily="2" charset="0"/>
                        </a:rPr>
                        <a:t>  storyline, characters, objectives </a:t>
                      </a:r>
                    </a:p>
                    <a:p>
                      <a:endParaRPr lang="en-GB"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Graphics</a:t>
                      </a:r>
                      <a:r>
                        <a:rPr lang="en-GB" sz="1800" dirty="0">
                          <a:latin typeface="Segoe UI Variable Text" pitchFamily="2" charset="0"/>
                        </a:rPr>
                        <a:t>  character design, backgrounds, animations </a:t>
                      </a:r>
                    </a:p>
                    <a:p>
                      <a:endParaRPr lang="en-GB"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Gameplay mechanics</a:t>
                      </a:r>
                      <a:r>
                        <a:rPr lang="en-GB" sz="1800" dirty="0">
                          <a:latin typeface="Segoe UI Variable Text" pitchFamily="2" charset="0"/>
                        </a:rPr>
                        <a:t>  movement, scoring, health system </a:t>
                      </a:r>
                    </a:p>
                    <a:p>
                      <a:endParaRPr lang="en-GB" dirty="0"/>
                    </a:p>
                  </a:txBody>
                  <a:tcPr/>
                </a:tc>
                <a:extLst>
                  <a:ext uri="{0D108BD9-81ED-4DB2-BD59-A6C34878D82A}">
                    <a16:rowId xmlns:a16="http://schemas.microsoft.com/office/drawing/2014/main" val="3384331479"/>
                  </a:ext>
                </a:extLst>
              </a:tr>
              <a:tr h="194696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Programming</a:t>
                      </a:r>
                      <a:r>
                        <a:rPr lang="en-GB" sz="1800" dirty="0">
                          <a:latin typeface="Segoe UI Variable Text" pitchFamily="2" charset="0"/>
                        </a:rPr>
                        <a:t> writing the code for how the game works </a:t>
                      </a:r>
                    </a:p>
                    <a:p>
                      <a:endParaRPr lang="en-GB"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Sound</a:t>
                      </a:r>
                      <a:r>
                        <a:rPr lang="en-GB" sz="1800" dirty="0">
                          <a:latin typeface="Segoe UI Variable Text" pitchFamily="2" charset="0"/>
                        </a:rPr>
                        <a:t> </a:t>
                      </a:r>
                    </a:p>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latin typeface="Segoe UI Variable Text" pitchFamily="2" charset="0"/>
                        </a:rPr>
                        <a:t>music and sound effects </a:t>
                      </a:r>
                    </a:p>
                    <a:p>
                      <a:endParaRPr lang="en-GB"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b="1" dirty="0">
                          <a:latin typeface="Segoe UI Variable Text" pitchFamily="2" charset="0"/>
                        </a:rPr>
                        <a:t>Testing</a:t>
                      </a:r>
                      <a:r>
                        <a:rPr lang="en-GB" sz="1800" dirty="0">
                          <a:latin typeface="Segoe UI Variable Text" pitchFamily="2" charset="0"/>
                        </a:rPr>
                        <a:t> </a:t>
                      </a:r>
                    </a:p>
                    <a:p>
                      <a:pPr marL="0" marR="0" lvl="0" indent="0" algn="l" defTabSz="914377" rtl="0" eaLnBrk="1" fontAlgn="auto" latinLnBrk="0" hangingPunct="1">
                        <a:lnSpc>
                          <a:spcPct val="100000"/>
                        </a:lnSpc>
                        <a:spcBef>
                          <a:spcPts val="0"/>
                        </a:spcBef>
                        <a:spcAft>
                          <a:spcPts val="0"/>
                        </a:spcAft>
                        <a:buClrTx/>
                        <a:buSzTx/>
                        <a:buFontTx/>
                        <a:buNone/>
                        <a:tabLst/>
                        <a:defRPr/>
                      </a:pPr>
                      <a:r>
                        <a:rPr lang="en-GB" sz="1800" dirty="0">
                          <a:latin typeface="Segoe UI Variable Text" pitchFamily="2" charset="0"/>
                        </a:rPr>
                        <a:t>fixing bugs and improving performance</a:t>
                      </a:r>
                    </a:p>
                    <a:p>
                      <a:endParaRPr lang="en-GB" dirty="0"/>
                    </a:p>
                  </a:txBody>
                  <a:tcPr/>
                </a:tc>
                <a:extLst>
                  <a:ext uri="{0D108BD9-81ED-4DB2-BD59-A6C34878D82A}">
                    <a16:rowId xmlns:a16="http://schemas.microsoft.com/office/drawing/2014/main" val="1144029345"/>
                  </a:ext>
                </a:extLst>
              </a:tr>
            </a:tbl>
          </a:graphicData>
        </a:graphic>
      </p:graphicFrame>
      <p:sp>
        <p:nvSpPr>
          <p:cNvPr id="10" name="TextBox 9">
            <a:extLst>
              <a:ext uri="{FF2B5EF4-FFF2-40B4-BE49-F238E27FC236}">
                <a16:creationId xmlns:a16="http://schemas.microsoft.com/office/drawing/2014/main" id="{8CA913E9-7AB8-8AA1-77F2-415B85B48619}"/>
              </a:ext>
            </a:extLst>
          </p:cNvPr>
          <p:cNvSpPr txBox="1"/>
          <p:nvPr/>
        </p:nvSpPr>
        <p:spPr>
          <a:xfrm>
            <a:off x="125730" y="1246619"/>
            <a:ext cx="7692886" cy="369332"/>
          </a:xfrm>
          <a:prstGeom prst="rect">
            <a:avLst/>
          </a:prstGeom>
          <a:noFill/>
        </p:spPr>
        <p:txBody>
          <a:bodyPr wrap="square">
            <a:spAutoFit/>
          </a:bodyPr>
          <a:lstStyle/>
          <a:p>
            <a:pPr>
              <a:buNone/>
            </a:pPr>
            <a:r>
              <a:rPr lang="en-GB" sz="1800" dirty="0">
                <a:latin typeface="Segoe UI Variable Text" pitchFamily="2" charset="0"/>
              </a:rPr>
              <a:t>Using decomposition, you break the game into smaller parts:</a:t>
            </a:r>
          </a:p>
        </p:txBody>
      </p:sp>
      <p:sp>
        <p:nvSpPr>
          <p:cNvPr id="11" name="TextBox 10">
            <a:extLst>
              <a:ext uri="{FF2B5EF4-FFF2-40B4-BE49-F238E27FC236}">
                <a16:creationId xmlns:a16="http://schemas.microsoft.com/office/drawing/2014/main" id="{2BE0360B-CFB2-0C7E-5800-06E1677393A5}"/>
              </a:ext>
            </a:extLst>
          </p:cNvPr>
          <p:cNvSpPr txBox="1"/>
          <p:nvPr/>
        </p:nvSpPr>
        <p:spPr>
          <a:xfrm>
            <a:off x="5563015" y="1845300"/>
            <a:ext cx="6244175" cy="1323439"/>
          </a:xfrm>
          <a:prstGeom prst="rect">
            <a:avLst/>
          </a:prstGeom>
          <a:noFill/>
          <a:ln>
            <a:solidFill>
              <a:schemeClr val="tx1"/>
            </a:solidFill>
            <a:prstDash val="dash"/>
          </a:ln>
        </p:spPr>
        <p:txBody>
          <a:bodyPr wrap="square">
            <a:spAutoFit/>
          </a:bodyPr>
          <a:lstStyle/>
          <a:p>
            <a:r>
              <a:rPr lang="en-GB" sz="1600" b="1" dirty="0">
                <a:latin typeface="Segoe UI Variable Text" pitchFamily="2" charset="0"/>
              </a:rPr>
              <a:t>How does it define the problem?</a:t>
            </a:r>
          </a:p>
          <a:p>
            <a:endParaRPr lang="en-GB" sz="1600" dirty="0">
              <a:latin typeface="Segoe UI Variable Text" pitchFamily="2" charset="0"/>
            </a:endParaRPr>
          </a:p>
          <a:p>
            <a:r>
              <a:rPr lang="en-GB" sz="1600" dirty="0">
                <a:latin typeface="Segoe UI Variable Text" pitchFamily="2" charset="0"/>
              </a:rPr>
              <a:t>Instead of </a:t>
            </a:r>
            <a:r>
              <a:rPr lang="en-GB" sz="1600" i="1" dirty="0">
                <a:latin typeface="Segoe UI Variable Text" pitchFamily="2" charset="0"/>
              </a:rPr>
              <a:t>“make a game”</a:t>
            </a:r>
            <a:r>
              <a:rPr lang="en-GB" sz="1600" dirty="0">
                <a:latin typeface="Segoe UI Variable Text" pitchFamily="2" charset="0"/>
              </a:rPr>
              <a:t>, it becomes:</a:t>
            </a:r>
            <a:br>
              <a:rPr lang="en-GB" sz="1600" dirty="0">
                <a:latin typeface="Segoe UI Variable Text" pitchFamily="2" charset="0"/>
              </a:rPr>
            </a:br>
            <a:r>
              <a:rPr lang="en-GB" sz="1600" dirty="0">
                <a:latin typeface="Segoe UI Variable Text" pitchFamily="2" charset="0"/>
              </a:rPr>
              <a:t>➡️ “Create a game with a character, levels, scoring system, and player controls.”</a:t>
            </a:r>
          </a:p>
        </p:txBody>
      </p:sp>
    </p:spTree>
    <p:extLst>
      <p:ext uri="{BB962C8B-B14F-4D97-AF65-F5344CB8AC3E}">
        <p14:creationId xmlns:p14="http://schemas.microsoft.com/office/powerpoint/2010/main" val="1483789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EE9F1-AF9F-7591-FD3A-FF0DF05DD23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A58A654-A269-BB3C-C5CE-E008CB613BDB}"/>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Algorithmic thinking</a:t>
            </a:r>
          </a:p>
        </p:txBody>
      </p:sp>
      <p:sp>
        <p:nvSpPr>
          <p:cNvPr id="4" name="Rectangle 3">
            <a:extLst>
              <a:ext uri="{FF2B5EF4-FFF2-40B4-BE49-F238E27FC236}">
                <a16:creationId xmlns:a16="http://schemas.microsoft.com/office/drawing/2014/main" id="{8B08CCD0-D9BC-6322-ADDC-79530CC811AD}"/>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4F9F82F7-6413-E533-F844-9417AFB4E7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2A670947-9575-7A63-53C3-4A542B92D99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176C2CF6-212D-EA3D-6499-57DD1721DC04}"/>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BEA737AE-2012-D527-9F81-E0A3697C08C4}"/>
              </a:ext>
            </a:extLst>
          </p:cNvPr>
          <p:cNvSpPr txBox="1"/>
          <p:nvPr/>
        </p:nvSpPr>
        <p:spPr>
          <a:xfrm>
            <a:off x="176789" y="1134457"/>
            <a:ext cx="6195431" cy="1569660"/>
          </a:xfrm>
          <a:prstGeom prst="rect">
            <a:avLst/>
          </a:prstGeom>
          <a:noFill/>
        </p:spPr>
        <p:txBody>
          <a:bodyPr wrap="square">
            <a:spAutoFit/>
          </a:bodyPr>
          <a:lstStyle/>
          <a:p>
            <a:r>
              <a:rPr lang="en-GB" sz="2400" b="1" dirty="0">
                <a:latin typeface="Segoe UI Variable Text" pitchFamily="2" charset="0"/>
              </a:rPr>
              <a:t>What is meant by algorithmic thinking?</a:t>
            </a:r>
          </a:p>
          <a:p>
            <a:endParaRPr lang="en-GB" dirty="0">
              <a:latin typeface="Segoe UI Variable Text" pitchFamily="2" charset="0"/>
            </a:endParaRPr>
          </a:p>
          <a:p>
            <a:r>
              <a:rPr lang="en-GB" b="1" dirty="0">
                <a:latin typeface="Segoe UI Variable Text" pitchFamily="2" charset="0"/>
              </a:rPr>
              <a:t>Algorithmic thinking</a:t>
            </a:r>
            <a:r>
              <a:rPr lang="en-GB" dirty="0">
                <a:latin typeface="Segoe UI Variable Text" pitchFamily="2" charset="0"/>
              </a:rPr>
              <a:t> is the ability to </a:t>
            </a:r>
            <a:r>
              <a:rPr lang="en-GB" b="1" dirty="0">
                <a:latin typeface="Segoe UI Variable Text" pitchFamily="2" charset="0"/>
              </a:rPr>
              <a:t>create a clear, step-by-step set of instructions (an algorithm)</a:t>
            </a:r>
            <a:r>
              <a:rPr lang="en-GB" dirty="0">
                <a:latin typeface="Segoe UI Variable Text" pitchFamily="2" charset="0"/>
              </a:rPr>
              <a:t> to solve a problem or complete a task.</a:t>
            </a:r>
            <a:endParaRPr lang="en-GB" dirty="0">
              <a:latin typeface="Segoe UI Variable Text" pitchFamily="2" charset="0"/>
              <a:cs typeface="Segoe UI" panose="020B0502040204020203" pitchFamily="34" charset="0"/>
            </a:endParaRPr>
          </a:p>
        </p:txBody>
      </p:sp>
      <p:cxnSp>
        <p:nvCxnSpPr>
          <p:cNvPr id="8" name="Straight Connector 7">
            <a:extLst>
              <a:ext uri="{FF2B5EF4-FFF2-40B4-BE49-F238E27FC236}">
                <a16:creationId xmlns:a16="http://schemas.microsoft.com/office/drawing/2014/main" id="{B2028DA7-9A26-44C1-4B17-C31FDA50EF64}"/>
              </a:ext>
            </a:extLst>
          </p:cNvPr>
          <p:cNvCxnSpPr>
            <a:cxnSpLocks/>
          </p:cNvCxnSpPr>
          <p:nvPr/>
        </p:nvCxnSpPr>
        <p:spPr>
          <a:xfrm>
            <a:off x="7724775" y="1266447"/>
            <a:ext cx="0" cy="5462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1271A3EE-9D93-2560-5293-BFA0AE2CFA5A}"/>
              </a:ext>
            </a:extLst>
          </p:cNvPr>
          <p:cNvSpPr txBox="1"/>
          <p:nvPr/>
        </p:nvSpPr>
        <p:spPr>
          <a:xfrm>
            <a:off x="224790" y="2925243"/>
            <a:ext cx="3320141" cy="646331"/>
          </a:xfrm>
          <a:prstGeom prst="rect">
            <a:avLst/>
          </a:prstGeom>
          <a:noFill/>
        </p:spPr>
        <p:txBody>
          <a:bodyPr wrap="square">
            <a:spAutoFit/>
          </a:bodyPr>
          <a:lstStyle/>
          <a:p>
            <a:r>
              <a:rPr lang="en-GB" b="1" dirty="0">
                <a:latin typeface="Segoe UI Variable Text" pitchFamily="2" charset="0"/>
              </a:rPr>
              <a:t>Examples of algorithmic thinking</a:t>
            </a:r>
          </a:p>
        </p:txBody>
      </p:sp>
      <p:sp>
        <p:nvSpPr>
          <p:cNvPr id="12" name="TextBox 11">
            <a:extLst>
              <a:ext uri="{FF2B5EF4-FFF2-40B4-BE49-F238E27FC236}">
                <a16:creationId xmlns:a16="http://schemas.microsoft.com/office/drawing/2014/main" id="{F037A012-DB6A-91D8-84BA-DEBF32D94D89}"/>
              </a:ext>
            </a:extLst>
          </p:cNvPr>
          <p:cNvSpPr txBox="1"/>
          <p:nvPr/>
        </p:nvSpPr>
        <p:spPr>
          <a:xfrm>
            <a:off x="250489" y="3640680"/>
            <a:ext cx="3249931" cy="3416320"/>
          </a:xfrm>
          <a:prstGeom prst="rect">
            <a:avLst/>
          </a:prstGeom>
          <a:noFill/>
        </p:spPr>
        <p:txBody>
          <a:bodyPr wrap="square">
            <a:spAutoFit/>
          </a:bodyPr>
          <a:lstStyle/>
          <a:p>
            <a:r>
              <a:rPr lang="en-GB" dirty="0">
                <a:latin typeface="Segoe UI Variable Text" pitchFamily="2" charset="0"/>
              </a:rPr>
              <a:t>Making a cup of tea:</a:t>
            </a:r>
          </a:p>
          <a:p>
            <a:pPr marL="285750" indent="-285750">
              <a:buFont typeface="Arial" panose="020B0604020202020204" pitchFamily="34" charset="0"/>
              <a:buChar char="•"/>
            </a:pPr>
            <a:r>
              <a:rPr lang="en-GB" dirty="0">
                <a:latin typeface="Segoe UI Variable Text" pitchFamily="2" charset="0"/>
              </a:rPr>
              <a:t>Boil water </a:t>
            </a:r>
          </a:p>
          <a:p>
            <a:pPr marL="285750" indent="-285750">
              <a:buFont typeface="Arial" panose="020B0604020202020204" pitchFamily="34" charset="0"/>
              <a:buChar char="•"/>
            </a:pPr>
            <a:r>
              <a:rPr lang="en-GB" dirty="0">
                <a:latin typeface="Segoe UI Variable Text" pitchFamily="2" charset="0"/>
              </a:rPr>
              <a:t>Put a teabag in a cup </a:t>
            </a:r>
          </a:p>
          <a:p>
            <a:pPr marL="285750" indent="-285750">
              <a:buFont typeface="Arial" panose="020B0604020202020204" pitchFamily="34" charset="0"/>
              <a:buChar char="•"/>
            </a:pPr>
            <a:r>
              <a:rPr lang="en-GB" dirty="0">
                <a:latin typeface="Segoe UI Variable Text" pitchFamily="2" charset="0"/>
              </a:rPr>
              <a:t>Pour hot water into the cup </a:t>
            </a:r>
          </a:p>
          <a:p>
            <a:pPr marL="285750" indent="-285750">
              <a:buFont typeface="Arial" panose="020B0604020202020204" pitchFamily="34" charset="0"/>
              <a:buChar char="•"/>
            </a:pPr>
            <a:r>
              <a:rPr lang="en-GB" dirty="0">
                <a:latin typeface="Segoe UI Variable Text" pitchFamily="2" charset="0"/>
              </a:rPr>
              <a:t>Let it brew </a:t>
            </a:r>
          </a:p>
          <a:p>
            <a:pPr marL="285750" indent="-285750">
              <a:buFont typeface="Arial" panose="020B0604020202020204" pitchFamily="34" charset="0"/>
              <a:buChar char="•"/>
            </a:pPr>
            <a:r>
              <a:rPr lang="en-GB" dirty="0">
                <a:latin typeface="Segoe UI Variable Text" pitchFamily="2" charset="0"/>
              </a:rPr>
              <a:t>Remove the teabag </a:t>
            </a:r>
          </a:p>
          <a:p>
            <a:pPr marL="285750" indent="-285750">
              <a:buFont typeface="Arial" panose="020B0604020202020204" pitchFamily="34" charset="0"/>
              <a:buChar char="•"/>
            </a:pPr>
            <a:r>
              <a:rPr lang="en-GB" dirty="0">
                <a:latin typeface="Segoe UI Variable Text" pitchFamily="2" charset="0"/>
              </a:rPr>
              <a:t>Add milk or sugar (optional) </a:t>
            </a:r>
          </a:p>
          <a:p>
            <a:r>
              <a:rPr lang="en-GB" dirty="0">
                <a:latin typeface="Segoe UI Variable Text" pitchFamily="2" charset="0"/>
              </a:rPr>
              <a:t>These steps must be in the correct order to work properly.</a:t>
            </a:r>
          </a:p>
          <a:p>
            <a:endParaRPr lang="en-GB" dirty="0">
              <a:latin typeface="Segoe UI Variable Text" pitchFamily="2" charset="0"/>
            </a:endParaRPr>
          </a:p>
        </p:txBody>
      </p:sp>
      <p:sp>
        <p:nvSpPr>
          <p:cNvPr id="14" name="TextBox 13">
            <a:extLst>
              <a:ext uri="{FF2B5EF4-FFF2-40B4-BE49-F238E27FC236}">
                <a16:creationId xmlns:a16="http://schemas.microsoft.com/office/drawing/2014/main" id="{12AD5CBE-0F2C-6358-C508-D0C80432FCA2}"/>
              </a:ext>
            </a:extLst>
          </p:cNvPr>
          <p:cNvSpPr txBox="1"/>
          <p:nvPr/>
        </p:nvSpPr>
        <p:spPr>
          <a:xfrm>
            <a:off x="3465622" y="2904745"/>
            <a:ext cx="3836871" cy="646331"/>
          </a:xfrm>
          <a:prstGeom prst="rect">
            <a:avLst/>
          </a:prstGeom>
          <a:noFill/>
        </p:spPr>
        <p:txBody>
          <a:bodyPr wrap="square">
            <a:spAutoFit/>
          </a:bodyPr>
          <a:lstStyle/>
          <a:p>
            <a:r>
              <a:rPr lang="en-GB" b="1" dirty="0">
                <a:latin typeface="Segoe UI Variable Text" pitchFamily="2" charset="0"/>
              </a:rPr>
              <a:t>Why is algorithmic thinking used to define and refine problems?</a:t>
            </a:r>
          </a:p>
        </p:txBody>
      </p:sp>
      <p:sp>
        <p:nvSpPr>
          <p:cNvPr id="15" name="TextBox 14">
            <a:extLst>
              <a:ext uri="{FF2B5EF4-FFF2-40B4-BE49-F238E27FC236}">
                <a16:creationId xmlns:a16="http://schemas.microsoft.com/office/drawing/2014/main" id="{38FFEC54-C857-12E8-6745-250F8A1E123E}"/>
              </a:ext>
            </a:extLst>
          </p:cNvPr>
          <p:cNvSpPr txBox="1"/>
          <p:nvPr/>
        </p:nvSpPr>
        <p:spPr>
          <a:xfrm>
            <a:off x="3500420" y="3640680"/>
            <a:ext cx="4011501" cy="2585323"/>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It forces you to think about exactly what needs to happen, step by step.</a:t>
            </a:r>
          </a:p>
          <a:p>
            <a:pPr marL="285750" indent="-285750">
              <a:buFont typeface="Arial" panose="020B0604020202020204" pitchFamily="34" charset="0"/>
              <a:buChar char="•"/>
            </a:pPr>
            <a:r>
              <a:rPr lang="en-GB" dirty="0">
                <a:latin typeface="Segoe UI Variable Text" pitchFamily="2" charset="0"/>
              </a:rPr>
              <a:t>Breaks problems into logical sequences</a:t>
            </a:r>
          </a:p>
          <a:p>
            <a:pPr marL="285750" indent="-285750">
              <a:buFont typeface="Arial" panose="020B0604020202020204" pitchFamily="34" charset="0"/>
              <a:buChar char="•"/>
            </a:pPr>
            <a:r>
              <a:rPr lang="en-GB" dirty="0">
                <a:latin typeface="Segoe UI Variable Text" pitchFamily="2" charset="0"/>
              </a:rPr>
              <a:t>Identifies missing or unnecessary steps</a:t>
            </a:r>
          </a:p>
          <a:p>
            <a:pPr marL="285750" indent="-285750">
              <a:buFont typeface="Arial" panose="020B0604020202020204" pitchFamily="34" charset="0"/>
              <a:buChar char="•"/>
            </a:pPr>
            <a:r>
              <a:rPr lang="en-GB" dirty="0">
                <a:latin typeface="Segoe UI Variable Text" pitchFamily="2" charset="0"/>
              </a:rPr>
              <a:t>Makes solution repeatable to help solve similar problems. </a:t>
            </a:r>
          </a:p>
        </p:txBody>
      </p:sp>
      <p:pic>
        <p:nvPicPr>
          <p:cNvPr id="19" name="Picture 18">
            <a:extLst>
              <a:ext uri="{FF2B5EF4-FFF2-40B4-BE49-F238E27FC236}">
                <a16:creationId xmlns:a16="http://schemas.microsoft.com/office/drawing/2014/main" id="{70C2BEC4-910A-3ECB-275C-7B41245CE2CD}"/>
              </a:ext>
            </a:extLst>
          </p:cNvPr>
          <p:cNvPicPr>
            <a:picLocks noChangeAspect="1"/>
          </p:cNvPicPr>
          <p:nvPr/>
        </p:nvPicPr>
        <p:blipFill>
          <a:blip r:embed="rId5"/>
          <a:stretch>
            <a:fillRect/>
          </a:stretch>
        </p:blipFill>
        <p:spPr>
          <a:xfrm>
            <a:off x="7934203" y="2102842"/>
            <a:ext cx="3899733" cy="2763724"/>
          </a:xfrm>
          <a:prstGeom prst="rect">
            <a:avLst/>
          </a:prstGeom>
        </p:spPr>
      </p:pic>
      <p:sp>
        <p:nvSpPr>
          <p:cNvPr id="20" name="TextBox 19">
            <a:extLst>
              <a:ext uri="{FF2B5EF4-FFF2-40B4-BE49-F238E27FC236}">
                <a16:creationId xmlns:a16="http://schemas.microsoft.com/office/drawing/2014/main" id="{E759565E-2DCC-09A9-612A-83AB9F32572B}"/>
              </a:ext>
            </a:extLst>
          </p:cNvPr>
          <p:cNvSpPr txBox="1"/>
          <p:nvPr/>
        </p:nvSpPr>
        <p:spPr>
          <a:xfrm>
            <a:off x="8020050" y="1110059"/>
            <a:ext cx="3787136" cy="923330"/>
          </a:xfrm>
          <a:prstGeom prst="rect">
            <a:avLst/>
          </a:prstGeom>
          <a:noFill/>
        </p:spPr>
        <p:txBody>
          <a:bodyPr wrap="square">
            <a:spAutoFit/>
          </a:bodyPr>
          <a:lstStyle/>
          <a:p>
            <a:pPr algn="ctr"/>
            <a:r>
              <a:rPr lang="en-GB" b="1" dirty="0">
                <a:latin typeface="Segoe UI Variable Text" pitchFamily="2" charset="0"/>
              </a:rPr>
              <a:t>Learning in Context: </a:t>
            </a:r>
          </a:p>
          <a:p>
            <a:pPr algn="ctr"/>
            <a:r>
              <a:rPr lang="en-GB" b="1" dirty="0">
                <a:latin typeface="Segoe UI Variable Text" pitchFamily="2" charset="0"/>
              </a:rPr>
              <a:t>Creating player movement in a video game</a:t>
            </a:r>
          </a:p>
        </p:txBody>
      </p:sp>
      <p:sp>
        <p:nvSpPr>
          <p:cNvPr id="22" name="TextBox 21">
            <a:extLst>
              <a:ext uri="{FF2B5EF4-FFF2-40B4-BE49-F238E27FC236}">
                <a16:creationId xmlns:a16="http://schemas.microsoft.com/office/drawing/2014/main" id="{66B75F8E-8DF3-0681-4F0E-825AEA48863C}"/>
              </a:ext>
            </a:extLst>
          </p:cNvPr>
          <p:cNvSpPr txBox="1"/>
          <p:nvPr/>
        </p:nvSpPr>
        <p:spPr>
          <a:xfrm>
            <a:off x="7934203" y="5025674"/>
            <a:ext cx="3872983" cy="646331"/>
          </a:xfrm>
          <a:prstGeom prst="rect">
            <a:avLst/>
          </a:prstGeom>
          <a:noFill/>
        </p:spPr>
        <p:txBody>
          <a:bodyPr wrap="square">
            <a:spAutoFit/>
          </a:bodyPr>
          <a:lstStyle/>
          <a:p>
            <a:pPr>
              <a:buNone/>
            </a:pPr>
            <a:r>
              <a:rPr lang="en-GB" dirty="0">
                <a:latin typeface="Segoe UI Variable Text" pitchFamily="2" charset="0"/>
              </a:rPr>
              <a:t>Imagine you are designing how a player moves in a video game.</a:t>
            </a:r>
          </a:p>
        </p:txBody>
      </p:sp>
    </p:spTree>
    <p:extLst>
      <p:ext uri="{BB962C8B-B14F-4D97-AF65-F5344CB8AC3E}">
        <p14:creationId xmlns:p14="http://schemas.microsoft.com/office/powerpoint/2010/main" val="1389643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6CE0F-0414-CD39-0AC8-8DBEDEEAEC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3A14F8F-CCAB-9074-36CB-3BC367F422DA}"/>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EAB2B435-0D12-5A04-B476-7CD4CB0A0DF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09408B2B-5921-63B5-5B5F-A451FC2A2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124C0420-1947-CEC1-1F30-5FE5ED668EE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A909EBF0-DA12-03CF-EED4-7E65E1348385}"/>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 of Task 1 </a:t>
            </a:r>
            <a:r>
              <a:rPr lang="en-GB" dirty="0">
                <a:latin typeface="Segoe UI Variable Text" pitchFamily="2" charset="0"/>
              </a:rPr>
              <a:t>in the student workbook. </a:t>
            </a:r>
            <a:endParaRPr lang="en-GB" dirty="0"/>
          </a:p>
        </p:txBody>
      </p:sp>
      <p:pic>
        <p:nvPicPr>
          <p:cNvPr id="2" name="Picture 1">
            <a:extLst>
              <a:ext uri="{FF2B5EF4-FFF2-40B4-BE49-F238E27FC236}">
                <a16:creationId xmlns:a16="http://schemas.microsoft.com/office/drawing/2014/main" id="{1FCA9275-C862-D0D5-B00C-C1188C33022B}"/>
              </a:ext>
            </a:extLst>
          </p:cNvPr>
          <p:cNvPicPr>
            <a:picLocks noChangeAspect="1"/>
          </p:cNvPicPr>
          <p:nvPr/>
        </p:nvPicPr>
        <p:blipFill>
          <a:blip r:embed="rId5"/>
          <a:stretch>
            <a:fillRect/>
          </a:stretch>
        </p:blipFill>
        <p:spPr>
          <a:xfrm>
            <a:off x="189524" y="1299904"/>
            <a:ext cx="3899733" cy="2763724"/>
          </a:xfrm>
          <a:prstGeom prst="rect">
            <a:avLst/>
          </a:prstGeom>
        </p:spPr>
      </p:pic>
      <p:sp>
        <p:nvSpPr>
          <p:cNvPr id="6" name="TextBox 5">
            <a:extLst>
              <a:ext uri="{FF2B5EF4-FFF2-40B4-BE49-F238E27FC236}">
                <a16:creationId xmlns:a16="http://schemas.microsoft.com/office/drawing/2014/main" id="{09B24B36-913A-A30E-BFA4-3055B7F76FEA}"/>
              </a:ext>
            </a:extLst>
          </p:cNvPr>
          <p:cNvSpPr txBox="1"/>
          <p:nvPr/>
        </p:nvSpPr>
        <p:spPr>
          <a:xfrm>
            <a:off x="189524" y="4234657"/>
            <a:ext cx="3899733" cy="1323439"/>
          </a:xfrm>
          <a:prstGeom prst="rect">
            <a:avLst/>
          </a:prstGeom>
          <a:noFill/>
        </p:spPr>
        <p:txBody>
          <a:bodyPr wrap="square">
            <a:spAutoFit/>
          </a:bodyPr>
          <a:lstStyle/>
          <a:p>
            <a:pPr>
              <a:buNone/>
            </a:pPr>
            <a:r>
              <a:rPr lang="en-GB" sz="1600" dirty="0">
                <a:latin typeface="Segoe UI Variable Text" pitchFamily="2" charset="0"/>
              </a:rPr>
              <a:t>The task might be:</a:t>
            </a:r>
            <a:br>
              <a:rPr lang="en-GB" sz="1600" dirty="0">
                <a:latin typeface="Segoe UI Variable Text" pitchFamily="2" charset="0"/>
              </a:rPr>
            </a:br>
            <a:r>
              <a:rPr lang="en-GB" sz="1600" dirty="0">
                <a:latin typeface="Segoe UI Variable Text" pitchFamily="2" charset="0"/>
              </a:rPr>
              <a:t>➡️ </a:t>
            </a:r>
            <a:r>
              <a:rPr lang="en-GB" sz="1600" i="1" dirty="0">
                <a:latin typeface="Segoe UI Variable Text" pitchFamily="2" charset="0"/>
              </a:rPr>
              <a:t>“</a:t>
            </a:r>
            <a:r>
              <a:rPr lang="en-GB" sz="1600" dirty="0">
                <a:latin typeface="Segoe UI Variable Text" pitchFamily="2" charset="0"/>
              </a:rPr>
              <a:t>Make the character move.”</a:t>
            </a:r>
          </a:p>
          <a:p>
            <a:pPr>
              <a:buNone/>
            </a:pPr>
            <a:r>
              <a:rPr lang="en-GB" sz="1600" dirty="0">
                <a:latin typeface="Segoe UI Variable Text" pitchFamily="2" charset="0"/>
              </a:rPr>
              <a:t>This is too vague—there’s no clear explanation of how movement should work.</a:t>
            </a:r>
          </a:p>
        </p:txBody>
      </p:sp>
      <p:sp>
        <p:nvSpPr>
          <p:cNvPr id="7" name="TextBox 6">
            <a:extLst>
              <a:ext uri="{FF2B5EF4-FFF2-40B4-BE49-F238E27FC236}">
                <a16:creationId xmlns:a16="http://schemas.microsoft.com/office/drawing/2014/main" id="{42E77F33-98B1-7A71-05EA-E89E9E441500}"/>
              </a:ext>
            </a:extLst>
          </p:cNvPr>
          <p:cNvSpPr txBox="1"/>
          <p:nvPr/>
        </p:nvSpPr>
        <p:spPr>
          <a:xfrm>
            <a:off x="4181476" y="1299904"/>
            <a:ext cx="7644870" cy="1815882"/>
          </a:xfrm>
          <a:prstGeom prst="rect">
            <a:avLst/>
          </a:prstGeom>
          <a:noFill/>
          <a:ln>
            <a:solidFill>
              <a:schemeClr val="tx1"/>
            </a:solidFill>
            <a:prstDash val="dash"/>
          </a:ln>
        </p:spPr>
        <p:txBody>
          <a:bodyPr wrap="square">
            <a:spAutoFit/>
          </a:bodyPr>
          <a:lstStyle/>
          <a:p>
            <a:r>
              <a:rPr lang="en-GB" sz="1600" dirty="0">
                <a:latin typeface="Segoe UI Variable Text" pitchFamily="2" charset="0"/>
              </a:rPr>
              <a:t>You turn the problem into a </a:t>
            </a:r>
            <a:r>
              <a:rPr lang="en-GB" sz="1600" b="1" dirty="0">
                <a:latin typeface="Segoe UI Variable Text" pitchFamily="2" charset="0"/>
              </a:rPr>
              <a:t>step-by-step algorithm</a:t>
            </a:r>
            <a:r>
              <a:rPr lang="en-GB" sz="1600" dirty="0">
                <a:latin typeface="Segoe UI Variable Text" pitchFamily="2" charset="0"/>
              </a:rPr>
              <a:t>:</a:t>
            </a:r>
          </a:p>
          <a:p>
            <a:pPr marL="285750" indent="-285750">
              <a:buFont typeface="Arial" panose="020B0604020202020204" pitchFamily="34" charset="0"/>
              <a:buChar char="•"/>
            </a:pPr>
            <a:r>
              <a:rPr lang="en-GB" sz="1600" dirty="0">
                <a:latin typeface="Segoe UI Variable Text" pitchFamily="2" charset="0"/>
              </a:rPr>
              <a:t>Check if a key is pressed </a:t>
            </a:r>
          </a:p>
          <a:p>
            <a:pPr marL="285750" indent="-285750">
              <a:buFont typeface="Arial" panose="020B0604020202020204" pitchFamily="34" charset="0"/>
              <a:buChar char="•"/>
            </a:pPr>
            <a:r>
              <a:rPr lang="en-GB" sz="1600" dirty="0">
                <a:latin typeface="Segoe UI Variable Text" pitchFamily="2" charset="0"/>
              </a:rPr>
              <a:t>If the left arrow is pressed → move character left </a:t>
            </a:r>
          </a:p>
          <a:p>
            <a:pPr marL="285750" indent="-285750">
              <a:buFont typeface="Arial" panose="020B0604020202020204" pitchFamily="34" charset="0"/>
              <a:buChar char="•"/>
            </a:pPr>
            <a:r>
              <a:rPr lang="en-GB" sz="1600" dirty="0">
                <a:latin typeface="Segoe UI Variable Text" pitchFamily="2" charset="0"/>
              </a:rPr>
              <a:t>If the right arrow is pressed → move character right </a:t>
            </a:r>
          </a:p>
          <a:p>
            <a:pPr marL="285750" indent="-285750">
              <a:buFont typeface="Arial" panose="020B0604020202020204" pitchFamily="34" charset="0"/>
              <a:buChar char="•"/>
            </a:pPr>
            <a:r>
              <a:rPr lang="en-GB" sz="1600" dirty="0">
                <a:latin typeface="Segoe UI Variable Text" pitchFamily="2" charset="0"/>
              </a:rPr>
              <a:t>If the jump key is pressed → make the character jump </a:t>
            </a:r>
          </a:p>
          <a:p>
            <a:pPr marL="285750" indent="-285750">
              <a:buFont typeface="Arial" panose="020B0604020202020204" pitchFamily="34" charset="0"/>
              <a:buChar char="•"/>
            </a:pPr>
            <a:r>
              <a:rPr lang="en-GB" sz="1600" dirty="0">
                <a:latin typeface="Segoe UI Variable Text" pitchFamily="2" charset="0"/>
              </a:rPr>
              <a:t>Check for collisions with the ground or obstacles </a:t>
            </a:r>
          </a:p>
          <a:p>
            <a:pPr marL="285750" indent="-285750">
              <a:buFont typeface="Arial" panose="020B0604020202020204" pitchFamily="34" charset="0"/>
              <a:buChar char="•"/>
            </a:pPr>
            <a:r>
              <a:rPr lang="en-GB" sz="1600" dirty="0">
                <a:latin typeface="Segoe UI Variable Text" pitchFamily="2" charset="0"/>
              </a:rPr>
              <a:t>Update the character’s position on screen</a:t>
            </a:r>
          </a:p>
        </p:txBody>
      </p:sp>
      <p:sp>
        <p:nvSpPr>
          <p:cNvPr id="9" name="TextBox 8">
            <a:extLst>
              <a:ext uri="{FF2B5EF4-FFF2-40B4-BE49-F238E27FC236}">
                <a16:creationId xmlns:a16="http://schemas.microsoft.com/office/drawing/2014/main" id="{F0333379-2EDB-E18E-AF9D-0846FFD690DB}"/>
              </a:ext>
            </a:extLst>
          </p:cNvPr>
          <p:cNvSpPr txBox="1"/>
          <p:nvPr/>
        </p:nvSpPr>
        <p:spPr>
          <a:xfrm>
            <a:off x="4181476" y="3319201"/>
            <a:ext cx="7644870" cy="830997"/>
          </a:xfrm>
          <a:prstGeom prst="rect">
            <a:avLst/>
          </a:prstGeom>
          <a:noFill/>
          <a:ln>
            <a:solidFill>
              <a:schemeClr val="tx1"/>
            </a:solidFill>
            <a:prstDash val="dash"/>
          </a:ln>
        </p:spPr>
        <p:txBody>
          <a:bodyPr wrap="square">
            <a:spAutoFit/>
          </a:bodyPr>
          <a:lstStyle/>
          <a:p>
            <a:r>
              <a:rPr lang="en-GB" sz="1600" b="1" dirty="0">
                <a:latin typeface="Segoe UI Variable Text" pitchFamily="2" charset="0"/>
              </a:rPr>
              <a:t>How does it define the problem?</a:t>
            </a:r>
          </a:p>
          <a:p>
            <a:endParaRPr lang="en-GB" sz="1600" dirty="0">
              <a:latin typeface="Segoe UI Variable Text" pitchFamily="2" charset="0"/>
            </a:endParaRPr>
          </a:p>
          <a:p>
            <a:r>
              <a:rPr lang="en-GB" sz="1600" dirty="0">
                <a:latin typeface="Segoe UI Variable Text" pitchFamily="2" charset="0"/>
              </a:rPr>
              <a:t>“Create a system that responds to player input and updates character movement.”</a:t>
            </a:r>
          </a:p>
        </p:txBody>
      </p:sp>
      <p:sp>
        <p:nvSpPr>
          <p:cNvPr id="10" name="TextBox 9">
            <a:extLst>
              <a:ext uri="{FF2B5EF4-FFF2-40B4-BE49-F238E27FC236}">
                <a16:creationId xmlns:a16="http://schemas.microsoft.com/office/drawing/2014/main" id="{6FD22EA2-115C-BE89-541D-BEB282CBC21D}"/>
              </a:ext>
            </a:extLst>
          </p:cNvPr>
          <p:cNvSpPr txBox="1"/>
          <p:nvPr/>
        </p:nvSpPr>
        <p:spPr>
          <a:xfrm>
            <a:off x="4181476" y="4341237"/>
            <a:ext cx="7644870" cy="1323439"/>
          </a:xfrm>
          <a:prstGeom prst="rect">
            <a:avLst/>
          </a:prstGeom>
          <a:noFill/>
          <a:ln>
            <a:solidFill>
              <a:schemeClr val="tx1"/>
            </a:solidFill>
            <a:prstDash val="dash"/>
          </a:ln>
        </p:spPr>
        <p:txBody>
          <a:bodyPr wrap="square">
            <a:spAutoFit/>
          </a:bodyPr>
          <a:lstStyle/>
          <a:p>
            <a:r>
              <a:rPr lang="en-GB" sz="1600" b="1" dirty="0">
                <a:latin typeface="Segoe UI Variable Text" pitchFamily="2" charset="0"/>
              </a:rPr>
              <a:t>How does it refine the problem?</a:t>
            </a:r>
          </a:p>
          <a:p>
            <a:endParaRPr lang="en-GB" sz="1600" dirty="0">
              <a:latin typeface="Segoe UI Variable Text" pitchFamily="2" charset="0"/>
            </a:endParaRPr>
          </a:p>
          <a:p>
            <a:r>
              <a:rPr lang="en-GB" sz="1600" dirty="0">
                <a:latin typeface="Segoe UI Variable Text" pitchFamily="2" charset="0"/>
              </a:rPr>
              <a:t>➡️ Break movement into specific actions (left, right, jump)</a:t>
            </a:r>
            <a:br>
              <a:rPr lang="en-GB" sz="1600" dirty="0">
                <a:latin typeface="Segoe UI Variable Text" pitchFamily="2" charset="0"/>
              </a:rPr>
            </a:br>
            <a:r>
              <a:rPr lang="en-GB" sz="1600" dirty="0">
                <a:latin typeface="Segoe UI Variable Text" pitchFamily="2" charset="0"/>
              </a:rPr>
              <a:t>➡️ Add conditions (only jump if on the ground)</a:t>
            </a:r>
            <a:br>
              <a:rPr lang="en-GB" sz="1600" dirty="0">
                <a:latin typeface="Segoe UI Variable Text" pitchFamily="2" charset="0"/>
              </a:rPr>
            </a:br>
            <a:r>
              <a:rPr lang="en-GB" sz="1600" dirty="0">
                <a:latin typeface="Segoe UI Variable Text" pitchFamily="2" charset="0"/>
              </a:rPr>
              <a:t>➡️ Ensure correct order (input → process → update position)</a:t>
            </a:r>
          </a:p>
        </p:txBody>
      </p:sp>
    </p:spTree>
    <p:extLst>
      <p:ext uri="{BB962C8B-B14F-4D97-AF65-F5344CB8AC3E}">
        <p14:creationId xmlns:p14="http://schemas.microsoft.com/office/powerpoint/2010/main" val="3583811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Application (Learning in Context – Ride Now mobile app)*</a:t>
            </a:r>
          </a:p>
          <a:p>
            <a:pPr marL="285750" indent="-285750">
              <a:buFont typeface="Arial" panose="020B0604020202020204" pitchFamily="34" charset="0"/>
              <a:buChar char="•"/>
            </a:pPr>
            <a:r>
              <a:rPr lang="en-GB" dirty="0">
                <a:latin typeface="Segoe UI Variable Text" pitchFamily="2" charset="0"/>
              </a:rPr>
              <a:t>Task 4: Exam-style question</a:t>
            </a:r>
          </a:p>
          <a:p>
            <a:pPr marL="285750" indent="-285750">
              <a:buFont typeface="Arial" panose="020B0604020202020204" pitchFamily="34" charset="0"/>
              <a:buChar char="•"/>
            </a:pPr>
            <a:endParaRPr lang="en-GB" dirty="0">
              <a:latin typeface="Segoe UI Variable Text" pitchFamily="2" charset="0"/>
            </a:endParaRPr>
          </a:p>
          <a:p>
            <a:r>
              <a:rPr lang="en-GB" dirty="0">
                <a:latin typeface="Segoe UI Variable Text" pitchFamily="2" charset="0"/>
              </a:rPr>
              <a:t>*This can be completed as independent study/homework. </a:t>
            </a:r>
          </a:p>
        </p:txBody>
      </p:sp>
    </p:spTree>
    <p:extLst>
      <p:ext uri="{BB962C8B-B14F-4D97-AF65-F5344CB8AC3E}">
        <p14:creationId xmlns:p14="http://schemas.microsoft.com/office/powerpoint/2010/main" val="1425022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6A39E-B2A7-AF37-25F4-5C0AD5B8C34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BD506E-4488-B04C-3FFE-A3E1BC04DC0F}"/>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CA7A08A0-D729-A8C8-C18C-5D730356FE8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2174376-37CB-79F1-2E68-E511B75CB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D340E463-0A35-66D4-F869-A4EC20F17590}"/>
              </a:ext>
            </a:extLst>
          </p:cNvPr>
          <p:cNvSpPr txBox="1"/>
          <p:nvPr/>
        </p:nvSpPr>
        <p:spPr>
          <a:xfrm>
            <a:off x="6772277" y="1357187"/>
            <a:ext cx="5034913"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You have two minutes to write down a list of instructions on how to make a jam sandwich.</a:t>
            </a:r>
          </a:p>
        </p:txBody>
      </p:sp>
      <p:pic>
        <p:nvPicPr>
          <p:cNvPr id="9" name="Graphic 8" descr="Clipboard Mixed with solid fill">
            <a:extLst>
              <a:ext uri="{FF2B5EF4-FFF2-40B4-BE49-F238E27FC236}">
                <a16:creationId xmlns:a16="http://schemas.microsoft.com/office/drawing/2014/main" id="{14710174-0D5A-3CFA-81DD-98938E86B6D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57877" y="1244721"/>
            <a:ext cx="914400" cy="914400"/>
          </a:xfrm>
          <a:prstGeom prst="rect">
            <a:avLst/>
          </a:prstGeom>
        </p:spPr>
      </p:pic>
      <p:sp>
        <p:nvSpPr>
          <p:cNvPr id="10" name="TextBox 9">
            <a:extLst>
              <a:ext uri="{FF2B5EF4-FFF2-40B4-BE49-F238E27FC236}">
                <a16:creationId xmlns:a16="http://schemas.microsoft.com/office/drawing/2014/main" id="{36938BFC-B776-019A-E9A1-6B13E6699AB3}"/>
              </a:ext>
            </a:extLst>
          </p:cNvPr>
          <p:cNvSpPr txBox="1"/>
          <p:nvPr/>
        </p:nvSpPr>
        <p:spPr>
          <a:xfrm>
            <a:off x="6772277" y="3028325"/>
            <a:ext cx="5034913" cy="1754326"/>
          </a:xfrm>
          <a:prstGeom prst="rect">
            <a:avLst/>
          </a:prstGeom>
          <a:noFill/>
        </p:spPr>
        <p:txBody>
          <a:bodyPr wrap="square">
            <a:spAutoFit/>
          </a:bodyPr>
          <a:lstStyle/>
          <a:p>
            <a:pPr>
              <a:buNone/>
            </a:pPr>
            <a:r>
              <a:rPr lang="en-GB" b="1" dirty="0">
                <a:latin typeface="Segoe UI Variable Text" pitchFamily="2" charset="0"/>
              </a:rPr>
              <a:t>Discussion Questions:</a:t>
            </a:r>
            <a:endParaRPr lang="en-GB" dirty="0">
              <a:latin typeface="Segoe UI Variable Text" pitchFamily="2" charset="0"/>
            </a:endParaRPr>
          </a:p>
          <a:p>
            <a:pPr marL="285750" indent="-285750">
              <a:buFont typeface="Arial" panose="020B0604020202020204" pitchFamily="34" charset="0"/>
              <a:buChar char="•"/>
            </a:pPr>
            <a:r>
              <a:rPr lang="en-GB" dirty="0">
                <a:latin typeface="Segoe UI Variable Text" pitchFamily="2" charset="0"/>
              </a:rPr>
              <a:t>Did everyone write exactly the same steps? </a:t>
            </a:r>
          </a:p>
          <a:p>
            <a:pPr marL="285750" indent="-285750">
              <a:buFont typeface="Arial" panose="020B0604020202020204" pitchFamily="34" charset="0"/>
              <a:buChar char="•"/>
            </a:pPr>
            <a:r>
              <a:rPr lang="en-GB" dirty="0">
                <a:latin typeface="Segoe UI Variable Text" pitchFamily="2" charset="0"/>
              </a:rPr>
              <a:t>Were some steps too detailed? </a:t>
            </a:r>
          </a:p>
          <a:p>
            <a:pPr marL="285750" indent="-285750">
              <a:buFont typeface="Arial" panose="020B0604020202020204" pitchFamily="34" charset="0"/>
              <a:buChar char="•"/>
            </a:pPr>
            <a:r>
              <a:rPr lang="en-GB" dirty="0">
                <a:latin typeface="Segoe UI Variable Text" pitchFamily="2" charset="0"/>
              </a:rPr>
              <a:t>Were some steps missing important information? </a:t>
            </a:r>
          </a:p>
          <a:p>
            <a:pPr marL="285750" indent="-285750">
              <a:buFont typeface="Arial" panose="020B0604020202020204" pitchFamily="34" charset="0"/>
              <a:buChar char="•"/>
            </a:pPr>
            <a:r>
              <a:rPr lang="en-GB" dirty="0">
                <a:latin typeface="Segoe UI Variable Text" pitchFamily="2" charset="0"/>
              </a:rPr>
              <a:t>Could we group some of the steps together?</a:t>
            </a:r>
          </a:p>
        </p:txBody>
      </p:sp>
      <p:pic>
        <p:nvPicPr>
          <p:cNvPr id="13" name="Picture 12">
            <a:extLst>
              <a:ext uri="{FF2B5EF4-FFF2-40B4-BE49-F238E27FC236}">
                <a16:creationId xmlns:a16="http://schemas.microsoft.com/office/drawing/2014/main" id="{BEBA3A54-6822-F048-F4EB-4F58A924D7E4}"/>
              </a:ext>
            </a:extLst>
          </p:cNvPr>
          <p:cNvPicPr>
            <a:picLocks noChangeAspect="1"/>
          </p:cNvPicPr>
          <p:nvPr/>
        </p:nvPicPr>
        <p:blipFill>
          <a:blip r:embed="rId5"/>
          <a:stretch>
            <a:fillRect/>
          </a:stretch>
        </p:blipFill>
        <p:spPr>
          <a:xfrm>
            <a:off x="224790" y="1357188"/>
            <a:ext cx="5194935" cy="3463290"/>
          </a:xfrm>
          <a:prstGeom prst="rect">
            <a:avLst/>
          </a:prstGeom>
        </p:spPr>
      </p:pic>
    </p:spTree>
    <p:extLst>
      <p:ext uri="{BB962C8B-B14F-4D97-AF65-F5344CB8AC3E}">
        <p14:creationId xmlns:p14="http://schemas.microsoft.com/office/powerpoint/2010/main" val="314964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A988A-1C6B-10DA-47F2-A00C87745DB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735CE08-60C6-630E-9BF7-F63CED2B8DD2}"/>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C3A7B0BA-65C4-63DC-A32E-7CE549837A6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087C870-C65B-2879-2818-63CE42F663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5" name="TextBox 4">
            <a:extLst>
              <a:ext uri="{FF2B5EF4-FFF2-40B4-BE49-F238E27FC236}">
                <a16:creationId xmlns:a16="http://schemas.microsoft.com/office/drawing/2014/main" id="{A3E1D638-6E1F-80C5-9E1E-C86C8D6DDFE1}"/>
              </a:ext>
            </a:extLst>
          </p:cNvPr>
          <p:cNvSpPr txBox="1"/>
          <p:nvPr/>
        </p:nvSpPr>
        <p:spPr>
          <a:xfrm>
            <a:off x="5632847" y="1357188"/>
            <a:ext cx="2571750" cy="3139321"/>
          </a:xfrm>
          <a:prstGeom prst="rect">
            <a:avLst/>
          </a:prstGeom>
          <a:noFill/>
          <a:ln>
            <a:solidFill>
              <a:schemeClr val="tx1"/>
            </a:solidFill>
            <a:prstDash val="dash"/>
          </a:ln>
        </p:spPr>
        <p:txBody>
          <a:bodyPr wrap="square">
            <a:spAutoFit/>
          </a:bodyPr>
          <a:lstStyle/>
          <a:p>
            <a:pPr>
              <a:buNone/>
            </a:pPr>
            <a:r>
              <a:rPr lang="en-GB" b="1" dirty="0">
                <a:latin typeface="Segoe UI Variable Text" pitchFamily="2" charset="0"/>
              </a:rPr>
              <a:t>Example list:</a:t>
            </a:r>
          </a:p>
          <a:p>
            <a:pPr marL="285750" indent="-285750">
              <a:buFont typeface="Arial" panose="020B0604020202020204" pitchFamily="34" charset="0"/>
              <a:buChar char="•"/>
            </a:pPr>
            <a:r>
              <a:rPr lang="en-GB" dirty="0">
                <a:latin typeface="Segoe UI Variable Text" pitchFamily="2" charset="0"/>
              </a:rPr>
              <a:t>Get bread </a:t>
            </a:r>
          </a:p>
          <a:p>
            <a:pPr marL="285750" indent="-285750">
              <a:buFont typeface="Arial" panose="020B0604020202020204" pitchFamily="34" charset="0"/>
              <a:buChar char="•"/>
            </a:pPr>
            <a:r>
              <a:rPr lang="en-GB" dirty="0">
                <a:latin typeface="Segoe UI Variable Text" pitchFamily="2" charset="0"/>
              </a:rPr>
              <a:t>Get a plate </a:t>
            </a:r>
          </a:p>
          <a:p>
            <a:pPr marL="285750" indent="-285750">
              <a:buFont typeface="Arial" panose="020B0604020202020204" pitchFamily="34" charset="0"/>
              <a:buChar char="•"/>
            </a:pPr>
            <a:r>
              <a:rPr lang="en-GB" dirty="0">
                <a:latin typeface="Segoe UI Variable Text" pitchFamily="2" charset="0"/>
              </a:rPr>
              <a:t>Open bread bag </a:t>
            </a:r>
          </a:p>
          <a:p>
            <a:pPr marL="285750" indent="-285750">
              <a:buFont typeface="Arial" panose="020B0604020202020204" pitchFamily="34" charset="0"/>
              <a:buChar char="•"/>
            </a:pPr>
            <a:r>
              <a:rPr lang="en-GB" dirty="0">
                <a:latin typeface="Segoe UI Variable Text" pitchFamily="2" charset="0"/>
              </a:rPr>
              <a:t>Take out two slices </a:t>
            </a:r>
          </a:p>
          <a:p>
            <a:pPr marL="285750" indent="-285750">
              <a:buFont typeface="Arial" panose="020B0604020202020204" pitchFamily="34" charset="0"/>
              <a:buChar char="•"/>
            </a:pPr>
            <a:r>
              <a:rPr lang="en-GB" dirty="0">
                <a:latin typeface="Segoe UI Variable Text" pitchFamily="2" charset="0"/>
              </a:rPr>
              <a:t>Open jam jar </a:t>
            </a:r>
          </a:p>
          <a:p>
            <a:pPr marL="285750" indent="-285750">
              <a:buFont typeface="Arial" panose="020B0604020202020204" pitchFamily="34" charset="0"/>
              <a:buChar char="•"/>
            </a:pPr>
            <a:r>
              <a:rPr lang="en-GB" dirty="0">
                <a:latin typeface="Segoe UI Variable Text" pitchFamily="2" charset="0"/>
              </a:rPr>
              <a:t>Get a knife </a:t>
            </a:r>
          </a:p>
          <a:p>
            <a:pPr marL="285750" indent="-285750">
              <a:buFont typeface="Arial" panose="020B0604020202020204" pitchFamily="34" charset="0"/>
              <a:buChar char="•"/>
            </a:pPr>
            <a:r>
              <a:rPr lang="en-GB" dirty="0">
                <a:latin typeface="Segoe UI Variable Text" pitchFamily="2" charset="0"/>
              </a:rPr>
              <a:t>Spread jam </a:t>
            </a:r>
          </a:p>
          <a:p>
            <a:pPr marL="285750" indent="-285750">
              <a:buFont typeface="Arial" panose="020B0604020202020204" pitchFamily="34" charset="0"/>
              <a:buChar char="•"/>
            </a:pPr>
            <a:r>
              <a:rPr lang="en-GB" dirty="0">
                <a:latin typeface="Segoe UI Variable Text" pitchFamily="2" charset="0"/>
              </a:rPr>
              <a:t>Put slices together </a:t>
            </a:r>
          </a:p>
          <a:p>
            <a:pPr marL="285750" indent="-285750">
              <a:buFont typeface="Arial" panose="020B0604020202020204" pitchFamily="34" charset="0"/>
              <a:buChar char="•"/>
            </a:pPr>
            <a:r>
              <a:rPr lang="en-GB" dirty="0">
                <a:latin typeface="Segoe UI Variable Text" pitchFamily="2" charset="0"/>
              </a:rPr>
              <a:t>Cut sandwich </a:t>
            </a:r>
          </a:p>
          <a:p>
            <a:pPr marL="285750" indent="-285750">
              <a:buFont typeface="Arial" panose="020B0604020202020204" pitchFamily="34" charset="0"/>
              <a:buChar char="•"/>
            </a:pPr>
            <a:r>
              <a:rPr lang="en-GB" dirty="0">
                <a:latin typeface="Segoe UI Variable Text" pitchFamily="2" charset="0"/>
              </a:rPr>
              <a:t>Put away ingredients</a:t>
            </a:r>
          </a:p>
        </p:txBody>
      </p:sp>
      <p:sp>
        <p:nvSpPr>
          <p:cNvPr id="11" name="TextBox 10">
            <a:extLst>
              <a:ext uri="{FF2B5EF4-FFF2-40B4-BE49-F238E27FC236}">
                <a16:creationId xmlns:a16="http://schemas.microsoft.com/office/drawing/2014/main" id="{81F40F5F-E45F-13BE-7463-D1E140E7794B}"/>
              </a:ext>
            </a:extLst>
          </p:cNvPr>
          <p:cNvSpPr txBox="1"/>
          <p:nvPr/>
        </p:nvSpPr>
        <p:spPr>
          <a:xfrm>
            <a:off x="8417719" y="1429018"/>
            <a:ext cx="3389471" cy="923330"/>
          </a:xfrm>
          <a:prstGeom prst="rect">
            <a:avLst/>
          </a:prstGeom>
          <a:noFill/>
        </p:spPr>
        <p:txBody>
          <a:bodyPr wrap="square">
            <a:spAutoFit/>
          </a:bodyPr>
          <a:lstStyle/>
          <a:p>
            <a:r>
              <a:rPr lang="en-GB" b="1" dirty="0">
                <a:latin typeface="Segoe UI Variable Text" pitchFamily="2" charset="0"/>
              </a:rPr>
              <a:t>Question</a:t>
            </a:r>
          </a:p>
          <a:p>
            <a:r>
              <a:rPr lang="en-GB" dirty="0">
                <a:latin typeface="Segoe UI Variable Text" pitchFamily="2" charset="0"/>
              </a:rPr>
              <a:t>How could we split this big task into smaller sections?</a:t>
            </a:r>
          </a:p>
        </p:txBody>
      </p:sp>
      <p:sp>
        <p:nvSpPr>
          <p:cNvPr id="13" name="TextBox 12">
            <a:extLst>
              <a:ext uri="{FF2B5EF4-FFF2-40B4-BE49-F238E27FC236}">
                <a16:creationId xmlns:a16="http://schemas.microsoft.com/office/drawing/2014/main" id="{3E4F1368-4966-2BFD-4854-7281A935ADD6}"/>
              </a:ext>
            </a:extLst>
          </p:cNvPr>
          <p:cNvSpPr txBox="1"/>
          <p:nvPr/>
        </p:nvSpPr>
        <p:spPr>
          <a:xfrm>
            <a:off x="8532972" y="2617330"/>
            <a:ext cx="3389471" cy="3416320"/>
          </a:xfrm>
          <a:prstGeom prst="rect">
            <a:avLst/>
          </a:prstGeom>
          <a:solidFill>
            <a:schemeClr val="bg1">
              <a:lumMod val="95000"/>
            </a:schemeClr>
          </a:solidFill>
          <a:ln>
            <a:solidFill>
              <a:schemeClr val="bg1">
                <a:lumMod val="95000"/>
              </a:schemeClr>
            </a:solidFill>
          </a:ln>
        </p:spPr>
        <p:txBody>
          <a:bodyPr wrap="square">
            <a:spAutoFit/>
          </a:bodyPr>
          <a:lstStyle/>
          <a:p>
            <a:pPr>
              <a:buNone/>
            </a:pPr>
            <a:r>
              <a:rPr lang="en-GB" dirty="0">
                <a:latin typeface="Segoe UI Variable Text" pitchFamily="2" charset="0"/>
              </a:rPr>
              <a:t>Possible groups:</a:t>
            </a:r>
          </a:p>
          <a:p>
            <a:pPr marL="285750" indent="-285750">
              <a:buFont typeface="Arial" panose="020B0604020202020204" pitchFamily="34" charset="0"/>
              <a:buChar char="•"/>
            </a:pPr>
            <a:r>
              <a:rPr lang="en-GB" dirty="0">
                <a:latin typeface="Segoe UI Variable Text" pitchFamily="2" charset="0"/>
              </a:rPr>
              <a:t>Preparation </a:t>
            </a:r>
          </a:p>
          <a:p>
            <a:pPr marL="285750" indent="-285750">
              <a:buFont typeface="Arial" panose="020B0604020202020204" pitchFamily="34" charset="0"/>
              <a:buChar char="•"/>
            </a:pPr>
            <a:r>
              <a:rPr lang="en-GB" dirty="0">
                <a:latin typeface="Segoe UI Variable Text" pitchFamily="2" charset="0"/>
              </a:rPr>
              <a:t>Making the sandwich </a:t>
            </a:r>
          </a:p>
          <a:p>
            <a:pPr marL="285750" indent="-285750">
              <a:buFont typeface="Arial" panose="020B0604020202020204" pitchFamily="34" charset="0"/>
              <a:buChar char="•"/>
            </a:pPr>
            <a:r>
              <a:rPr lang="en-GB" dirty="0">
                <a:latin typeface="Segoe UI Variable Text" pitchFamily="2" charset="0"/>
              </a:rPr>
              <a:t>Finishing up </a:t>
            </a:r>
          </a:p>
          <a:p>
            <a:pPr>
              <a:buNone/>
            </a:pPr>
            <a:endParaRPr lang="en-GB" dirty="0">
              <a:latin typeface="Segoe UI Variable Text" pitchFamily="2" charset="0"/>
            </a:endParaRPr>
          </a:p>
          <a:p>
            <a:pPr>
              <a:buNone/>
            </a:pPr>
            <a:r>
              <a:rPr lang="en-GB" dirty="0">
                <a:latin typeface="Segoe UI Variable Text" pitchFamily="2" charset="0"/>
              </a:rPr>
              <a:t>This is an example of decomposition. </a:t>
            </a:r>
          </a:p>
          <a:p>
            <a:pPr>
              <a:buNone/>
            </a:pPr>
            <a:endParaRPr lang="en-GB" dirty="0">
              <a:latin typeface="Segoe UI Variable Text" pitchFamily="2" charset="0"/>
            </a:endParaRPr>
          </a:p>
          <a:p>
            <a:pPr>
              <a:buNone/>
            </a:pPr>
            <a:r>
              <a:rPr lang="en-GB" b="1" dirty="0">
                <a:latin typeface="Segoe UI Variable Text" pitchFamily="2" charset="0"/>
              </a:rPr>
              <a:t>Decomposition</a:t>
            </a:r>
            <a:r>
              <a:rPr lang="en-GB" dirty="0">
                <a:latin typeface="Segoe UI Variable Text" pitchFamily="2" charset="0"/>
              </a:rPr>
              <a:t> means breaking a large problem or task into smaller, more manageable parts.</a:t>
            </a:r>
          </a:p>
        </p:txBody>
      </p:sp>
      <p:pic>
        <p:nvPicPr>
          <p:cNvPr id="14" name="Picture 13">
            <a:extLst>
              <a:ext uri="{FF2B5EF4-FFF2-40B4-BE49-F238E27FC236}">
                <a16:creationId xmlns:a16="http://schemas.microsoft.com/office/drawing/2014/main" id="{A2C78392-211A-FA33-F383-34E6FF29D666}"/>
              </a:ext>
            </a:extLst>
          </p:cNvPr>
          <p:cNvPicPr>
            <a:picLocks noChangeAspect="1"/>
          </p:cNvPicPr>
          <p:nvPr/>
        </p:nvPicPr>
        <p:blipFill>
          <a:blip r:embed="rId4"/>
          <a:stretch>
            <a:fillRect/>
          </a:stretch>
        </p:blipFill>
        <p:spPr>
          <a:xfrm>
            <a:off x="224790" y="1357188"/>
            <a:ext cx="5194935" cy="3463290"/>
          </a:xfrm>
          <a:prstGeom prst="rect">
            <a:avLst/>
          </a:prstGeom>
        </p:spPr>
      </p:pic>
    </p:spTree>
    <p:extLst>
      <p:ext uri="{BB962C8B-B14F-4D97-AF65-F5344CB8AC3E}">
        <p14:creationId xmlns:p14="http://schemas.microsoft.com/office/powerpoint/2010/main" val="1293150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9ABA1-A53F-9463-2B8F-561243C60FC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A06CA4D-C405-1A12-37A9-B94DC60BC791}"/>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1E014F3F-EB32-8618-43C2-05DE3649656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6B23F40-C16D-EE78-C53C-0EE3CB31DD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5" name="TextBox 4">
            <a:extLst>
              <a:ext uri="{FF2B5EF4-FFF2-40B4-BE49-F238E27FC236}">
                <a16:creationId xmlns:a16="http://schemas.microsoft.com/office/drawing/2014/main" id="{DD2B639F-2A92-F96E-D4F1-0F439F61C070}"/>
              </a:ext>
            </a:extLst>
          </p:cNvPr>
          <p:cNvSpPr txBox="1"/>
          <p:nvPr/>
        </p:nvSpPr>
        <p:spPr>
          <a:xfrm>
            <a:off x="5632847" y="1357188"/>
            <a:ext cx="2571750" cy="2308324"/>
          </a:xfrm>
          <a:prstGeom prst="rect">
            <a:avLst/>
          </a:prstGeom>
          <a:noFill/>
          <a:ln>
            <a:solidFill>
              <a:schemeClr val="tx1"/>
            </a:solidFill>
            <a:prstDash val="dash"/>
          </a:ln>
        </p:spPr>
        <p:txBody>
          <a:bodyPr wrap="square">
            <a:spAutoFit/>
          </a:bodyPr>
          <a:lstStyle/>
          <a:p>
            <a:r>
              <a:rPr lang="en-GB" b="1" dirty="0">
                <a:latin typeface="Segoe UI Variable Text" pitchFamily="2" charset="0"/>
              </a:rPr>
              <a:t>List A </a:t>
            </a:r>
          </a:p>
          <a:p>
            <a:pPr marL="285750" indent="-285750">
              <a:buFont typeface="Arial" panose="020B0604020202020204" pitchFamily="34" charset="0"/>
              <a:buChar char="•"/>
            </a:pPr>
            <a:r>
              <a:rPr lang="en-GB" dirty="0">
                <a:latin typeface="Segoe UI Variable Text" pitchFamily="2" charset="0"/>
              </a:rPr>
              <a:t>Walk three steps to the cupboard. </a:t>
            </a:r>
          </a:p>
          <a:p>
            <a:pPr marL="285750" indent="-285750">
              <a:buFont typeface="Arial" panose="020B0604020202020204" pitchFamily="34" charset="0"/>
              <a:buChar char="•"/>
            </a:pPr>
            <a:r>
              <a:rPr lang="en-GB" dirty="0">
                <a:latin typeface="Segoe UI Variable Text" pitchFamily="2" charset="0"/>
              </a:rPr>
              <a:t>Turn cupboard handle clockwise. </a:t>
            </a:r>
          </a:p>
          <a:p>
            <a:pPr marL="285750" indent="-285750">
              <a:buFont typeface="Arial" panose="020B0604020202020204" pitchFamily="34" charset="0"/>
              <a:buChar char="•"/>
            </a:pPr>
            <a:r>
              <a:rPr lang="en-GB" dirty="0">
                <a:latin typeface="Segoe UI Variable Text" pitchFamily="2" charset="0"/>
              </a:rPr>
              <a:t>Reach out left hand. </a:t>
            </a:r>
          </a:p>
          <a:p>
            <a:pPr marL="285750" indent="-285750">
              <a:buFont typeface="Arial" panose="020B0604020202020204" pitchFamily="34" charset="0"/>
              <a:buChar char="•"/>
            </a:pPr>
            <a:r>
              <a:rPr lang="en-GB" dirty="0">
                <a:latin typeface="Segoe UI Variable Text" pitchFamily="2" charset="0"/>
              </a:rPr>
              <a:t>Pull bread bag towards you.</a:t>
            </a:r>
          </a:p>
        </p:txBody>
      </p:sp>
      <p:sp>
        <p:nvSpPr>
          <p:cNvPr id="11" name="TextBox 10">
            <a:extLst>
              <a:ext uri="{FF2B5EF4-FFF2-40B4-BE49-F238E27FC236}">
                <a16:creationId xmlns:a16="http://schemas.microsoft.com/office/drawing/2014/main" id="{670791FF-9EF9-5DC6-1FE8-5FC934439CC3}"/>
              </a:ext>
            </a:extLst>
          </p:cNvPr>
          <p:cNvSpPr txBox="1"/>
          <p:nvPr/>
        </p:nvSpPr>
        <p:spPr>
          <a:xfrm>
            <a:off x="8417719" y="1429018"/>
            <a:ext cx="3389471" cy="1200329"/>
          </a:xfrm>
          <a:prstGeom prst="rect">
            <a:avLst/>
          </a:prstGeom>
          <a:noFill/>
        </p:spPr>
        <p:txBody>
          <a:bodyPr wrap="square">
            <a:spAutoFit/>
          </a:bodyPr>
          <a:lstStyle/>
          <a:p>
            <a:r>
              <a:rPr lang="en-GB" b="1" dirty="0">
                <a:latin typeface="Segoe UI Variable Text" pitchFamily="2" charset="0"/>
              </a:rPr>
              <a:t>Question</a:t>
            </a:r>
          </a:p>
          <a:p>
            <a:r>
              <a:rPr lang="en-GB" dirty="0">
                <a:latin typeface="Segoe UI Variable Text" pitchFamily="2" charset="0"/>
              </a:rPr>
              <a:t>Which list would be more useful if you were explaining the task to someone?</a:t>
            </a:r>
          </a:p>
        </p:txBody>
      </p:sp>
      <p:sp>
        <p:nvSpPr>
          <p:cNvPr id="13" name="TextBox 12">
            <a:extLst>
              <a:ext uri="{FF2B5EF4-FFF2-40B4-BE49-F238E27FC236}">
                <a16:creationId xmlns:a16="http://schemas.microsoft.com/office/drawing/2014/main" id="{08BAD34B-7316-9F3C-B023-2FD478062DD0}"/>
              </a:ext>
            </a:extLst>
          </p:cNvPr>
          <p:cNvSpPr txBox="1"/>
          <p:nvPr/>
        </p:nvSpPr>
        <p:spPr>
          <a:xfrm>
            <a:off x="8504397" y="2691811"/>
            <a:ext cx="3389471" cy="2585323"/>
          </a:xfrm>
          <a:prstGeom prst="rect">
            <a:avLst/>
          </a:prstGeom>
          <a:solidFill>
            <a:schemeClr val="bg1">
              <a:lumMod val="95000"/>
            </a:schemeClr>
          </a:solidFill>
          <a:ln>
            <a:solidFill>
              <a:schemeClr val="bg1">
                <a:lumMod val="95000"/>
              </a:schemeClr>
            </a:solidFill>
          </a:ln>
        </p:spPr>
        <p:txBody>
          <a:bodyPr wrap="square">
            <a:spAutoFit/>
          </a:bodyPr>
          <a:lstStyle/>
          <a:p>
            <a:pPr>
              <a:buNone/>
            </a:pPr>
            <a:r>
              <a:rPr lang="en-GB" dirty="0">
                <a:latin typeface="Segoe UI Variable Text" pitchFamily="2" charset="0"/>
              </a:rPr>
              <a:t>List B because most of the instructions used in List A are not needed to solve the problem.</a:t>
            </a:r>
          </a:p>
          <a:p>
            <a:pPr>
              <a:buNone/>
            </a:pPr>
            <a:endParaRPr lang="en-GB" dirty="0">
              <a:latin typeface="Segoe UI Variable Text" pitchFamily="2" charset="0"/>
            </a:endParaRPr>
          </a:p>
          <a:p>
            <a:pPr>
              <a:buNone/>
            </a:pPr>
            <a:r>
              <a:rPr lang="en-GB" b="1" dirty="0">
                <a:latin typeface="Segoe UI Variable Text" pitchFamily="2" charset="0"/>
              </a:rPr>
              <a:t>Abstraction</a:t>
            </a:r>
            <a:r>
              <a:rPr lang="en-GB" dirty="0">
                <a:latin typeface="Segoe UI Variable Text" pitchFamily="2" charset="0"/>
              </a:rPr>
              <a:t> means focusing on the important information and ignoring unnecessary details.</a:t>
            </a:r>
          </a:p>
        </p:txBody>
      </p:sp>
      <p:pic>
        <p:nvPicPr>
          <p:cNvPr id="14" name="Picture 13">
            <a:extLst>
              <a:ext uri="{FF2B5EF4-FFF2-40B4-BE49-F238E27FC236}">
                <a16:creationId xmlns:a16="http://schemas.microsoft.com/office/drawing/2014/main" id="{18DAC9FA-5288-95CC-A987-A445A74081C1}"/>
              </a:ext>
            </a:extLst>
          </p:cNvPr>
          <p:cNvPicPr>
            <a:picLocks noChangeAspect="1"/>
          </p:cNvPicPr>
          <p:nvPr/>
        </p:nvPicPr>
        <p:blipFill>
          <a:blip r:embed="rId4"/>
          <a:stretch>
            <a:fillRect/>
          </a:stretch>
        </p:blipFill>
        <p:spPr>
          <a:xfrm>
            <a:off x="224790" y="1357188"/>
            <a:ext cx="5194935" cy="3463290"/>
          </a:xfrm>
          <a:prstGeom prst="rect">
            <a:avLst/>
          </a:prstGeom>
        </p:spPr>
      </p:pic>
      <p:sp>
        <p:nvSpPr>
          <p:cNvPr id="2" name="TextBox 1">
            <a:extLst>
              <a:ext uri="{FF2B5EF4-FFF2-40B4-BE49-F238E27FC236}">
                <a16:creationId xmlns:a16="http://schemas.microsoft.com/office/drawing/2014/main" id="{52149710-052C-3D65-2995-8BC9626B2C98}"/>
              </a:ext>
            </a:extLst>
          </p:cNvPr>
          <p:cNvSpPr txBox="1"/>
          <p:nvPr/>
        </p:nvSpPr>
        <p:spPr>
          <a:xfrm>
            <a:off x="5632847" y="3824163"/>
            <a:ext cx="2571750" cy="646331"/>
          </a:xfrm>
          <a:prstGeom prst="rect">
            <a:avLst/>
          </a:prstGeom>
          <a:noFill/>
          <a:ln>
            <a:solidFill>
              <a:schemeClr val="tx1"/>
            </a:solidFill>
            <a:prstDash val="dash"/>
          </a:ln>
        </p:spPr>
        <p:txBody>
          <a:bodyPr wrap="square">
            <a:spAutoFit/>
          </a:bodyPr>
          <a:lstStyle/>
          <a:p>
            <a:r>
              <a:rPr lang="en-GB" b="1" dirty="0">
                <a:latin typeface="Segoe UI Variable Text" pitchFamily="2" charset="0"/>
              </a:rPr>
              <a:t>List B</a:t>
            </a:r>
          </a:p>
          <a:p>
            <a:pPr marL="285750" indent="-285750">
              <a:buFont typeface="Arial" panose="020B0604020202020204" pitchFamily="34" charset="0"/>
              <a:buChar char="•"/>
            </a:pPr>
            <a:r>
              <a:rPr lang="en-GB" dirty="0">
                <a:latin typeface="Segoe UI Variable Text" pitchFamily="2" charset="0"/>
              </a:rPr>
              <a:t>Get the bread.</a:t>
            </a:r>
          </a:p>
        </p:txBody>
      </p:sp>
    </p:spTree>
    <p:extLst>
      <p:ext uri="{BB962C8B-B14F-4D97-AF65-F5344CB8AC3E}">
        <p14:creationId xmlns:p14="http://schemas.microsoft.com/office/powerpoint/2010/main" val="1123729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Principles of computational thinking: Abstraction, Decomposition and Algorithmic thinking</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know what is meant by abstraction, decomposition and algorithmic thinking.</a:t>
            </a:r>
          </a:p>
          <a:p>
            <a:pPr marL="342900" indent="-342900">
              <a:buFont typeface="Arial" panose="020B0604020202020204" pitchFamily="34" charset="0"/>
              <a:buChar char="•"/>
            </a:pPr>
            <a:r>
              <a:rPr lang="en-GB" sz="2000" dirty="0">
                <a:latin typeface="Segoe UI Variable Text" pitchFamily="2" charset="0"/>
              </a:rPr>
              <a:t>To know each computational thinking principle is used to refine and define problems.</a:t>
            </a:r>
          </a:p>
          <a:p>
            <a:pPr marL="342900" indent="-342900">
              <a:buFont typeface="Arial" panose="020B0604020202020204" pitchFamily="34" charset="0"/>
              <a:buChar char="•"/>
            </a:pPr>
            <a:r>
              <a:rPr lang="en-GB" sz="2000" dirty="0">
                <a:latin typeface="Segoe UI Variable Text" pitchFamily="2" charset="0"/>
              </a:rPr>
              <a:t>To apply the use of these computational thinking principles to context. </a:t>
            </a:r>
          </a:p>
        </p:txBody>
      </p:sp>
    </p:spTree>
    <p:extLst>
      <p:ext uri="{BB962C8B-B14F-4D97-AF65-F5344CB8AC3E}">
        <p14:creationId xmlns:p14="http://schemas.microsoft.com/office/powerpoint/2010/main" val="1704875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BBF68D31-2E6D-6A56-C1FD-9A9779D38A6D}"/>
              </a:ext>
            </a:extLst>
          </p:cNvPr>
          <p:cNvPicPr>
            <a:picLocks noChangeAspect="1"/>
          </p:cNvPicPr>
          <p:nvPr/>
        </p:nvPicPr>
        <p:blipFill>
          <a:blip r:embed="rId3"/>
          <a:stretch>
            <a:fillRect/>
          </a:stretch>
        </p:blipFill>
        <p:spPr>
          <a:xfrm>
            <a:off x="3747081" y="1141390"/>
            <a:ext cx="8089140" cy="5392760"/>
          </a:xfrm>
          <a:prstGeom prst="rect">
            <a:avLst/>
          </a:prstGeom>
        </p:spPr>
      </p:pic>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Computational thinking</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89" y="1076889"/>
            <a:ext cx="3522292" cy="2585323"/>
          </a:xfrm>
          <a:prstGeom prst="rect">
            <a:avLst/>
          </a:prstGeom>
          <a:noFill/>
        </p:spPr>
        <p:txBody>
          <a:bodyPr wrap="square">
            <a:spAutoFit/>
          </a:bodyPr>
          <a:lstStyle/>
          <a:p>
            <a:r>
              <a:rPr lang="en-GB" sz="2400" b="1" dirty="0">
                <a:latin typeface="Segoe UI Variable Text" pitchFamily="2" charset="0"/>
              </a:rPr>
              <a:t>What is meant by computational thinking?</a:t>
            </a:r>
          </a:p>
          <a:p>
            <a:endParaRPr lang="en-GB" dirty="0">
              <a:latin typeface="Segoe UI Variable Text" pitchFamily="2" charset="0"/>
            </a:endParaRPr>
          </a:p>
          <a:p>
            <a:r>
              <a:rPr lang="en-GB" dirty="0">
                <a:latin typeface="Segoe UI Variable Text" pitchFamily="2" charset="0"/>
              </a:rPr>
              <a:t>Computational thinking is a way of solving problems using ideas and methods from computer science.</a:t>
            </a:r>
            <a:endParaRPr lang="en-GB" sz="1600" dirty="0">
              <a:latin typeface="Segoe UI Variable Text" pitchFamily="2" charset="0"/>
            </a:endParaRP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8" name="TextBox 7">
            <a:extLst>
              <a:ext uri="{FF2B5EF4-FFF2-40B4-BE49-F238E27FC236}">
                <a16:creationId xmlns:a16="http://schemas.microsoft.com/office/drawing/2014/main" id="{60F304EA-F2AC-BBD4-9564-7C53027AC720}"/>
              </a:ext>
            </a:extLst>
          </p:cNvPr>
          <p:cNvSpPr txBox="1"/>
          <p:nvPr/>
        </p:nvSpPr>
        <p:spPr>
          <a:xfrm>
            <a:off x="224788" y="3962284"/>
            <a:ext cx="3522293" cy="1754326"/>
          </a:xfrm>
          <a:prstGeom prst="rect">
            <a:avLst/>
          </a:prstGeom>
          <a:solidFill>
            <a:schemeClr val="bg1"/>
          </a:solidFill>
          <a:ln>
            <a:solidFill>
              <a:schemeClr val="tx1"/>
            </a:solidFill>
            <a:prstDash val="dash"/>
          </a:ln>
        </p:spPr>
        <p:txBody>
          <a:bodyPr wrap="square">
            <a:spAutoFit/>
          </a:bodyPr>
          <a:lstStyle/>
          <a:p>
            <a:pPr>
              <a:buNone/>
            </a:pPr>
            <a:r>
              <a:rPr lang="en-GB" dirty="0"/>
              <a:t>👉</a:t>
            </a:r>
            <a:r>
              <a:rPr lang="en-GB" b="1" dirty="0"/>
              <a:t> </a:t>
            </a:r>
            <a:r>
              <a:rPr lang="en-GB" b="1" dirty="0">
                <a:latin typeface="Segoe UI Variable Text" pitchFamily="2" charset="0"/>
              </a:rPr>
              <a:t>In simple terms</a:t>
            </a:r>
          </a:p>
          <a:p>
            <a:pPr>
              <a:buNone/>
            </a:pPr>
            <a:r>
              <a:rPr lang="en-GB" dirty="0">
                <a:latin typeface="Segoe UI Variable Text" pitchFamily="2" charset="0"/>
              </a:rPr>
              <a:t>Computational thinking is about </a:t>
            </a:r>
            <a:r>
              <a:rPr lang="en-GB" b="1" dirty="0">
                <a:latin typeface="Segoe UI Variable Text" pitchFamily="2" charset="0"/>
              </a:rPr>
              <a:t>analysing problems logically and designing clear solutions that a computer (or person) can follow</a:t>
            </a:r>
            <a:r>
              <a:rPr lang="en-GB" dirty="0">
                <a:latin typeface="Segoe UI Variable Text" pitchFamily="2" charset="0"/>
              </a:rPr>
              <a:t>.</a:t>
            </a:r>
          </a:p>
        </p:txBody>
      </p:sp>
    </p:spTree>
    <p:extLst>
      <p:ext uri="{BB962C8B-B14F-4D97-AF65-F5344CB8AC3E}">
        <p14:creationId xmlns:p14="http://schemas.microsoft.com/office/powerpoint/2010/main" val="975039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78158-CCAD-9577-412E-47A7B8B3C2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24B3F96-2433-2310-BEDE-1D55F7E4853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Abstraction</a:t>
            </a:r>
          </a:p>
        </p:txBody>
      </p:sp>
      <p:sp>
        <p:nvSpPr>
          <p:cNvPr id="4" name="Rectangle 3">
            <a:extLst>
              <a:ext uri="{FF2B5EF4-FFF2-40B4-BE49-F238E27FC236}">
                <a16:creationId xmlns:a16="http://schemas.microsoft.com/office/drawing/2014/main" id="{EE5B664C-8A40-3683-789E-6E20B0E0E74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1B9F2729-4217-614E-D696-E44C82D2A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A0E355FC-DA4B-9B70-9364-C326DB80F8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25D42531-0A0C-E54B-EA24-A11DAE94988C}"/>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b="1" dirty="0">
                <a:latin typeface="Segoe UI Variable Text" pitchFamily="2" charset="0"/>
              </a:rPr>
              <a:t>Q1-2 of Task 1</a:t>
            </a:r>
            <a:r>
              <a:rPr lang="en-GB" sz="1800" b="1" dirty="0">
                <a:latin typeface="Segoe UI Variable Text" pitchFamily="2" charset="0"/>
              </a:rPr>
              <a:t> </a:t>
            </a:r>
            <a:r>
              <a:rPr lang="en-GB" sz="1800" dirty="0">
                <a:latin typeface="Segoe UI Variable Text" pitchFamily="2" charset="0"/>
              </a:rPr>
              <a:t>in th</a:t>
            </a:r>
            <a:r>
              <a:rPr lang="en-GB" dirty="0">
                <a:latin typeface="Segoe UI Variable Text" pitchFamily="2" charset="0"/>
              </a:rPr>
              <a:t>e student w</a:t>
            </a:r>
            <a:r>
              <a:rPr lang="en-GB" sz="1800" dirty="0">
                <a:latin typeface="Segoe UI Variable Text" pitchFamily="2" charset="0"/>
              </a:rPr>
              <a:t>orkbook. </a:t>
            </a:r>
            <a:endParaRPr lang="en-GB" dirty="0"/>
          </a:p>
        </p:txBody>
      </p:sp>
      <p:sp>
        <p:nvSpPr>
          <p:cNvPr id="2" name="TextBox 1">
            <a:extLst>
              <a:ext uri="{FF2B5EF4-FFF2-40B4-BE49-F238E27FC236}">
                <a16:creationId xmlns:a16="http://schemas.microsoft.com/office/drawing/2014/main" id="{CAF1316F-5E58-EB3E-3FB6-6E5C5FE96C2C}"/>
              </a:ext>
            </a:extLst>
          </p:cNvPr>
          <p:cNvSpPr txBox="1"/>
          <p:nvPr/>
        </p:nvSpPr>
        <p:spPr>
          <a:xfrm>
            <a:off x="176789" y="1134457"/>
            <a:ext cx="6944743" cy="1569660"/>
          </a:xfrm>
          <a:prstGeom prst="rect">
            <a:avLst/>
          </a:prstGeom>
          <a:noFill/>
        </p:spPr>
        <p:txBody>
          <a:bodyPr wrap="square">
            <a:spAutoFit/>
          </a:bodyPr>
          <a:lstStyle/>
          <a:p>
            <a:r>
              <a:rPr lang="en-GB" sz="2400" b="1" dirty="0">
                <a:latin typeface="Segoe UI Variable Text" pitchFamily="2" charset="0"/>
              </a:rPr>
              <a:t>What is meant by abstraction?</a:t>
            </a:r>
          </a:p>
          <a:p>
            <a:endParaRPr lang="en-GB" dirty="0">
              <a:latin typeface="Segoe UI Variable Text" pitchFamily="2" charset="0"/>
            </a:endParaRPr>
          </a:p>
          <a:p>
            <a:r>
              <a:rPr lang="en-GB" b="1" dirty="0">
                <a:latin typeface="Segoe UI Variable Text" pitchFamily="2" charset="0"/>
              </a:rPr>
              <a:t>Abstraction</a:t>
            </a:r>
            <a:r>
              <a:rPr lang="en-GB" dirty="0">
                <a:latin typeface="Segoe UI Variable Text" pitchFamily="2" charset="0"/>
              </a:rPr>
              <a:t> is the process of </a:t>
            </a:r>
            <a:r>
              <a:rPr lang="en-GB" b="1" dirty="0">
                <a:latin typeface="Segoe UI Variable Text" pitchFamily="2" charset="0"/>
              </a:rPr>
              <a:t>removing unnecessary detail and focusing only on the important information</a:t>
            </a:r>
            <a:r>
              <a:rPr lang="en-GB" dirty="0">
                <a:latin typeface="Segoe UI Variable Text" pitchFamily="2" charset="0"/>
              </a:rPr>
              <a:t> needed to solve a problem.</a:t>
            </a:r>
          </a:p>
        </p:txBody>
      </p:sp>
      <p:cxnSp>
        <p:nvCxnSpPr>
          <p:cNvPr id="8" name="Straight Connector 7">
            <a:extLst>
              <a:ext uri="{FF2B5EF4-FFF2-40B4-BE49-F238E27FC236}">
                <a16:creationId xmlns:a16="http://schemas.microsoft.com/office/drawing/2014/main" id="{908A0F03-F3E6-9CA2-E8AE-41A7DB90C3DA}"/>
              </a:ext>
            </a:extLst>
          </p:cNvPr>
          <p:cNvCxnSpPr>
            <a:cxnSpLocks/>
          </p:cNvCxnSpPr>
          <p:nvPr/>
        </p:nvCxnSpPr>
        <p:spPr>
          <a:xfrm>
            <a:off x="7359284" y="1134457"/>
            <a:ext cx="0" cy="5462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7E2ED97-3C2C-1A6F-EC69-C89F186C8D7D}"/>
              </a:ext>
            </a:extLst>
          </p:cNvPr>
          <p:cNvSpPr txBox="1"/>
          <p:nvPr/>
        </p:nvSpPr>
        <p:spPr>
          <a:xfrm>
            <a:off x="226022" y="2706168"/>
            <a:ext cx="3079154" cy="646331"/>
          </a:xfrm>
          <a:prstGeom prst="rect">
            <a:avLst/>
          </a:prstGeom>
          <a:noFill/>
        </p:spPr>
        <p:txBody>
          <a:bodyPr wrap="square">
            <a:spAutoFit/>
          </a:bodyPr>
          <a:lstStyle/>
          <a:p>
            <a:r>
              <a:rPr lang="en-GB" b="1" dirty="0">
                <a:latin typeface="Segoe UI Variable Text" pitchFamily="2" charset="0"/>
              </a:rPr>
              <a:t>What does abstraction mean?</a:t>
            </a:r>
          </a:p>
        </p:txBody>
      </p:sp>
      <p:sp>
        <p:nvSpPr>
          <p:cNvPr id="9" name="TextBox 8">
            <a:extLst>
              <a:ext uri="{FF2B5EF4-FFF2-40B4-BE49-F238E27FC236}">
                <a16:creationId xmlns:a16="http://schemas.microsoft.com/office/drawing/2014/main" id="{A5C8C8BA-DC8B-C6F0-179A-90E23D7B8307}"/>
              </a:ext>
            </a:extLst>
          </p:cNvPr>
          <p:cNvSpPr txBox="1"/>
          <p:nvPr/>
        </p:nvSpPr>
        <p:spPr>
          <a:xfrm>
            <a:off x="251722" y="3505502"/>
            <a:ext cx="2774352" cy="3139321"/>
          </a:xfrm>
          <a:prstGeom prst="rect">
            <a:avLst/>
          </a:prstGeom>
          <a:noFill/>
        </p:spPr>
        <p:txBody>
          <a:bodyPr wrap="square">
            <a:spAutoFit/>
          </a:bodyPr>
          <a:lstStyle/>
          <a:p>
            <a:r>
              <a:rPr lang="en-GB" dirty="0">
                <a:latin typeface="Segoe UI Variable Text" pitchFamily="2" charset="0"/>
              </a:rPr>
              <a:t>In computational thinking, abstraction means:</a:t>
            </a:r>
          </a:p>
          <a:p>
            <a:pPr marL="285750" indent="-285750">
              <a:buFont typeface="Arial" panose="020B0604020202020204" pitchFamily="34" charset="0"/>
              <a:buChar char="•"/>
            </a:pPr>
            <a:r>
              <a:rPr lang="en-GB" dirty="0">
                <a:latin typeface="Segoe UI Variable Text" pitchFamily="2" charset="0"/>
              </a:rPr>
              <a:t>Ignoring irrelevant details </a:t>
            </a:r>
          </a:p>
          <a:p>
            <a:pPr marL="285750" indent="-285750">
              <a:buFont typeface="Arial" panose="020B0604020202020204" pitchFamily="34" charset="0"/>
              <a:buChar char="•"/>
            </a:pPr>
            <a:r>
              <a:rPr lang="en-GB" dirty="0">
                <a:latin typeface="Segoe UI Variable Text" pitchFamily="2" charset="0"/>
              </a:rPr>
              <a:t>Highlighting the key features of a problem </a:t>
            </a:r>
          </a:p>
          <a:p>
            <a:pPr marL="285750" indent="-285750">
              <a:buFont typeface="Arial" panose="020B0604020202020204" pitchFamily="34" charset="0"/>
              <a:buChar char="•"/>
            </a:pPr>
            <a:r>
              <a:rPr lang="en-GB" dirty="0">
                <a:latin typeface="Segoe UI Variable Text" pitchFamily="2" charset="0"/>
              </a:rPr>
              <a:t>Creating a simplified version of something complex</a:t>
            </a:r>
          </a:p>
          <a:p>
            <a:endParaRPr lang="en-GB" dirty="0">
              <a:latin typeface="Segoe UI Variable Text" pitchFamily="2" charset="0"/>
            </a:endParaRPr>
          </a:p>
        </p:txBody>
      </p:sp>
      <p:sp>
        <p:nvSpPr>
          <p:cNvPr id="10" name="TextBox 9">
            <a:extLst>
              <a:ext uri="{FF2B5EF4-FFF2-40B4-BE49-F238E27FC236}">
                <a16:creationId xmlns:a16="http://schemas.microsoft.com/office/drawing/2014/main" id="{77E0BCC5-449B-21DC-E630-96A883963FA0}"/>
              </a:ext>
            </a:extLst>
          </p:cNvPr>
          <p:cNvSpPr txBox="1"/>
          <p:nvPr/>
        </p:nvSpPr>
        <p:spPr>
          <a:xfrm>
            <a:off x="3284647" y="2706168"/>
            <a:ext cx="3836871" cy="646331"/>
          </a:xfrm>
          <a:prstGeom prst="rect">
            <a:avLst/>
          </a:prstGeom>
          <a:noFill/>
        </p:spPr>
        <p:txBody>
          <a:bodyPr wrap="square">
            <a:spAutoFit/>
          </a:bodyPr>
          <a:lstStyle/>
          <a:p>
            <a:r>
              <a:rPr lang="en-GB" b="1" dirty="0">
                <a:latin typeface="Segoe UI Variable Text" pitchFamily="2" charset="0"/>
              </a:rPr>
              <a:t>Why is abstraction used to define and refine problems?</a:t>
            </a:r>
          </a:p>
        </p:txBody>
      </p:sp>
      <p:sp>
        <p:nvSpPr>
          <p:cNvPr id="15" name="TextBox 14">
            <a:extLst>
              <a:ext uri="{FF2B5EF4-FFF2-40B4-BE49-F238E27FC236}">
                <a16:creationId xmlns:a16="http://schemas.microsoft.com/office/drawing/2014/main" id="{D2211F6B-E95F-FB1D-8051-2FD5A6E2614E}"/>
              </a:ext>
            </a:extLst>
          </p:cNvPr>
          <p:cNvSpPr txBox="1"/>
          <p:nvPr/>
        </p:nvSpPr>
        <p:spPr>
          <a:xfrm>
            <a:off x="3284647" y="3429000"/>
            <a:ext cx="3836873" cy="3139321"/>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Makes problems easier to understanding by keeping what matters/stripping away what is needed.</a:t>
            </a:r>
          </a:p>
          <a:p>
            <a:pPr marL="285750" indent="-285750">
              <a:buFont typeface="Arial" panose="020B0604020202020204" pitchFamily="34" charset="0"/>
              <a:buChar char="•"/>
            </a:pPr>
            <a:r>
              <a:rPr lang="en-GB" dirty="0">
                <a:latin typeface="Segoe UI Variable Text" pitchFamily="2" charset="0"/>
              </a:rPr>
              <a:t>Focuses on what is important (what is needed to solve the problem)</a:t>
            </a:r>
          </a:p>
          <a:p>
            <a:pPr marL="285750" indent="-285750">
              <a:buFont typeface="Arial" panose="020B0604020202020204" pitchFamily="34" charset="0"/>
              <a:buChar char="•"/>
            </a:pPr>
            <a:r>
              <a:rPr lang="en-GB" dirty="0">
                <a:latin typeface="Segoe UI Variable Text" pitchFamily="2" charset="0"/>
              </a:rPr>
              <a:t>Create general solutions that can be re-applied to future problems.</a:t>
            </a:r>
          </a:p>
          <a:p>
            <a:pPr marL="285750" indent="-285750">
              <a:buFont typeface="Arial" panose="020B0604020202020204" pitchFamily="34" charset="0"/>
              <a:buChar char="•"/>
            </a:pPr>
            <a:r>
              <a:rPr lang="en-GB" dirty="0">
                <a:latin typeface="Segoe UI Variable Text" pitchFamily="2" charset="0"/>
              </a:rPr>
              <a:t>Improve efficiency and allow problems to be solved quicker. </a:t>
            </a:r>
          </a:p>
        </p:txBody>
      </p:sp>
      <p:pic>
        <p:nvPicPr>
          <p:cNvPr id="2050" name="Picture 2" descr="Graphic designer UI UX creative sketch planning application web for smart phone">
            <a:extLst>
              <a:ext uri="{FF2B5EF4-FFF2-40B4-BE49-F238E27FC236}">
                <a16:creationId xmlns:a16="http://schemas.microsoft.com/office/drawing/2014/main" id="{6FFE229C-F0B8-513C-90B6-9C30D6C5FA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4753" y="2151281"/>
            <a:ext cx="4301593" cy="229978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CD9AA4DE-5CCB-55BF-C17D-A54A34386F5D}"/>
              </a:ext>
            </a:extLst>
          </p:cNvPr>
          <p:cNvSpPr txBox="1"/>
          <p:nvPr/>
        </p:nvSpPr>
        <p:spPr>
          <a:xfrm>
            <a:off x="7524753" y="1110059"/>
            <a:ext cx="4282433" cy="923330"/>
          </a:xfrm>
          <a:prstGeom prst="rect">
            <a:avLst/>
          </a:prstGeom>
          <a:noFill/>
        </p:spPr>
        <p:txBody>
          <a:bodyPr wrap="square">
            <a:spAutoFit/>
          </a:bodyPr>
          <a:lstStyle/>
          <a:p>
            <a:pPr algn="ctr"/>
            <a:r>
              <a:rPr lang="en-GB" b="1" dirty="0">
                <a:latin typeface="Segoe UI Variable Text" pitchFamily="2" charset="0"/>
              </a:rPr>
              <a:t>Learning in Context: </a:t>
            </a:r>
          </a:p>
          <a:p>
            <a:pPr algn="ctr"/>
            <a:r>
              <a:rPr lang="en-GB" b="1" dirty="0">
                <a:latin typeface="Segoe UI Variable Text" pitchFamily="2" charset="0"/>
              </a:rPr>
              <a:t>Designing a mobile app for homework tracking</a:t>
            </a:r>
          </a:p>
        </p:txBody>
      </p:sp>
      <p:sp>
        <p:nvSpPr>
          <p:cNvPr id="14" name="TextBox 13">
            <a:extLst>
              <a:ext uri="{FF2B5EF4-FFF2-40B4-BE49-F238E27FC236}">
                <a16:creationId xmlns:a16="http://schemas.microsoft.com/office/drawing/2014/main" id="{232F3E2B-F880-0054-30D1-FA63137EA19C}"/>
              </a:ext>
            </a:extLst>
          </p:cNvPr>
          <p:cNvSpPr txBox="1"/>
          <p:nvPr/>
        </p:nvSpPr>
        <p:spPr>
          <a:xfrm>
            <a:off x="7524753" y="4568957"/>
            <a:ext cx="4301590" cy="1569660"/>
          </a:xfrm>
          <a:prstGeom prst="rect">
            <a:avLst/>
          </a:prstGeom>
          <a:noFill/>
        </p:spPr>
        <p:txBody>
          <a:bodyPr wrap="square">
            <a:spAutoFit/>
          </a:bodyPr>
          <a:lstStyle/>
          <a:p>
            <a:pPr>
              <a:buNone/>
            </a:pPr>
            <a:r>
              <a:rPr lang="en-GB" sz="1600" dirty="0">
                <a:latin typeface="Segoe UI Variable Text" pitchFamily="2" charset="0"/>
              </a:rPr>
              <a:t>Imagine you are asked to design a mobile app that helps students keep track of their homework.</a:t>
            </a:r>
          </a:p>
          <a:p>
            <a:pPr>
              <a:buNone/>
            </a:pPr>
            <a:endParaRPr lang="en-GB" sz="1600" dirty="0">
              <a:latin typeface="Segoe UI Variable Text" pitchFamily="2" charset="0"/>
            </a:endParaRPr>
          </a:p>
          <a:p>
            <a:pPr>
              <a:buNone/>
            </a:pPr>
            <a:r>
              <a:rPr lang="en-GB" sz="1600" dirty="0">
                <a:latin typeface="Segoe UI Variable Text" pitchFamily="2" charset="0"/>
              </a:rPr>
              <a:t>What details do you need? What details can be removed?</a:t>
            </a:r>
          </a:p>
        </p:txBody>
      </p:sp>
    </p:spTree>
    <p:extLst>
      <p:ext uri="{BB962C8B-B14F-4D97-AF65-F5344CB8AC3E}">
        <p14:creationId xmlns:p14="http://schemas.microsoft.com/office/powerpoint/2010/main" val="3713618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57256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Q1-2 of Task 1 </a:t>
            </a:r>
            <a:r>
              <a:rPr lang="en-GB" dirty="0">
                <a:latin typeface="Segoe UI Variable Text" pitchFamily="2" charset="0"/>
              </a:rPr>
              <a:t>in the student workbook. </a:t>
            </a:r>
            <a:endParaRPr lang="en-GB" dirty="0"/>
          </a:p>
        </p:txBody>
      </p:sp>
      <p:sp>
        <p:nvSpPr>
          <p:cNvPr id="23" name="TextBox 22">
            <a:extLst>
              <a:ext uri="{FF2B5EF4-FFF2-40B4-BE49-F238E27FC236}">
                <a16:creationId xmlns:a16="http://schemas.microsoft.com/office/drawing/2014/main" id="{9E30B568-33D6-8B66-7FE9-86A5F3BEF30A}"/>
              </a:ext>
            </a:extLst>
          </p:cNvPr>
          <p:cNvSpPr txBox="1"/>
          <p:nvPr/>
        </p:nvSpPr>
        <p:spPr>
          <a:xfrm>
            <a:off x="4945485" y="1199082"/>
            <a:ext cx="6880860" cy="2554545"/>
          </a:xfrm>
          <a:prstGeom prst="rect">
            <a:avLst/>
          </a:prstGeom>
          <a:noFill/>
          <a:ln>
            <a:solidFill>
              <a:schemeClr val="tx1"/>
            </a:solidFill>
            <a:prstDash val="dash"/>
          </a:ln>
        </p:spPr>
        <p:txBody>
          <a:bodyPr wrap="square">
            <a:spAutoFit/>
          </a:bodyPr>
          <a:lstStyle/>
          <a:p>
            <a:r>
              <a:rPr lang="en-GB" sz="1600" b="1" dirty="0">
                <a:latin typeface="Segoe UI Variable Text" pitchFamily="2" charset="0"/>
              </a:rPr>
              <a:t>Without abstraction (the messy problem)</a:t>
            </a:r>
          </a:p>
          <a:p>
            <a:r>
              <a:rPr lang="en-GB" sz="1600" dirty="0">
                <a:latin typeface="Segoe UI Variable Text" pitchFamily="2" charset="0"/>
              </a:rPr>
              <a:t>At first, there are </a:t>
            </a:r>
            <a:r>
              <a:rPr lang="en-GB" sz="1600" b="1" dirty="0">
                <a:latin typeface="Segoe UI Variable Text" pitchFamily="2" charset="0"/>
              </a:rPr>
              <a:t>too many details</a:t>
            </a:r>
            <a:r>
              <a:rPr lang="en-GB" sz="1600" dirty="0">
                <a:latin typeface="Segoe UI Variable Text" pitchFamily="2" charset="0"/>
              </a:rPr>
              <a:t> to think about:</a:t>
            </a:r>
          </a:p>
          <a:p>
            <a:pPr marL="285750" indent="-285750">
              <a:buFont typeface="Arial" panose="020B0604020202020204" pitchFamily="34" charset="0"/>
              <a:buChar char="•"/>
            </a:pPr>
            <a:r>
              <a:rPr lang="en-GB" sz="1600" dirty="0">
                <a:latin typeface="Segoe UI Variable Text" pitchFamily="2" charset="0"/>
              </a:rPr>
              <a:t>Colours and themes </a:t>
            </a:r>
          </a:p>
          <a:p>
            <a:pPr marL="285750" indent="-285750">
              <a:buFont typeface="Arial" panose="020B0604020202020204" pitchFamily="34" charset="0"/>
              <a:buChar char="•"/>
            </a:pPr>
            <a:r>
              <a:rPr lang="en-GB" sz="1600" dirty="0">
                <a:latin typeface="Segoe UI Variable Text" pitchFamily="2" charset="0"/>
              </a:rPr>
              <a:t>Font styles </a:t>
            </a:r>
          </a:p>
          <a:p>
            <a:pPr marL="285750" indent="-285750">
              <a:buFont typeface="Arial" panose="020B0604020202020204" pitchFamily="34" charset="0"/>
              <a:buChar char="•"/>
            </a:pPr>
            <a:r>
              <a:rPr lang="en-GB" sz="1600" dirty="0">
                <a:latin typeface="Segoe UI Variable Text" pitchFamily="2" charset="0"/>
              </a:rPr>
              <a:t>Button shapes </a:t>
            </a:r>
          </a:p>
          <a:p>
            <a:pPr marL="285750" indent="-285750">
              <a:buFont typeface="Arial" panose="020B0604020202020204" pitchFamily="34" charset="0"/>
              <a:buChar char="•"/>
            </a:pPr>
            <a:r>
              <a:rPr lang="en-GB" sz="1600" dirty="0">
                <a:latin typeface="Segoe UI Variable Text" pitchFamily="2" charset="0"/>
              </a:rPr>
              <a:t>Animations </a:t>
            </a:r>
          </a:p>
          <a:p>
            <a:pPr marL="285750" indent="-285750">
              <a:buFont typeface="Arial" panose="020B0604020202020204" pitchFamily="34" charset="0"/>
              <a:buChar char="•"/>
            </a:pPr>
            <a:r>
              <a:rPr lang="en-GB" sz="1600" dirty="0">
                <a:latin typeface="Segoe UI Variable Text" pitchFamily="2" charset="0"/>
              </a:rPr>
              <a:t>Notifications sounds </a:t>
            </a:r>
          </a:p>
          <a:p>
            <a:pPr marL="285750" indent="-285750">
              <a:buFont typeface="Arial" panose="020B0604020202020204" pitchFamily="34" charset="0"/>
              <a:buChar char="•"/>
            </a:pPr>
            <a:r>
              <a:rPr lang="en-GB" sz="1600" dirty="0">
                <a:latin typeface="Segoe UI Variable Text" pitchFamily="2" charset="0"/>
              </a:rPr>
              <a:t>Login screens </a:t>
            </a:r>
          </a:p>
          <a:p>
            <a:endParaRPr lang="en-GB" sz="1600" dirty="0">
              <a:latin typeface="Segoe UI Variable Text" pitchFamily="2" charset="0"/>
            </a:endParaRPr>
          </a:p>
          <a:p>
            <a:r>
              <a:rPr lang="en-GB" sz="1600" dirty="0">
                <a:latin typeface="Segoe UI Variable Text" pitchFamily="2" charset="0"/>
              </a:rPr>
              <a:t>This makes the task confusing and hard to start.</a:t>
            </a:r>
          </a:p>
        </p:txBody>
      </p:sp>
      <p:sp>
        <p:nvSpPr>
          <p:cNvPr id="6" name="TextBox 5">
            <a:extLst>
              <a:ext uri="{FF2B5EF4-FFF2-40B4-BE49-F238E27FC236}">
                <a16:creationId xmlns:a16="http://schemas.microsoft.com/office/drawing/2014/main" id="{431725CE-3D76-F27F-C45F-93923BD0602A}"/>
              </a:ext>
            </a:extLst>
          </p:cNvPr>
          <p:cNvSpPr txBox="1"/>
          <p:nvPr/>
        </p:nvSpPr>
        <p:spPr>
          <a:xfrm>
            <a:off x="8162925" y="4233513"/>
            <a:ext cx="3663420" cy="2062103"/>
          </a:xfrm>
          <a:prstGeom prst="rect">
            <a:avLst/>
          </a:prstGeom>
          <a:noFill/>
          <a:ln>
            <a:solidFill>
              <a:schemeClr val="tx1"/>
            </a:solidFill>
            <a:prstDash val="dash"/>
          </a:ln>
        </p:spPr>
        <p:txBody>
          <a:bodyPr wrap="square">
            <a:spAutoFit/>
          </a:bodyPr>
          <a:lstStyle/>
          <a:p>
            <a:r>
              <a:rPr lang="en-GB" sz="1600" b="1" dirty="0">
                <a:latin typeface="Segoe UI Variable Text" pitchFamily="2" charset="0"/>
              </a:rPr>
              <a:t>Applying abstraction</a:t>
            </a:r>
          </a:p>
          <a:p>
            <a:r>
              <a:rPr lang="en-GB" sz="1600" dirty="0">
                <a:latin typeface="Segoe UI Variable Text" pitchFamily="2" charset="0"/>
              </a:rPr>
              <a:t>You ignore the less important details and focus on the </a:t>
            </a:r>
            <a:r>
              <a:rPr lang="en-GB" sz="1600" b="1" dirty="0">
                <a:latin typeface="Segoe UI Variable Text" pitchFamily="2" charset="0"/>
              </a:rPr>
              <a:t>core purpose</a:t>
            </a:r>
            <a:r>
              <a:rPr lang="en-GB" sz="1600" dirty="0">
                <a:latin typeface="Segoe UI Variable Text" pitchFamily="2" charset="0"/>
              </a:rPr>
              <a:t> of the app:</a:t>
            </a:r>
          </a:p>
          <a:p>
            <a:pPr marL="285750" indent="-285750">
              <a:buFont typeface="Arial" panose="020B0604020202020204" pitchFamily="34" charset="0"/>
              <a:buChar char="•"/>
            </a:pPr>
            <a:r>
              <a:rPr lang="en-GB" sz="1600" dirty="0">
                <a:latin typeface="Segoe UI Variable Text" pitchFamily="2" charset="0"/>
              </a:rPr>
              <a:t>Add homework tasks </a:t>
            </a:r>
          </a:p>
          <a:p>
            <a:pPr marL="285750" indent="-285750">
              <a:buFont typeface="Arial" panose="020B0604020202020204" pitchFamily="34" charset="0"/>
              <a:buChar char="•"/>
            </a:pPr>
            <a:r>
              <a:rPr lang="en-GB" sz="1600" dirty="0">
                <a:latin typeface="Segoe UI Variable Text" pitchFamily="2" charset="0"/>
              </a:rPr>
              <a:t>View a list of tasks </a:t>
            </a:r>
          </a:p>
          <a:p>
            <a:pPr marL="285750" indent="-285750">
              <a:buFont typeface="Arial" panose="020B0604020202020204" pitchFamily="34" charset="0"/>
              <a:buChar char="•"/>
            </a:pPr>
            <a:r>
              <a:rPr lang="en-GB" sz="1600" dirty="0">
                <a:latin typeface="Segoe UI Variable Text" pitchFamily="2" charset="0"/>
              </a:rPr>
              <a:t>Set deadlines </a:t>
            </a:r>
          </a:p>
          <a:p>
            <a:pPr marL="285750" indent="-285750">
              <a:buFont typeface="Arial" panose="020B0604020202020204" pitchFamily="34" charset="0"/>
              <a:buChar char="•"/>
            </a:pPr>
            <a:r>
              <a:rPr lang="en-GB" sz="1600" dirty="0">
                <a:latin typeface="Segoe UI Variable Text" pitchFamily="2" charset="0"/>
              </a:rPr>
              <a:t>Mark tasks as complete </a:t>
            </a:r>
          </a:p>
        </p:txBody>
      </p:sp>
      <p:sp>
        <p:nvSpPr>
          <p:cNvPr id="7" name="TextBox 6">
            <a:extLst>
              <a:ext uri="{FF2B5EF4-FFF2-40B4-BE49-F238E27FC236}">
                <a16:creationId xmlns:a16="http://schemas.microsoft.com/office/drawing/2014/main" id="{B50B910C-8F27-4764-EE98-80C6818BA7B2}"/>
              </a:ext>
            </a:extLst>
          </p:cNvPr>
          <p:cNvSpPr txBox="1"/>
          <p:nvPr/>
        </p:nvSpPr>
        <p:spPr>
          <a:xfrm>
            <a:off x="224790" y="4233513"/>
            <a:ext cx="6576060" cy="2554545"/>
          </a:xfrm>
          <a:prstGeom prst="rect">
            <a:avLst/>
          </a:prstGeom>
          <a:noFill/>
          <a:ln>
            <a:solidFill>
              <a:schemeClr val="tx1"/>
            </a:solidFill>
            <a:prstDash val="dash"/>
          </a:ln>
        </p:spPr>
        <p:txBody>
          <a:bodyPr wrap="square">
            <a:spAutoFit/>
          </a:bodyPr>
          <a:lstStyle/>
          <a:p>
            <a:r>
              <a:rPr lang="en-GB" sz="1600" b="1" dirty="0">
                <a:latin typeface="Segoe UI Variable Text" pitchFamily="2" charset="0"/>
              </a:rPr>
              <a:t>How this helps define and refine the problem</a:t>
            </a:r>
          </a:p>
          <a:p>
            <a:r>
              <a:rPr lang="en-GB" sz="1600" b="1" dirty="0">
                <a:latin typeface="Segoe UI Variable Text" pitchFamily="2" charset="0"/>
              </a:rPr>
              <a:t>Defining the problem:</a:t>
            </a:r>
            <a:br>
              <a:rPr lang="en-GB" sz="1600" dirty="0">
                <a:latin typeface="Segoe UI Variable Text" pitchFamily="2" charset="0"/>
              </a:rPr>
            </a:br>
            <a:r>
              <a:rPr lang="en-GB" sz="1600" dirty="0">
                <a:latin typeface="Segoe UI Variable Text" pitchFamily="2" charset="0"/>
              </a:rPr>
              <a:t>➡️ “Create an app that allows students to record and track homework tasks.”</a:t>
            </a:r>
          </a:p>
          <a:p>
            <a:r>
              <a:rPr lang="en-GB" sz="1600" b="1" dirty="0">
                <a:latin typeface="Segoe UI Variable Text" pitchFamily="2" charset="0"/>
              </a:rPr>
              <a:t>Refining the problem:</a:t>
            </a:r>
            <a:br>
              <a:rPr lang="en-GB" sz="1600" dirty="0">
                <a:latin typeface="Segoe UI Variable Text" pitchFamily="2" charset="0"/>
              </a:rPr>
            </a:br>
            <a:r>
              <a:rPr lang="en-GB" sz="1600" dirty="0">
                <a:latin typeface="Segoe UI Variable Text" pitchFamily="2" charset="0"/>
              </a:rPr>
              <a:t>➡️ Users must be able to input tasks</a:t>
            </a:r>
            <a:br>
              <a:rPr lang="en-GB" sz="1600" dirty="0">
                <a:latin typeface="Segoe UI Variable Text" pitchFamily="2" charset="0"/>
              </a:rPr>
            </a:br>
            <a:r>
              <a:rPr lang="en-GB" sz="1600" dirty="0">
                <a:latin typeface="Segoe UI Variable Text" pitchFamily="2" charset="0"/>
              </a:rPr>
              <a:t>➡️ Users must see deadlines clearly</a:t>
            </a:r>
            <a:br>
              <a:rPr lang="en-GB" sz="1600" dirty="0">
                <a:latin typeface="Segoe UI Variable Text" pitchFamily="2" charset="0"/>
              </a:rPr>
            </a:br>
            <a:r>
              <a:rPr lang="en-GB" sz="1600" dirty="0">
                <a:latin typeface="Segoe UI Variable Text" pitchFamily="2" charset="0"/>
              </a:rPr>
              <a:t>➡️ Users must track completion</a:t>
            </a:r>
          </a:p>
          <a:p>
            <a:r>
              <a:rPr lang="en-GB" sz="1600" dirty="0">
                <a:latin typeface="Segoe UI Variable Text" pitchFamily="2" charset="0"/>
              </a:rPr>
              <a:t>Only after this is clear do you return to smaller details like colours or layout.</a:t>
            </a:r>
          </a:p>
        </p:txBody>
      </p:sp>
      <p:pic>
        <p:nvPicPr>
          <p:cNvPr id="9" name="Picture 2" descr="Graphic designer UI UX creative sketch planning application web for smart phone">
            <a:extLst>
              <a:ext uri="{FF2B5EF4-FFF2-40B4-BE49-F238E27FC236}">
                <a16:creationId xmlns:a16="http://schemas.microsoft.com/office/drawing/2014/main" id="{294141E9-D8E5-9664-D51C-0D30C6AFCA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90" y="1195241"/>
            <a:ext cx="4301593" cy="2299784"/>
          </a:xfrm>
          <a:prstGeom prst="rect">
            <a:avLst/>
          </a:prstGeom>
          <a:noFill/>
          <a:extLst>
            <a:ext uri="{909E8E84-426E-40DD-AFC4-6F175D3DCCD1}">
              <a14:hiddenFill xmlns:a14="http://schemas.microsoft.com/office/drawing/2010/main">
                <a:solidFill>
                  <a:srgbClr val="FFFFFF"/>
                </a:solidFill>
              </a14:hiddenFill>
            </a:ext>
          </a:extLst>
        </p:spPr>
      </p:pic>
      <p:sp>
        <p:nvSpPr>
          <p:cNvPr id="11" name="Arrow: Down 10">
            <a:extLst>
              <a:ext uri="{FF2B5EF4-FFF2-40B4-BE49-F238E27FC236}">
                <a16:creationId xmlns:a16="http://schemas.microsoft.com/office/drawing/2014/main" id="{894AEE46-BB95-4112-C0C0-03FD53754BF0}"/>
              </a:ext>
            </a:extLst>
          </p:cNvPr>
          <p:cNvSpPr/>
          <p:nvPr/>
        </p:nvSpPr>
        <p:spPr>
          <a:xfrm>
            <a:off x="9829800" y="3495025"/>
            <a:ext cx="666750" cy="658823"/>
          </a:xfrm>
          <a:prstGeom prst="down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rrow: Down 12">
            <a:extLst>
              <a:ext uri="{FF2B5EF4-FFF2-40B4-BE49-F238E27FC236}">
                <a16:creationId xmlns:a16="http://schemas.microsoft.com/office/drawing/2014/main" id="{ECF579D2-51A6-58F2-18F5-A569DFBE63BC}"/>
              </a:ext>
            </a:extLst>
          </p:cNvPr>
          <p:cNvSpPr/>
          <p:nvPr/>
        </p:nvSpPr>
        <p:spPr>
          <a:xfrm rot="5400000">
            <a:off x="7148512" y="4935153"/>
            <a:ext cx="666750" cy="658823"/>
          </a:xfrm>
          <a:prstGeom prst="down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535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Decomposition</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sp>
        <p:nvSpPr>
          <p:cNvPr id="2" name="TextBox 1">
            <a:extLst>
              <a:ext uri="{FF2B5EF4-FFF2-40B4-BE49-F238E27FC236}">
                <a16:creationId xmlns:a16="http://schemas.microsoft.com/office/drawing/2014/main" id="{5A7447DF-A847-B428-3127-CC6D8FAC2E6F}"/>
              </a:ext>
            </a:extLst>
          </p:cNvPr>
          <p:cNvSpPr txBox="1"/>
          <p:nvPr/>
        </p:nvSpPr>
        <p:spPr>
          <a:xfrm>
            <a:off x="176790" y="1134457"/>
            <a:ext cx="6282172" cy="1292662"/>
          </a:xfrm>
          <a:prstGeom prst="rect">
            <a:avLst/>
          </a:prstGeom>
          <a:noFill/>
        </p:spPr>
        <p:txBody>
          <a:bodyPr wrap="square">
            <a:spAutoFit/>
          </a:bodyPr>
          <a:lstStyle/>
          <a:p>
            <a:r>
              <a:rPr lang="en-GB" sz="2400" b="1" dirty="0">
                <a:latin typeface="Segoe UI Variable Text" pitchFamily="2" charset="0"/>
              </a:rPr>
              <a:t>What is meant by decomposition?</a:t>
            </a:r>
          </a:p>
          <a:p>
            <a:endParaRPr lang="en-GB" dirty="0">
              <a:latin typeface="Segoe UI Variable Text" pitchFamily="2" charset="0"/>
            </a:endParaRPr>
          </a:p>
          <a:p>
            <a:r>
              <a:rPr lang="en-GB" b="1" dirty="0">
                <a:latin typeface="Segoe UI Variable Text" pitchFamily="2" charset="0"/>
              </a:rPr>
              <a:t>Decomposition</a:t>
            </a:r>
            <a:r>
              <a:rPr lang="en-GB" dirty="0">
                <a:latin typeface="Segoe UI Variable Text" pitchFamily="2" charset="0"/>
              </a:rPr>
              <a:t> is the process of </a:t>
            </a:r>
            <a:r>
              <a:rPr lang="en-GB" b="1" dirty="0">
                <a:latin typeface="Segoe UI Variable Text" pitchFamily="2" charset="0"/>
              </a:rPr>
              <a:t>breaking a large, complex problem into smaller, more manageable parts</a:t>
            </a:r>
            <a:r>
              <a:rPr lang="en-GB" dirty="0">
                <a:latin typeface="Segoe UI Variable Text" pitchFamily="2" charset="0"/>
              </a:rPr>
              <a:t>.</a:t>
            </a:r>
            <a:endParaRPr lang="en-GB" dirty="0">
              <a:latin typeface="Segoe UI Variable Text" pitchFamily="2" charset="0"/>
              <a:cs typeface="Segoe UI" panose="020B0502040204020203" pitchFamily="34" charset="0"/>
            </a:endParaRPr>
          </a:p>
        </p:txBody>
      </p:sp>
      <p:cxnSp>
        <p:nvCxnSpPr>
          <p:cNvPr id="8" name="Straight Connector 7">
            <a:extLst>
              <a:ext uri="{FF2B5EF4-FFF2-40B4-BE49-F238E27FC236}">
                <a16:creationId xmlns:a16="http://schemas.microsoft.com/office/drawing/2014/main" id="{1664DC7E-0B86-9251-7A0E-A52C5010C328}"/>
              </a:ext>
            </a:extLst>
          </p:cNvPr>
          <p:cNvCxnSpPr>
            <a:cxnSpLocks/>
          </p:cNvCxnSpPr>
          <p:nvPr/>
        </p:nvCxnSpPr>
        <p:spPr>
          <a:xfrm>
            <a:off x="7287634" y="1182462"/>
            <a:ext cx="0" cy="546236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E55D024F-8AF3-F453-353C-53BAD5D2F644}"/>
              </a:ext>
            </a:extLst>
          </p:cNvPr>
          <p:cNvSpPr txBox="1"/>
          <p:nvPr/>
        </p:nvSpPr>
        <p:spPr>
          <a:xfrm>
            <a:off x="226022" y="2706168"/>
            <a:ext cx="3079154" cy="646331"/>
          </a:xfrm>
          <a:prstGeom prst="rect">
            <a:avLst/>
          </a:prstGeom>
          <a:noFill/>
        </p:spPr>
        <p:txBody>
          <a:bodyPr wrap="square">
            <a:spAutoFit/>
          </a:bodyPr>
          <a:lstStyle/>
          <a:p>
            <a:r>
              <a:rPr lang="en-GB" b="1" dirty="0">
                <a:latin typeface="Segoe UI Variable Text" pitchFamily="2" charset="0"/>
              </a:rPr>
              <a:t>Examples of decomposition</a:t>
            </a:r>
          </a:p>
        </p:txBody>
      </p:sp>
      <p:sp>
        <p:nvSpPr>
          <p:cNvPr id="9" name="TextBox 8">
            <a:extLst>
              <a:ext uri="{FF2B5EF4-FFF2-40B4-BE49-F238E27FC236}">
                <a16:creationId xmlns:a16="http://schemas.microsoft.com/office/drawing/2014/main" id="{2441EE19-E722-D534-05C5-96815AC93430}"/>
              </a:ext>
            </a:extLst>
          </p:cNvPr>
          <p:cNvSpPr txBox="1"/>
          <p:nvPr/>
        </p:nvSpPr>
        <p:spPr>
          <a:xfrm>
            <a:off x="251722" y="3505502"/>
            <a:ext cx="2774352" cy="3139321"/>
          </a:xfrm>
          <a:prstGeom prst="rect">
            <a:avLst/>
          </a:prstGeom>
          <a:noFill/>
        </p:spPr>
        <p:txBody>
          <a:bodyPr wrap="square">
            <a:spAutoFit/>
          </a:bodyPr>
          <a:lstStyle/>
          <a:p>
            <a:r>
              <a:rPr lang="en-GB" dirty="0">
                <a:latin typeface="Segoe UI Variable Text" pitchFamily="2" charset="0"/>
              </a:rPr>
              <a:t>If the task is: “Create a school website”, you might break it down into:</a:t>
            </a:r>
          </a:p>
          <a:p>
            <a:pPr marL="285750" indent="-285750">
              <a:buFont typeface="Arial" panose="020B0604020202020204" pitchFamily="34" charset="0"/>
              <a:buChar char="•"/>
            </a:pPr>
            <a:r>
              <a:rPr lang="en-GB" dirty="0">
                <a:latin typeface="Segoe UI Variable Text" pitchFamily="2" charset="0"/>
              </a:rPr>
              <a:t>Design the homepage </a:t>
            </a:r>
          </a:p>
          <a:p>
            <a:pPr marL="285750" indent="-285750">
              <a:buFont typeface="Arial" panose="020B0604020202020204" pitchFamily="34" charset="0"/>
              <a:buChar char="•"/>
            </a:pPr>
            <a:r>
              <a:rPr lang="en-GB" dirty="0">
                <a:latin typeface="Segoe UI Variable Text" pitchFamily="2" charset="0"/>
              </a:rPr>
              <a:t>Create content (text/images) </a:t>
            </a:r>
          </a:p>
          <a:p>
            <a:pPr marL="285750" indent="-285750">
              <a:buFont typeface="Arial" panose="020B0604020202020204" pitchFamily="34" charset="0"/>
              <a:buChar char="•"/>
            </a:pPr>
            <a:r>
              <a:rPr lang="en-GB" dirty="0">
                <a:latin typeface="Segoe UI Variable Text" pitchFamily="2" charset="0"/>
              </a:rPr>
              <a:t>Build navigation menus </a:t>
            </a:r>
          </a:p>
          <a:p>
            <a:pPr marL="285750" indent="-285750">
              <a:buFont typeface="Arial" panose="020B0604020202020204" pitchFamily="34" charset="0"/>
              <a:buChar char="•"/>
            </a:pPr>
            <a:r>
              <a:rPr lang="en-GB" dirty="0">
                <a:latin typeface="Segoe UI Variable Text" pitchFamily="2" charset="0"/>
              </a:rPr>
              <a:t>Add contact forms </a:t>
            </a:r>
          </a:p>
          <a:p>
            <a:pPr marL="285750" indent="-285750">
              <a:buFont typeface="Arial" panose="020B0604020202020204" pitchFamily="34" charset="0"/>
              <a:buChar char="•"/>
            </a:pPr>
            <a:r>
              <a:rPr lang="en-GB" dirty="0">
                <a:latin typeface="Segoe UI Variable Text" pitchFamily="2" charset="0"/>
              </a:rPr>
              <a:t>Test the website</a:t>
            </a:r>
          </a:p>
          <a:p>
            <a:endParaRPr lang="en-GB" dirty="0">
              <a:latin typeface="Segoe UI Variable Text" pitchFamily="2" charset="0"/>
            </a:endParaRPr>
          </a:p>
        </p:txBody>
      </p:sp>
      <p:sp>
        <p:nvSpPr>
          <p:cNvPr id="10" name="TextBox 9">
            <a:extLst>
              <a:ext uri="{FF2B5EF4-FFF2-40B4-BE49-F238E27FC236}">
                <a16:creationId xmlns:a16="http://schemas.microsoft.com/office/drawing/2014/main" id="{94075394-F320-5525-EF82-8A4D883C5678}"/>
              </a:ext>
            </a:extLst>
          </p:cNvPr>
          <p:cNvSpPr txBox="1"/>
          <p:nvPr/>
        </p:nvSpPr>
        <p:spPr>
          <a:xfrm>
            <a:off x="3284647" y="2706168"/>
            <a:ext cx="3836871" cy="646331"/>
          </a:xfrm>
          <a:prstGeom prst="rect">
            <a:avLst/>
          </a:prstGeom>
          <a:noFill/>
        </p:spPr>
        <p:txBody>
          <a:bodyPr wrap="square">
            <a:spAutoFit/>
          </a:bodyPr>
          <a:lstStyle/>
          <a:p>
            <a:r>
              <a:rPr lang="en-GB" b="1" dirty="0">
                <a:latin typeface="Segoe UI Variable Text" pitchFamily="2" charset="0"/>
              </a:rPr>
              <a:t>Why is decomposition used to define and refine problems?</a:t>
            </a:r>
          </a:p>
        </p:txBody>
      </p:sp>
      <p:sp>
        <p:nvSpPr>
          <p:cNvPr id="11" name="TextBox 10">
            <a:extLst>
              <a:ext uri="{FF2B5EF4-FFF2-40B4-BE49-F238E27FC236}">
                <a16:creationId xmlns:a16="http://schemas.microsoft.com/office/drawing/2014/main" id="{8A9C0BBF-5213-DFFF-FFDE-7DEE3936993C}"/>
              </a:ext>
            </a:extLst>
          </p:cNvPr>
          <p:cNvSpPr txBox="1"/>
          <p:nvPr/>
        </p:nvSpPr>
        <p:spPr>
          <a:xfrm>
            <a:off x="3284647" y="3429000"/>
            <a:ext cx="4011501" cy="3139321"/>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Breaks problems down makes them easier to approach step by step.</a:t>
            </a:r>
          </a:p>
          <a:p>
            <a:pPr marL="285750" indent="-285750">
              <a:buFont typeface="Arial" panose="020B0604020202020204" pitchFamily="34" charset="0"/>
              <a:buChar char="•"/>
            </a:pPr>
            <a:r>
              <a:rPr lang="en-GB" dirty="0">
                <a:latin typeface="Segoe UI Variable Text" pitchFamily="2" charset="0"/>
              </a:rPr>
              <a:t>Helps to clearly define the problem</a:t>
            </a:r>
          </a:p>
          <a:p>
            <a:pPr marL="285750" indent="-285750">
              <a:buFont typeface="Arial" panose="020B0604020202020204" pitchFamily="34" charset="0"/>
              <a:buChar char="•"/>
            </a:pPr>
            <a:r>
              <a:rPr lang="en-GB" dirty="0">
                <a:latin typeface="Segoe UI Variable Text" pitchFamily="2" charset="0"/>
              </a:rPr>
              <a:t>Helps refine the problem into smaller tasks</a:t>
            </a:r>
          </a:p>
          <a:p>
            <a:pPr marL="285750" indent="-285750">
              <a:buFont typeface="Arial" panose="020B0604020202020204" pitchFamily="34" charset="0"/>
              <a:buChar char="•"/>
            </a:pPr>
            <a:r>
              <a:rPr lang="en-GB" dirty="0">
                <a:latin typeface="Segoe UI Variable Text" pitchFamily="2" charset="0"/>
              </a:rPr>
              <a:t>Tasks can be ordered logically and completed Teams.</a:t>
            </a:r>
          </a:p>
          <a:p>
            <a:pPr marL="285750" indent="-285750">
              <a:buFont typeface="Arial" panose="020B0604020202020204" pitchFamily="34" charset="0"/>
              <a:buChar char="•"/>
            </a:pPr>
            <a:r>
              <a:rPr lang="en-GB" dirty="0">
                <a:latin typeface="Segoe UI Variable Text" pitchFamily="2" charset="0"/>
              </a:rPr>
              <a:t>Smaller tasks are easier to check and debug than one large problem.</a:t>
            </a:r>
          </a:p>
        </p:txBody>
      </p:sp>
      <p:pic>
        <p:nvPicPr>
          <p:cNvPr id="13" name="Picture 12">
            <a:extLst>
              <a:ext uri="{FF2B5EF4-FFF2-40B4-BE49-F238E27FC236}">
                <a16:creationId xmlns:a16="http://schemas.microsoft.com/office/drawing/2014/main" id="{D8EDE6D3-28E1-1A07-F83F-12C8BFCB26B8}"/>
              </a:ext>
            </a:extLst>
          </p:cNvPr>
          <p:cNvPicPr>
            <a:picLocks noChangeAspect="1"/>
          </p:cNvPicPr>
          <p:nvPr/>
        </p:nvPicPr>
        <p:blipFill>
          <a:blip r:embed="rId5"/>
          <a:stretch>
            <a:fillRect/>
          </a:stretch>
        </p:blipFill>
        <p:spPr>
          <a:xfrm>
            <a:off x="7468186" y="1895048"/>
            <a:ext cx="4339000" cy="2440687"/>
          </a:xfrm>
          <a:prstGeom prst="rect">
            <a:avLst/>
          </a:prstGeom>
        </p:spPr>
      </p:pic>
      <p:sp>
        <p:nvSpPr>
          <p:cNvPr id="14" name="TextBox 13">
            <a:extLst>
              <a:ext uri="{FF2B5EF4-FFF2-40B4-BE49-F238E27FC236}">
                <a16:creationId xmlns:a16="http://schemas.microsoft.com/office/drawing/2014/main" id="{DFA9552E-C6DF-DA32-1CEF-5239F3E8E1A5}"/>
              </a:ext>
            </a:extLst>
          </p:cNvPr>
          <p:cNvSpPr txBox="1"/>
          <p:nvPr/>
        </p:nvSpPr>
        <p:spPr>
          <a:xfrm>
            <a:off x="7524753" y="1110059"/>
            <a:ext cx="4282433" cy="646331"/>
          </a:xfrm>
          <a:prstGeom prst="rect">
            <a:avLst/>
          </a:prstGeom>
          <a:noFill/>
        </p:spPr>
        <p:txBody>
          <a:bodyPr wrap="square">
            <a:spAutoFit/>
          </a:bodyPr>
          <a:lstStyle/>
          <a:p>
            <a:pPr algn="ctr"/>
            <a:r>
              <a:rPr lang="en-GB" b="1" dirty="0">
                <a:latin typeface="Segoe UI Variable Text" pitchFamily="2" charset="0"/>
              </a:rPr>
              <a:t>Learning in Context: </a:t>
            </a:r>
          </a:p>
          <a:p>
            <a:pPr algn="ctr"/>
            <a:r>
              <a:rPr lang="en-GB" b="1" dirty="0">
                <a:latin typeface="Segoe UI Variable Text" pitchFamily="2" charset="0"/>
              </a:rPr>
              <a:t>Creating a video game</a:t>
            </a:r>
          </a:p>
        </p:txBody>
      </p:sp>
      <p:sp>
        <p:nvSpPr>
          <p:cNvPr id="18" name="TextBox 17">
            <a:extLst>
              <a:ext uri="{FF2B5EF4-FFF2-40B4-BE49-F238E27FC236}">
                <a16:creationId xmlns:a16="http://schemas.microsoft.com/office/drawing/2014/main" id="{6C177A68-BA02-9E66-9882-4E7840BA4AD9}"/>
              </a:ext>
            </a:extLst>
          </p:cNvPr>
          <p:cNvSpPr txBox="1"/>
          <p:nvPr/>
        </p:nvSpPr>
        <p:spPr>
          <a:xfrm>
            <a:off x="7379494" y="4613497"/>
            <a:ext cx="4446851" cy="1754326"/>
          </a:xfrm>
          <a:prstGeom prst="rect">
            <a:avLst/>
          </a:prstGeom>
          <a:noFill/>
        </p:spPr>
        <p:txBody>
          <a:bodyPr wrap="square">
            <a:spAutoFit/>
          </a:bodyPr>
          <a:lstStyle/>
          <a:p>
            <a:pPr>
              <a:buNone/>
            </a:pPr>
            <a:r>
              <a:rPr lang="en-GB" dirty="0">
                <a:latin typeface="Segoe UI Variable Text" pitchFamily="2" charset="0"/>
              </a:rPr>
              <a:t>Imagine the task is:</a:t>
            </a:r>
            <a:br>
              <a:rPr lang="en-GB" dirty="0">
                <a:latin typeface="Segoe UI Variable Text" pitchFamily="2" charset="0"/>
              </a:rPr>
            </a:br>
            <a:r>
              <a:rPr lang="en-GB" dirty="0">
                <a:latin typeface="Segoe UI Variable Text" pitchFamily="2" charset="0"/>
              </a:rPr>
              <a:t>➡️ </a:t>
            </a:r>
            <a:r>
              <a:rPr lang="en-GB" i="1" dirty="0">
                <a:latin typeface="Segoe UI Variable Text" pitchFamily="2" charset="0"/>
              </a:rPr>
              <a:t>“</a:t>
            </a:r>
            <a:r>
              <a:rPr lang="en-GB" dirty="0">
                <a:latin typeface="Segoe UI Variable Text" pitchFamily="2" charset="0"/>
              </a:rPr>
              <a:t>Create a 2D adventure video game.”</a:t>
            </a:r>
          </a:p>
          <a:p>
            <a:pPr>
              <a:buNone/>
            </a:pPr>
            <a:endParaRPr lang="en-GB" dirty="0">
              <a:latin typeface="Segoe UI Variable Text" pitchFamily="2" charset="0"/>
            </a:endParaRPr>
          </a:p>
          <a:p>
            <a:pPr>
              <a:buNone/>
            </a:pPr>
            <a:r>
              <a:rPr lang="en-GB" dirty="0">
                <a:latin typeface="Segoe UI Variable Text" pitchFamily="2" charset="0"/>
              </a:rPr>
              <a:t>At first, this is a </a:t>
            </a:r>
            <a:r>
              <a:rPr lang="en-GB" b="1" dirty="0">
                <a:latin typeface="Segoe UI Variable Text" pitchFamily="2" charset="0"/>
              </a:rPr>
              <a:t>very large and complex problem</a:t>
            </a:r>
            <a:r>
              <a:rPr lang="en-GB" dirty="0">
                <a:latin typeface="Segoe UI Variable Text" pitchFamily="2" charset="0"/>
              </a:rPr>
              <a:t>. How can it be broken down into parts?</a:t>
            </a:r>
          </a:p>
        </p:txBody>
      </p:sp>
    </p:spTree>
    <p:extLst>
      <p:ext uri="{BB962C8B-B14F-4D97-AF65-F5344CB8AC3E}">
        <p14:creationId xmlns:p14="http://schemas.microsoft.com/office/powerpoint/2010/main" val="38517128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5548</TotalTime>
  <Words>1691</Words>
  <Application>Microsoft Office PowerPoint</Application>
  <PresentationFormat>Widescreen</PresentationFormat>
  <Paragraphs>226</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179</cp:revision>
  <cp:lastPrinted>2026-02-17T16:07:28Z</cp:lastPrinted>
  <dcterms:created xsi:type="dcterms:W3CDTF">2026-01-24T22:14:20Z</dcterms:created>
  <dcterms:modified xsi:type="dcterms:W3CDTF">2026-06-09T17:28:21Z</dcterms:modified>
</cp:coreProperties>
</file>