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8" r:id="rId2"/>
    <p:sldId id="261" r:id="rId3"/>
    <p:sldId id="332" r:id="rId4"/>
    <p:sldId id="267" r:id="rId5"/>
    <p:sldId id="330" r:id="rId6"/>
    <p:sldId id="263" r:id="rId7"/>
    <p:sldId id="300" r:id="rId8"/>
    <p:sldId id="325" r:id="rId9"/>
    <p:sldId id="326" r:id="rId10"/>
    <p:sldId id="327" r:id="rId11"/>
    <p:sldId id="331" r:id="rId12"/>
    <p:sldId id="328" r:id="rId13"/>
    <p:sldId id="329" r:id="rId14"/>
    <p:sldId id="322" r:id="rId15"/>
    <p:sldId id="314" r:id="rId16"/>
    <p:sldId id="268" r:id="rId17"/>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7" d="100"/>
          <a:sy n="67" d="100"/>
        </p:scale>
        <p:origin x="57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20/06/2026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2E5D0-0577-CDBC-ADC2-F1A892C0D3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52BF1B-59DB-17F0-C233-FA54387DA5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DF7849-3197-3326-68DA-11823A2DB37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EDA82AD-5CEA-8466-6C24-7529E3BDC6CF}"/>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090832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74EC0-6C75-81AA-2D66-ABA18908D6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5D570E-950F-C49D-4296-83712A41FE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BFBDD6-5932-9880-772B-83B26925312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4225F33-4E4E-7E50-299D-8409B0D4DB08}"/>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448484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7E86C-6E2B-839D-B9A4-E0E7C6FB52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192794-D29F-B225-138F-ACD022A00D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F332AD-B331-50BA-F06A-751E1BD66D3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295F327-ACB4-B69B-C9A2-6BC6A732FA32}"/>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21787852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14</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15</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16</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F7568-5A53-AEAF-5DBC-7EBE15ABDD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60603D-0BBD-F4BD-B750-CBE1BC1906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75131B-23D9-3284-C1DB-D2A06182BC0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6410841-2389-CA66-6A39-5FA342BF0AB8}"/>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2939998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8CE77-4BBA-C764-BC15-9E3C36C815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2B148D-EA2D-9B42-2AB1-5400547D1E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437FA3-6F09-9868-9141-21337068D52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0E96795-9D7A-288C-84C9-D2C7C1998E51}"/>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2447091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86F65-6A25-C541-4AFB-3B1364EBFF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4BAB14-1F2F-C3FF-2C62-908C0AE90D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9AA54B-A658-2014-61C8-29761ED140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B7822C8-F378-8AC6-4CAF-068D11982CE4}"/>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2263878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6D5C7-59BA-2AD6-E3D4-064857BAA6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2B631D-04D2-B49B-22D5-9B25126786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957CD5-ED02-D874-1E9C-80029450068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5E60DB8-79E4-5DF5-3AD4-C0A29748602F}"/>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1678868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4A61D-BC96-EC64-41B7-D8D1995545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2A481C-8022-2229-2EB9-B782974BBA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1D0C58-D16B-8542-7AC5-89090EDD300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3B3D864-1343-4436-23C0-548CD35E39F4}"/>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4217405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790B33-B506-BCD1-4C42-9CA5FA1577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686FFF-C0FE-F6D6-F6F5-9D12C962B7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C43B20-4F2C-7D2A-73C1-1DAD2EF09C7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C53F604-E20B-B92A-CC1C-F40021F422F2}"/>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4013881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7.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4:</a:t>
            </a:r>
          </a:p>
          <a:p>
            <a:r>
              <a:rPr lang="en-GB" sz="4000" b="1" dirty="0">
                <a:solidFill>
                  <a:schemeClr val="bg1"/>
                </a:solidFill>
                <a:latin typeface="Segoe UI Black" panose="020B0A02040204020203" pitchFamily="34" charset="0"/>
                <a:ea typeface="Segoe UI Black" panose="020B0A02040204020203" pitchFamily="34" charset="0"/>
              </a:rPr>
              <a:t>Legal issues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0" y="4713376"/>
            <a:ext cx="7075169"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Cambridge Technicals in Digital Media</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Pre-production and planning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6431281" cy="8001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E9D218D0-C4CA-83C6-D41F-795B7F685676}"/>
              </a:ext>
            </a:extLst>
          </p:cNvPr>
          <p:cNvPicPr>
            <a:picLocks noChangeAspect="1"/>
          </p:cNvPicPr>
          <p:nvPr/>
        </p:nvPicPr>
        <p:blipFill>
          <a:blip r:embed="rId5"/>
          <a:stretch>
            <a:fillRect/>
          </a:stretch>
        </p:blipFill>
        <p:spPr>
          <a:xfrm>
            <a:off x="8447253" y="1356321"/>
            <a:ext cx="2192172" cy="2192172"/>
          </a:xfrm>
          <a:prstGeom prst="rect">
            <a:avLst/>
          </a:prstGeom>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8D8FA-6086-A862-72FA-24F1756FCB0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4B95655-F4D1-6068-8998-1FBBB86D5E0D}"/>
              </a:ext>
            </a:extLst>
          </p:cNvPr>
          <p:cNvSpPr txBox="1"/>
          <p:nvPr/>
        </p:nvSpPr>
        <p:spPr>
          <a:xfrm>
            <a:off x="116204" y="232878"/>
            <a:ext cx="6417945" cy="523220"/>
          </a:xfrm>
          <a:prstGeom prst="rect">
            <a:avLst/>
          </a:prstGeom>
          <a:noFill/>
        </p:spPr>
        <p:txBody>
          <a:bodyPr wrap="square" rtlCol="0">
            <a:spAutoFit/>
          </a:bodyPr>
          <a:lstStyle/>
          <a:p>
            <a:r>
              <a:rPr lang="en-GB" sz="2800" b="1" dirty="0">
                <a:latin typeface="Segoe UI Black" panose="020B0A02040204020203" pitchFamily="34" charset="0"/>
                <a:ea typeface="Segoe UI Black" panose="020B0A02040204020203" pitchFamily="34" charset="0"/>
              </a:rPr>
              <a:t>Copyright, Designs and Patents Act</a:t>
            </a:r>
          </a:p>
        </p:txBody>
      </p:sp>
      <p:sp>
        <p:nvSpPr>
          <p:cNvPr id="4" name="Rectangle 3">
            <a:extLst>
              <a:ext uri="{FF2B5EF4-FFF2-40B4-BE49-F238E27FC236}">
                <a16:creationId xmlns:a16="http://schemas.microsoft.com/office/drawing/2014/main" id="{09684CED-A223-3208-7ECD-B3E5BCE205C4}"/>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D06EF195-7FC3-72C9-D574-779E6FB6C139}"/>
              </a:ext>
            </a:extLst>
          </p:cNvPr>
          <p:cNvSpPr txBox="1"/>
          <p:nvPr/>
        </p:nvSpPr>
        <p:spPr>
          <a:xfrm>
            <a:off x="241264" y="1076889"/>
            <a:ext cx="7096796" cy="1938992"/>
          </a:xfrm>
          <a:prstGeom prst="rect">
            <a:avLst/>
          </a:prstGeom>
          <a:noFill/>
        </p:spPr>
        <p:txBody>
          <a:bodyPr wrap="square">
            <a:spAutoFit/>
          </a:bodyPr>
          <a:lstStyle/>
          <a:p>
            <a:r>
              <a:rPr lang="en-GB" sz="2400" b="1" dirty="0">
                <a:latin typeface="Segoe UI Variable Text" pitchFamily="2" charset="0"/>
              </a:rPr>
              <a:t>What is meant by the Copyright, Designs and Patents Act?</a:t>
            </a:r>
          </a:p>
          <a:p>
            <a:endParaRPr lang="en-GB" dirty="0">
              <a:latin typeface="Segoe UI Variable Text" pitchFamily="2" charset="0"/>
            </a:endParaRPr>
          </a:p>
          <a:p>
            <a:r>
              <a:rPr lang="en-GB" dirty="0">
                <a:latin typeface="Segoe UI Variable Text" pitchFamily="2" charset="0"/>
              </a:rPr>
              <a:t>The </a:t>
            </a:r>
            <a:r>
              <a:rPr lang="en-GB" b="1" dirty="0">
                <a:latin typeface="Segoe UI Variable Text" pitchFamily="2" charset="0"/>
              </a:rPr>
              <a:t>Copyright, Designs and Patents Act 1988</a:t>
            </a:r>
            <a:r>
              <a:rPr lang="en-GB" dirty="0">
                <a:latin typeface="Segoe UI Variable Text" pitchFamily="2" charset="0"/>
              </a:rPr>
              <a:t> is a UK law that protects original creative work from being copied or used without permission.</a:t>
            </a:r>
          </a:p>
        </p:txBody>
      </p:sp>
      <p:pic>
        <p:nvPicPr>
          <p:cNvPr id="32" name="Picture 31">
            <a:extLst>
              <a:ext uri="{FF2B5EF4-FFF2-40B4-BE49-F238E27FC236}">
                <a16:creationId xmlns:a16="http://schemas.microsoft.com/office/drawing/2014/main" id="{5509D04E-60C2-EDDD-3515-9C2F8CF50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48" name="TextBox 47">
            <a:extLst>
              <a:ext uri="{FF2B5EF4-FFF2-40B4-BE49-F238E27FC236}">
                <a16:creationId xmlns:a16="http://schemas.microsoft.com/office/drawing/2014/main" id="{B61201CD-5C7D-66D8-FBBD-FD59533ABA8A}"/>
              </a:ext>
            </a:extLst>
          </p:cNvPr>
          <p:cNvSpPr txBox="1"/>
          <p:nvPr/>
        </p:nvSpPr>
        <p:spPr>
          <a:xfrm>
            <a:off x="3904871" y="3028878"/>
            <a:ext cx="3086479" cy="1015663"/>
          </a:xfrm>
          <a:prstGeom prst="rect">
            <a:avLst/>
          </a:prstGeom>
          <a:noFill/>
        </p:spPr>
        <p:txBody>
          <a:bodyPr wrap="square">
            <a:spAutoFit/>
          </a:bodyPr>
          <a:lstStyle/>
          <a:p>
            <a:r>
              <a:rPr lang="en-GB" sz="2000" b="1" dirty="0">
                <a:latin typeface="Segoe UI Variable Text" pitchFamily="2" charset="0"/>
              </a:rPr>
              <a:t>What is the purpose of this type of legislation? </a:t>
            </a:r>
          </a:p>
          <a:p>
            <a:endParaRPr lang="en-GB" sz="2000" b="1" dirty="0">
              <a:latin typeface="Segoe UI Variable Text" pitchFamily="2" charset="0"/>
            </a:endParaRPr>
          </a:p>
        </p:txBody>
      </p:sp>
      <p:cxnSp>
        <p:nvCxnSpPr>
          <p:cNvPr id="50" name="Straight Connector 49">
            <a:extLst>
              <a:ext uri="{FF2B5EF4-FFF2-40B4-BE49-F238E27FC236}">
                <a16:creationId xmlns:a16="http://schemas.microsoft.com/office/drawing/2014/main" id="{4A7A1582-C5E9-EC06-6F01-EA8D3221F847}"/>
              </a:ext>
            </a:extLst>
          </p:cNvPr>
          <p:cNvCxnSpPr>
            <a:cxnSpLocks/>
          </p:cNvCxnSpPr>
          <p:nvPr/>
        </p:nvCxnSpPr>
        <p:spPr>
          <a:xfrm>
            <a:off x="7152001" y="1110058"/>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2CA22759-AC52-6491-51C5-63A5244836DD}"/>
              </a:ext>
            </a:extLst>
          </p:cNvPr>
          <p:cNvSpPr txBox="1"/>
          <p:nvPr/>
        </p:nvSpPr>
        <p:spPr>
          <a:xfrm>
            <a:off x="7820026" y="1110058"/>
            <a:ext cx="3975734" cy="369332"/>
          </a:xfrm>
          <a:prstGeom prst="rect">
            <a:avLst/>
          </a:prstGeom>
          <a:noFill/>
        </p:spPr>
        <p:txBody>
          <a:bodyPr wrap="square">
            <a:spAutoFit/>
          </a:bodyPr>
          <a:lstStyle/>
          <a:p>
            <a:pPr algn="ctr"/>
            <a:r>
              <a:rPr lang="en-GB" sz="1800" b="1" dirty="0">
                <a:latin typeface="Segoe UI Variable Text" pitchFamily="2" charset="0"/>
              </a:rPr>
              <a:t>Learning in Contex</a:t>
            </a:r>
            <a:r>
              <a:rPr lang="en-GB" b="1" dirty="0">
                <a:latin typeface="Segoe UI Variable Text" pitchFamily="2" charset="0"/>
              </a:rPr>
              <a:t>t</a:t>
            </a:r>
            <a:endParaRPr lang="en-GB" sz="1800" b="1" dirty="0">
              <a:latin typeface="Segoe UI Variable Text" pitchFamily="2" charset="0"/>
            </a:endParaRPr>
          </a:p>
        </p:txBody>
      </p:sp>
      <p:sp>
        <p:nvSpPr>
          <p:cNvPr id="7" name="TextBox 6">
            <a:extLst>
              <a:ext uri="{FF2B5EF4-FFF2-40B4-BE49-F238E27FC236}">
                <a16:creationId xmlns:a16="http://schemas.microsoft.com/office/drawing/2014/main" id="{900C7787-B07B-BFE9-76E1-0D06296DA86C}"/>
              </a:ext>
            </a:extLst>
          </p:cNvPr>
          <p:cNvSpPr txBox="1"/>
          <p:nvPr/>
        </p:nvSpPr>
        <p:spPr>
          <a:xfrm>
            <a:off x="7406262" y="1492387"/>
            <a:ext cx="4473194" cy="2308324"/>
          </a:xfrm>
          <a:prstGeom prst="rect">
            <a:avLst/>
          </a:prstGeom>
          <a:noFill/>
        </p:spPr>
        <p:txBody>
          <a:bodyPr wrap="square">
            <a:spAutoFit/>
          </a:bodyPr>
          <a:lstStyle/>
          <a:p>
            <a:r>
              <a:rPr lang="en-GB" dirty="0">
                <a:latin typeface="Segoe UI Variable Text" pitchFamily="2" charset="0"/>
              </a:rPr>
              <a:t>A student media team are creating a documentary for YouTube about climate change. During production they want to use:</a:t>
            </a:r>
          </a:p>
          <a:p>
            <a:pPr marL="285750" lvl="0" indent="-285750">
              <a:buFont typeface="Arial" panose="020B0604020202020204" pitchFamily="34" charset="0"/>
              <a:buChar char="•"/>
            </a:pPr>
            <a:r>
              <a:rPr lang="en-GB" dirty="0">
                <a:latin typeface="Segoe UI Variable Text" pitchFamily="2" charset="0"/>
              </a:rPr>
              <a:t>news footage, </a:t>
            </a:r>
          </a:p>
          <a:p>
            <a:pPr marL="285750" lvl="0" indent="-285750">
              <a:buFont typeface="Arial" panose="020B0604020202020204" pitchFamily="34" charset="0"/>
              <a:buChar char="•"/>
            </a:pPr>
            <a:r>
              <a:rPr lang="en-GB" dirty="0">
                <a:latin typeface="Segoe UI Variable Text" pitchFamily="2" charset="0"/>
              </a:rPr>
              <a:t>photographs from Google, </a:t>
            </a:r>
          </a:p>
          <a:p>
            <a:pPr marL="285750" lvl="0" indent="-285750">
              <a:buFont typeface="Arial" panose="020B0604020202020204" pitchFamily="34" charset="0"/>
              <a:buChar char="•"/>
            </a:pPr>
            <a:r>
              <a:rPr lang="en-GB" dirty="0">
                <a:latin typeface="Segoe UI Variable Text" pitchFamily="2" charset="0"/>
              </a:rPr>
              <a:t>background music, </a:t>
            </a:r>
          </a:p>
          <a:p>
            <a:pPr marL="285750" lvl="0" indent="-285750">
              <a:buFont typeface="Arial" panose="020B0604020202020204" pitchFamily="34" charset="0"/>
              <a:buChar char="•"/>
            </a:pPr>
            <a:r>
              <a:rPr lang="en-GB" dirty="0">
                <a:latin typeface="Segoe UI Variable Text" pitchFamily="2" charset="0"/>
              </a:rPr>
              <a:t>online statistics. </a:t>
            </a:r>
          </a:p>
        </p:txBody>
      </p:sp>
      <p:sp>
        <p:nvSpPr>
          <p:cNvPr id="8" name="TextBox 7">
            <a:extLst>
              <a:ext uri="{FF2B5EF4-FFF2-40B4-BE49-F238E27FC236}">
                <a16:creationId xmlns:a16="http://schemas.microsoft.com/office/drawing/2014/main" id="{598A7064-B3A1-916F-487A-ED3220D638E1}"/>
              </a:ext>
            </a:extLst>
          </p:cNvPr>
          <p:cNvSpPr txBox="1"/>
          <p:nvPr/>
        </p:nvSpPr>
        <p:spPr>
          <a:xfrm>
            <a:off x="7454681" y="3877506"/>
            <a:ext cx="4424775" cy="2308324"/>
          </a:xfrm>
          <a:prstGeom prst="rect">
            <a:avLst/>
          </a:prstGeom>
          <a:noFill/>
          <a:ln>
            <a:solidFill>
              <a:schemeClr val="tx1"/>
            </a:solidFill>
            <a:prstDash val="dash"/>
          </a:ln>
        </p:spPr>
        <p:txBody>
          <a:bodyPr wrap="square">
            <a:spAutoFit/>
          </a:bodyPr>
          <a:lstStyle/>
          <a:p>
            <a:r>
              <a:rPr lang="en-GB" dirty="0">
                <a:latin typeface="Segoe UI Variable Text" pitchFamily="2" charset="0"/>
              </a:rPr>
              <a:t>Under the Copyright, Designs and Patents Act, they cannot simply copy and use this material freely.</a:t>
            </a:r>
          </a:p>
          <a:p>
            <a:r>
              <a:rPr lang="en-GB" dirty="0">
                <a:latin typeface="Segoe UI Variable Text" pitchFamily="2" charset="0"/>
              </a:rPr>
              <a:t>They may need to:</a:t>
            </a:r>
          </a:p>
          <a:p>
            <a:pPr marL="285750" lvl="0" indent="-285750">
              <a:buFont typeface="Arial" panose="020B0604020202020204" pitchFamily="34" charset="0"/>
              <a:buChar char="•"/>
            </a:pPr>
            <a:r>
              <a:rPr lang="en-GB" dirty="0">
                <a:latin typeface="Segoe UI Variable Text" pitchFamily="2" charset="0"/>
              </a:rPr>
              <a:t>ask permission from copyright owners, </a:t>
            </a:r>
          </a:p>
          <a:p>
            <a:pPr marL="285750" lvl="0" indent="-285750">
              <a:buFont typeface="Arial" panose="020B0604020202020204" pitchFamily="34" charset="0"/>
              <a:buChar char="•"/>
            </a:pPr>
            <a:r>
              <a:rPr lang="en-GB" dirty="0">
                <a:latin typeface="Segoe UI Variable Text" pitchFamily="2" charset="0"/>
              </a:rPr>
              <a:t>purchase licences, </a:t>
            </a:r>
          </a:p>
          <a:p>
            <a:pPr marL="285750" lvl="0" indent="-285750">
              <a:buFont typeface="Arial" panose="020B0604020202020204" pitchFamily="34" charset="0"/>
              <a:buChar char="•"/>
            </a:pPr>
            <a:r>
              <a:rPr lang="en-GB" dirty="0">
                <a:latin typeface="Segoe UI Variable Text" pitchFamily="2" charset="0"/>
              </a:rPr>
              <a:t>use royalty-free resources, </a:t>
            </a:r>
          </a:p>
          <a:p>
            <a:pPr marL="285750" lvl="0" indent="-285750">
              <a:buFont typeface="Arial" panose="020B0604020202020204" pitchFamily="34" charset="0"/>
              <a:buChar char="•"/>
            </a:pPr>
            <a:r>
              <a:rPr lang="en-GB" dirty="0">
                <a:latin typeface="Segoe UI Variable Text" pitchFamily="2" charset="0"/>
              </a:rPr>
              <a:t>credit the original creators correctly. </a:t>
            </a:r>
          </a:p>
        </p:txBody>
      </p:sp>
      <p:sp>
        <p:nvSpPr>
          <p:cNvPr id="2" name="TextBox 1">
            <a:extLst>
              <a:ext uri="{FF2B5EF4-FFF2-40B4-BE49-F238E27FC236}">
                <a16:creationId xmlns:a16="http://schemas.microsoft.com/office/drawing/2014/main" id="{6DA607AF-1B9B-1890-CCE8-9F6CDCC79C1D}"/>
              </a:ext>
            </a:extLst>
          </p:cNvPr>
          <p:cNvSpPr txBox="1"/>
          <p:nvPr/>
        </p:nvSpPr>
        <p:spPr>
          <a:xfrm>
            <a:off x="259595" y="3021725"/>
            <a:ext cx="3577074" cy="3754874"/>
          </a:xfrm>
          <a:prstGeom prst="rect">
            <a:avLst/>
          </a:prstGeom>
          <a:noFill/>
        </p:spPr>
        <p:txBody>
          <a:bodyPr wrap="square">
            <a:spAutoFit/>
          </a:bodyPr>
          <a:lstStyle/>
          <a:p>
            <a:r>
              <a:rPr lang="en-GB" sz="2000" b="1" dirty="0">
                <a:latin typeface="Segoe UI Variable Text" pitchFamily="2" charset="0"/>
              </a:rPr>
              <a:t>What can be protected?</a:t>
            </a:r>
          </a:p>
          <a:p>
            <a:endParaRPr lang="en-GB" sz="2000" b="1" dirty="0">
              <a:latin typeface="Segoe UI Variable Text" pitchFamily="2" charset="0"/>
            </a:endParaRPr>
          </a:p>
          <a:p>
            <a:r>
              <a:rPr lang="en-GB" dirty="0">
                <a:latin typeface="Segoe UI Variable Text" pitchFamily="2" charset="0"/>
              </a:rPr>
              <a:t>The Act gives creators legal rights over their work, including:</a:t>
            </a:r>
          </a:p>
          <a:p>
            <a:pPr marL="285750" lvl="0" indent="-285750">
              <a:buFont typeface="Arial" panose="020B0604020202020204" pitchFamily="34" charset="0"/>
              <a:buChar char="•"/>
            </a:pPr>
            <a:r>
              <a:rPr lang="en-GB" dirty="0">
                <a:latin typeface="Segoe UI Variable Text" pitchFamily="2" charset="0"/>
              </a:rPr>
              <a:t>music, </a:t>
            </a:r>
          </a:p>
          <a:p>
            <a:pPr marL="285750" lvl="0" indent="-285750">
              <a:buFont typeface="Arial" panose="020B0604020202020204" pitchFamily="34" charset="0"/>
              <a:buChar char="•"/>
            </a:pPr>
            <a:r>
              <a:rPr lang="en-GB" dirty="0">
                <a:latin typeface="Segoe UI Variable Text" pitchFamily="2" charset="0"/>
              </a:rPr>
              <a:t>films, </a:t>
            </a:r>
          </a:p>
          <a:p>
            <a:pPr marL="285750" lvl="0" indent="-285750">
              <a:buFont typeface="Arial" panose="020B0604020202020204" pitchFamily="34" charset="0"/>
              <a:buChar char="•"/>
            </a:pPr>
            <a:r>
              <a:rPr lang="en-GB" dirty="0">
                <a:latin typeface="Segoe UI Variable Text" pitchFamily="2" charset="0"/>
              </a:rPr>
              <a:t>photographs, </a:t>
            </a:r>
          </a:p>
          <a:p>
            <a:pPr marL="285750" lvl="0" indent="-285750">
              <a:buFont typeface="Arial" panose="020B0604020202020204" pitchFamily="34" charset="0"/>
              <a:buChar char="•"/>
            </a:pPr>
            <a:r>
              <a:rPr lang="en-GB" dirty="0">
                <a:latin typeface="Segoe UI Variable Text" pitchFamily="2" charset="0"/>
              </a:rPr>
              <a:t>artwork, </a:t>
            </a:r>
          </a:p>
          <a:p>
            <a:pPr marL="285750" lvl="0" indent="-285750">
              <a:buFont typeface="Arial" panose="020B0604020202020204" pitchFamily="34" charset="0"/>
              <a:buChar char="•"/>
            </a:pPr>
            <a:r>
              <a:rPr lang="en-GB" dirty="0">
                <a:latin typeface="Segoe UI Variable Text" pitchFamily="2" charset="0"/>
              </a:rPr>
              <a:t>software, </a:t>
            </a:r>
          </a:p>
          <a:p>
            <a:pPr marL="285750" lvl="0" indent="-285750">
              <a:buFont typeface="Arial" panose="020B0604020202020204" pitchFamily="34" charset="0"/>
              <a:buChar char="•"/>
            </a:pPr>
            <a:r>
              <a:rPr lang="en-GB" dirty="0">
                <a:latin typeface="Segoe UI Variable Text" pitchFamily="2" charset="0"/>
              </a:rPr>
              <a:t>websites, </a:t>
            </a:r>
          </a:p>
          <a:p>
            <a:pPr marL="285750" lvl="0" indent="-285750">
              <a:buFont typeface="Arial" panose="020B0604020202020204" pitchFamily="34" charset="0"/>
              <a:buChar char="•"/>
            </a:pPr>
            <a:r>
              <a:rPr lang="en-GB" dirty="0">
                <a:latin typeface="Segoe UI Variable Text" pitchFamily="2" charset="0"/>
              </a:rPr>
              <a:t>books, </a:t>
            </a:r>
          </a:p>
          <a:p>
            <a:pPr marL="285750" lvl="0" indent="-285750">
              <a:buFont typeface="Arial" panose="020B0604020202020204" pitchFamily="34" charset="0"/>
              <a:buChar char="•"/>
            </a:pPr>
            <a:r>
              <a:rPr lang="en-GB" dirty="0">
                <a:latin typeface="Segoe UI Variable Text" pitchFamily="2" charset="0"/>
              </a:rPr>
              <a:t>games, </a:t>
            </a:r>
          </a:p>
          <a:p>
            <a:pPr marL="285750" lvl="0" indent="-285750">
              <a:buFont typeface="Arial" panose="020B0604020202020204" pitchFamily="34" charset="0"/>
              <a:buChar char="•"/>
            </a:pPr>
            <a:r>
              <a:rPr lang="en-GB" dirty="0">
                <a:latin typeface="Segoe UI Variable Text" pitchFamily="2" charset="0"/>
              </a:rPr>
              <a:t>video content</a:t>
            </a:r>
          </a:p>
        </p:txBody>
      </p:sp>
      <p:sp>
        <p:nvSpPr>
          <p:cNvPr id="11" name="TextBox 10">
            <a:extLst>
              <a:ext uri="{FF2B5EF4-FFF2-40B4-BE49-F238E27FC236}">
                <a16:creationId xmlns:a16="http://schemas.microsoft.com/office/drawing/2014/main" id="{70CBE6B1-7766-F19B-7549-B6AA0CCE82AA}"/>
              </a:ext>
            </a:extLst>
          </p:cNvPr>
          <p:cNvSpPr txBox="1"/>
          <p:nvPr/>
        </p:nvSpPr>
        <p:spPr>
          <a:xfrm>
            <a:off x="3943350" y="3829234"/>
            <a:ext cx="2917401" cy="1860381"/>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The law helps ensure creators are recognised and rewarded for their work while preventing unauthorised copying or distribution.</a:t>
            </a:r>
          </a:p>
        </p:txBody>
      </p:sp>
      <p:pic>
        <p:nvPicPr>
          <p:cNvPr id="13" name="Picture 12">
            <a:extLst>
              <a:ext uri="{FF2B5EF4-FFF2-40B4-BE49-F238E27FC236}">
                <a16:creationId xmlns:a16="http://schemas.microsoft.com/office/drawing/2014/main" id="{65F4921D-5C98-F48B-79CE-C4F3A86532E7}"/>
              </a:ext>
            </a:extLst>
          </p:cNvPr>
          <p:cNvPicPr>
            <a:picLocks noChangeAspect="1"/>
          </p:cNvPicPr>
          <p:nvPr/>
        </p:nvPicPr>
        <p:blipFill>
          <a:blip r:embed="rId4"/>
          <a:stretch>
            <a:fillRect/>
          </a:stretch>
        </p:blipFill>
        <p:spPr>
          <a:xfrm>
            <a:off x="10524888" y="2562410"/>
            <a:ext cx="1354026" cy="902864"/>
          </a:xfrm>
          <a:prstGeom prst="rect">
            <a:avLst/>
          </a:prstGeom>
        </p:spPr>
      </p:pic>
      <p:pic>
        <p:nvPicPr>
          <p:cNvPr id="5" name="Graphic 4" descr="Thumbs up sign with solid fill">
            <a:extLst>
              <a:ext uri="{FF2B5EF4-FFF2-40B4-BE49-F238E27FC236}">
                <a16:creationId xmlns:a16="http://schemas.microsoft.com/office/drawing/2014/main" id="{8F27215A-4A47-5A98-45CD-26F3F445BEC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394530" y="59172"/>
            <a:ext cx="727003" cy="727003"/>
          </a:xfrm>
          <a:prstGeom prst="rect">
            <a:avLst/>
          </a:prstGeom>
        </p:spPr>
      </p:pic>
      <p:sp>
        <p:nvSpPr>
          <p:cNvPr id="9" name="TextBox 8">
            <a:extLst>
              <a:ext uri="{FF2B5EF4-FFF2-40B4-BE49-F238E27FC236}">
                <a16:creationId xmlns:a16="http://schemas.microsoft.com/office/drawing/2014/main" id="{CC039A27-A65D-9799-70C4-AA261ABCC3D1}"/>
              </a:ext>
            </a:extLst>
          </p:cNvPr>
          <p:cNvSpPr txBox="1"/>
          <p:nvPr/>
        </p:nvSpPr>
        <p:spPr>
          <a:xfrm>
            <a:off x="7121533" y="158671"/>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This is a printable resource that can be used to help you complete today’s workbook. </a:t>
            </a:r>
            <a:endParaRPr lang="en-GB" dirty="0"/>
          </a:p>
        </p:txBody>
      </p:sp>
    </p:spTree>
    <p:extLst>
      <p:ext uri="{BB962C8B-B14F-4D97-AF65-F5344CB8AC3E}">
        <p14:creationId xmlns:p14="http://schemas.microsoft.com/office/powerpoint/2010/main" val="1940008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92B5D-99FA-10FC-6E48-646485A71AC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B8B0309-450A-09EA-E4A3-1214C70A230B}"/>
              </a:ext>
            </a:extLst>
          </p:cNvPr>
          <p:cNvSpPr txBox="1"/>
          <p:nvPr/>
        </p:nvSpPr>
        <p:spPr>
          <a:xfrm>
            <a:off x="116204" y="139844"/>
            <a:ext cx="641794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Crediting sources</a:t>
            </a:r>
          </a:p>
        </p:txBody>
      </p:sp>
      <p:sp>
        <p:nvSpPr>
          <p:cNvPr id="4" name="Rectangle 3">
            <a:extLst>
              <a:ext uri="{FF2B5EF4-FFF2-40B4-BE49-F238E27FC236}">
                <a16:creationId xmlns:a16="http://schemas.microsoft.com/office/drawing/2014/main" id="{4A22969D-154E-24CC-6107-5E0B07D1B9E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DC4495B3-2E32-DA14-F691-0348878E62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5" name="Graphic 4" descr="Thumbs up sign with solid fill">
            <a:extLst>
              <a:ext uri="{FF2B5EF4-FFF2-40B4-BE49-F238E27FC236}">
                <a16:creationId xmlns:a16="http://schemas.microsoft.com/office/drawing/2014/main" id="{F480A281-9717-A0AB-8B5E-6ECAAB0C940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94530" y="59172"/>
            <a:ext cx="727003" cy="727003"/>
          </a:xfrm>
          <a:prstGeom prst="rect">
            <a:avLst/>
          </a:prstGeom>
        </p:spPr>
      </p:pic>
      <p:sp>
        <p:nvSpPr>
          <p:cNvPr id="9" name="TextBox 8">
            <a:extLst>
              <a:ext uri="{FF2B5EF4-FFF2-40B4-BE49-F238E27FC236}">
                <a16:creationId xmlns:a16="http://schemas.microsoft.com/office/drawing/2014/main" id="{DF097D54-4F16-72CA-0FE1-1417A2DCF47A}"/>
              </a:ext>
            </a:extLst>
          </p:cNvPr>
          <p:cNvSpPr txBox="1"/>
          <p:nvPr/>
        </p:nvSpPr>
        <p:spPr>
          <a:xfrm>
            <a:off x="7121533" y="158671"/>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This is a printable resource that can be used to help you complete today’s workbook. </a:t>
            </a:r>
            <a:endParaRPr lang="en-GB" dirty="0"/>
          </a:p>
        </p:txBody>
      </p:sp>
      <p:sp>
        <p:nvSpPr>
          <p:cNvPr id="2" name="TextBox 1">
            <a:extLst>
              <a:ext uri="{FF2B5EF4-FFF2-40B4-BE49-F238E27FC236}">
                <a16:creationId xmlns:a16="http://schemas.microsoft.com/office/drawing/2014/main" id="{156F0302-7EA2-7114-AF3B-62F21BDF8EE3}"/>
              </a:ext>
            </a:extLst>
          </p:cNvPr>
          <p:cNvSpPr txBox="1"/>
          <p:nvPr/>
        </p:nvSpPr>
        <p:spPr>
          <a:xfrm>
            <a:off x="241264" y="1076889"/>
            <a:ext cx="4707925" cy="1569660"/>
          </a:xfrm>
          <a:prstGeom prst="rect">
            <a:avLst/>
          </a:prstGeom>
          <a:noFill/>
        </p:spPr>
        <p:txBody>
          <a:bodyPr wrap="square">
            <a:spAutoFit/>
          </a:bodyPr>
          <a:lstStyle/>
          <a:p>
            <a:r>
              <a:rPr lang="en-GB" sz="2400" b="1" dirty="0">
                <a:latin typeface="Segoe UI Variable Text" pitchFamily="2" charset="0"/>
              </a:rPr>
              <a:t>What is a source?</a:t>
            </a:r>
          </a:p>
          <a:p>
            <a:endParaRPr lang="en-GB" dirty="0">
              <a:latin typeface="Segoe UI Variable Text" pitchFamily="2" charset="0"/>
            </a:endParaRPr>
          </a:p>
          <a:p>
            <a:r>
              <a:rPr lang="en-GB" dirty="0">
                <a:latin typeface="Segoe UI Variable Text" pitchFamily="2" charset="0"/>
              </a:rPr>
              <a:t>A </a:t>
            </a:r>
            <a:r>
              <a:rPr lang="en-GB" b="1" dirty="0">
                <a:latin typeface="Segoe UI Variable Text" pitchFamily="2" charset="0"/>
              </a:rPr>
              <a:t>source</a:t>
            </a:r>
            <a:r>
              <a:rPr lang="en-GB" dirty="0">
                <a:latin typeface="Segoe UI Variable Text" pitchFamily="2" charset="0"/>
              </a:rPr>
              <a:t> is the original place where information, images, videos, music, statistics, or ideas come from.</a:t>
            </a:r>
          </a:p>
        </p:txBody>
      </p:sp>
      <p:sp>
        <p:nvSpPr>
          <p:cNvPr id="8" name="TextBox 7">
            <a:extLst>
              <a:ext uri="{FF2B5EF4-FFF2-40B4-BE49-F238E27FC236}">
                <a16:creationId xmlns:a16="http://schemas.microsoft.com/office/drawing/2014/main" id="{3AD5C944-9AD8-27D2-08B0-B278E709C2B3}"/>
              </a:ext>
            </a:extLst>
          </p:cNvPr>
          <p:cNvSpPr txBox="1"/>
          <p:nvPr/>
        </p:nvSpPr>
        <p:spPr>
          <a:xfrm>
            <a:off x="241265" y="2744726"/>
            <a:ext cx="4575810" cy="3785652"/>
          </a:xfrm>
          <a:prstGeom prst="rect">
            <a:avLst/>
          </a:prstGeom>
          <a:noFill/>
        </p:spPr>
        <p:txBody>
          <a:bodyPr wrap="square">
            <a:spAutoFit/>
          </a:bodyPr>
          <a:lstStyle/>
          <a:p>
            <a:r>
              <a:rPr lang="en-GB" sz="2000" b="1" dirty="0">
                <a:latin typeface="Segoe UI Variable Text" pitchFamily="2" charset="0"/>
              </a:rPr>
              <a:t>What does it mean to credit the source?</a:t>
            </a:r>
          </a:p>
          <a:p>
            <a:endParaRPr lang="en-GB" sz="2000" b="1" dirty="0">
              <a:latin typeface="Segoe UI Variable Text" pitchFamily="2" charset="0"/>
            </a:endParaRPr>
          </a:p>
          <a:p>
            <a:r>
              <a:rPr lang="en-GB" dirty="0">
                <a:latin typeface="Segoe UI Variable Text" pitchFamily="2" charset="0"/>
              </a:rPr>
              <a:t>To </a:t>
            </a:r>
            <a:r>
              <a:rPr lang="en-GB" b="1" dirty="0">
                <a:latin typeface="Segoe UI Variable Text" pitchFamily="2" charset="0"/>
              </a:rPr>
              <a:t>credit a source</a:t>
            </a:r>
            <a:r>
              <a:rPr lang="en-GB" dirty="0">
                <a:latin typeface="Segoe UI Variable Text" pitchFamily="2" charset="0"/>
              </a:rPr>
              <a:t> means to acknowledge where the information or content came from and who created it.</a:t>
            </a:r>
          </a:p>
          <a:p>
            <a:r>
              <a:rPr lang="en-GB" dirty="0">
                <a:latin typeface="Segoe UI Variable Text" pitchFamily="2" charset="0"/>
              </a:rPr>
              <a:t>This usually involves:</a:t>
            </a:r>
          </a:p>
          <a:p>
            <a:pPr marL="285750" indent="-285750">
              <a:buFont typeface="Arial" panose="020B0604020202020204" pitchFamily="34" charset="0"/>
              <a:buChar char="•"/>
            </a:pPr>
            <a:r>
              <a:rPr lang="en-GB" dirty="0">
                <a:latin typeface="Segoe UI Variable Text" pitchFamily="2" charset="0"/>
              </a:rPr>
              <a:t>Naming the creator (e.g. photographer, author, musician) </a:t>
            </a:r>
          </a:p>
          <a:p>
            <a:pPr marL="285750" indent="-285750">
              <a:buFont typeface="Arial" panose="020B0604020202020204" pitchFamily="34" charset="0"/>
              <a:buChar char="•"/>
            </a:pPr>
            <a:r>
              <a:rPr lang="en-GB" dirty="0">
                <a:latin typeface="Segoe UI Variable Text" pitchFamily="2" charset="0"/>
              </a:rPr>
              <a:t>Naming the website, organisation, or publication </a:t>
            </a:r>
          </a:p>
          <a:p>
            <a:pPr marL="285750" indent="-285750">
              <a:buFont typeface="Arial" panose="020B0604020202020204" pitchFamily="34" charset="0"/>
              <a:buChar char="•"/>
            </a:pPr>
            <a:r>
              <a:rPr lang="en-GB" dirty="0">
                <a:latin typeface="Segoe UI Variable Text" pitchFamily="2" charset="0"/>
              </a:rPr>
              <a:t>Providing a reference, citation, or attribution</a:t>
            </a:r>
          </a:p>
        </p:txBody>
      </p:sp>
      <p:pic>
        <p:nvPicPr>
          <p:cNvPr id="15" name="Picture 14">
            <a:extLst>
              <a:ext uri="{FF2B5EF4-FFF2-40B4-BE49-F238E27FC236}">
                <a16:creationId xmlns:a16="http://schemas.microsoft.com/office/drawing/2014/main" id="{DF42FE21-054A-B5E7-F714-3E3C6D681D0C}"/>
              </a:ext>
            </a:extLst>
          </p:cNvPr>
          <p:cNvPicPr>
            <a:picLocks noChangeAspect="1"/>
          </p:cNvPicPr>
          <p:nvPr/>
        </p:nvPicPr>
        <p:blipFill>
          <a:blip r:embed="rId5"/>
          <a:stretch>
            <a:fillRect/>
          </a:stretch>
        </p:blipFill>
        <p:spPr>
          <a:xfrm>
            <a:off x="5092735" y="1240858"/>
            <a:ext cx="6858000" cy="4572000"/>
          </a:xfrm>
          <a:prstGeom prst="rect">
            <a:avLst/>
          </a:prstGeom>
        </p:spPr>
      </p:pic>
    </p:spTree>
    <p:extLst>
      <p:ext uri="{BB962C8B-B14F-4D97-AF65-F5344CB8AC3E}">
        <p14:creationId xmlns:p14="http://schemas.microsoft.com/office/powerpoint/2010/main" val="17428328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37019-C77C-6DA8-38F6-884B191BC04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B71F5EC-B565-B719-95D4-02526AD7151D}"/>
              </a:ext>
            </a:extLst>
          </p:cNvPr>
          <p:cNvSpPr txBox="1"/>
          <p:nvPr/>
        </p:nvSpPr>
        <p:spPr>
          <a:xfrm>
            <a:off x="125729" y="134273"/>
            <a:ext cx="641794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Libel</a:t>
            </a:r>
          </a:p>
        </p:txBody>
      </p:sp>
      <p:sp>
        <p:nvSpPr>
          <p:cNvPr id="4" name="Rectangle 3">
            <a:extLst>
              <a:ext uri="{FF2B5EF4-FFF2-40B4-BE49-F238E27FC236}">
                <a16:creationId xmlns:a16="http://schemas.microsoft.com/office/drawing/2014/main" id="{87AC6751-877D-0798-8827-C3AD1983C9F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D098BF23-05CE-31F8-DD33-42F1C6C6CC81}"/>
              </a:ext>
            </a:extLst>
          </p:cNvPr>
          <p:cNvSpPr txBox="1"/>
          <p:nvPr/>
        </p:nvSpPr>
        <p:spPr>
          <a:xfrm>
            <a:off x="241264" y="1076889"/>
            <a:ext cx="7096796" cy="1292662"/>
          </a:xfrm>
          <a:prstGeom prst="rect">
            <a:avLst/>
          </a:prstGeom>
          <a:noFill/>
        </p:spPr>
        <p:txBody>
          <a:bodyPr wrap="square">
            <a:spAutoFit/>
          </a:bodyPr>
          <a:lstStyle/>
          <a:p>
            <a:r>
              <a:rPr lang="en-GB" sz="2400" b="1" dirty="0">
                <a:latin typeface="Segoe UI Variable Text" pitchFamily="2" charset="0"/>
              </a:rPr>
              <a:t>What is meant by libel?</a:t>
            </a:r>
          </a:p>
          <a:p>
            <a:endParaRPr lang="en-GB" dirty="0">
              <a:latin typeface="Segoe UI Variable Text" pitchFamily="2" charset="0"/>
            </a:endParaRPr>
          </a:p>
          <a:p>
            <a:r>
              <a:rPr lang="en-GB" b="1" dirty="0">
                <a:latin typeface="Segoe UI Variable Text" pitchFamily="2" charset="0"/>
              </a:rPr>
              <a:t>Libel</a:t>
            </a:r>
            <a:r>
              <a:rPr lang="en-GB" dirty="0">
                <a:latin typeface="Segoe UI Variable Text" pitchFamily="2" charset="0"/>
              </a:rPr>
              <a:t> is a form of defamation that occurs when false written or published statements damage a person’s reputation. </a:t>
            </a:r>
          </a:p>
        </p:txBody>
      </p:sp>
      <p:pic>
        <p:nvPicPr>
          <p:cNvPr id="32" name="Picture 31">
            <a:extLst>
              <a:ext uri="{FF2B5EF4-FFF2-40B4-BE49-F238E27FC236}">
                <a16:creationId xmlns:a16="http://schemas.microsoft.com/office/drawing/2014/main" id="{35125EFB-DD78-1DC8-E8F6-371106AC8B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48" name="TextBox 47">
            <a:extLst>
              <a:ext uri="{FF2B5EF4-FFF2-40B4-BE49-F238E27FC236}">
                <a16:creationId xmlns:a16="http://schemas.microsoft.com/office/drawing/2014/main" id="{B3662FAA-F323-F2D2-681F-4A6FA8B91AA7}"/>
              </a:ext>
            </a:extLst>
          </p:cNvPr>
          <p:cNvSpPr txBox="1"/>
          <p:nvPr/>
        </p:nvSpPr>
        <p:spPr>
          <a:xfrm>
            <a:off x="3463493" y="2641010"/>
            <a:ext cx="3486011" cy="1015663"/>
          </a:xfrm>
          <a:prstGeom prst="rect">
            <a:avLst/>
          </a:prstGeom>
          <a:noFill/>
        </p:spPr>
        <p:txBody>
          <a:bodyPr wrap="square">
            <a:spAutoFit/>
          </a:bodyPr>
          <a:lstStyle/>
          <a:p>
            <a:r>
              <a:rPr lang="en-GB" sz="2000" b="1" dirty="0">
                <a:latin typeface="Segoe UI Variable Text" pitchFamily="2" charset="0"/>
              </a:rPr>
              <a:t>What is the purpose of this type of legislation? </a:t>
            </a:r>
          </a:p>
          <a:p>
            <a:endParaRPr lang="en-GB" sz="2000" b="1" dirty="0">
              <a:latin typeface="Segoe UI Variable Text" pitchFamily="2" charset="0"/>
            </a:endParaRPr>
          </a:p>
        </p:txBody>
      </p:sp>
      <p:cxnSp>
        <p:nvCxnSpPr>
          <p:cNvPr id="50" name="Straight Connector 49">
            <a:extLst>
              <a:ext uri="{FF2B5EF4-FFF2-40B4-BE49-F238E27FC236}">
                <a16:creationId xmlns:a16="http://schemas.microsoft.com/office/drawing/2014/main" id="{817055C9-C1B3-536C-E60D-52573B8EE232}"/>
              </a:ext>
            </a:extLst>
          </p:cNvPr>
          <p:cNvCxnSpPr>
            <a:cxnSpLocks/>
          </p:cNvCxnSpPr>
          <p:nvPr/>
        </p:nvCxnSpPr>
        <p:spPr>
          <a:xfrm>
            <a:off x="7152001" y="1110058"/>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C9DFD8F2-81B6-188D-2E21-CC9A64E5EFDF}"/>
              </a:ext>
            </a:extLst>
          </p:cNvPr>
          <p:cNvSpPr txBox="1"/>
          <p:nvPr/>
        </p:nvSpPr>
        <p:spPr>
          <a:xfrm>
            <a:off x="7820026" y="1110058"/>
            <a:ext cx="3975734" cy="369332"/>
          </a:xfrm>
          <a:prstGeom prst="rect">
            <a:avLst/>
          </a:prstGeom>
          <a:noFill/>
        </p:spPr>
        <p:txBody>
          <a:bodyPr wrap="square">
            <a:spAutoFit/>
          </a:bodyPr>
          <a:lstStyle/>
          <a:p>
            <a:pPr algn="ctr"/>
            <a:r>
              <a:rPr lang="en-GB" sz="1800" b="1" dirty="0">
                <a:latin typeface="Segoe UI Variable Text" pitchFamily="2" charset="0"/>
              </a:rPr>
              <a:t>Learning in Contex</a:t>
            </a:r>
            <a:r>
              <a:rPr lang="en-GB" b="1" dirty="0">
                <a:latin typeface="Segoe UI Variable Text" pitchFamily="2" charset="0"/>
              </a:rPr>
              <a:t>t</a:t>
            </a:r>
            <a:endParaRPr lang="en-GB" sz="1800" b="1" dirty="0">
              <a:latin typeface="Segoe UI Variable Text" pitchFamily="2" charset="0"/>
            </a:endParaRPr>
          </a:p>
        </p:txBody>
      </p:sp>
      <p:sp>
        <p:nvSpPr>
          <p:cNvPr id="7" name="TextBox 6">
            <a:extLst>
              <a:ext uri="{FF2B5EF4-FFF2-40B4-BE49-F238E27FC236}">
                <a16:creationId xmlns:a16="http://schemas.microsoft.com/office/drawing/2014/main" id="{876D5048-3E1E-DF1C-9F3B-2052F8571285}"/>
              </a:ext>
            </a:extLst>
          </p:cNvPr>
          <p:cNvSpPr txBox="1"/>
          <p:nvPr/>
        </p:nvSpPr>
        <p:spPr>
          <a:xfrm>
            <a:off x="7406262" y="1492387"/>
            <a:ext cx="2876905" cy="3139321"/>
          </a:xfrm>
          <a:prstGeom prst="rect">
            <a:avLst/>
          </a:prstGeom>
          <a:noFill/>
        </p:spPr>
        <p:txBody>
          <a:bodyPr wrap="square">
            <a:spAutoFit/>
          </a:bodyPr>
          <a:lstStyle/>
          <a:p>
            <a:r>
              <a:rPr lang="en-GB" dirty="0">
                <a:latin typeface="Segoe UI Variable Text" pitchFamily="2" charset="0"/>
              </a:rPr>
              <a:t>A documentary creator uploads a video accusing a local business owner of illegal activity without reliable evidence.</a:t>
            </a:r>
          </a:p>
          <a:p>
            <a:endParaRPr lang="en-GB" dirty="0">
              <a:latin typeface="Segoe UI Variable Text" pitchFamily="2" charset="0"/>
            </a:endParaRPr>
          </a:p>
          <a:p>
            <a:r>
              <a:rPr lang="en-GB" dirty="0">
                <a:latin typeface="Segoe UI Variable Text" pitchFamily="2" charset="0"/>
              </a:rPr>
              <a:t>If the accusations are false and damage the person’s reputation, the business owner could sue the producer for libel.</a:t>
            </a:r>
          </a:p>
        </p:txBody>
      </p:sp>
      <p:sp>
        <p:nvSpPr>
          <p:cNvPr id="8" name="TextBox 7">
            <a:extLst>
              <a:ext uri="{FF2B5EF4-FFF2-40B4-BE49-F238E27FC236}">
                <a16:creationId xmlns:a16="http://schemas.microsoft.com/office/drawing/2014/main" id="{91D63CC0-8BE5-F4DB-24A6-75E940DA79C9}"/>
              </a:ext>
            </a:extLst>
          </p:cNvPr>
          <p:cNvSpPr txBox="1"/>
          <p:nvPr/>
        </p:nvSpPr>
        <p:spPr>
          <a:xfrm>
            <a:off x="7454681" y="4674145"/>
            <a:ext cx="3563839" cy="2031325"/>
          </a:xfrm>
          <a:prstGeom prst="rect">
            <a:avLst/>
          </a:prstGeom>
          <a:noFill/>
          <a:ln>
            <a:solidFill>
              <a:schemeClr val="tx1"/>
            </a:solidFill>
            <a:prstDash val="dash"/>
          </a:ln>
        </p:spPr>
        <p:txBody>
          <a:bodyPr wrap="square">
            <a:spAutoFit/>
          </a:bodyPr>
          <a:lstStyle/>
          <a:p>
            <a:r>
              <a:rPr lang="en-GB" dirty="0">
                <a:latin typeface="Segoe UI Variable Text" pitchFamily="2" charset="0"/>
              </a:rPr>
              <a:t>As a result:</a:t>
            </a:r>
          </a:p>
          <a:p>
            <a:pPr marL="285750" lvl="0" indent="-285750">
              <a:buFont typeface="Arial" panose="020B0604020202020204" pitchFamily="34" charset="0"/>
              <a:buChar char="•"/>
            </a:pPr>
            <a:r>
              <a:rPr lang="en-GB" dirty="0">
                <a:latin typeface="Segoe UI Variable Text" pitchFamily="2" charset="0"/>
              </a:rPr>
              <a:t>the video could be removed, </a:t>
            </a:r>
          </a:p>
          <a:p>
            <a:pPr marL="285750" lvl="0" indent="-285750">
              <a:buFont typeface="Arial" panose="020B0604020202020204" pitchFamily="34" charset="0"/>
              <a:buChar char="•"/>
            </a:pPr>
            <a:r>
              <a:rPr lang="en-GB" dirty="0">
                <a:latin typeface="Segoe UI Variable Text" pitchFamily="2" charset="0"/>
              </a:rPr>
              <a:t>compensation may need to be paid, </a:t>
            </a:r>
          </a:p>
          <a:p>
            <a:pPr marL="285750" lvl="0" indent="-285750">
              <a:buFont typeface="Arial" panose="020B0604020202020204" pitchFamily="34" charset="0"/>
              <a:buChar char="•"/>
            </a:pPr>
            <a:r>
              <a:rPr lang="en-GB" dirty="0">
                <a:latin typeface="Segoe UI Variable Text" pitchFamily="2" charset="0"/>
              </a:rPr>
              <a:t>legal costs could increase, </a:t>
            </a:r>
          </a:p>
          <a:p>
            <a:pPr marL="285750" lvl="0" indent="-285750">
              <a:buFont typeface="Arial" panose="020B0604020202020204" pitchFamily="34" charset="0"/>
              <a:buChar char="•"/>
            </a:pPr>
            <a:r>
              <a:rPr lang="en-GB" dirty="0">
                <a:latin typeface="Segoe UI Variable Text" pitchFamily="2" charset="0"/>
              </a:rPr>
              <a:t>the producer’s reputation could suffer. </a:t>
            </a:r>
          </a:p>
        </p:txBody>
      </p:sp>
      <p:sp>
        <p:nvSpPr>
          <p:cNvPr id="2" name="TextBox 1">
            <a:extLst>
              <a:ext uri="{FF2B5EF4-FFF2-40B4-BE49-F238E27FC236}">
                <a16:creationId xmlns:a16="http://schemas.microsoft.com/office/drawing/2014/main" id="{2ADAF86E-B5EC-5348-9625-2C9E4576CED3}"/>
              </a:ext>
            </a:extLst>
          </p:cNvPr>
          <p:cNvSpPr txBox="1"/>
          <p:nvPr/>
        </p:nvSpPr>
        <p:spPr>
          <a:xfrm>
            <a:off x="285951" y="2646549"/>
            <a:ext cx="3086479" cy="3785652"/>
          </a:xfrm>
          <a:prstGeom prst="rect">
            <a:avLst/>
          </a:prstGeom>
          <a:noFill/>
        </p:spPr>
        <p:txBody>
          <a:bodyPr wrap="square">
            <a:spAutoFit/>
          </a:bodyPr>
          <a:lstStyle/>
          <a:p>
            <a:r>
              <a:rPr lang="en-GB" sz="2000" b="1" dirty="0">
                <a:latin typeface="Segoe UI Variable Text" pitchFamily="2" charset="0"/>
              </a:rPr>
              <a:t>Where can libel be found?</a:t>
            </a:r>
          </a:p>
          <a:p>
            <a:endParaRPr lang="en-GB" sz="2000" b="1" dirty="0">
              <a:latin typeface="Segoe UI Variable Text" pitchFamily="2" charset="0"/>
            </a:endParaRPr>
          </a:p>
          <a:p>
            <a:r>
              <a:rPr lang="en-GB" dirty="0">
                <a:latin typeface="Segoe UI Variable Text" pitchFamily="2" charset="0"/>
              </a:rPr>
              <a:t>In media production, libel can appear in:</a:t>
            </a:r>
          </a:p>
          <a:p>
            <a:pPr marL="285750" lvl="0" indent="-285750">
              <a:buFont typeface="Arial" panose="020B0604020202020204" pitchFamily="34" charset="0"/>
              <a:buChar char="•"/>
            </a:pPr>
            <a:r>
              <a:rPr lang="en-GB" dirty="0">
                <a:latin typeface="Segoe UI Variable Text" pitchFamily="2" charset="0"/>
              </a:rPr>
              <a:t>newspapers, </a:t>
            </a:r>
          </a:p>
          <a:p>
            <a:pPr marL="285750" lvl="0" indent="-285750">
              <a:buFont typeface="Arial" panose="020B0604020202020204" pitchFamily="34" charset="0"/>
              <a:buChar char="•"/>
            </a:pPr>
            <a:r>
              <a:rPr lang="en-GB" dirty="0">
                <a:latin typeface="Segoe UI Variable Text" pitchFamily="2" charset="0"/>
              </a:rPr>
              <a:t>websites, </a:t>
            </a:r>
          </a:p>
          <a:p>
            <a:pPr marL="285750" lvl="0" indent="-285750">
              <a:buFont typeface="Arial" panose="020B0604020202020204" pitchFamily="34" charset="0"/>
              <a:buChar char="•"/>
            </a:pPr>
            <a:r>
              <a:rPr lang="en-GB" dirty="0">
                <a:latin typeface="Segoe UI Variable Text" pitchFamily="2" charset="0"/>
              </a:rPr>
              <a:t>blogs, </a:t>
            </a:r>
          </a:p>
          <a:p>
            <a:pPr marL="285750" lvl="0" indent="-285750">
              <a:buFont typeface="Arial" panose="020B0604020202020204" pitchFamily="34" charset="0"/>
              <a:buChar char="•"/>
            </a:pPr>
            <a:r>
              <a:rPr lang="en-GB" dirty="0">
                <a:latin typeface="Segoe UI Variable Text" pitchFamily="2" charset="0"/>
              </a:rPr>
              <a:t>documentaries, </a:t>
            </a:r>
          </a:p>
          <a:p>
            <a:pPr marL="285750" lvl="0" indent="-285750">
              <a:buFont typeface="Arial" panose="020B0604020202020204" pitchFamily="34" charset="0"/>
              <a:buChar char="•"/>
            </a:pPr>
            <a:r>
              <a:rPr lang="en-GB" dirty="0">
                <a:latin typeface="Segoe UI Variable Text" pitchFamily="2" charset="0"/>
              </a:rPr>
              <a:t>social media posts, </a:t>
            </a:r>
          </a:p>
          <a:p>
            <a:pPr marL="285750" lvl="0" indent="-285750">
              <a:buFont typeface="Arial" panose="020B0604020202020204" pitchFamily="34" charset="0"/>
              <a:buChar char="•"/>
            </a:pPr>
            <a:r>
              <a:rPr lang="en-GB" dirty="0">
                <a:latin typeface="Segoe UI Variable Text" pitchFamily="2" charset="0"/>
              </a:rPr>
              <a:t>podcasts, </a:t>
            </a:r>
          </a:p>
          <a:p>
            <a:pPr marL="285750" lvl="0" indent="-285750">
              <a:buFont typeface="Arial" panose="020B0604020202020204" pitchFamily="34" charset="0"/>
              <a:buChar char="•"/>
            </a:pPr>
            <a:r>
              <a:rPr lang="en-GB" dirty="0">
                <a:latin typeface="Segoe UI Variable Text" pitchFamily="2" charset="0"/>
              </a:rPr>
              <a:t>videos, </a:t>
            </a:r>
          </a:p>
          <a:p>
            <a:pPr marL="285750" lvl="0" indent="-285750">
              <a:buFont typeface="Arial" panose="020B0604020202020204" pitchFamily="34" charset="0"/>
              <a:buChar char="•"/>
            </a:pPr>
            <a:r>
              <a:rPr lang="en-GB" dirty="0">
                <a:latin typeface="Segoe UI Variable Text" pitchFamily="2" charset="0"/>
              </a:rPr>
              <a:t>online reviews. </a:t>
            </a:r>
          </a:p>
        </p:txBody>
      </p:sp>
      <p:sp>
        <p:nvSpPr>
          <p:cNvPr id="11" name="TextBox 10">
            <a:extLst>
              <a:ext uri="{FF2B5EF4-FFF2-40B4-BE49-F238E27FC236}">
                <a16:creationId xmlns:a16="http://schemas.microsoft.com/office/drawing/2014/main" id="{91D4FEFB-0237-EB61-C07A-351F2912A64E}"/>
              </a:ext>
            </a:extLst>
          </p:cNvPr>
          <p:cNvSpPr txBox="1"/>
          <p:nvPr/>
        </p:nvSpPr>
        <p:spPr>
          <a:xfrm>
            <a:off x="3462951" y="3375385"/>
            <a:ext cx="3385677" cy="3416320"/>
          </a:xfrm>
          <a:prstGeom prst="rect">
            <a:avLst/>
          </a:prstGeom>
          <a:noFill/>
        </p:spPr>
        <p:txBody>
          <a:bodyPr wrap="square">
            <a:spAutoFit/>
          </a:bodyPr>
          <a:lstStyle/>
          <a:p>
            <a:r>
              <a:rPr lang="en-GB" dirty="0">
                <a:latin typeface="Segoe UI Variable Text" pitchFamily="2" charset="0"/>
              </a:rPr>
              <a:t>Libel law protects individuals and organisations from unfair or untrue statements that could cause:</a:t>
            </a:r>
          </a:p>
          <a:p>
            <a:pPr marL="285750" lvl="0" indent="-285750">
              <a:buFont typeface="Arial" panose="020B0604020202020204" pitchFamily="34" charset="0"/>
              <a:buChar char="•"/>
            </a:pPr>
            <a:r>
              <a:rPr lang="en-GB" dirty="0">
                <a:latin typeface="Segoe UI Variable Text" pitchFamily="2" charset="0"/>
              </a:rPr>
              <a:t>reputational damage, </a:t>
            </a:r>
          </a:p>
          <a:p>
            <a:pPr marL="285750" lvl="0" indent="-285750">
              <a:buFont typeface="Arial" panose="020B0604020202020204" pitchFamily="34" charset="0"/>
              <a:buChar char="•"/>
            </a:pPr>
            <a:r>
              <a:rPr lang="en-GB" dirty="0">
                <a:latin typeface="Segoe UI Variable Text" pitchFamily="2" charset="0"/>
              </a:rPr>
              <a:t>financial loss, </a:t>
            </a:r>
          </a:p>
          <a:p>
            <a:pPr marL="285750" lvl="0" indent="-285750">
              <a:buFont typeface="Arial" panose="020B0604020202020204" pitchFamily="34" charset="0"/>
              <a:buChar char="•"/>
            </a:pPr>
            <a:r>
              <a:rPr lang="en-GB" dirty="0">
                <a:latin typeface="Segoe UI Variable Text" pitchFamily="2" charset="0"/>
              </a:rPr>
              <a:t>public humiliation, </a:t>
            </a:r>
          </a:p>
          <a:p>
            <a:pPr marL="285750" lvl="0" indent="-285750">
              <a:buFont typeface="Arial" panose="020B0604020202020204" pitchFamily="34" charset="0"/>
              <a:buChar char="•"/>
            </a:pPr>
            <a:r>
              <a:rPr lang="en-GB" dirty="0">
                <a:latin typeface="Segoe UI Variable Text" pitchFamily="2" charset="0"/>
              </a:rPr>
              <a:t>loss of employment. </a:t>
            </a:r>
          </a:p>
          <a:p>
            <a:pPr lvl="0"/>
            <a:endParaRPr lang="en-GB" dirty="0">
              <a:latin typeface="Segoe UI Variable Text" pitchFamily="2" charset="0"/>
            </a:endParaRPr>
          </a:p>
          <a:p>
            <a:r>
              <a:rPr lang="en-GB" dirty="0">
                <a:latin typeface="Segoe UI Variable Text" pitchFamily="2" charset="0"/>
              </a:rPr>
              <a:t>In the UK, libel is mainly covered under the </a:t>
            </a:r>
            <a:r>
              <a:rPr lang="en-GB" b="1" dirty="0">
                <a:latin typeface="Segoe UI Variable Text" pitchFamily="2" charset="0"/>
              </a:rPr>
              <a:t>Defamation Act 2013.</a:t>
            </a:r>
          </a:p>
        </p:txBody>
      </p:sp>
      <p:pic>
        <p:nvPicPr>
          <p:cNvPr id="9" name="Picture 8">
            <a:extLst>
              <a:ext uri="{FF2B5EF4-FFF2-40B4-BE49-F238E27FC236}">
                <a16:creationId xmlns:a16="http://schemas.microsoft.com/office/drawing/2014/main" id="{FF01EB09-90CF-F6A6-7CCA-F54143A2D70B}"/>
              </a:ext>
            </a:extLst>
          </p:cNvPr>
          <p:cNvPicPr>
            <a:picLocks noChangeAspect="1"/>
          </p:cNvPicPr>
          <p:nvPr/>
        </p:nvPicPr>
        <p:blipFill>
          <a:blip r:embed="rId4"/>
          <a:stretch>
            <a:fillRect/>
          </a:stretch>
        </p:blipFill>
        <p:spPr>
          <a:xfrm>
            <a:off x="10351369" y="1542788"/>
            <a:ext cx="1455821" cy="1619396"/>
          </a:xfrm>
          <a:prstGeom prst="rect">
            <a:avLst/>
          </a:prstGeom>
        </p:spPr>
      </p:pic>
      <p:pic>
        <p:nvPicPr>
          <p:cNvPr id="5" name="Graphic 4" descr="Thumbs up sign with solid fill">
            <a:extLst>
              <a:ext uri="{FF2B5EF4-FFF2-40B4-BE49-F238E27FC236}">
                <a16:creationId xmlns:a16="http://schemas.microsoft.com/office/drawing/2014/main" id="{4C24500C-4D73-F7C9-7357-FC86DF36811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84575" y="77999"/>
            <a:ext cx="727003" cy="727003"/>
          </a:xfrm>
          <a:prstGeom prst="rect">
            <a:avLst/>
          </a:prstGeom>
        </p:spPr>
      </p:pic>
      <p:sp>
        <p:nvSpPr>
          <p:cNvPr id="12" name="TextBox 11">
            <a:extLst>
              <a:ext uri="{FF2B5EF4-FFF2-40B4-BE49-F238E27FC236}">
                <a16:creationId xmlns:a16="http://schemas.microsoft.com/office/drawing/2014/main" id="{8B9A9870-E228-9795-9351-3B5CB87036BE}"/>
              </a:ext>
            </a:extLst>
          </p:cNvPr>
          <p:cNvSpPr txBox="1"/>
          <p:nvPr/>
        </p:nvSpPr>
        <p:spPr>
          <a:xfrm>
            <a:off x="7121533" y="158671"/>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This is a printable resource that can be used to help you complete today’s workbook. </a:t>
            </a:r>
            <a:endParaRPr lang="en-GB" dirty="0"/>
          </a:p>
        </p:txBody>
      </p:sp>
    </p:spTree>
    <p:extLst>
      <p:ext uri="{BB962C8B-B14F-4D97-AF65-F5344CB8AC3E}">
        <p14:creationId xmlns:p14="http://schemas.microsoft.com/office/powerpoint/2010/main" val="36428651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89D27-2017-AD5F-4DEE-303E1C8752B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33868B7-2AD3-61BB-AB0F-B34CB00ECC5C}"/>
              </a:ext>
            </a:extLst>
          </p:cNvPr>
          <p:cNvSpPr txBox="1"/>
          <p:nvPr/>
        </p:nvSpPr>
        <p:spPr>
          <a:xfrm>
            <a:off x="125729" y="134273"/>
            <a:ext cx="641794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Slander</a:t>
            </a:r>
          </a:p>
        </p:txBody>
      </p:sp>
      <p:sp>
        <p:nvSpPr>
          <p:cNvPr id="4" name="Rectangle 3">
            <a:extLst>
              <a:ext uri="{FF2B5EF4-FFF2-40B4-BE49-F238E27FC236}">
                <a16:creationId xmlns:a16="http://schemas.microsoft.com/office/drawing/2014/main" id="{B7E5E8ED-0953-66D2-746A-5E83BA90723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3F787D84-D412-11D5-FD74-C9566FA8C291}"/>
              </a:ext>
            </a:extLst>
          </p:cNvPr>
          <p:cNvSpPr txBox="1"/>
          <p:nvPr/>
        </p:nvSpPr>
        <p:spPr>
          <a:xfrm>
            <a:off x="241264" y="1076889"/>
            <a:ext cx="7096796" cy="1292662"/>
          </a:xfrm>
          <a:prstGeom prst="rect">
            <a:avLst/>
          </a:prstGeom>
          <a:noFill/>
        </p:spPr>
        <p:txBody>
          <a:bodyPr wrap="square">
            <a:spAutoFit/>
          </a:bodyPr>
          <a:lstStyle/>
          <a:p>
            <a:r>
              <a:rPr lang="en-GB" sz="2400" b="1" dirty="0">
                <a:latin typeface="Segoe UI Variable Text" pitchFamily="2" charset="0"/>
              </a:rPr>
              <a:t>What is meant by slander?</a:t>
            </a:r>
          </a:p>
          <a:p>
            <a:endParaRPr lang="en-GB" dirty="0">
              <a:latin typeface="Segoe UI Variable Text" pitchFamily="2" charset="0"/>
            </a:endParaRPr>
          </a:p>
          <a:p>
            <a:r>
              <a:rPr lang="en-GB" b="1" dirty="0">
                <a:latin typeface="Segoe UI Variable Text" pitchFamily="2" charset="0"/>
              </a:rPr>
              <a:t>Slander</a:t>
            </a:r>
            <a:r>
              <a:rPr lang="en-GB" dirty="0">
                <a:latin typeface="Segoe UI Variable Text" pitchFamily="2" charset="0"/>
              </a:rPr>
              <a:t> is a form of defamation that involves false spoken statements that damage a person’s reputation. </a:t>
            </a:r>
          </a:p>
        </p:txBody>
      </p:sp>
      <p:sp>
        <p:nvSpPr>
          <p:cNvPr id="48" name="TextBox 47">
            <a:extLst>
              <a:ext uri="{FF2B5EF4-FFF2-40B4-BE49-F238E27FC236}">
                <a16:creationId xmlns:a16="http://schemas.microsoft.com/office/drawing/2014/main" id="{BD6D84E7-68B1-A779-9DEA-DE279D4DB7C1}"/>
              </a:ext>
            </a:extLst>
          </p:cNvPr>
          <p:cNvSpPr txBox="1"/>
          <p:nvPr/>
        </p:nvSpPr>
        <p:spPr>
          <a:xfrm>
            <a:off x="3463493" y="2641010"/>
            <a:ext cx="3486011" cy="707886"/>
          </a:xfrm>
          <a:prstGeom prst="rect">
            <a:avLst/>
          </a:prstGeom>
          <a:noFill/>
        </p:spPr>
        <p:txBody>
          <a:bodyPr wrap="square">
            <a:spAutoFit/>
          </a:bodyPr>
          <a:lstStyle/>
          <a:p>
            <a:r>
              <a:rPr lang="en-GB" sz="2000" b="1" dirty="0">
                <a:latin typeface="Segoe UI Variable Text" pitchFamily="2" charset="0"/>
              </a:rPr>
              <a:t>How is it different to libel?</a:t>
            </a:r>
          </a:p>
          <a:p>
            <a:endParaRPr lang="en-GB" sz="2000" b="1" dirty="0">
              <a:latin typeface="Segoe UI Variable Text" pitchFamily="2" charset="0"/>
            </a:endParaRPr>
          </a:p>
        </p:txBody>
      </p:sp>
      <p:cxnSp>
        <p:nvCxnSpPr>
          <p:cNvPr id="50" name="Straight Connector 49">
            <a:extLst>
              <a:ext uri="{FF2B5EF4-FFF2-40B4-BE49-F238E27FC236}">
                <a16:creationId xmlns:a16="http://schemas.microsoft.com/office/drawing/2014/main" id="{3485F4D9-41EA-8FF0-B9FF-8B932CA74030}"/>
              </a:ext>
            </a:extLst>
          </p:cNvPr>
          <p:cNvCxnSpPr>
            <a:cxnSpLocks/>
          </p:cNvCxnSpPr>
          <p:nvPr/>
        </p:nvCxnSpPr>
        <p:spPr>
          <a:xfrm>
            <a:off x="7152001" y="1110058"/>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51470D36-68D1-5B1B-C444-E6C4E75553A2}"/>
              </a:ext>
            </a:extLst>
          </p:cNvPr>
          <p:cNvSpPr txBox="1"/>
          <p:nvPr/>
        </p:nvSpPr>
        <p:spPr>
          <a:xfrm>
            <a:off x="7820026" y="1110058"/>
            <a:ext cx="3975734" cy="369332"/>
          </a:xfrm>
          <a:prstGeom prst="rect">
            <a:avLst/>
          </a:prstGeom>
          <a:noFill/>
        </p:spPr>
        <p:txBody>
          <a:bodyPr wrap="square">
            <a:spAutoFit/>
          </a:bodyPr>
          <a:lstStyle/>
          <a:p>
            <a:pPr algn="ctr"/>
            <a:r>
              <a:rPr lang="en-GB" sz="1800" b="1" dirty="0">
                <a:latin typeface="Segoe UI Variable Text" pitchFamily="2" charset="0"/>
              </a:rPr>
              <a:t>Learning in Contex</a:t>
            </a:r>
            <a:r>
              <a:rPr lang="en-GB" b="1" dirty="0">
                <a:latin typeface="Segoe UI Variable Text" pitchFamily="2" charset="0"/>
              </a:rPr>
              <a:t>t</a:t>
            </a:r>
            <a:endParaRPr lang="en-GB" sz="1800" b="1" dirty="0">
              <a:latin typeface="Segoe UI Variable Text" pitchFamily="2" charset="0"/>
            </a:endParaRPr>
          </a:p>
        </p:txBody>
      </p:sp>
      <p:sp>
        <p:nvSpPr>
          <p:cNvPr id="7" name="TextBox 6">
            <a:extLst>
              <a:ext uri="{FF2B5EF4-FFF2-40B4-BE49-F238E27FC236}">
                <a16:creationId xmlns:a16="http://schemas.microsoft.com/office/drawing/2014/main" id="{B0E9464C-A6A9-350E-804C-9B192D21B160}"/>
              </a:ext>
            </a:extLst>
          </p:cNvPr>
          <p:cNvSpPr txBox="1"/>
          <p:nvPr/>
        </p:nvSpPr>
        <p:spPr>
          <a:xfrm>
            <a:off x="7406262" y="1492387"/>
            <a:ext cx="2876905" cy="3139321"/>
          </a:xfrm>
          <a:prstGeom prst="rect">
            <a:avLst/>
          </a:prstGeom>
          <a:noFill/>
        </p:spPr>
        <p:txBody>
          <a:bodyPr wrap="square">
            <a:spAutoFit/>
          </a:bodyPr>
          <a:lstStyle/>
          <a:p>
            <a:r>
              <a:rPr lang="en-GB" dirty="0">
                <a:latin typeface="Segoe UI Variable Text" pitchFamily="2" charset="0"/>
              </a:rPr>
              <a:t>A livestream host falsely claims during a live podcast that a local restaurant owner steals money from customers.</a:t>
            </a:r>
          </a:p>
          <a:p>
            <a:endParaRPr lang="en-GB" dirty="0">
              <a:latin typeface="Segoe UI Variable Text" pitchFamily="2" charset="0"/>
            </a:endParaRPr>
          </a:p>
          <a:p>
            <a:r>
              <a:rPr lang="en-GB" dirty="0">
                <a:latin typeface="Segoe UI Variable Text" pitchFamily="2" charset="0"/>
              </a:rPr>
              <a:t>If the accusation is untrue and harms the business’s reputation, the owner could take legal action for slander.</a:t>
            </a:r>
          </a:p>
        </p:txBody>
      </p:sp>
      <p:sp>
        <p:nvSpPr>
          <p:cNvPr id="8" name="TextBox 7">
            <a:extLst>
              <a:ext uri="{FF2B5EF4-FFF2-40B4-BE49-F238E27FC236}">
                <a16:creationId xmlns:a16="http://schemas.microsoft.com/office/drawing/2014/main" id="{D44F14B2-473C-4B44-7AEF-6D60296CA9B1}"/>
              </a:ext>
            </a:extLst>
          </p:cNvPr>
          <p:cNvSpPr txBox="1"/>
          <p:nvPr/>
        </p:nvSpPr>
        <p:spPr>
          <a:xfrm>
            <a:off x="7454682" y="4674145"/>
            <a:ext cx="4451368" cy="1754326"/>
          </a:xfrm>
          <a:prstGeom prst="rect">
            <a:avLst/>
          </a:prstGeom>
          <a:noFill/>
          <a:ln>
            <a:solidFill>
              <a:schemeClr val="tx1"/>
            </a:solidFill>
            <a:prstDash val="dash"/>
          </a:ln>
        </p:spPr>
        <p:txBody>
          <a:bodyPr wrap="square">
            <a:spAutoFit/>
          </a:bodyPr>
          <a:lstStyle/>
          <a:p>
            <a:r>
              <a:rPr lang="en-GB" dirty="0">
                <a:latin typeface="Segoe UI Variable Text" pitchFamily="2" charset="0"/>
              </a:rPr>
              <a:t>As a result:</a:t>
            </a:r>
          </a:p>
          <a:p>
            <a:pPr marL="285750" lvl="0" indent="-285750">
              <a:buFont typeface="Arial" panose="020B0604020202020204" pitchFamily="34" charset="0"/>
              <a:buChar char="•"/>
            </a:pPr>
            <a:r>
              <a:rPr lang="en-GB" dirty="0">
                <a:latin typeface="Segoe UI Variable Text" pitchFamily="2" charset="0"/>
              </a:rPr>
              <a:t>the stream could be removed, </a:t>
            </a:r>
          </a:p>
          <a:p>
            <a:pPr marL="285750" lvl="0" indent="-285750">
              <a:buFont typeface="Arial" panose="020B0604020202020204" pitchFamily="34" charset="0"/>
              <a:buChar char="•"/>
            </a:pPr>
            <a:r>
              <a:rPr lang="en-GB" dirty="0">
                <a:latin typeface="Segoe UI Variable Text" pitchFamily="2" charset="0"/>
              </a:rPr>
              <a:t>compensation may need to be paid, </a:t>
            </a:r>
          </a:p>
          <a:p>
            <a:pPr marL="285750" lvl="0" indent="-285750">
              <a:buFont typeface="Arial" panose="020B0604020202020204" pitchFamily="34" charset="0"/>
              <a:buChar char="•"/>
            </a:pPr>
            <a:r>
              <a:rPr lang="en-GB" dirty="0">
                <a:latin typeface="Segoe UI Variable Text" pitchFamily="2" charset="0"/>
              </a:rPr>
              <a:t>the platform may suspend the creator, </a:t>
            </a:r>
          </a:p>
          <a:p>
            <a:pPr marL="285750" indent="-285750">
              <a:buFont typeface="Arial" panose="020B0604020202020204" pitchFamily="34" charset="0"/>
              <a:buChar char="•"/>
            </a:pPr>
            <a:r>
              <a:rPr lang="en-GB" dirty="0">
                <a:latin typeface="Segoe UI Variable Text" pitchFamily="2" charset="0"/>
              </a:rPr>
              <a:t>the producer’s reputation could be damaged</a:t>
            </a:r>
          </a:p>
        </p:txBody>
      </p:sp>
      <p:sp>
        <p:nvSpPr>
          <p:cNvPr id="2" name="TextBox 1">
            <a:extLst>
              <a:ext uri="{FF2B5EF4-FFF2-40B4-BE49-F238E27FC236}">
                <a16:creationId xmlns:a16="http://schemas.microsoft.com/office/drawing/2014/main" id="{167BA9CF-562B-6D2E-9867-56EC27222D94}"/>
              </a:ext>
            </a:extLst>
          </p:cNvPr>
          <p:cNvSpPr txBox="1"/>
          <p:nvPr/>
        </p:nvSpPr>
        <p:spPr>
          <a:xfrm>
            <a:off x="252905" y="2641010"/>
            <a:ext cx="3109340" cy="3231654"/>
          </a:xfrm>
          <a:prstGeom prst="rect">
            <a:avLst/>
          </a:prstGeom>
          <a:noFill/>
        </p:spPr>
        <p:txBody>
          <a:bodyPr wrap="square">
            <a:spAutoFit/>
          </a:bodyPr>
          <a:lstStyle/>
          <a:p>
            <a:r>
              <a:rPr lang="en-GB" sz="2000" b="1" dirty="0">
                <a:latin typeface="Segoe UI Variable Text" pitchFamily="2" charset="0"/>
              </a:rPr>
              <a:t>Where can slander occur?</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live radio broadcasts, </a:t>
            </a:r>
          </a:p>
          <a:p>
            <a:pPr marL="285750" lvl="0" indent="-285750">
              <a:buFont typeface="Arial" panose="020B0604020202020204" pitchFamily="34" charset="0"/>
              <a:buChar char="•"/>
            </a:pPr>
            <a:r>
              <a:rPr lang="en-GB" dirty="0">
                <a:latin typeface="Segoe UI Variable Text" pitchFamily="2" charset="0"/>
              </a:rPr>
              <a:t>podcasts, </a:t>
            </a:r>
          </a:p>
          <a:p>
            <a:pPr marL="285750" lvl="0" indent="-285750">
              <a:buFont typeface="Arial" panose="020B0604020202020204" pitchFamily="34" charset="0"/>
              <a:buChar char="•"/>
            </a:pPr>
            <a:r>
              <a:rPr lang="en-GB" dirty="0">
                <a:latin typeface="Segoe UI Variable Text" pitchFamily="2" charset="0"/>
              </a:rPr>
              <a:t>interviews, </a:t>
            </a:r>
          </a:p>
          <a:p>
            <a:pPr marL="285750" lvl="0" indent="-285750">
              <a:buFont typeface="Arial" panose="020B0604020202020204" pitchFamily="34" charset="0"/>
              <a:buChar char="•"/>
            </a:pPr>
            <a:r>
              <a:rPr lang="en-GB" dirty="0">
                <a:latin typeface="Segoe UI Variable Text" pitchFamily="2" charset="0"/>
              </a:rPr>
              <a:t>livestreams, </a:t>
            </a:r>
          </a:p>
          <a:p>
            <a:pPr marL="285750" lvl="0" indent="-285750">
              <a:buFont typeface="Arial" panose="020B0604020202020204" pitchFamily="34" charset="0"/>
              <a:buChar char="•"/>
            </a:pPr>
            <a:r>
              <a:rPr lang="en-GB" dirty="0">
                <a:latin typeface="Segoe UI Variable Text" pitchFamily="2" charset="0"/>
              </a:rPr>
              <a:t>television programmes, </a:t>
            </a:r>
          </a:p>
          <a:p>
            <a:pPr marL="285750" lvl="0" indent="-285750">
              <a:buFont typeface="Arial" panose="020B0604020202020204" pitchFamily="34" charset="0"/>
              <a:buChar char="•"/>
            </a:pPr>
            <a:r>
              <a:rPr lang="en-GB" dirty="0">
                <a:latin typeface="Segoe UI Variable Text" pitchFamily="2" charset="0"/>
              </a:rPr>
              <a:t>speeches, </a:t>
            </a:r>
          </a:p>
          <a:p>
            <a:pPr marL="285750" lvl="0" indent="-285750">
              <a:buFont typeface="Arial" panose="020B0604020202020204" pitchFamily="34" charset="0"/>
              <a:buChar char="•"/>
            </a:pPr>
            <a:r>
              <a:rPr lang="en-GB" dirty="0">
                <a:latin typeface="Segoe UI Variable Text" pitchFamily="2" charset="0"/>
              </a:rPr>
              <a:t>live social media content. </a:t>
            </a:r>
          </a:p>
          <a:p>
            <a:pPr marL="285750" lvl="0" indent="-285750">
              <a:buFont typeface="Arial" panose="020B0604020202020204" pitchFamily="34" charset="0"/>
              <a:buChar char="•"/>
            </a:pPr>
            <a:endParaRPr lang="en-GB" dirty="0">
              <a:latin typeface="Segoe UI Variable Text" pitchFamily="2" charset="0"/>
            </a:endParaRPr>
          </a:p>
        </p:txBody>
      </p:sp>
      <p:sp>
        <p:nvSpPr>
          <p:cNvPr id="11" name="TextBox 10">
            <a:extLst>
              <a:ext uri="{FF2B5EF4-FFF2-40B4-BE49-F238E27FC236}">
                <a16:creationId xmlns:a16="http://schemas.microsoft.com/office/drawing/2014/main" id="{AF0116CC-C61B-4756-7FB0-A2DF013CF7F6}"/>
              </a:ext>
            </a:extLst>
          </p:cNvPr>
          <p:cNvSpPr txBox="1"/>
          <p:nvPr/>
        </p:nvSpPr>
        <p:spPr>
          <a:xfrm>
            <a:off x="3475074" y="3086439"/>
            <a:ext cx="3385677" cy="3139321"/>
          </a:xfrm>
          <a:prstGeom prst="rect">
            <a:avLst/>
          </a:prstGeom>
          <a:noFill/>
        </p:spPr>
        <p:txBody>
          <a:bodyPr wrap="square">
            <a:spAutoFit/>
          </a:bodyPr>
          <a:lstStyle/>
          <a:p>
            <a:r>
              <a:rPr lang="en-GB" dirty="0">
                <a:latin typeface="Segoe UI Variable Text" pitchFamily="2" charset="0"/>
              </a:rPr>
              <a:t>Unlike libel, which relates to written or published material, slander is usually:</a:t>
            </a:r>
          </a:p>
          <a:p>
            <a:pPr marL="285750" lvl="0" indent="-285750">
              <a:buFont typeface="Arial" panose="020B0604020202020204" pitchFamily="34" charset="0"/>
              <a:buChar char="•"/>
            </a:pPr>
            <a:r>
              <a:rPr lang="en-GB" dirty="0">
                <a:latin typeface="Segoe UI Variable Text" pitchFamily="2" charset="0"/>
              </a:rPr>
              <a:t>spoken verbally, </a:t>
            </a:r>
          </a:p>
          <a:p>
            <a:pPr marL="285750" lvl="0" indent="-285750">
              <a:buFont typeface="Arial" panose="020B0604020202020204" pitchFamily="34" charset="0"/>
              <a:buChar char="•"/>
            </a:pPr>
            <a:r>
              <a:rPr lang="en-GB" dirty="0">
                <a:latin typeface="Segoe UI Variable Text" pitchFamily="2" charset="0"/>
              </a:rPr>
              <a:t>broadcast live, </a:t>
            </a:r>
          </a:p>
          <a:p>
            <a:pPr marL="285750" lvl="0" indent="-285750">
              <a:buFont typeface="Arial" panose="020B0604020202020204" pitchFamily="34" charset="0"/>
              <a:buChar char="•"/>
            </a:pPr>
            <a:r>
              <a:rPr lang="en-GB" dirty="0">
                <a:latin typeface="Segoe UI Variable Text" pitchFamily="2" charset="0"/>
              </a:rPr>
              <a:t>communicated through speech-based media. </a:t>
            </a:r>
          </a:p>
          <a:p>
            <a:pPr lvl="0"/>
            <a:endParaRPr lang="en-GB" dirty="0">
              <a:latin typeface="Segoe UI Variable Text" pitchFamily="2" charset="0"/>
            </a:endParaRPr>
          </a:p>
          <a:p>
            <a:r>
              <a:rPr lang="en-GB" dirty="0">
                <a:latin typeface="Segoe UI Variable Text" pitchFamily="2" charset="0"/>
              </a:rPr>
              <a:t>In the UK, slander is mainly covered under the </a:t>
            </a:r>
            <a:r>
              <a:rPr lang="en-GB" b="1" dirty="0">
                <a:latin typeface="Segoe UI Variable Text" pitchFamily="2" charset="0"/>
              </a:rPr>
              <a:t>Defamation Act 2013.</a:t>
            </a:r>
          </a:p>
        </p:txBody>
      </p:sp>
      <p:pic>
        <p:nvPicPr>
          <p:cNvPr id="32" name="Picture 31">
            <a:extLst>
              <a:ext uri="{FF2B5EF4-FFF2-40B4-BE49-F238E27FC236}">
                <a16:creationId xmlns:a16="http://schemas.microsoft.com/office/drawing/2014/main" id="{B473661C-99DD-3A34-1042-4F5698C0B9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0" name="Picture 9">
            <a:extLst>
              <a:ext uri="{FF2B5EF4-FFF2-40B4-BE49-F238E27FC236}">
                <a16:creationId xmlns:a16="http://schemas.microsoft.com/office/drawing/2014/main" id="{BE612380-1F15-FF51-FF2E-1972024B4A89}"/>
              </a:ext>
            </a:extLst>
          </p:cNvPr>
          <p:cNvPicPr>
            <a:picLocks noChangeAspect="1"/>
          </p:cNvPicPr>
          <p:nvPr/>
        </p:nvPicPr>
        <p:blipFill>
          <a:blip r:embed="rId4"/>
          <a:stretch>
            <a:fillRect/>
          </a:stretch>
        </p:blipFill>
        <p:spPr>
          <a:xfrm>
            <a:off x="10211220" y="1572178"/>
            <a:ext cx="1694829" cy="1933022"/>
          </a:xfrm>
          <a:prstGeom prst="rect">
            <a:avLst/>
          </a:prstGeom>
        </p:spPr>
      </p:pic>
      <p:pic>
        <p:nvPicPr>
          <p:cNvPr id="5" name="Graphic 4" descr="Thumbs up sign with solid fill">
            <a:extLst>
              <a:ext uri="{FF2B5EF4-FFF2-40B4-BE49-F238E27FC236}">
                <a16:creationId xmlns:a16="http://schemas.microsoft.com/office/drawing/2014/main" id="{13BAECD6-A8B4-F95C-E15C-910209FC0FE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84575" y="77999"/>
            <a:ext cx="727003" cy="727003"/>
          </a:xfrm>
          <a:prstGeom prst="rect">
            <a:avLst/>
          </a:prstGeom>
        </p:spPr>
      </p:pic>
      <p:sp>
        <p:nvSpPr>
          <p:cNvPr id="9" name="TextBox 8">
            <a:extLst>
              <a:ext uri="{FF2B5EF4-FFF2-40B4-BE49-F238E27FC236}">
                <a16:creationId xmlns:a16="http://schemas.microsoft.com/office/drawing/2014/main" id="{EB28B037-BB3E-EE92-1706-3D34E745799A}"/>
              </a:ext>
            </a:extLst>
          </p:cNvPr>
          <p:cNvSpPr txBox="1"/>
          <p:nvPr/>
        </p:nvSpPr>
        <p:spPr>
          <a:xfrm>
            <a:off x="7121533" y="158671"/>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Q5 of Task 1 </a:t>
            </a:r>
            <a:r>
              <a:rPr lang="en-GB" dirty="0">
                <a:latin typeface="Segoe UI Variable Text" pitchFamily="2" charset="0"/>
              </a:rPr>
              <a:t>in the student workbook. </a:t>
            </a:r>
            <a:endParaRPr lang="en-GB" dirty="0"/>
          </a:p>
        </p:txBody>
      </p:sp>
    </p:spTree>
    <p:extLst>
      <p:ext uri="{BB962C8B-B14F-4D97-AF65-F5344CB8AC3E}">
        <p14:creationId xmlns:p14="http://schemas.microsoft.com/office/powerpoint/2010/main" val="3424116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2031325"/>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(Pulse News Media)*</a:t>
            </a:r>
          </a:p>
          <a:p>
            <a:pPr marL="285750" indent="-285750">
              <a:buFont typeface="Arial" panose="020B0604020202020204" pitchFamily="34" charset="0"/>
              <a:buChar char="•"/>
            </a:pPr>
            <a:r>
              <a:rPr lang="en-GB" dirty="0">
                <a:latin typeface="Segoe UI Variable Text" pitchFamily="2" charset="0"/>
              </a:rPr>
              <a:t>Task 4: Exam-style question</a:t>
            </a:r>
          </a:p>
          <a:p>
            <a:pPr marL="285750" indent="-285750">
              <a:buFont typeface="Arial" panose="020B0604020202020204" pitchFamily="34" charset="0"/>
              <a:buChar char="•"/>
            </a:pPr>
            <a:endParaRPr lang="en-GB" dirty="0">
              <a:latin typeface="Segoe UI Variable Text" pitchFamily="2" charset="0"/>
            </a:endParaRPr>
          </a:p>
          <a:p>
            <a:r>
              <a:rPr lang="en-GB" dirty="0">
                <a:latin typeface="Segoe UI Variable Text" pitchFamily="2" charset="0"/>
              </a:rPr>
              <a:t>*This can be completed as an independent study</a:t>
            </a:r>
            <a:r>
              <a:rPr lang="en-GB">
                <a:latin typeface="Segoe UI Variable Text" pitchFamily="2" charset="0"/>
              </a:rPr>
              <a:t>/homework</a:t>
            </a:r>
            <a:endParaRPr lang="en-GB" dirty="0">
              <a:latin typeface="Segoe UI Variable Text" pitchFamily="2" charset="0"/>
            </a:endParaRPr>
          </a:p>
        </p:txBody>
      </p:sp>
    </p:spTree>
    <p:extLst>
      <p:ext uri="{BB962C8B-B14F-4D97-AF65-F5344CB8AC3E}">
        <p14:creationId xmlns:p14="http://schemas.microsoft.com/office/powerpoint/2010/main" val="14250228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Point builder</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8412480" y="1429018"/>
            <a:ext cx="339471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Add as many example to each column that you can think of. </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498080" y="1316854"/>
            <a:ext cx="914400" cy="914400"/>
          </a:xfrm>
          <a:prstGeom prst="rect">
            <a:avLst/>
          </a:prstGeom>
        </p:spPr>
      </p:pic>
      <p:graphicFrame>
        <p:nvGraphicFramePr>
          <p:cNvPr id="2" name="Table 1">
            <a:extLst>
              <a:ext uri="{FF2B5EF4-FFF2-40B4-BE49-F238E27FC236}">
                <a16:creationId xmlns:a16="http://schemas.microsoft.com/office/drawing/2014/main" id="{A4305B08-FAE3-9E48-50BD-94B9CDC1954F}"/>
              </a:ext>
            </a:extLst>
          </p:cNvPr>
          <p:cNvGraphicFramePr>
            <a:graphicFrameLocks noGrp="1"/>
          </p:cNvGraphicFramePr>
          <p:nvPr>
            <p:extLst>
              <p:ext uri="{D42A27DB-BD31-4B8C-83A1-F6EECF244321}">
                <p14:modId xmlns:p14="http://schemas.microsoft.com/office/powerpoint/2010/main" val="4255679116"/>
              </p:ext>
            </p:extLst>
          </p:nvPr>
        </p:nvGraphicFramePr>
        <p:xfrm>
          <a:off x="224790" y="1381343"/>
          <a:ext cx="7195186" cy="4851400"/>
        </p:xfrm>
        <a:graphic>
          <a:graphicData uri="http://schemas.openxmlformats.org/drawingml/2006/table">
            <a:tbl>
              <a:tblPr firstRow="1" bandRow="1">
                <a:tableStyleId>{5940675A-B579-460E-94D1-54222C63F5DA}</a:tableStyleId>
              </a:tblPr>
              <a:tblGrid>
                <a:gridCol w="3597593">
                  <a:extLst>
                    <a:ext uri="{9D8B030D-6E8A-4147-A177-3AD203B41FA5}">
                      <a16:colId xmlns:a16="http://schemas.microsoft.com/office/drawing/2014/main" val="2748428961"/>
                    </a:ext>
                  </a:extLst>
                </a:gridCol>
                <a:gridCol w="3597593">
                  <a:extLst>
                    <a:ext uri="{9D8B030D-6E8A-4147-A177-3AD203B41FA5}">
                      <a16:colId xmlns:a16="http://schemas.microsoft.com/office/drawing/2014/main" val="3974717203"/>
                    </a:ext>
                  </a:extLst>
                </a:gridCol>
              </a:tblGrid>
              <a:tr h="370840">
                <a:tc>
                  <a:txBody>
                    <a:bodyPr/>
                    <a:lstStyle/>
                    <a:p>
                      <a:pPr algn="ctr"/>
                      <a:r>
                        <a:rPr lang="en-GB" b="1" dirty="0">
                          <a:latin typeface="Segoe UI Variable Text" pitchFamily="2" charset="0"/>
                        </a:rPr>
                        <a:t>Types of media products</a:t>
                      </a:r>
                    </a:p>
                  </a:txBody>
                  <a:tcPr>
                    <a:solidFill>
                      <a:schemeClr val="bg1">
                        <a:lumMod val="95000"/>
                      </a:schemeClr>
                    </a:solidFill>
                  </a:tcPr>
                </a:tc>
                <a:tc>
                  <a:txBody>
                    <a:bodyPr/>
                    <a:lstStyle/>
                    <a:p>
                      <a:pPr algn="ctr"/>
                      <a:r>
                        <a:rPr lang="en-GB" b="1" dirty="0">
                          <a:latin typeface="Segoe UI Variable Text" pitchFamily="2" charset="0"/>
                        </a:rPr>
                        <a:t>Revenue streams</a:t>
                      </a:r>
                    </a:p>
                  </a:txBody>
                  <a:tcPr>
                    <a:solidFill>
                      <a:schemeClr val="bg1">
                        <a:lumMod val="95000"/>
                      </a:schemeClr>
                    </a:solidFill>
                  </a:tcPr>
                </a:tc>
                <a:extLst>
                  <a:ext uri="{0D108BD9-81ED-4DB2-BD59-A6C34878D82A}">
                    <a16:rowId xmlns:a16="http://schemas.microsoft.com/office/drawing/2014/main" val="2906773998"/>
                  </a:ext>
                </a:extLst>
              </a:tr>
              <a:tr h="370840">
                <a:tc>
                  <a:txBody>
                    <a:bodyPr/>
                    <a:lstStyle/>
                    <a:p>
                      <a:pPr algn="ctr"/>
                      <a:endParaRPr lang="en-GB" dirty="0">
                        <a:latin typeface="Segoe UI Variable Text" pitchFamily="2" charset="0"/>
                      </a:endParaRPr>
                    </a:p>
                  </a:txBody>
                  <a:tcPr/>
                </a:tc>
                <a:tc>
                  <a:txBody>
                    <a:bodyPr/>
                    <a:lstStyle/>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txBody>
                  <a:tcPr/>
                </a:tc>
                <a:extLst>
                  <a:ext uri="{0D108BD9-81ED-4DB2-BD59-A6C34878D82A}">
                    <a16:rowId xmlns:a16="http://schemas.microsoft.com/office/drawing/2014/main" val="2730584398"/>
                  </a:ext>
                </a:extLst>
              </a:tr>
            </a:tbl>
          </a:graphicData>
        </a:graphic>
      </p:graphicFrame>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8B65A-2A1A-FD04-435C-236C8ADAD28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C51A2AC-417D-5C0E-3DCF-449D78CEBD04}"/>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Point builder</a:t>
            </a:r>
          </a:p>
        </p:txBody>
      </p:sp>
      <p:sp>
        <p:nvSpPr>
          <p:cNvPr id="4" name="Rectangle 3">
            <a:extLst>
              <a:ext uri="{FF2B5EF4-FFF2-40B4-BE49-F238E27FC236}">
                <a16:creationId xmlns:a16="http://schemas.microsoft.com/office/drawing/2014/main" id="{DC707405-2E71-ACBF-A5E4-7AFD07BE4AE1}"/>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D8E8F54A-B820-079F-B171-C8BA0DFCB6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80703221-BDF1-4643-B172-AD7DD48A1ED4}"/>
              </a:ext>
            </a:extLst>
          </p:cNvPr>
          <p:cNvSpPr txBox="1"/>
          <p:nvPr/>
        </p:nvSpPr>
        <p:spPr>
          <a:xfrm>
            <a:off x="8412480" y="1429018"/>
            <a:ext cx="339471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Add as many example to each column that you can think of. </a:t>
            </a:r>
          </a:p>
        </p:txBody>
      </p:sp>
      <p:pic>
        <p:nvPicPr>
          <p:cNvPr id="9" name="Graphic 8" descr="Clipboard Mixed with solid fill">
            <a:extLst>
              <a:ext uri="{FF2B5EF4-FFF2-40B4-BE49-F238E27FC236}">
                <a16:creationId xmlns:a16="http://schemas.microsoft.com/office/drawing/2014/main" id="{76C52C0E-260D-A256-A3E6-D50102BAA03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498080" y="1316854"/>
            <a:ext cx="914400" cy="914400"/>
          </a:xfrm>
          <a:prstGeom prst="rect">
            <a:avLst/>
          </a:prstGeom>
        </p:spPr>
      </p:pic>
      <p:graphicFrame>
        <p:nvGraphicFramePr>
          <p:cNvPr id="2" name="Table 1">
            <a:extLst>
              <a:ext uri="{FF2B5EF4-FFF2-40B4-BE49-F238E27FC236}">
                <a16:creationId xmlns:a16="http://schemas.microsoft.com/office/drawing/2014/main" id="{0702C64C-2963-1059-D38C-B7E87B892244}"/>
              </a:ext>
            </a:extLst>
          </p:cNvPr>
          <p:cNvGraphicFramePr>
            <a:graphicFrameLocks noGrp="1"/>
          </p:cNvGraphicFramePr>
          <p:nvPr>
            <p:extLst>
              <p:ext uri="{D42A27DB-BD31-4B8C-83A1-F6EECF244321}">
                <p14:modId xmlns:p14="http://schemas.microsoft.com/office/powerpoint/2010/main" val="2439109675"/>
              </p:ext>
            </p:extLst>
          </p:nvPr>
        </p:nvGraphicFramePr>
        <p:xfrm>
          <a:off x="224790" y="1381343"/>
          <a:ext cx="7195186" cy="4851400"/>
        </p:xfrm>
        <a:graphic>
          <a:graphicData uri="http://schemas.openxmlformats.org/drawingml/2006/table">
            <a:tbl>
              <a:tblPr firstRow="1" bandRow="1">
                <a:tableStyleId>{5940675A-B579-460E-94D1-54222C63F5DA}</a:tableStyleId>
              </a:tblPr>
              <a:tblGrid>
                <a:gridCol w="3597593">
                  <a:extLst>
                    <a:ext uri="{9D8B030D-6E8A-4147-A177-3AD203B41FA5}">
                      <a16:colId xmlns:a16="http://schemas.microsoft.com/office/drawing/2014/main" val="2748428961"/>
                    </a:ext>
                  </a:extLst>
                </a:gridCol>
                <a:gridCol w="3597593">
                  <a:extLst>
                    <a:ext uri="{9D8B030D-6E8A-4147-A177-3AD203B41FA5}">
                      <a16:colId xmlns:a16="http://schemas.microsoft.com/office/drawing/2014/main" val="3974717203"/>
                    </a:ext>
                  </a:extLst>
                </a:gridCol>
              </a:tblGrid>
              <a:tr h="370840">
                <a:tc>
                  <a:txBody>
                    <a:bodyPr/>
                    <a:lstStyle/>
                    <a:p>
                      <a:pPr algn="ctr"/>
                      <a:r>
                        <a:rPr lang="en-GB" b="1" dirty="0">
                          <a:latin typeface="Segoe UI Variable Text" pitchFamily="2" charset="0"/>
                        </a:rPr>
                        <a:t>Types of media products</a:t>
                      </a:r>
                    </a:p>
                  </a:txBody>
                  <a:tcPr>
                    <a:solidFill>
                      <a:schemeClr val="bg1">
                        <a:lumMod val="95000"/>
                      </a:schemeClr>
                    </a:solidFill>
                  </a:tcPr>
                </a:tc>
                <a:tc>
                  <a:txBody>
                    <a:bodyPr/>
                    <a:lstStyle/>
                    <a:p>
                      <a:pPr algn="ctr"/>
                      <a:r>
                        <a:rPr lang="en-GB" b="1" dirty="0">
                          <a:latin typeface="Segoe UI Variable Text" pitchFamily="2" charset="0"/>
                        </a:rPr>
                        <a:t>Revenue streams</a:t>
                      </a:r>
                    </a:p>
                  </a:txBody>
                  <a:tcPr>
                    <a:solidFill>
                      <a:schemeClr val="bg1">
                        <a:lumMod val="95000"/>
                      </a:schemeClr>
                    </a:solidFill>
                  </a:tcPr>
                </a:tc>
                <a:extLst>
                  <a:ext uri="{0D108BD9-81ED-4DB2-BD59-A6C34878D82A}">
                    <a16:rowId xmlns:a16="http://schemas.microsoft.com/office/drawing/2014/main" val="2906773998"/>
                  </a:ext>
                </a:extLst>
              </a:tr>
              <a:tr h="370840">
                <a:tc>
                  <a:txBody>
                    <a:bodyPr/>
                    <a:lstStyle/>
                    <a:p>
                      <a:pPr algn="ctr"/>
                      <a:r>
                        <a:rPr lang="en-GB" dirty="0">
                          <a:latin typeface="Segoe UI Variable Text" pitchFamily="2" charset="0"/>
                        </a:rPr>
                        <a:t>Print media</a:t>
                      </a:r>
                    </a:p>
                    <a:p>
                      <a:pPr algn="ctr"/>
                      <a:r>
                        <a:rPr lang="en-GB" dirty="0">
                          <a:latin typeface="Segoe UI Variable Text" pitchFamily="2" charset="0"/>
                        </a:rPr>
                        <a:t>Audio</a:t>
                      </a:r>
                    </a:p>
                    <a:p>
                      <a:pPr algn="ctr"/>
                      <a:r>
                        <a:rPr lang="en-GB" dirty="0">
                          <a:latin typeface="Segoe UI Variable Text" pitchFamily="2" charset="0"/>
                        </a:rPr>
                        <a:t>Video</a:t>
                      </a:r>
                    </a:p>
                    <a:p>
                      <a:pPr algn="ctr"/>
                      <a:r>
                        <a:rPr lang="en-GB" dirty="0">
                          <a:latin typeface="Segoe UI Variable Text" pitchFamily="2" charset="0"/>
                        </a:rPr>
                        <a:t>Interactive media</a:t>
                      </a:r>
                    </a:p>
                    <a:p>
                      <a:pPr algn="ctr"/>
                      <a:r>
                        <a:rPr lang="en-GB" dirty="0">
                          <a:latin typeface="Segoe UI Variable Text" pitchFamily="2" charset="0"/>
                        </a:rPr>
                        <a:t>Animation</a:t>
                      </a:r>
                    </a:p>
                    <a:p>
                      <a:pPr algn="ctr"/>
                      <a:endParaRPr lang="en-GB" dirty="0">
                        <a:latin typeface="Segoe UI Variable Text" pitchFamily="2" charset="0"/>
                      </a:endParaRPr>
                    </a:p>
                  </a:txBody>
                  <a:tcPr/>
                </a:tc>
                <a:tc>
                  <a:txBody>
                    <a:bodyPr/>
                    <a:lstStyle/>
                    <a:p>
                      <a:pPr algn="ctr"/>
                      <a:r>
                        <a:rPr lang="en-GB" dirty="0">
                          <a:latin typeface="Segoe UI Variable Text" pitchFamily="2" charset="0"/>
                        </a:rPr>
                        <a:t> Financing methods</a:t>
                      </a:r>
                    </a:p>
                    <a:p>
                      <a:pPr algn="ctr"/>
                      <a:r>
                        <a:rPr lang="en-GB" dirty="0">
                          <a:latin typeface="Segoe UI Variable Text" pitchFamily="2" charset="0"/>
                        </a:rPr>
                        <a:t>Sponsorship</a:t>
                      </a:r>
                    </a:p>
                    <a:p>
                      <a:pPr algn="ctr"/>
                      <a:r>
                        <a:rPr lang="en-GB" dirty="0">
                          <a:latin typeface="Segoe UI Variable Text" pitchFamily="2" charset="0"/>
                        </a:rPr>
                        <a:t>Crowd funding</a:t>
                      </a:r>
                    </a:p>
                    <a:p>
                      <a:pPr algn="ctr"/>
                      <a:r>
                        <a:rPr lang="en-GB" dirty="0">
                          <a:latin typeface="Segoe UI Variable Text" pitchFamily="2" charset="0"/>
                        </a:rPr>
                        <a:t>Corporate finance</a:t>
                      </a:r>
                    </a:p>
                    <a:p>
                      <a:pPr algn="ctr"/>
                      <a:r>
                        <a:rPr lang="en-GB" dirty="0">
                          <a:latin typeface="Segoe UI Variable Text" pitchFamily="2" charset="0"/>
                        </a:rPr>
                        <a:t>Advertising</a:t>
                      </a: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txBody>
                  <a:tcPr/>
                </a:tc>
                <a:extLst>
                  <a:ext uri="{0D108BD9-81ED-4DB2-BD59-A6C34878D82A}">
                    <a16:rowId xmlns:a16="http://schemas.microsoft.com/office/drawing/2014/main" val="2730584398"/>
                  </a:ext>
                </a:extLst>
              </a:tr>
            </a:tbl>
          </a:graphicData>
        </a:graphic>
      </p:graphicFrame>
    </p:spTree>
    <p:extLst>
      <p:ext uri="{BB962C8B-B14F-4D97-AF65-F5344CB8AC3E}">
        <p14:creationId xmlns:p14="http://schemas.microsoft.com/office/powerpoint/2010/main" val="4097718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44655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Learning outcome:</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Understand the factors that need to be considered during the planning of a media product.</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legal issues associated with the media industry.</a:t>
            </a:r>
          </a:p>
          <a:p>
            <a:pPr marL="342900" indent="-342900">
              <a:buFont typeface="Arial" panose="020B0604020202020204" pitchFamily="34" charset="0"/>
              <a:buChar char="•"/>
            </a:pPr>
            <a:r>
              <a:rPr lang="en-GB" sz="2000" dirty="0">
                <a:latin typeface="Segoe UI Variable Text" pitchFamily="2" charset="0"/>
              </a:rPr>
              <a:t>To know how legal issues can have a positive and negative impact on new media production.</a:t>
            </a:r>
          </a:p>
          <a:p>
            <a:pPr marL="342900" indent="-342900">
              <a:buFont typeface="Arial" panose="020B0604020202020204" pitchFamily="34" charset="0"/>
              <a:buChar char="•"/>
            </a:pPr>
            <a:r>
              <a:rPr lang="en-GB" sz="2000" dirty="0">
                <a:latin typeface="Segoe UI Variable Text" pitchFamily="2" charset="0"/>
              </a:rPr>
              <a:t>To identify the legal considerations that need to be made in a specific media context. </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F3E3D-EB17-9EFC-7E47-06B3719C8D3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9E2A84E-3036-BF88-DF11-6434677E8BC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Legal issues</a:t>
            </a:r>
          </a:p>
        </p:txBody>
      </p:sp>
      <p:sp>
        <p:nvSpPr>
          <p:cNvPr id="4" name="Rectangle 3">
            <a:extLst>
              <a:ext uri="{FF2B5EF4-FFF2-40B4-BE49-F238E27FC236}">
                <a16:creationId xmlns:a16="http://schemas.microsoft.com/office/drawing/2014/main" id="{D7E0C33A-B227-224B-0982-5EA4B6C8D3B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9A5176BF-73FA-1675-3F80-68AFBAD3CF19}"/>
              </a:ext>
            </a:extLst>
          </p:cNvPr>
          <p:cNvSpPr txBox="1"/>
          <p:nvPr/>
        </p:nvSpPr>
        <p:spPr>
          <a:xfrm>
            <a:off x="241264" y="1076889"/>
            <a:ext cx="6925346" cy="1569660"/>
          </a:xfrm>
          <a:prstGeom prst="rect">
            <a:avLst/>
          </a:prstGeom>
          <a:noFill/>
        </p:spPr>
        <p:txBody>
          <a:bodyPr wrap="square">
            <a:spAutoFit/>
          </a:bodyPr>
          <a:lstStyle/>
          <a:p>
            <a:r>
              <a:rPr lang="en-GB" sz="2400" b="1" dirty="0">
                <a:latin typeface="Segoe UI Variable Text" pitchFamily="2" charset="0"/>
              </a:rPr>
              <a:t>What is meant by legal issues?</a:t>
            </a:r>
          </a:p>
          <a:p>
            <a:endParaRPr lang="en-GB" dirty="0">
              <a:latin typeface="Segoe UI Variable Text" pitchFamily="2" charset="0"/>
            </a:endParaRPr>
          </a:p>
          <a:p>
            <a:r>
              <a:rPr lang="en-GB" dirty="0">
                <a:latin typeface="Segoe UI Variable Text" pitchFamily="2" charset="0"/>
              </a:rPr>
              <a:t>Legal issues are rules and laws that media producers must follow when creating and distributing media products such as videos, websites, games, advertisements, music, or social media content.</a:t>
            </a:r>
          </a:p>
        </p:txBody>
      </p:sp>
      <p:pic>
        <p:nvPicPr>
          <p:cNvPr id="32" name="Picture 31">
            <a:extLst>
              <a:ext uri="{FF2B5EF4-FFF2-40B4-BE49-F238E27FC236}">
                <a16:creationId xmlns:a16="http://schemas.microsoft.com/office/drawing/2014/main" id="{3091660E-D761-1D41-8E97-2FC172A4E3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83B192CE-8FBF-F9CC-F1F0-6B1E1297331F}"/>
              </a:ext>
            </a:extLst>
          </p:cNvPr>
          <p:cNvSpPr txBox="1"/>
          <p:nvPr/>
        </p:nvSpPr>
        <p:spPr>
          <a:xfrm>
            <a:off x="241264" y="2918956"/>
            <a:ext cx="2678907" cy="3785652"/>
          </a:xfrm>
          <a:prstGeom prst="rect">
            <a:avLst/>
          </a:prstGeom>
          <a:noFill/>
        </p:spPr>
        <p:txBody>
          <a:bodyPr wrap="square">
            <a:spAutoFit/>
          </a:bodyPr>
          <a:lstStyle/>
          <a:p>
            <a:r>
              <a:rPr lang="en-GB" sz="2000" b="1" dirty="0">
                <a:latin typeface="Segoe UI Variable Text" pitchFamily="2" charset="0"/>
              </a:rPr>
              <a:t>Why are these laws important?</a:t>
            </a:r>
          </a:p>
          <a:p>
            <a:endParaRPr lang="en-GB" sz="2000" b="1" dirty="0">
              <a:latin typeface="Segoe UI Variable Text" pitchFamily="2" charset="0"/>
            </a:endParaRPr>
          </a:p>
          <a:p>
            <a:r>
              <a:rPr lang="en-GB" dirty="0">
                <a:latin typeface="Segoe UI Variable Text" pitchFamily="2" charset="0"/>
              </a:rPr>
              <a:t>These laws are important because they protect people’s rights, safety, and creative work. If companies or creators break these laws, they may face fines, lawsuits, removal of content, or damage to their reputation.</a:t>
            </a:r>
          </a:p>
        </p:txBody>
      </p:sp>
      <p:cxnSp>
        <p:nvCxnSpPr>
          <p:cNvPr id="11" name="Straight Connector 10">
            <a:extLst>
              <a:ext uri="{FF2B5EF4-FFF2-40B4-BE49-F238E27FC236}">
                <a16:creationId xmlns:a16="http://schemas.microsoft.com/office/drawing/2014/main" id="{55416251-1E64-7401-0293-6E3DDCF1BF32}"/>
              </a:ext>
            </a:extLst>
          </p:cNvPr>
          <p:cNvCxnSpPr>
            <a:cxnSpLocks/>
          </p:cNvCxnSpPr>
          <p:nvPr/>
        </p:nvCxnSpPr>
        <p:spPr>
          <a:xfrm>
            <a:off x="7150354" y="1110058"/>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6" name="Graphic 15" descr="Thumbs up sign with solid fill">
            <a:extLst>
              <a:ext uri="{FF2B5EF4-FFF2-40B4-BE49-F238E27FC236}">
                <a16:creationId xmlns:a16="http://schemas.microsoft.com/office/drawing/2014/main" id="{44D3E47A-F9AC-1724-AAF0-9177B07487D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9474FEC-A7A0-DAF2-4466-83FB0DDB7A07}"/>
              </a:ext>
            </a:extLst>
          </p:cNvPr>
          <p:cNvSpPr txBox="1"/>
          <p:nvPr/>
        </p:nvSpPr>
        <p:spPr>
          <a:xfrm>
            <a:off x="7121533" y="158671"/>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 of Task 1 </a:t>
            </a:r>
            <a:r>
              <a:rPr lang="en-GB" dirty="0">
                <a:latin typeface="Segoe UI Variable Text" pitchFamily="2" charset="0"/>
              </a:rPr>
              <a:t>in the student workbook. </a:t>
            </a:r>
            <a:endParaRPr lang="en-GB" dirty="0"/>
          </a:p>
        </p:txBody>
      </p:sp>
      <p:sp>
        <p:nvSpPr>
          <p:cNvPr id="29" name="TextBox 28">
            <a:extLst>
              <a:ext uri="{FF2B5EF4-FFF2-40B4-BE49-F238E27FC236}">
                <a16:creationId xmlns:a16="http://schemas.microsoft.com/office/drawing/2014/main" id="{D4CB117E-4BFB-C5AC-BBA4-56238911BDFF}"/>
              </a:ext>
            </a:extLst>
          </p:cNvPr>
          <p:cNvSpPr txBox="1"/>
          <p:nvPr/>
        </p:nvSpPr>
        <p:spPr>
          <a:xfrm>
            <a:off x="7266342" y="1110058"/>
            <a:ext cx="4529418" cy="646331"/>
          </a:xfrm>
          <a:prstGeom prst="rect">
            <a:avLst/>
          </a:prstGeom>
          <a:noFill/>
        </p:spPr>
        <p:txBody>
          <a:bodyPr wrap="square">
            <a:spAutoFit/>
          </a:bodyPr>
          <a:lstStyle/>
          <a:p>
            <a:pPr algn="ctr"/>
            <a:r>
              <a:rPr lang="en-GB" b="1" dirty="0">
                <a:latin typeface="Segoe UI Variable Text" pitchFamily="2" charset="0"/>
              </a:rPr>
              <a:t>Legal issues associated with media production</a:t>
            </a:r>
            <a:endParaRPr lang="en-GB" sz="1800" b="1" dirty="0">
              <a:latin typeface="Segoe UI Variable Text" pitchFamily="2" charset="0"/>
            </a:endParaRPr>
          </a:p>
        </p:txBody>
      </p:sp>
      <p:sp>
        <p:nvSpPr>
          <p:cNvPr id="5" name="TextBox 4">
            <a:extLst>
              <a:ext uri="{FF2B5EF4-FFF2-40B4-BE49-F238E27FC236}">
                <a16:creationId xmlns:a16="http://schemas.microsoft.com/office/drawing/2014/main" id="{B8A0DBF9-5019-C87F-FC91-FBE2B2BB37CE}"/>
              </a:ext>
            </a:extLst>
          </p:cNvPr>
          <p:cNvSpPr txBox="1"/>
          <p:nvPr/>
        </p:nvSpPr>
        <p:spPr>
          <a:xfrm>
            <a:off x="2976283" y="2913677"/>
            <a:ext cx="4290059" cy="3785652"/>
          </a:xfrm>
          <a:prstGeom prst="rect">
            <a:avLst/>
          </a:prstGeom>
          <a:noFill/>
        </p:spPr>
        <p:txBody>
          <a:bodyPr wrap="square">
            <a:spAutoFit/>
          </a:bodyPr>
          <a:lstStyle/>
          <a:p>
            <a:r>
              <a:rPr lang="en-GB" sz="2000" b="1" dirty="0">
                <a:latin typeface="Segoe UI Variable Text" pitchFamily="2" charset="0"/>
              </a:rPr>
              <a:t>How does it impact new media production?</a:t>
            </a:r>
          </a:p>
          <a:p>
            <a:endParaRPr lang="en-GB" sz="2000" b="1" dirty="0">
              <a:latin typeface="Segoe UI Variable Text" pitchFamily="2" charset="0"/>
            </a:endParaRPr>
          </a:p>
          <a:p>
            <a:r>
              <a:rPr lang="en-GB" dirty="0">
                <a:latin typeface="Segoe UI Variable Text" pitchFamily="2" charset="0"/>
              </a:rPr>
              <a:t>This can impact:</a:t>
            </a:r>
            <a:br>
              <a:rPr lang="en-GB" dirty="0">
                <a:latin typeface="Segoe UI Variable Text" pitchFamily="2" charset="0"/>
              </a:rPr>
            </a:br>
            <a:r>
              <a:rPr lang="en-GB" dirty="0">
                <a:latin typeface="Segoe UI Variable Text" pitchFamily="2" charset="0"/>
              </a:rPr>
              <a:t>• The content that can be included</a:t>
            </a:r>
            <a:br>
              <a:rPr lang="en-GB" dirty="0">
                <a:latin typeface="Segoe UI Variable Text" pitchFamily="2" charset="0"/>
              </a:rPr>
            </a:br>
            <a:r>
              <a:rPr lang="en-GB" dirty="0">
                <a:latin typeface="Segoe UI Variable Text" pitchFamily="2" charset="0"/>
              </a:rPr>
              <a:t>• The music, images, or videos that can be used</a:t>
            </a:r>
            <a:br>
              <a:rPr lang="en-GB" dirty="0">
                <a:latin typeface="Segoe UI Variable Text" pitchFamily="2" charset="0"/>
              </a:rPr>
            </a:br>
            <a:r>
              <a:rPr lang="en-GB" dirty="0">
                <a:latin typeface="Segoe UI Variable Text" pitchFamily="2" charset="0"/>
              </a:rPr>
              <a:t>• Production costs due to licensing fees</a:t>
            </a:r>
            <a:br>
              <a:rPr lang="en-GB" dirty="0">
                <a:latin typeface="Segoe UI Variable Text" pitchFamily="2" charset="0"/>
              </a:rPr>
            </a:br>
            <a:r>
              <a:rPr lang="en-GB" dirty="0">
                <a:latin typeface="Segoe UI Variable Text" pitchFamily="2" charset="0"/>
              </a:rPr>
              <a:t>• How audiences’ data is collected and stored</a:t>
            </a:r>
            <a:br>
              <a:rPr lang="en-GB" dirty="0">
                <a:latin typeface="Segoe UI Variable Text" pitchFamily="2" charset="0"/>
              </a:rPr>
            </a:br>
            <a:r>
              <a:rPr lang="en-GB" dirty="0">
                <a:latin typeface="Segoe UI Variable Text" pitchFamily="2" charset="0"/>
              </a:rPr>
              <a:t>• The age group the product can target</a:t>
            </a:r>
            <a:br>
              <a:rPr lang="en-GB" dirty="0">
                <a:latin typeface="Segoe UI Variable Text" pitchFamily="2" charset="0"/>
              </a:rPr>
            </a:br>
            <a:r>
              <a:rPr lang="en-GB" dirty="0">
                <a:latin typeface="Segoe UI Variable Text" pitchFamily="2" charset="0"/>
              </a:rPr>
              <a:t>• The reputation of the company or creator</a:t>
            </a:r>
          </a:p>
        </p:txBody>
      </p:sp>
      <p:graphicFrame>
        <p:nvGraphicFramePr>
          <p:cNvPr id="8" name="Table 7">
            <a:extLst>
              <a:ext uri="{FF2B5EF4-FFF2-40B4-BE49-F238E27FC236}">
                <a16:creationId xmlns:a16="http://schemas.microsoft.com/office/drawing/2014/main" id="{0C352A65-5122-3E76-1761-0ACE0804CEF6}"/>
              </a:ext>
            </a:extLst>
          </p:cNvPr>
          <p:cNvGraphicFramePr>
            <a:graphicFrameLocks noGrp="1"/>
          </p:cNvGraphicFramePr>
          <p:nvPr>
            <p:extLst>
              <p:ext uri="{D42A27DB-BD31-4B8C-83A1-F6EECF244321}">
                <p14:modId xmlns:p14="http://schemas.microsoft.com/office/powerpoint/2010/main" val="2652268904"/>
              </p:ext>
            </p:extLst>
          </p:nvPr>
        </p:nvGraphicFramePr>
        <p:xfrm>
          <a:off x="7630563" y="1962288"/>
          <a:ext cx="3854532" cy="4074156"/>
        </p:xfrm>
        <a:graphic>
          <a:graphicData uri="http://schemas.openxmlformats.org/drawingml/2006/table">
            <a:tbl>
              <a:tblPr firstRow="1" bandRow="1">
                <a:tableStyleId>{5940675A-B579-460E-94D1-54222C63F5DA}</a:tableStyleId>
              </a:tblPr>
              <a:tblGrid>
                <a:gridCol w="3854532">
                  <a:extLst>
                    <a:ext uri="{9D8B030D-6E8A-4147-A177-3AD203B41FA5}">
                      <a16:colId xmlns:a16="http://schemas.microsoft.com/office/drawing/2014/main" val="3448305886"/>
                    </a:ext>
                  </a:extLst>
                </a:gridCol>
              </a:tblGrid>
              <a:tr h="679026">
                <a:tc>
                  <a:txBody>
                    <a:bodyPr/>
                    <a:lstStyle/>
                    <a:p>
                      <a:pPr algn="ctr"/>
                      <a:r>
                        <a:rPr lang="en-GB" dirty="0">
                          <a:latin typeface="Segoe UI Variable Text" pitchFamily="2" charset="0"/>
                        </a:rPr>
                        <a:t>Freedom of Information Act</a:t>
                      </a:r>
                    </a:p>
                  </a:txBody>
                  <a:tcPr>
                    <a:solidFill>
                      <a:schemeClr val="accent4">
                        <a:lumMod val="20000"/>
                        <a:lumOff val="80000"/>
                      </a:schemeClr>
                    </a:solidFill>
                  </a:tcPr>
                </a:tc>
                <a:extLst>
                  <a:ext uri="{0D108BD9-81ED-4DB2-BD59-A6C34878D82A}">
                    <a16:rowId xmlns:a16="http://schemas.microsoft.com/office/drawing/2014/main" val="2838349430"/>
                  </a:ext>
                </a:extLst>
              </a:tr>
              <a:tr h="679026">
                <a:tc>
                  <a:txBody>
                    <a:bodyPr/>
                    <a:lstStyle/>
                    <a:p>
                      <a:pPr algn="ctr"/>
                      <a:r>
                        <a:rPr lang="en-GB" dirty="0">
                          <a:latin typeface="Segoe UI Variable Text" pitchFamily="2" charset="0"/>
                        </a:rPr>
                        <a:t>Intellectual Property Rights</a:t>
                      </a:r>
                    </a:p>
                  </a:txBody>
                  <a:tcPr>
                    <a:solidFill>
                      <a:schemeClr val="accent4">
                        <a:lumMod val="20000"/>
                        <a:lumOff val="80000"/>
                      </a:schemeClr>
                    </a:solidFill>
                  </a:tcPr>
                </a:tc>
                <a:extLst>
                  <a:ext uri="{0D108BD9-81ED-4DB2-BD59-A6C34878D82A}">
                    <a16:rowId xmlns:a16="http://schemas.microsoft.com/office/drawing/2014/main" val="515608128"/>
                  </a:ext>
                </a:extLst>
              </a:tr>
              <a:tr h="679026">
                <a:tc>
                  <a:txBody>
                    <a:bodyPr/>
                    <a:lstStyle/>
                    <a:p>
                      <a:pPr algn="ctr"/>
                      <a:r>
                        <a:rPr lang="en-GB" dirty="0">
                          <a:latin typeface="Segoe UI Variable Text" pitchFamily="2" charset="0"/>
                        </a:rPr>
                        <a:t>Data Protection Act</a:t>
                      </a:r>
                    </a:p>
                  </a:txBody>
                  <a:tcPr>
                    <a:solidFill>
                      <a:schemeClr val="accent4">
                        <a:lumMod val="20000"/>
                        <a:lumOff val="80000"/>
                      </a:schemeClr>
                    </a:solidFill>
                  </a:tcPr>
                </a:tc>
                <a:extLst>
                  <a:ext uri="{0D108BD9-81ED-4DB2-BD59-A6C34878D82A}">
                    <a16:rowId xmlns:a16="http://schemas.microsoft.com/office/drawing/2014/main" val="924152568"/>
                  </a:ext>
                </a:extLst>
              </a:tr>
              <a:tr h="679026">
                <a:tc>
                  <a:txBody>
                    <a:bodyPr/>
                    <a:lstStyle/>
                    <a:p>
                      <a:pPr algn="ctr"/>
                      <a:r>
                        <a:rPr lang="en-GB" dirty="0">
                          <a:latin typeface="Segoe UI Variable Text" pitchFamily="2" charset="0"/>
                        </a:rPr>
                        <a:t>Copyright, Designs and Patents Act</a:t>
                      </a:r>
                    </a:p>
                  </a:txBody>
                  <a:tcPr>
                    <a:solidFill>
                      <a:schemeClr val="accent4">
                        <a:lumMod val="20000"/>
                        <a:lumOff val="80000"/>
                      </a:schemeClr>
                    </a:solidFill>
                  </a:tcPr>
                </a:tc>
                <a:extLst>
                  <a:ext uri="{0D108BD9-81ED-4DB2-BD59-A6C34878D82A}">
                    <a16:rowId xmlns:a16="http://schemas.microsoft.com/office/drawing/2014/main" val="3631320660"/>
                  </a:ext>
                </a:extLst>
              </a:tr>
              <a:tr h="679026">
                <a:tc>
                  <a:txBody>
                    <a:bodyPr/>
                    <a:lstStyle/>
                    <a:p>
                      <a:pPr algn="ctr"/>
                      <a:r>
                        <a:rPr lang="en-GB" dirty="0">
                          <a:latin typeface="Segoe UI Variable Text" pitchFamily="2" charset="0"/>
                        </a:rPr>
                        <a:t>Libel</a:t>
                      </a:r>
                    </a:p>
                  </a:txBody>
                  <a:tcPr>
                    <a:solidFill>
                      <a:schemeClr val="accent4">
                        <a:lumMod val="20000"/>
                        <a:lumOff val="80000"/>
                      </a:schemeClr>
                    </a:solidFill>
                  </a:tcPr>
                </a:tc>
                <a:extLst>
                  <a:ext uri="{0D108BD9-81ED-4DB2-BD59-A6C34878D82A}">
                    <a16:rowId xmlns:a16="http://schemas.microsoft.com/office/drawing/2014/main" val="1448090943"/>
                  </a:ext>
                </a:extLst>
              </a:tr>
              <a:tr h="679026">
                <a:tc>
                  <a:txBody>
                    <a:bodyPr/>
                    <a:lstStyle/>
                    <a:p>
                      <a:pPr algn="ctr"/>
                      <a:r>
                        <a:rPr lang="en-GB" dirty="0">
                          <a:latin typeface="Segoe UI Variable Text" pitchFamily="2" charset="0"/>
                        </a:rPr>
                        <a:t>Slander</a:t>
                      </a:r>
                    </a:p>
                  </a:txBody>
                  <a:tcPr>
                    <a:solidFill>
                      <a:schemeClr val="accent4">
                        <a:lumMod val="20000"/>
                        <a:lumOff val="80000"/>
                      </a:schemeClr>
                    </a:solidFill>
                  </a:tcPr>
                </a:tc>
                <a:extLst>
                  <a:ext uri="{0D108BD9-81ED-4DB2-BD59-A6C34878D82A}">
                    <a16:rowId xmlns:a16="http://schemas.microsoft.com/office/drawing/2014/main" val="2905198585"/>
                  </a:ext>
                </a:extLst>
              </a:tr>
            </a:tbl>
          </a:graphicData>
        </a:graphic>
      </p:graphicFrame>
    </p:spTree>
    <p:extLst>
      <p:ext uri="{BB962C8B-B14F-4D97-AF65-F5344CB8AC3E}">
        <p14:creationId xmlns:p14="http://schemas.microsoft.com/office/powerpoint/2010/main" val="2423519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5863590" cy="584775"/>
          </a:xfrm>
          <a:prstGeom prst="rect">
            <a:avLst/>
          </a:prstGeom>
          <a:noFill/>
        </p:spPr>
        <p:txBody>
          <a:bodyPr wrap="square" rtlCol="0">
            <a:spAutoFit/>
          </a:bodyPr>
          <a:lstStyle/>
          <a:p>
            <a:r>
              <a:rPr lang="en-GB" sz="3200" b="1" dirty="0">
                <a:latin typeface="Segoe UI Black" panose="020B0A02040204020203" pitchFamily="34" charset="0"/>
                <a:ea typeface="Segoe UI Black" panose="020B0A02040204020203" pitchFamily="34" charset="0"/>
              </a:rPr>
              <a:t>Freedom of Information Act</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41264" y="1076889"/>
            <a:ext cx="6925346" cy="2215991"/>
          </a:xfrm>
          <a:prstGeom prst="rect">
            <a:avLst/>
          </a:prstGeom>
          <a:noFill/>
        </p:spPr>
        <p:txBody>
          <a:bodyPr wrap="square">
            <a:spAutoFit/>
          </a:bodyPr>
          <a:lstStyle/>
          <a:p>
            <a:r>
              <a:rPr lang="en-GB" sz="2400" b="1" dirty="0">
                <a:latin typeface="Segoe UI Variable Text" pitchFamily="2" charset="0"/>
              </a:rPr>
              <a:t>What is meant by the Freedom of Information Act?</a:t>
            </a:r>
          </a:p>
          <a:p>
            <a:endParaRPr lang="en-GB" dirty="0">
              <a:latin typeface="Segoe UI Variable Text" pitchFamily="2" charset="0"/>
            </a:endParaRPr>
          </a:p>
          <a:p>
            <a:r>
              <a:rPr lang="en-GB" dirty="0">
                <a:latin typeface="Segoe UI Variable Text" pitchFamily="2" charset="0"/>
              </a:rPr>
              <a:t>The </a:t>
            </a:r>
            <a:r>
              <a:rPr lang="en-GB" b="1" dirty="0">
                <a:latin typeface="Segoe UI Variable Text" pitchFamily="2" charset="0"/>
              </a:rPr>
              <a:t>Freedom of Information Act (FOIA)</a:t>
            </a:r>
            <a:r>
              <a:rPr lang="en-GB" dirty="0">
                <a:latin typeface="Segoe UI Variable Text" pitchFamily="2" charset="0"/>
              </a:rPr>
              <a:t> is a UK law that gives the public the right to request access to information held by public authorities such as schools, councils, government departments, police forces, and the NHS.</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C35412A3-A42B-0542-248E-74F1222C0652}"/>
              </a:ext>
            </a:extLst>
          </p:cNvPr>
          <p:cNvSpPr txBox="1"/>
          <p:nvPr/>
        </p:nvSpPr>
        <p:spPr>
          <a:xfrm>
            <a:off x="224790" y="3429000"/>
            <a:ext cx="6821006" cy="3200876"/>
          </a:xfrm>
          <a:prstGeom prst="rect">
            <a:avLst/>
          </a:prstGeom>
          <a:noFill/>
        </p:spPr>
        <p:txBody>
          <a:bodyPr wrap="square">
            <a:spAutoFit/>
          </a:bodyPr>
          <a:lstStyle/>
          <a:p>
            <a:r>
              <a:rPr lang="en-GB" sz="2000" b="1" dirty="0">
                <a:latin typeface="Segoe UI Variable Text" pitchFamily="2" charset="0"/>
              </a:rPr>
              <a:t>How would this impact new media production?</a:t>
            </a:r>
          </a:p>
          <a:p>
            <a:endParaRPr lang="en-GB" sz="2000" b="1" dirty="0">
              <a:latin typeface="Segoe UI Variable Text" pitchFamily="2" charset="0"/>
            </a:endParaRPr>
          </a:p>
          <a:p>
            <a:r>
              <a:rPr lang="en-GB" dirty="0">
                <a:latin typeface="Segoe UI Variable Text" pitchFamily="2" charset="0"/>
              </a:rPr>
              <a:t>The Freedom of Information Act can affect media production because journalists, documentary makers, researchers, and digital media creators may use FOI requests to obtain information for their projects.</a:t>
            </a:r>
          </a:p>
          <a:p>
            <a:r>
              <a:rPr lang="en-GB" dirty="0">
                <a:latin typeface="Segoe UI Variable Text" pitchFamily="2" charset="0"/>
              </a:rPr>
              <a:t>This can influence:</a:t>
            </a:r>
          </a:p>
          <a:p>
            <a:pPr marL="285750" lvl="0" indent="-285750">
              <a:buFont typeface="Arial" panose="020B0604020202020204" pitchFamily="34" charset="0"/>
              <a:buChar char="•"/>
            </a:pPr>
            <a:r>
              <a:rPr lang="en-GB" dirty="0">
                <a:latin typeface="Segoe UI Variable Text" pitchFamily="2" charset="0"/>
              </a:rPr>
              <a:t>research, </a:t>
            </a:r>
          </a:p>
          <a:p>
            <a:pPr marL="285750" lvl="0" indent="-285750">
              <a:buFont typeface="Arial" panose="020B0604020202020204" pitchFamily="34" charset="0"/>
              <a:buChar char="•"/>
            </a:pPr>
            <a:r>
              <a:rPr lang="en-GB" dirty="0">
                <a:latin typeface="Segoe UI Variable Text" pitchFamily="2" charset="0"/>
              </a:rPr>
              <a:t>accuracy of content, </a:t>
            </a:r>
          </a:p>
          <a:p>
            <a:pPr marL="285750" lvl="0" indent="-285750">
              <a:buFont typeface="Arial" panose="020B0604020202020204" pitchFamily="34" charset="0"/>
              <a:buChar char="•"/>
            </a:pPr>
            <a:r>
              <a:rPr lang="en-GB" dirty="0">
                <a:latin typeface="Segoe UI Variable Text" pitchFamily="2" charset="0"/>
              </a:rPr>
              <a:t>production timelines, </a:t>
            </a:r>
          </a:p>
          <a:p>
            <a:pPr marL="285750" lvl="0" indent="-285750">
              <a:buFont typeface="Arial" panose="020B0604020202020204" pitchFamily="34" charset="0"/>
              <a:buChar char="•"/>
            </a:pPr>
            <a:r>
              <a:rPr lang="en-GB" dirty="0">
                <a:latin typeface="Segoe UI Variable Text" pitchFamily="2" charset="0"/>
              </a:rPr>
              <a:t>and legal responsibilities. </a:t>
            </a:r>
          </a:p>
        </p:txBody>
      </p:sp>
      <p:cxnSp>
        <p:nvCxnSpPr>
          <p:cNvPr id="11" name="Straight Connector 10">
            <a:extLst>
              <a:ext uri="{FF2B5EF4-FFF2-40B4-BE49-F238E27FC236}">
                <a16:creationId xmlns:a16="http://schemas.microsoft.com/office/drawing/2014/main" id="{452CAB57-BDB9-FC3D-521A-4CC8C7BB7434}"/>
              </a:ext>
            </a:extLst>
          </p:cNvPr>
          <p:cNvCxnSpPr>
            <a:cxnSpLocks/>
          </p:cNvCxnSpPr>
          <p:nvPr/>
        </p:nvCxnSpPr>
        <p:spPr>
          <a:xfrm>
            <a:off x="7150354" y="1110058"/>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121533" y="158671"/>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 Task 1 </a:t>
            </a:r>
            <a:r>
              <a:rPr lang="en-GB" dirty="0">
                <a:latin typeface="Segoe UI Variable Text" pitchFamily="2" charset="0"/>
              </a:rPr>
              <a:t>in the student workbook. </a:t>
            </a:r>
            <a:endParaRPr lang="en-GB" dirty="0"/>
          </a:p>
        </p:txBody>
      </p:sp>
      <p:sp>
        <p:nvSpPr>
          <p:cNvPr id="24" name="TextBox 23">
            <a:extLst>
              <a:ext uri="{FF2B5EF4-FFF2-40B4-BE49-F238E27FC236}">
                <a16:creationId xmlns:a16="http://schemas.microsoft.com/office/drawing/2014/main" id="{2924FF5C-4A61-8DFD-C3C7-93BC61C16447}"/>
              </a:ext>
            </a:extLst>
          </p:cNvPr>
          <p:cNvSpPr txBox="1"/>
          <p:nvPr/>
        </p:nvSpPr>
        <p:spPr>
          <a:xfrm>
            <a:off x="7266342" y="1622970"/>
            <a:ext cx="4684394" cy="1200329"/>
          </a:xfrm>
          <a:prstGeom prst="rect">
            <a:avLst/>
          </a:prstGeom>
          <a:noFill/>
        </p:spPr>
        <p:txBody>
          <a:bodyPr wrap="square">
            <a:spAutoFit/>
          </a:bodyPr>
          <a:lstStyle/>
          <a:p>
            <a:r>
              <a:rPr lang="en-GB" dirty="0">
                <a:latin typeface="Segoe UI Variable Text" pitchFamily="2" charset="0"/>
              </a:rPr>
              <a:t>A documentary production company are creating a YouTube documentary or streaming series about pollution in local rivers.</a:t>
            </a:r>
          </a:p>
        </p:txBody>
      </p:sp>
      <p:sp>
        <p:nvSpPr>
          <p:cNvPr id="29" name="TextBox 28">
            <a:extLst>
              <a:ext uri="{FF2B5EF4-FFF2-40B4-BE49-F238E27FC236}">
                <a16:creationId xmlns:a16="http://schemas.microsoft.com/office/drawing/2014/main" id="{CD92C78E-7591-2BD4-0C71-A80625C6DA4A}"/>
              </a:ext>
            </a:extLst>
          </p:cNvPr>
          <p:cNvSpPr txBox="1"/>
          <p:nvPr/>
        </p:nvSpPr>
        <p:spPr>
          <a:xfrm>
            <a:off x="7266342" y="1110058"/>
            <a:ext cx="4529418" cy="369332"/>
          </a:xfrm>
          <a:prstGeom prst="rect">
            <a:avLst/>
          </a:prstGeom>
          <a:noFill/>
        </p:spPr>
        <p:txBody>
          <a:bodyPr wrap="square">
            <a:spAutoFit/>
          </a:bodyPr>
          <a:lstStyle/>
          <a:p>
            <a:pPr algn="ctr"/>
            <a:r>
              <a:rPr lang="en-GB" sz="1800" b="1" dirty="0">
                <a:latin typeface="Segoe UI Variable Text" pitchFamily="2" charset="0"/>
              </a:rPr>
              <a:t>Learning in Contex</a:t>
            </a:r>
            <a:r>
              <a:rPr lang="en-GB" b="1" dirty="0">
                <a:latin typeface="Segoe UI Variable Text" pitchFamily="2" charset="0"/>
              </a:rPr>
              <a:t>t:</a:t>
            </a:r>
            <a:endParaRPr lang="en-GB" sz="1800" b="1" dirty="0">
              <a:latin typeface="Segoe UI Variable Text" pitchFamily="2" charset="0"/>
            </a:endParaRPr>
          </a:p>
        </p:txBody>
      </p:sp>
      <p:sp>
        <p:nvSpPr>
          <p:cNvPr id="7" name="TextBox 6">
            <a:extLst>
              <a:ext uri="{FF2B5EF4-FFF2-40B4-BE49-F238E27FC236}">
                <a16:creationId xmlns:a16="http://schemas.microsoft.com/office/drawing/2014/main" id="{9F1EC968-2C5C-5464-7D58-E61BDACE2CF4}"/>
              </a:ext>
            </a:extLst>
          </p:cNvPr>
          <p:cNvSpPr txBox="1"/>
          <p:nvPr/>
        </p:nvSpPr>
        <p:spPr>
          <a:xfrm>
            <a:off x="7266342" y="4673283"/>
            <a:ext cx="4560003" cy="1575431"/>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The production team may contact:</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a local council,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the Environment Agency,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or public health organisations </a:t>
            </a:r>
          </a:p>
        </p:txBody>
      </p:sp>
      <p:pic>
        <p:nvPicPr>
          <p:cNvPr id="9" name="Picture 8">
            <a:extLst>
              <a:ext uri="{FF2B5EF4-FFF2-40B4-BE49-F238E27FC236}">
                <a16:creationId xmlns:a16="http://schemas.microsoft.com/office/drawing/2014/main" id="{8DAB4F17-62CA-0E02-C661-265BC0AB119C}"/>
              </a:ext>
            </a:extLst>
          </p:cNvPr>
          <p:cNvPicPr>
            <a:picLocks noChangeAspect="1"/>
          </p:cNvPicPr>
          <p:nvPr/>
        </p:nvPicPr>
        <p:blipFill>
          <a:blip r:embed="rId5"/>
          <a:stretch>
            <a:fillRect/>
          </a:stretch>
        </p:blipFill>
        <p:spPr>
          <a:xfrm>
            <a:off x="8117876" y="2842905"/>
            <a:ext cx="2981325" cy="1671638"/>
          </a:xfrm>
          <a:prstGeom prst="rect">
            <a:avLst/>
          </a:prstGeom>
        </p:spPr>
      </p:pic>
    </p:spTree>
    <p:extLst>
      <p:ext uri="{BB962C8B-B14F-4D97-AF65-F5344CB8AC3E}">
        <p14:creationId xmlns:p14="http://schemas.microsoft.com/office/powerpoint/2010/main" val="975039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624F5-1422-987B-6AB6-D8306808036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6AD266A-9F88-0950-A05E-020A6930E8EE}"/>
              </a:ext>
            </a:extLst>
          </p:cNvPr>
          <p:cNvSpPr txBox="1"/>
          <p:nvPr/>
        </p:nvSpPr>
        <p:spPr>
          <a:xfrm>
            <a:off x="125730" y="134273"/>
            <a:ext cx="5863590" cy="584775"/>
          </a:xfrm>
          <a:prstGeom prst="rect">
            <a:avLst/>
          </a:prstGeom>
          <a:noFill/>
        </p:spPr>
        <p:txBody>
          <a:bodyPr wrap="square" rtlCol="0">
            <a:spAutoFit/>
          </a:bodyPr>
          <a:lstStyle/>
          <a:p>
            <a:r>
              <a:rPr lang="en-GB" sz="3200" b="1" dirty="0">
                <a:latin typeface="Segoe UI Black" panose="020B0A02040204020203" pitchFamily="34" charset="0"/>
                <a:ea typeface="Segoe UI Black" panose="020B0A02040204020203" pitchFamily="34" charset="0"/>
              </a:rPr>
              <a:t>Intellectual Property Rights</a:t>
            </a:r>
          </a:p>
        </p:txBody>
      </p:sp>
      <p:sp>
        <p:nvSpPr>
          <p:cNvPr id="4" name="Rectangle 3">
            <a:extLst>
              <a:ext uri="{FF2B5EF4-FFF2-40B4-BE49-F238E27FC236}">
                <a16:creationId xmlns:a16="http://schemas.microsoft.com/office/drawing/2014/main" id="{0F835E6C-8A92-9AA2-F6F7-360839E6F21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FA3276ED-DE61-12E8-D7FD-9E83CF2A8A4C}"/>
              </a:ext>
            </a:extLst>
          </p:cNvPr>
          <p:cNvSpPr txBox="1"/>
          <p:nvPr/>
        </p:nvSpPr>
        <p:spPr>
          <a:xfrm>
            <a:off x="241264" y="1076889"/>
            <a:ext cx="7096796" cy="1292662"/>
          </a:xfrm>
          <a:prstGeom prst="rect">
            <a:avLst/>
          </a:prstGeom>
          <a:noFill/>
        </p:spPr>
        <p:txBody>
          <a:bodyPr wrap="square">
            <a:spAutoFit/>
          </a:bodyPr>
          <a:lstStyle/>
          <a:p>
            <a:r>
              <a:rPr lang="en-GB" sz="2400" b="1" dirty="0">
                <a:latin typeface="Segoe UI Variable Text" pitchFamily="2" charset="0"/>
              </a:rPr>
              <a:t>What is meant by Intellectual Property Rights?</a:t>
            </a:r>
          </a:p>
          <a:p>
            <a:endParaRPr lang="en-GB" dirty="0">
              <a:latin typeface="Segoe UI Variable Text" pitchFamily="2" charset="0"/>
            </a:endParaRPr>
          </a:p>
          <a:p>
            <a:r>
              <a:rPr lang="en-GB" b="1" dirty="0">
                <a:latin typeface="Segoe UI Variable Text" pitchFamily="2" charset="0"/>
              </a:rPr>
              <a:t>Intellectual Property Rights (IPR)</a:t>
            </a:r>
            <a:r>
              <a:rPr lang="en-GB" dirty="0">
                <a:latin typeface="Segoe UI Variable Text" pitchFamily="2" charset="0"/>
              </a:rPr>
              <a:t> are legal protections that give creators ownership over their original work.</a:t>
            </a:r>
          </a:p>
        </p:txBody>
      </p:sp>
      <p:pic>
        <p:nvPicPr>
          <p:cNvPr id="32" name="Picture 31">
            <a:extLst>
              <a:ext uri="{FF2B5EF4-FFF2-40B4-BE49-F238E27FC236}">
                <a16:creationId xmlns:a16="http://schemas.microsoft.com/office/drawing/2014/main" id="{1AA7C815-9259-7FE6-5229-32F38391F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48" name="TextBox 47">
            <a:extLst>
              <a:ext uri="{FF2B5EF4-FFF2-40B4-BE49-F238E27FC236}">
                <a16:creationId xmlns:a16="http://schemas.microsoft.com/office/drawing/2014/main" id="{4A9CA550-508E-F457-A522-351FD7B024FA}"/>
              </a:ext>
            </a:extLst>
          </p:cNvPr>
          <p:cNvSpPr txBox="1"/>
          <p:nvPr/>
        </p:nvSpPr>
        <p:spPr>
          <a:xfrm>
            <a:off x="2988945" y="2464088"/>
            <a:ext cx="5002529" cy="707886"/>
          </a:xfrm>
          <a:prstGeom prst="rect">
            <a:avLst/>
          </a:prstGeom>
          <a:noFill/>
        </p:spPr>
        <p:txBody>
          <a:bodyPr wrap="square">
            <a:spAutoFit/>
          </a:bodyPr>
          <a:lstStyle/>
          <a:p>
            <a:r>
              <a:rPr lang="en-GB" sz="2000" b="1" dirty="0">
                <a:latin typeface="Segoe UI Variable Text" pitchFamily="2" charset="0"/>
              </a:rPr>
              <a:t>What is the purpose of IPR?</a:t>
            </a:r>
          </a:p>
          <a:p>
            <a:endParaRPr lang="en-GB" sz="2000" b="1" dirty="0">
              <a:latin typeface="Segoe UI Variable Text" pitchFamily="2" charset="0"/>
            </a:endParaRPr>
          </a:p>
        </p:txBody>
      </p:sp>
      <p:sp>
        <p:nvSpPr>
          <p:cNvPr id="49" name="TextBox 48">
            <a:extLst>
              <a:ext uri="{FF2B5EF4-FFF2-40B4-BE49-F238E27FC236}">
                <a16:creationId xmlns:a16="http://schemas.microsoft.com/office/drawing/2014/main" id="{F91F4CD7-0939-CE5D-00B7-18D13F220C7E}"/>
              </a:ext>
            </a:extLst>
          </p:cNvPr>
          <p:cNvSpPr txBox="1"/>
          <p:nvPr/>
        </p:nvSpPr>
        <p:spPr>
          <a:xfrm>
            <a:off x="298415" y="2464088"/>
            <a:ext cx="2482886" cy="3508653"/>
          </a:xfrm>
          <a:prstGeom prst="rect">
            <a:avLst/>
          </a:prstGeom>
          <a:noFill/>
        </p:spPr>
        <p:txBody>
          <a:bodyPr wrap="square">
            <a:spAutoFit/>
          </a:bodyPr>
          <a:lstStyle/>
          <a:p>
            <a:r>
              <a:rPr lang="en-GB" sz="2000" b="1" dirty="0">
                <a:latin typeface="Segoe UI Variable Text" pitchFamily="2" charset="0"/>
              </a:rPr>
              <a:t>What can be protected?</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music, </a:t>
            </a:r>
          </a:p>
          <a:p>
            <a:pPr marL="285750" lvl="0" indent="-285750">
              <a:buFont typeface="Arial" panose="020B0604020202020204" pitchFamily="34" charset="0"/>
              <a:buChar char="•"/>
            </a:pPr>
            <a:r>
              <a:rPr lang="en-GB" dirty="0">
                <a:latin typeface="Segoe UI Variable Text" pitchFamily="2" charset="0"/>
              </a:rPr>
              <a:t>films, </a:t>
            </a:r>
          </a:p>
          <a:p>
            <a:pPr marL="285750" lvl="0" indent="-285750">
              <a:buFont typeface="Arial" panose="020B0604020202020204" pitchFamily="34" charset="0"/>
              <a:buChar char="•"/>
            </a:pPr>
            <a:r>
              <a:rPr lang="en-GB" dirty="0">
                <a:latin typeface="Segoe UI Variable Text" pitchFamily="2" charset="0"/>
              </a:rPr>
              <a:t>photographs, </a:t>
            </a:r>
          </a:p>
          <a:p>
            <a:pPr marL="285750" lvl="0" indent="-285750">
              <a:buFont typeface="Arial" panose="020B0604020202020204" pitchFamily="34" charset="0"/>
              <a:buChar char="•"/>
            </a:pPr>
            <a:r>
              <a:rPr lang="en-GB" dirty="0">
                <a:latin typeface="Segoe UI Variable Text" pitchFamily="2" charset="0"/>
              </a:rPr>
              <a:t>logos, </a:t>
            </a:r>
          </a:p>
          <a:p>
            <a:pPr marL="285750" lvl="0" indent="-285750">
              <a:buFont typeface="Arial" panose="020B0604020202020204" pitchFamily="34" charset="0"/>
              <a:buChar char="•"/>
            </a:pPr>
            <a:r>
              <a:rPr lang="en-GB" dirty="0">
                <a:latin typeface="Segoe UI Variable Text" pitchFamily="2" charset="0"/>
              </a:rPr>
              <a:t>software, </a:t>
            </a:r>
          </a:p>
          <a:p>
            <a:pPr marL="285750" lvl="0" indent="-285750">
              <a:buFont typeface="Arial" panose="020B0604020202020204" pitchFamily="34" charset="0"/>
              <a:buChar char="•"/>
            </a:pPr>
            <a:r>
              <a:rPr lang="en-GB" dirty="0">
                <a:latin typeface="Segoe UI Variable Text" pitchFamily="2" charset="0"/>
              </a:rPr>
              <a:t>games, </a:t>
            </a:r>
          </a:p>
          <a:p>
            <a:pPr marL="285750" lvl="0" indent="-285750">
              <a:buFont typeface="Arial" panose="020B0604020202020204" pitchFamily="34" charset="0"/>
              <a:buChar char="•"/>
            </a:pPr>
            <a:r>
              <a:rPr lang="en-GB" dirty="0">
                <a:latin typeface="Segoe UI Variable Text" pitchFamily="2" charset="0"/>
              </a:rPr>
              <a:t>written content, </a:t>
            </a:r>
          </a:p>
          <a:p>
            <a:pPr marL="285750" lvl="0" indent="-285750">
              <a:buFont typeface="Arial" panose="020B0604020202020204" pitchFamily="34" charset="0"/>
              <a:buChar char="•"/>
            </a:pPr>
            <a:r>
              <a:rPr lang="en-GB" dirty="0">
                <a:latin typeface="Segoe UI Variable Text" pitchFamily="2" charset="0"/>
              </a:rPr>
              <a:t>digital media products. </a:t>
            </a:r>
          </a:p>
        </p:txBody>
      </p:sp>
      <p:cxnSp>
        <p:nvCxnSpPr>
          <p:cNvPr id="50" name="Straight Connector 49">
            <a:extLst>
              <a:ext uri="{FF2B5EF4-FFF2-40B4-BE49-F238E27FC236}">
                <a16:creationId xmlns:a16="http://schemas.microsoft.com/office/drawing/2014/main" id="{D56C46B9-00AA-389F-324E-CC5549F389D2}"/>
              </a:ext>
            </a:extLst>
          </p:cNvPr>
          <p:cNvCxnSpPr>
            <a:cxnSpLocks/>
          </p:cNvCxnSpPr>
          <p:nvPr/>
        </p:nvCxnSpPr>
        <p:spPr>
          <a:xfrm>
            <a:off x="7332345" y="1182833"/>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A80FA534-47AA-360B-1606-9DDB7D7292D1}"/>
              </a:ext>
            </a:extLst>
          </p:cNvPr>
          <p:cNvSpPr txBox="1"/>
          <p:nvPr/>
        </p:nvSpPr>
        <p:spPr>
          <a:xfrm>
            <a:off x="7820026" y="1110058"/>
            <a:ext cx="3975734" cy="369332"/>
          </a:xfrm>
          <a:prstGeom prst="rect">
            <a:avLst/>
          </a:prstGeom>
          <a:noFill/>
        </p:spPr>
        <p:txBody>
          <a:bodyPr wrap="square">
            <a:spAutoFit/>
          </a:bodyPr>
          <a:lstStyle/>
          <a:p>
            <a:pPr algn="ctr"/>
            <a:r>
              <a:rPr lang="en-GB" sz="1800" b="1" dirty="0">
                <a:latin typeface="Segoe UI Variable Text" pitchFamily="2" charset="0"/>
              </a:rPr>
              <a:t>Learning in Contex</a:t>
            </a:r>
            <a:r>
              <a:rPr lang="en-GB" b="1" dirty="0">
                <a:latin typeface="Segoe UI Variable Text" pitchFamily="2" charset="0"/>
              </a:rPr>
              <a:t>t</a:t>
            </a:r>
            <a:endParaRPr lang="en-GB" sz="1800" b="1" dirty="0">
              <a:latin typeface="Segoe UI Variable Text" pitchFamily="2" charset="0"/>
            </a:endParaRPr>
          </a:p>
        </p:txBody>
      </p:sp>
      <p:sp>
        <p:nvSpPr>
          <p:cNvPr id="5" name="TextBox 4">
            <a:extLst>
              <a:ext uri="{FF2B5EF4-FFF2-40B4-BE49-F238E27FC236}">
                <a16:creationId xmlns:a16="http://schemas.microsoft.com/office/drawing/2014/main" id="{3E6B509D-EFE5-0292-C0F2-50D24ECBCE3B}"/>
              </a:ext>
            </a:extLst>
          </p:cNvPr>
          <p:cNvSpPr txBox="1"/>
          <p:nvPr/>
        </p:nvSpPr>
        <p:spPr>
          <a:xfrm>
            <a:off x="2963109" y="3069605"/>
            <a:ext cx="4323893" cy="3262432"/>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Intellectual property laws prevent other people from copying, stealing, or using creative work without permission.</a:t>
            </a:r>
          </a:p>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In the UK, intellectual property protection includes:</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copyright,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trademarks,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patents,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and design rights.</a:t>
            </a:r>
          </a:p>
        </p:txBody>
      </p:sp>
      <p:sp>
        <p:nvSpPr>
          <p:cNvPr id="7" name="TextBox 6">
            <a:extLst>
              <a:ext uri="{FF2B5EF4-FFF2-40B4-BE49-F238E27FC236}">
                <a16:creationId xmlns:a16="http://schemas.microsoft.com/office/drawing/2014/main" id="{89CF982B-78C0-A462-A76B-CFC59A5DF7F6}"/>
              </a:ext>
            </a:extLst>
          </p:cNvPr>
          <p:cNvSpPr txBox="1"/>
          <p:nvPr/>
        </p:nvSpPr>
        <p:spPr>
          <a:xfrm>
            <a:off x="7394832" y="1622970"/>
            <a:ext cx="2814063" cy="3139321"/>
          </a:xfrm>
          <a:prstGeom prst="rect">
            <a:avLst/>
          </a:prstGeom>
          <a:noFill/>
        </p:spPr>
        <p:txBody>
          <a:bodyPr wrap="square">
            <a:spAutoFit/>
          </a:bodyPr>
          <a:lstStyle/>
          <a:p>
            <a:r>
              <a:rPr lang="en-GB" dirty="0">
                <a:latin typeface="Segoe UI Variable Text" pitchFamily="2" charset="0"/>
              </a:rPr>
              <a:t>A company are producing a promotional video for YouTube and social media.</a:t>
            </a:r>
          </a:p>
          <a:p>
            <a:r>
              <a:rPr lang="en-GB" dirty="0">
                <a:latin typeface="Segoe UI Variable Text" pitchFamily="2" charset="0"/>
              </a:rPr>
              <a:t>The production team wants to include:</a:t>
            </a:r>
          </a:p>
          <a:p>
            <a:pPr marL="285750" indent="-285750">
              <a:buFont typeface="Arial" panose="020B0604020202020204" pitchFamily="34" charset="0"/>
              <a:buChar char="•"/>
            </a:pPr>
            <a:r>
              <a:rPr lang="en-GB" dirty="0">
                <a:latin typeface="Segoe UI Variable Text" pitchFamily="2" charset="0"/>
              </a:rPr>
              <a:t>a popular song, </a:t>
            </a:r>
          </a:p>
          <a:p>
            <a:pPr marL="285750" indent="-285750">
              <a:buFont typeface="Arial" panose="020B0604020202020204" pitchFamily="34" charset="0"/>
              <a:buChar char="•"/>
            </a:pPr>
            <a:r>
              <a:rPr lang="en-GB" dirty="0">
                <a:latin typeface="Segoe UI Variable Text" pitchFamily="2" charset="0"/>
              </a:rPr>
              <a:t>film clips, </a:t>
            </a:r>
          </a:p>
          <a:p>
            <a:pPr marL="285750" indent="-285750">
              <a:buFont typeface="Arial" panose="020B0604020202020204" pitchFamily="34" charset="0"/>
              <a:buChar char="•"/>
            </a:pPr>
            <a:r>
              <a:rPr lang="en-GB" dirty="0">
                <a:latin typeface="Segoe UI Variable Text" pitchFamily="2" charset="0"/>
              </a:rPr>
              <a:t>branded images, </a:t>
            </a:r>
          </a:p>
          <a:p>
            <a:pPr marL="285750" indent="-285750">
              <a:buFont typeface="Arial" panose="020B0604020202020204" pitchFamily="34" charset="0"/>
              <a:buChar char="•"/>
            </a:pPr>
            <a:r>
              <a:rPr lang="en-GB" dirty="0">
                <a:latin typeface="Segoe UI Variable Text" pitchFamily="2" charset="0"/>
              </a:rPr>
              <a:t>and photographs found online. </a:t>
            </a:r>
          </a:p>
        </p:txBody>
      </p:sp>
      <p:sp>
        <p:nvSpPr>
          <p:cNvPr id="8" name="TextBox 7">
            <a:extLst>
              <a:ext uri="{FF2B5EF4-FFF2-40B4-BE49-F238E27FC236}">
                <a16:creationId xmlns:a16="http://schemas.microsoft.com/office/drawing/2014/main" id="{BE8C8AEC-0591-83BD-53C4-44647D0410C0}"/>
              </a:ext>
            </a:extLst>
          </p:cNvPr>
          <p:cNvSpPr txBox="1"/>
          <p:nvPr/>
        </p:nvSpPr>
        <p:spPr>
          <a:xfrm>
            <a:off x="7468810" y="4856828"/>
            <a:ext cx="4424775" cy="1255985"/>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dirty="0">
                <a:latin typeface="Segoe UI Variable Text" pitchFamily="2" charset="0"/>
              </a:rPr>
              <a:t>Before using these materials, the producers must contact the copyright owners or licensing organisations to gain permission. </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50165492-06AB-915F-DD64-EB1F5A69100C}"/>
              </a:ext>
            </a:extLst>
          </p:cNvPr>
          <p:cNvPicPr>
            <a:picLocks noChangeAspect="1"/>
          </p:cNvPicPr>
          <p:nvPr/>
        </p:nvPicPr>
        <p:blipFill>
          <a:blip r:embed="rId4"/>
          <a:stretch>
            <a:fillRect/>
          </a:stretch>
        </p:blipFill>
        <p:spPr>
          <a:xfrm>
            <a:off x="10157222" y="1723220"/>
            <a:ext cx="1722596" cy="2410630"/>
          </a:xfrm>
          <a:prstGeom prst="rect">
            <a:avLst/>
          </a:prstGeom>
        </p:spPr>
      </p:pic>
      <p:pic>
        <p:nvPicPr>
          <p:cNvPr id="2" name="Graphic 1" descr="Thumbs up sign with solid fill">
            <a:extLst>
              <a:ext uri="{FF2B5EF4-FFF2-40B4-BE49-F238E27FC236}">
                <a16:creationId xmlns:a16="http://schemas.microsoft.com/office/drawing/2014/main" id="{484E6EEC-523B-CD52-5479-59288CC4A3F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84575" y="77999"/>
            <a:ext cx="727003" cy="727003"/>
          </a:xfrm>
          <a:prstGeom prst="rect">
            <a:avLst/>
          </a:prstGeom>
        </p:spPr>
      </p:pic>
      <p:sp>
        <p:nvSpPr>
          <p:cNvPr id="9" name="TextBox 8">
            <a:extLst>
              <a:ext uri="{FF2B5EF4-FFF2-40B4-BE49-F238E27FC236}">
                <a16:creationId xmlns:a16="http://schemas.microsoft.com/office/drawing/2014/main" id="{CB6A721C-6DB4-6E27-2F88-7415317266AE}"/>
              </a:ext>
            </a:extLst>
          </p:cNvPr>
          <p:cNvSpPr txBox="1"/>
          <p:nvPr/>
        </p:nvSpPr>
        <p:spPr>
          <a:xfrm>
            <a:off x="7121533" y="158671"/>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 </a:t>
            </a:r>
            <a:endParaRPr lang="en-GB" dirty="0"/>
          </a:p>
        </p:txBody>
      </p:sp>
    </p:spTree>
    <p:extLst>
      <p:ext uri="{BB962C8B-B14F-4D97-AF65-F5344CB8AC3E}">
        <p14:creationId xmlns:p14="http://schemas.microsoft.com/office/powerpoint/2010/main" val="4229457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E1196-EC81-A565-B523-304C7016D0C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B05A478-0528-7F30-D61E-E1062026A0DC}"/>
              </a:ext>
            </a:extLst>
          </p:cNvPr>
          <p:cNvSpPr txBox="1"/>
          <p:nvPr/>
        </p:nvSpPr>
        <p:spPr>
          <a:xfrm>
            <a:off x="125730" y="134273"/>
            <a:ext cx="5863590" cy="584775"/>
          </a:xfrm>
          <a:prstGeom prst="rect">
            <a:avLst/>
          </a:prstGeom>
          <a:noFill/>
        </p:spPr>
        <p:txBody>
          <a:bodyPr wrap="square" rtlCol="0">
            <a:spAutoFit/>
          </a:bodyPr>
          <a:lstStyle/>
          <a:p>
            <a:r>
              <a:rPr lang="en-GB" sz="3200" b="1" dirty="0">
                <a:latin typeface="Segoe UI Black" panose="020B0A02040204020203" pitchFamily="34" charset="0"/>
                <a:ea typeface="Segoe UI Black" panose="020B0A02040204020203" pitchFamily="34" charset="0"/>
              </a:rPr>
              <a:t>Data Protection Act</a:t>
            </a:r>
          </a:p>
        </p:txBody>
      </p:sp>
      <p:sp>
        <p:nvSpPr>
          <p:cNvPr id="4" name="Rectangle 3">
            <a:extLst>
              <a:ext uri="{FF2B5EF4-FFF2-40B4-BE49-F238E27FC236}">
                <a16:creationId xmlns:a16="http://schemas.microsoft.com/office/drawing/2014/main" id="{ACE260C7-DE57-AE83-B17D-03819C5A79C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9D7674A8-A118-DC2F-1D2C-19DE0C194350}"/>
              </a:ext>
            </a:extLst>
          </p:cNvPr>
          <p:cNvSpPr txBox="1"/>
          <p:nvPr/>
        </p:nvSpPr>
        <p:spPr>
          <a:xfrm>
            <a:off x="241264" y="1076889"/>
            <a:ext cx="7096796" cy="1569660"/>
          </a:xfrm>
          <a:prstGeom prst="rect">
            <a:avLst/>
          </a:prstGeom>
          <a:noFill/>
        </p:spPr>
        <p:txBody>
          <a:bodyPr wrap="square">
            <a:spAutoFit/>
          </a:bodyPr>
          <a:lstStyle/>
          <a:p>
            <a:r>
              <a:rPr lang="en-GB" sz="2400" b="1" dirty="0">
                <a:latin typeface="Segoe UI Variable Text" pitchFamily="2" charset="0"/>
              </a:rPr>
              <a:t>What is meant by the Data Protection Act?</a:t>
            </a:r>
          </a:p>
          <a:p>
            <a:endParaRPr lang="en-GB" dirty="0">
              <a:latin typeface="Segoe UI Variable Text" pitchFamily="2" charset="0"/>
            </a:endParaRPr>
          </a:p>
          <a:p>
            <a:r>
              <a:rPr lang="en-GB" dirty="0">
                <a:latin typeface="Segoe UI Variable Text" pitchFamily="2" charset="0"/>
              </a:rPr>
              <a:t>The </a:t>
            </a:r>
            <a:r>
              <a:rPr lang="en-GB" b="1" dirty="0">
                <a:latin typeface="Segoe UI Variable Text" pitchFamily="2" charset="0"/>
              </a:rPr>
              <a:t>Data Protection Act 2018</a:t>
            </a:r>
            <a:r>
              <a:rPr lang="en-GB" dirty="0">
                <a:latin typeface="Segoe UI Variable Text" pitchFamily="2" charset="0"/>
              </a:rPr>
              <a:t> is a UK law designed to protect people’s personal information and ensure organisations use data fairly, legally, and securely. </a:t>
            </a:r>
          </a:p>
        </p:txBody>
      </p:sp>
      <p:pic>
        <p:nvPicPr>
          <p:cNvPr id="32" name="Picture 31">
            <a:extLst>
              <a:ext uri="{FF2B5EF4-FFF2-40B4-BE49-F238E27FC236}">
                <a16:creationId xmlns:a16="http://schemas.microsoft.com/office/drawing/2014/main" id="{F19C363E-4BA6-902E-6529-BDAEC8A102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48" name="TextBox 47">
            <a:extLst>
              <a:ext uri="{FF2B5EF4-FFF2-40B4-BE49-F238E27FC236}">
                <a16:creationId xmlns:a16="http://schemas.microsoft.com/office/drawing/2014/main" id="{43E556BC-91A1-9A7A-F035-71EEE544DCC8}"/>
              </a:ext>
            </a:extLst>
          </p:cNvPr>
          <p:cNvSpPr txBox="1"/>
          <p:nvPr/>
        </p:nvSpPr>
        <p:spPr>
          <a:xfrm>
            <a:off x="2972606" y="2740061"/>
            <a:ext cx="4132588" cy="1015663"/>
          </a:xfrm>
          <a:prstGeom prst="rect">
            <a:avLst/>
          </a:prstGeom>
          <a:noFill/>
        </p:spPr>
        <p:txBody>
          <a:bodyPr wrap="square">
            <a:spAutoFit/>
          </a:bodyPr>
          <a:lstStyle/>
          <a:p>
            <a:r>
              <a:rPr lang="en-GB" sz="2000" b="1" dirty="0">
                <a:latin typeface="Segoe UI Variable Text" pitchFamily="2" charset="0"/>
              </a:rPr>
              <a:t>What is the purpose of this type of legislation? </a:t>
            </a:r>
          </a:p>
          <a:p>
            <a:endParaRPr lang="en-GB" sz="2000" b="1" dirty="0">
              <a:latin typeface="Segoe UI Variable Text" pitchFamily="2" charset="0"/>
            </a:endParaRPr>
          </a:p>
        </p:txBody>
      </p:sp>
      <p:sp>
        <p:nvSpPr>
          <p:cNvPr id="49" name="TextBox 48">
            <a:extLst>
              <a:ext uri="{FF2B5EF4-FFF2-40B4-BE49-F238E27FC236}">
                <a16:creationId xmlns:a16="http://schemas.microsoft.com/office/drawing/2014/main" id="{05253541-BED8-D3B3-2ECC-0E572ABE7EA8}"/>
              </a:ext>
            </a:extLst>
          </p:cNvPr>
          <p:cNvSpPr txBox="1"/>
          <p:nvPr/>
        </p:nvSpPr>
        <p:spPr>
          <a:xfrm>
            <a:off x="298415" y="2740061"/>
            <a:ext cx="2482886" cy="3539430"/>
          </a:xfrm>
          <a:prstGeom prst="rect">
            <a:avLst/>
          </a:prstGeom>
          <a:noFill/>
        </p:spPr>
        <p:txBody>
          <a:bodyPr wrap="square">
            <a:spAutoFit/>
          </a:bodyPr>
          <a:lstStyle/>
          <a:p>
            <a:r>
              <a:rPr lang="en-GB" sz="2000" b="1" dirty="0">
                <a:latin typeface="Segoe UI Variable Text" pitchFamily="2" charset="0"/>
              </a:rPr>
              <a:t>Personal data that should be protected</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names, </a:t>
            </a:r>
          </a:p>
          <a:p>
            <a:pPr marL="285750" lvl="0" indent="-285750">
              <a:buFont typeface="Arial" panose="020B0604020202020204" pitchFamily="34" charset="0"/>
              <a:buChar char="•"/>
            </a:pPr>
            <a:r>
              <a:rPr lang="en-GB" dirty="0">
                <a:latin typeface="Segoe UI Variable Text" pitchFamily="2" charset="0"/>
              </a:rPr>
              <a:t>addresses, </a:t>
            </a:r>
          </a:p>
          <a:p>
            <a:pPr marL="285750" lvl="0" indent="-285750">
              <a:buFont typeface="Arial" panose="020B0604020202020204" pitchFamily="34" charset="0"/>
              <a:buChar char="•"/>
            </a:pPr>
            <a:r>
              <a:rPr lang="en-GB" dirty="0">
                <a:latin typeface="Segoe UI Variable Text" pitchFamily="2" charset="0"/>
              </a:rPr>
              <a:t>phone numbers, </a:t>
            </a:r>
          </a:p>
          <a:p>
            <a:pPr marL="285750" lvl="0" indent="-285750">
              <a:buFont typeface="Arial" panose="020B0604020202020204" pitchFamily="34" charset="0"/>
              <a:buChar char="•"/>
            </a:pPr>
            <a:r>
              <a:rPr lang="en-GB" dirty="0">
                <a:latin typeface="Segoe UI Variable Text" pitchFamily="2" charset="0"/>
              </a:rPr>
              <a:t>email addresses, </a:t>
            </a:r>
          </a:p>
          <a:p>
            <a:pPr marL="285750" lvl="0" indent="-285750">
              <a:buFont typeface="Arial" panose="020B0604020202020204" pitchFamily="34" charset="0"/>
              <a:buChar char="•"/>
            </a:pPr>
            <a:r>
              <a:rPr lang="en-GB" dirty="0">
                <a:latin typeface="Segoe UI Variable Text" pitchFamily="2" charset="0"/>
              </a:rPr>
              <a:t>photographs, </a:t>
            </a:r>
          </a:p>
          <a:p>
            <a:pPr marL="285750" lvl="0" indent="-285750">
              <a:buFont typeface="Arial" panose="020B0604020202020204" pitchFamily="34" charset="0"/>
              <a:buChar char="•"/>
            </a:pPr>
            <a:r>
              <a:rPr lang="en-GB" dirty="0">
                <a:latin typeface="Segoe UI Variable Text" pitchFamily="2" charset="0"/>
              </a:rPr>
              <a:t>financial details, </a:t>
            </a:r>
          </a:p>
          <a:p>
            <a:pPr marL="285750" lvl="0" indent="-285750">
              <a:buFont typeface="Arial" panose="020B0604020202020204" pitchFamily="34" charset="0"/>
              <a:buChar char="•"/>
            </a:pPr>
            <a:r>
              <a:rPr lang="en-GB" dirty="0">
                <a:latin typeface="Segoe UI Variable Text" pitchFamily="2" charset="0"/>
              </a:rPr>
              <a:t>online activity, </a:t>
            </a:r>
          </a:p>
          <a:p>
            <a:pPr marL="285750" lvl="0" indent="-285750">
              <a:buFont typeface="Arial" panose="020B0604020202020204" pitchFamily="34" charset="0"/>
              <a:buChar char="•"/>
            </a:pPr>
            <a:r>
              <a:rPr lang="en-GB" dirty="0">
                <a:latin typeface="Segoe UI Variable Text" pitchFamily="2" charset="0"/>
              </a:rPr>
              <a:t>location data</a:t>
            </a:r>
          </a:p>
        </p:txBody>
      </p:sp>
      <p:cxnSp>
        <p:nvCxnSpPr>
          <p:cNvPr id="50" name="Straight Connector 49">
            <a:extLst>
              <a:ext uri="{FF2B5EF4-FFF2-40B4-BE49-F238E27FC236}">
                <a16:creationId xmlns:a16="http://schemas.microsoft.com/office/drawing/2014/main" id="{EC99DBF1-C307-47BC-13E9-998BDFD6DD40}"/>
              </a:ext>
            </a:extLst>
          </p:cNvPr>
          <p:cNvCxnSpPr>
            <a:cxnSpLocks/>
          </p:cNvCxnSpPr>
          <p:nvPr/>
        </p:nvCxnSpPr>
        <p:spPr>
          <a:xfrm>
            <a:off x="7152001" y="1110058"/>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E7C9A186-11E1-3DE2-38F3-68D99D73E160}"/>
              </a:ext>
            </a:extLst>
          </p:cNvPr>
          <p:cNvSpPr txBox="1"/>
          <p:nvPr/>
        </p:nvSpPr>
        <p:spPr>
          <a:xfrm>
            <a:off x="7820026" y="1110058"/>
            <a:ext cx="3975734" cy="369332"/>
          </a:xfrm>
          <a:prstGeom prst="rect">
            <a:avLst/>
          </a:prstGeom>
          <a:noFill/>
        </p:spPr>
        <p:txBody>
          <a:bodyPr wrap="square">
            <a:spAutoFit/>
          </a:bodyPr>
          <a:lstStyle/>
          <a:p>
            <a:pPr algn="ctr"/>
            <a:r>
              <a:rPr lang="en-GB" sz="1800" b="1" dirty="0">
                <a:latin typeface="Segoe UI Variable Text" pitchFamily="2" charset="0"/>
              </a:rPr>
              <a:t>Learning in Contex</a:t>
            </a:r>
            <a:r>
              <a:rPr lang="en-GB" b="1" dirty="0">
                <a:latin typeface="Segoe UI Variable Text" pitchFamily="2" charset="0"/>
              </a:rPr>
              <a:t>t</a:t>
            </a:r>
            <a:endParaRPr lang="en-GB" sz="1800" b="1" dirty="0">
              <a:latin typeface="Segoe UI Variable Text" pitchFamily="2" charset="0"/>
            </a:endParaRPr>
          </a:p>
        </p:txBody>
      </p:sp>
      <p:sp>
        <p:nvSpPr>
          <p:cNvPr id="5" name="TextBox 4">
            <a:extLst>
              <a:ext uri="{FF2B5EF4-FFF2-40B4-BE49-F238E27FC236}">
                <a16:creationId xmlns:a16="http://schemas.microsoft.com/office/drawing/2014/main" id="{2CF2DBEF-DE63-9248-D012-7FDE76234568}"/>
              </a:ext>
            </a:extLst>
          </p:cNvPr>
          <p:cNvSpPr txBox="1"/>
          <p:nvPr/>
        </p:nvSpPr>
        <p:spPr>
          <a:xfrm>
            <a:off x="3008452" y="3582205"/>
            <a:ext cx="3980267" cy="1477328"/>
          </a:xfrm>
          <a:prstGeom prst="rect">
            <a:avLst/>
          </a:prstGeom>
          <a:noFill/>
        </p:spPr>
        <p:txBody>
          <a:bodyPr wrap="square">
            <a:spAutoFit/>
          </a:bodyPr>
          <a:lstStyle/>
          <a:p>
            <a:r>
              <a:rPr lang="en-GB" dirty="0">
                <a:latin typeface="Segoe UI Variable Text" pitchFamily="2" charset="0"/>
              </a:rPr>
              <a:t>The law controls how organisations:</a:t>
            </a:r>
          </a:p>
          <a:p>
            <a:pPr marL="285750" lvl="0" indent="-285750">
              <a:buFont typeface="Arial" panose="020B0604020202020204" pitchFamily="34" charset="0"/>
              <a:buChar char="•"/>
            </a:pPr>
            <a:r>
              <a:rPr lang="en-GB" dirty="0">
                <a:latin typeface="Segoe UI Variable Text" pitchFamily="2" charset="0"/>
              </a:rPr>
              <a:t>collect data, </a:t>
            </a:r>
          </a:p>
          <a:p>
            <a:pPr marL="285750" lvl="0" indent="-285750">
              <a:buFont typeface="Arial" panose="020B0604020202020204" pitchFamily="34" charset="0"/>
              <a:buChar char="•"/>
            </a:pPr>
            <a:r>
              <a:rPr lang="en-GB" dirty="0">
                <a:latin typeface="Segoe UI Variable Text" pitchFamily="2" charset="0"/>
              </a:rPr>
              <a:t>store data, </a:t>
            </a:r>
          </a:p>
          <a:p>
            <a:pPr marL="285750" lvl="0" indent="-285750">
              <a:buFont typeface="Arial" panose="020B0604020202020204" pitchFamily="34" charset="0"/>
              <a:buChar char="•"/>
            </a:pPr>
            <a:r>
              <a:rPr lang="en-GB" dirty="0">
                <a:latin typeface="Segoe UI Variable Text" pitchFamily="2" charset="0"/>
              </a:rPr>
              <a:t>share data, </a:t>
            </a:r>
          </a:p>
          <a:p>
            <a:pPr marL="285750" lvl="0" indent="-285750">
              <a:buFont typeface="Arial" panose="020B0604020202020204" pitchFamily="34" charset="0"/>
              <a:buChar char="•"/>
            </a:pPr>
            <a:r>
              <a:rPr lang="en-GB" dirty="0">
                <a:latin typeface="Segoe UI Variable Text" pitchFamily="2" charset="0"/>
              </a:rPr>
              <a:t>use personal information.</a:t>
            </a:r>
          </a:p>
        </p:txBody>
      </p:sp>
      <p:sp>
        <p:nvSpPr>
          <p:cNvPr id="7" name="TextBox 6">
            <a:extLst>
              <a:ext uri="{FF2B5EF4-FFF2-40B4-BE49-F238E27FC236}">
                <a16:creationId xmlns:a16="http://schemas.microsoft.com/office/drawing/2014/main" id="{71D11FDF-ABA9-014B-EBDF-635886E1F9D4}"/>
              </a:ext>
            </a:extLst>
          </p:cNvPr>
          <p:cNvSpPr txBox="1"/>
          <p:nvPr/>
        </p:nvSpPr>
        <p:spPr>
          <a:xfrm>
            <a:off x="7406262" y="1492387"/>
            <a:ext cx="4544474" cy="2308324"/>
          </a:xfrm>
          <a:prstGeom prst="rect">
            <a:avLst/>
          </a:prstGeom>
          <a:noFill/>
        </p:spPr>
        <p:txBody>
          <a:bodyPr wrap="square">
            <a:spAutoFit/>
          </a:bodyPr>
          <a:lstStyle/>
          <a:p>
            <a:r>
              <a:rPr lang="en-GB" dirty="0">
                <a:latin typeface="Segoe UI Variable Text" pitchFamily="2" charset="0"/>
              </a:rPr>
              <a:t>A company are creating a new social media app that allows users to upload videos and create profiles. The company may collect:</a:t>
            </a:r>
          </a:p>
          <a:p>
            <a:pPr marL="285750" lvl="0" indent="-285750">
              <a:buFont typeface="Arial" panose="020B0604020202020204" pitchFamily="34" charset="0"/>
              <a:buChar char="•"/>
            </a:pPr>
            <a:r>
              <a:rPr lang="en-GB" dirty="0">
                <a:latin typeface="Segoe UI Variable Text" pitchFamily="2" charset="0"/>
              </a:rPr>
              <a:t>usernames, </a:t>
            </a:r>
          </a:p>
          <a:p>
            <a:pPr marL="285750" lvl="0" indent="-285750">
              <a:buFont typeface="Arial" panose="020B0604020202020204" pitchFamily="34" charset="0"/>
              <a:buChar char="•"/>
            </a:pPr>
            <a:r>
              <a:rPr lang="en-GB" dirty="0">
                <a:latin typeface="Segoe UI Variable Text" pitchFamily="2" charset="0"/>
              </a:rPr>
              <a:t>email addresses, </a:t>
            </a:r>
          </a:p>
          <a:p>
            <a:pPr marL="285750" lvl="0" indent="-285750">
              <a:buFont typeface="Arial" panose="020B0604020202020204" pitchFamily="34" charset="0"/>
              <a:buChar char="•"/>
            </a:pPr>
            <a:r>
              <a:rPr lang="en-GB" dirty="0">
                <a:latin typeface="Segoe UI Variable Text" pitchFamily="2" charset="0"/>
              </a:rPr>
              <a:t>profile pictures, </a:t>
            </a:r>
          </a:p>
          <a:p>
            <a:pPr marL="285750" lvl="0" indent="-285750">
              <a:buFont typeface="Arial" panose="020B0604020202020204" pitchFamily="34" charset="0"/>
              <a:buChar char="•"/>
            </a:pPr>
            <a:r>
              <a:rPr lang="en-GB" dirty="0">
                <a:latin typeface="Segoe UI Variable Text" pitchFamily="2" charset="0"/>
              </a:rPr>
              <a:t>location data, </a:t>
            </a:r>
          </a:p>
          <a:p>
            <a:pPr marL="285750" indent="-285750">
              <a:buFont typeface="Arial" panose="020B0604020202020204" pitchFamily="34" charset="0"/>
              <a:buChar char="•"/>
            </a:pPr>
            <a:r>
              <a:rPr lang="en-GB" dirty="0">
                <a:latin typeface="Segoe UI Variable Text" pitchFamily="2" charset="0"/>
              </a:rPr>
              <a:t>viewing habits</a:t>
            </a:r>
          </a:p>
        </p:txBody>
      </p:sp>
      <p:sp>
        <p:nvSpPr>
          <p:cNvPr id="8" name="TextBox 7">
            <a:extLst>
              <a:ext uri="{FF2B5EF4-FFF2-40B4-BE49-F238E27FC236}">
                <a16:creationId xmlns:a16="http://schemas.microsoft.com/office/drawing/2014/main" id="{138455A6-8147-5C10-B856-44D93A136EE3}"/>
              </a:ext>
            </a:extLst>
          </p:cNvPr>
          <p:cNvSpPr txBox="1"/>
          <p:nvPr/>
        </p:nvSpPr>
        <p:spPr>
          <a:xfrm>
            <a:off x="7454681" y="3943298"/>
            <a:ext cx="4424775" cy="2308324"/>
          </a:xfrm>
          <a:prstGeom prst="rect">
            <a:avLst/>
          </a:prstGeom>
          <a:noFill/>
          <a:ln>
            <a:solidFill>
              <a:schemeClr val="tx1"/>
            </a:solidFill>
            <a:prstDash val="dash"/>
          </a:ln>
        </p:spPr>
        <p:txBody>
          <a:bodyPr wrap="square">
            <a:spAutoFit/>
          </a:bodyPr>
          <a:lstStyle/>
          <a:p>
            <a:r>
              <a:rPr lang="en-GB" dirty="0">
                <a:latin typeface="Segoe UI Variable Text" pitchFamily="2" charset="0"/>
              </a:rPr>
              <a:t>Under the Data Protection Act, the company must:</a:t>
            </a:r>
          </a:p>
          <a:p>
            <a:pPr marL="285750" lvl="0" indent="-285750">
              <a:buFont typeface="Arial" panose="020B0604020202020204" pitchFamily="34" charset="0"/>
              <a:buChar char="•"/>
            </a:pPr>
            <a:r>
              <a:rPr lang="en-GB" dirty="0">
                <a:latin typeface="Segoe UI Variable Text" pitchFamily="2" charset="0"/>
              </a:rPr>
              <a:t>explain how the data will be used, </a:t>
            </a:r>
          </a:p>
          <a:p>
            <a:pPr marL="285750" lvl="0" indent="-285750">
              <a:buFont typeface="Arial" panose="020B0604020202020204" pitchFamily="34" charset="0"/>
              <a:buChar char="•"/>
            </a:pPr>
            <a:r>
              <a:rPr lang="en-GB" dirty="0">
                <a:latin typeface="Segoe UI Variable Text" pitchFamily="2" charset="0"/>
              </a:rPr>
              <a:t>keep the information secure, </a:t>
            </a:r>
          </a:p>
          <a:p>
            <a:pPr marL="285750" lvl="0" indent="-285750">
              <a:buFont typeface="Arial" panose="020B0604020202020204" pitchFamily="34" charset="0"/>
              <a:buChar char="•"/>
            </a:pPr>
            <a:r>
              <a:rPr lang="en-GB" dirty="0">
                <a:latin typeface="Segoe UI Variable Text" pitchFamily="2" charset="0"/>
              </a:rPr>
              <a:t>allow users to access or delete their data, </a:t>
            </a:r>
          </a:p>
          <a:p>
            <a:pPr marL="285750" lvl="0" indent="-285750">
              <a:buFont typeface="Arial" panose="020B0604020202020204" pitchFamily="34" charset="0"/>
              <a:buChar char="•"/>
            </a:pPr>
            <a:r>
              <a:rPr lang="en-GB" dirty="0">
                <a:latin typeface="Segoe UI Variable Text" pitchFamily="2" charset="0"/>
              </a:rPr>
              <a:t>avoid sharing information without permission. </a:t>
            </a:r>
          </a:p>
        </p:txBody>
      </p:sp>
      <p:pic>
        <p:nvPicPr>
          <p:cNvPr id="9" name="Picture 8">
            <a:extLst>
              <a:ext uri="{FF2B5EF4-FFF2-40B4-BE49-F238E27FC236}">
                <a16:creationId xmlns:a16="http://schemas.microsoft.com/office/drawing/2014/main" id="{70B7C972-2DAB-9A8A-4D12-1AE7D60A4B53}"/>
              </a:ext>
            </a:extLst>
          </p:cNvPr>
          <p:cNvPicPr>
            <a:picLocks noChangeAspect="1"/>
          </p:cNvPicPr>
          <p:nvPr/>
        </p:nvPicPr>
        <p:blipFill>
          <a:blip r:embed="rId4"/>
          <a:stretch>
            <a:fillRect/>
          </a:stretch>
        </p:blipFill>
        <p:spPr>
          <a:xfrm>
            <a:off x="9692038" y="2539501"/>
            <a:ext cx="2162175" cy="1216223"/>
          </a:xfrm>
          <a:prstGeom prst="rect">
            <a:avLst/>
          </a:prstGeom>
        </p:spPr>
      </p:pic>
      <p:pic>
        <p:nvPicPr>
          <p:cNvPr id="2" name="Graphic 1" descr="Thumbs up sign with solid fill">
            <a:extLst>
              <a:ext uri="{FF2B5EF4-FFF2-40B4-BE49-F238E27FC236}">
                <a16:creationId xmlns:a16="http://schemas.microsoft.com/office/drawing/2014/main" id="{8DFB3E2E-DDE2-3CFC-937D-09DC37426E2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84575" y="77999"/>
            <a:ext cx="727003" cy="727003"/>
          </a:xfrm>
          <a:prstGeom prst="rect">
            <a:avLst/>
          </a:prstGeom>
        </p:spPr>
      </p:pic>
      <p:sp>
        <p:nvSpPr>
          <p:cNvPr id="10" name="TextBox 9">
            <a:extLst>
              <a:ext uri="{FF2B5EF4-FFF2-40B4-BE49-F238E27FC236}">
                <a16:creationId xmlns:a16="http://schemas.microsoft.com/office/drawing/2014/main" id="{711AF6D1-775D-0BA0-AE11-661005837483}"/>
              </a:ext>
            </a:extLst>
          </p:cNvPr>
          <p:cNvSpPr txBox="1"/>
          <p:nvPr/>
        </p:nvSpPr>
        <p:spPr>
          <a:xfrm>
            <a:off x="7121533" y="158671"/>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This is a printable resource that can be used to help you complete today’s workbook. </a:t>
            </a:r>
            <a:endParaRPr lang="en-GB" dirty="0"/>
          </a:p>
        </p:txBody>
      </p:sp>
    </p:spTree>
    <p:extLst>
      <p:ext uri="{BB962C8B-B14F-4D97-AF65-F5344CB8AC3E}">
        <p14:creationId xmlns:p14="http://schemas.microsoft.com/office/powerpoint/2010/main" val="1869578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8A66B-E9A6-62AA-44C9-E30CE2EE983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7D0432E-51F4-C95D-38EC-2C0D09B5FD86}"/>
              </a:ext>
            </a:extLst>
          </p:cNvPr>
          <p:cNvSpPr txBox="1"/>
          <p:nvPr/>
        </p:nvSpPr>
        <p:spPr>
          <a:xfrm>
            <a:off x="125730" y="134273"/>
            <a:ext cx="5863590" cy="584775"/>
          </a:xfrm>
          <a:prstGeom prst="rect">
            <a:avLst/>
          </a:prstGeom>
          <a:noFill/>
        </p:spPr>
        <p:txBody>
          <a:bodyPr wrap="square" rtlCol="0">
            <a:spAutoFit/>
          </a:bodyPr>
          <a:lstStyle/>
          <a:p>
            <a:r>
              <a:rPr lang="en-GB" sz="3200" b="1" dirty="0">
                <a:latin typeface="Segoe UI Black" panose="020B0A02040204020203" pitchFamily="34" charset="0"/>
                <a:ea typeface="Segoe UI Black" panose="020B0A02040204020203" pitchFamily="34" charset="0"/>
              </a:rPr>
              <a:t>Phone hacking</a:t>
            </a:r>
          </a:p>
        </p:txBody>
      </p:sp>
      <p:sp>
        <p:nvSpPr>
          <p:cNvPr id="4" name="Rectangle 3">
            <a:extLst>
              <a:ext uri="{FF2B5EF4-FFF2-40B4-BE49-F238E27FC236}">
                <a16:creationId xmlns:a16="http://schemas.microsoft.com/office/drawing/2014/main" id="{C8DB6696-BC46-4227-DA47-61BEE6C16518}"/>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49471FAF-F815-DA31-620F-16387550B7E2}"/>
              </a:ext>
            </a:extLst>
          </p:cNvPr>
          <p:cNvSpPr txBox="1"/>
          <p:nvPr/>
        </p:nvSpPr>
        <p:spPr>
          <a:xfrm>
            <a:off x="241264" y="1076889"/>
            <a:ext cx="11582400" cy="1569660"/>
          </a:xfrm>
          <a:prstGeom prst="rect">
            <a:avLst/>
          </a:prstGeom>
          <a:noFill/>
        </p:spPr>
        <p:txBody>
          <a:bodyPr wrap="square">
            <a:spAutoFit/>
          </a:bodyPr>
          <a:lstStyle/>
          <a:p>
            <a:r>
              <a:rPr lang="en-GB" sz="2400" b="1" dirty="0">
                <a:latin typeface="Segoe UI Variable Text" pitchFamily="2" charset="0"/>
              </a:rPr>
              <a:t>What is meant by phone hacking?</a:t>
            </a:r>
          </a:p>
          <a:p>
            <a:endParaRPr lang="en-GB" dirty="0">
              <a:latin typeface="Segoe UI Variable Text" pitchFamily="2" charset="0"/>
            </a:endParaRPr>
          </a:p>
          <a:p>
            <a:r>
              <a:rPr lang="en-GB" dirty="0">
                <a:latin typeface="Segoe UI Variable Text" pitchFamily="2" charset="0"/>
              </a:rPr>
              <a:t>The Act is especially important in preventing unlawful access to private information, including </a:t>
            </a:r>
            <a:r>
              <a:rPr lang="en-GB" b="1" dirty="0">
                <a:latin typeface="Segoe UI Variable Text" pitchFamily="2" charset="0"/>
              </a:rPr>
              <a:t>phone hacking. </a:t>
            </a:r>
            <a:r>
              <a:rPr lang="en-GB" dirty="0">
                <a:latin typeface="Segoe UI Variable Text" pitchFamily="2" charset="0"/>
              </a:rPr>
              <a:t>Phone hacking occurs when someone gains unauthorised access to voicemail messages, private communications or personal digital information. </a:t>
            </a:r>
          </a:p>
        </p:txBody>
      </p:sp>
      <p:pic>
        <p:nvPicPr>
          <p:cNvPr id="32" name="Picture 31">
            <a:extLst>
              <a:ext uri="{FF2B5EF4-FFF2-40B4-BE49-F238E27FC236}">
                <a16:creationId xmlns:a16="http://schemas.microsoft.com/office/drawing/2014/main" id="{0876477A-E0F8-A291-8A9C-C8385C157C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53" name="TextBox 52">
            <a:extLst>
              <a:ext uri="{FF2B5EF4-FFF2-40B4-BE49-F238E27FC236}">
                <a16:creationId xmlns:a16="http://schemas.microsoft.com/office/drawing/2014/main" id="{BB788B0C-AA19-6E0A-8E95-AE02E26C7F2D}"/>
              </a:ext>
            </a:extLst>
          </p:cNvPr>
          <p:cNvSpPr txBox="1"/>
          <p:nvPr/>
        </p:nvSpPr>
        <p:spPr>
          <a:xfrm>
            <a:off x="224790" y="2646549"/>
            <a:ext cx="7299960" cy="369332"/>
          </a:xfrm>
          <a:prstGeom prst="rect">
            <a:avLst/>
          </a:prstGeom>
          <a:noFill/>
        </p:spPr>
        <p:txBody>
          <a:bodyPr wrap="square">
            <a:spAutoFit/>
          </a:bodyPr>
          <a:lstStyle/>
          <a:p>
            <a:r>
              <a:rPr lang="en-GB" sz="1800" b="1" dirty="0">
                <a:latin typeface="Segoe UI Variable Text" pitchFamily="2" charset="0"/>
              </a:rPr>
              <a:t>Learning in Contex</a:t>
            </a:r>
            <a:r>
              <a:rPr lang="en-GB" b="1" dirty="0">
                <a:latin typeface="Segoe UI Variable Text" pitchFamily="2" charset="0"/>
              </a:rPr>
              <a:t>t: UK News of the World scandal</a:t>
            </a:r>
            <a:endParaRPr lang="en-GB" sz="1800" b="1" dirty="0">
              <a:latin typeface="Segoe UI Variable Text" pitchFamily="2" charset="0"/>
            </a:endParaRPr>
          </a:p>
        </p:txBody>
      </p:sp>
      <p:sp>
        <p:nvSpPr>
          <p:cNvPr id="10" name="TextBox 9">
            <a:extLst>
              <a:ext uri="{FF2B5EF4-FFF2-40B4-BE49-F238E27FC236}">
                <a16:creationId xmlns:a16="http://schemas.microsoft.com/office/drawing/2014/main" id="{ACCA0731-D8C4-83CB-5EF8-E79D22478E96}"/>
              </a:ext>
            </a:extLst>
          </p:cNvPr>
          <p:cNvSpPr txBox="1"/>
          <p:nvPr/>
        </p:nvSpPr>
        <p:spPr>
          <a:xfrm>
            <a:off x="241264" y="3203291"/>
            <a:ext cx="2678071" cy="3034164"/>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A famous contextual example involved the UK newspaper News of the World, where journalists illegally accessed voicemail messages belonging to celebrities, politicians, and members of the public.</a:t>
            </a:r>
          </a:p>
        </p:txBody>
      </p:sp>
      <p:sp>
        <p:nvSpPr>
          <p:cNvPr id="13" name="TextBox 12">
            <a:extLst>
              <a:ext uri="{FF2B5EF4-FFF2-40B4-BE49-F238E27FC236}">
                <a16:creationId xmlns:a16="http://schemas.microsoft.com/office/drawing/2014/main" id="{FD5ED91D-54BB-3DD5-964F-24FA73813EBD}"/>
              </a:ext>
            </a:extLst>
          </p:cNvPr>
          <p:cNvSpPr txBox="1"/>
          <p:nvPr/>
        </p:nvSpPr>
        <p:spPr>
          <a:xfrm>
            <a:off x="6284575" y="5245130"/>
            <a:ext cx="4621550" cy="1477328"/>
          </a:xfrm>
          <a:prstGeom prst="rect">
            <a:avLst/>
          </a:prstGeom>
          <a:noFill/>
          <a:ln>
            <a:solidFill>
              <a:schemeClr val="tx1"/>
            </a:solidFill>
            <a:prstDash val="dash"/>
          </a:ln>
        </p:spPr>
        <p:txBody>
          <a:bodyPr wrap="square">
            <a:spAutoFit/>
          </a:bodyPr>
          <a:lstStyle/>
          <a:p>
            <a:r>
              <a:rPr lang="en-GB" dirty="0">
                <a:latin typeface="Segoe UI Variable Text" pitchFamily="2" charset="0"/>
              </a:rPr>
              <a:t>This case showed how illegal data collection can seriously damage:</a:t>
            </a:r>
          </a:p>
          <a:p>
            <a:pPr marL="285750" lvl="0" indent="-285750">
              <a:buFont typeface="Arial" panose="020B0604020202020204" pitchFamily="34" charset="0"/>
              <a:buChar char="•"/>
            </a:pPr>
            <a:r>
              <a:rPr lang="en-GB" dirty="0">
                <a:latin typeface="Segoe UI Variable Text" pitchFamily="2" charset="0"/>
              </a:rPr>
              <a:t>individuals, </a:t>
            </a:r>
          </a:p>
          <a:p>
            <a:pPr marL="285750" lvl="0" indent="-285750">
              <a:buFont typeface="Arial" panose="020B0604020202020204" pitchFamily="34" charset="0"/>
              <a:buChar char="•"/>
            </a:pPr>
            <a:r>
              <a:rPr lang="en-GB" dirty="0">
                <a:latin typeface="Segoe UI Variable Text" pitchFamily="2" charset="0"/>
              </a:rPr>
              <a:t>media organisations, </a:t>
            </a:r>
          </a:p>
          <a:p>
            <a:pPr marL="285750" lvl="0" indent="-285750">
              <a:buFont typeface="Arial" panose="020B0604020202020204" pitchFamily="34" charset="0"/>
              <a:buChar char="•"/>
            </a:pPr>
            <a:r>
              <a:rPr lang="en-GB" dirty="0">
                <a:latin typeface="Segoe UI Variable Text" pitchFamily="2" charset="0"/>
              </a:rPr>
              <a:t>public trust in journalism.</a:t>
            </a:r>
          </a:p>
        </p:txBody>
      </p:sp>
      <p:sp>
        <p:nvSpPr>
          <p:cNvPr id="15" name="TextBox 14">
            <a:extLst>
              <a:ext uri="{FF2B5EF4-FFF2-40B4-BE49-F238E27FC236}">
                <a16:creationId xmlns:a16="http://schemas.microsoft.com/office/drawing/2014/main" id="{3A6A187B-FBC2-AFE0-715A-808FC6693187}"/>
              </a:ext>
            </a:extLst>
          </p:cNvPr>
          <p:cNvSpPr txBox="1"/>
          <p:nvPr/>
        </p:nvSpPr>
        <p:spPr>
          <a:xfrm>
            <a:off x="6284576" y="3142369"/>
            <a:ext cx="4621550" cy="1962717"/>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The scandal led to:</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criminal investigations,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public criticism,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closure of the newspaper,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stronger awareness of privacy rights. </a:t>
            </a:r>
          </a:p>
        </p:txBody>
      </p:sp>
      <p:pic>
        <p:nvPicPr>
          <p:cNvPr id="21" name="Picture 20">
            <a:extLst>
              <a:ext uri="{FF2B5EF4-FFF2-40B4-BE49-F238E27FC236}">
                <a16:creationId xmlns:a16="http://schemas.microsoft.com/office/drawing/2014/main" id="{4F5A0005-AB75-3646-056F-30CCCCFBB025}"/>
              </a:ext>
            </a:extLst>
          </p:cNvPr>
          <p:cNvPicPr>
            <a:picLocks noChangeAspect="1"/>
          </p:cNvPicPr>
          <p:nvPr/>
        </p:nvPicPr>
        <p:blipFill>
          <a:blip r:embed="rId4"/>
          <a:stretch>
            <a:fillRect/>
          </a:stretch>
        </p:blipFill>
        <p:spPr>
          <a:xfrm>
            <a:off x="3153122" y="3142369"/>
            <a:ext cx="2897667" cy="3580089"/>
          </a:xfrm>
          <a:prstGeom prst="rect">
            <a:avLst/>
          </a:prstGeom>
        </p:spPr>
      </p:pic>
      <p:pic>
        <p:nvPicPr>
          <p:cNvPr id="2" name="Graphic 1" descr="Thumbs up sign with solid fill">
            <a:extLst>
              <a:ext uri="{FF2B5EF4-FFF2-40B4-BE49-F238E27FC236}">
                <a16:creationId xmlns:a16="http://schemas.microsoft.com/office/drawing/2014/main" id="{51D7D839-6BEB-A78D-9030-E3F38CA9D65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84575" y="77999"/>
            <a:ext cx="727003" cy="727003"/>
          </a:xfrm>
          <a:prstGeom prst="rect">
            <a:avLst/>
          </a:prstGeom>
        </p:spPr>
      </p:pic>
      <p:sp>
        <p:nvSpPr>
          <p:cNvPr id="5" name="TextBox 4">
            <a:extLst>
              <a:ext uri="{FF2B5EF4-FFF2-40B4-BE49-F238E27FC236}">
                <a16:creationId xmlns:a16="http://schemas.microsoft.com/office/drawing/2014/main" id="{1B008E1A-866C-CE7C-335B-E5F43DC7EEA2}"/>
              </a:ext>
            </a:extLst>
          </p:cNvPr>
          <p:cNvSpPr txBox="1"/>
          <p:nvPr/>
        </p:nvSpPr>
        <p:spPr>
          <a:xfrm>
            <a:off x="7121533" y="158671"/>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Q4 of Task 1 </a:t>
            </a:r>
            <a:r>
              <a:rPr lang="en-GB" dirty="0">
                <a:latin typeface="Segoe UI Variable Text" pitchFamily="2" charset="0"/>
              </a:rPr>
              <a:t>in the student workbook. </a:t>
            </a:r>
            <a:endParaRPr lang="en-GB" dirty="0"/>
          </a:p>
        </p:txBody>
      </p:sp>
    </p:spTree>
    <p:extLst>
      <p:ext uri="{BB962C8B-B14F-4D97-AF65-F5344CB8AC3E}">
        <p14:creationId xmlns:p14="http://schemas.microsoft.com/office/powerpoint/2010/main" val="40711735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2028</TotalTime>
  <Words>2037</Words>
  <Application>Microsoft Office PowerPoint</Application>
  <PresentationFormat>Widescreen</PresentationFormat>
  <Paragraphs>318</Paragraphs>
  <Slides>16</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124</cp:revision>
  <cp:lastPrinted>2026-02-17T16:07:28Z</cp:lastPrinted>
  <dcterms:created xsi:type="dcterms:W3CDTF">2026-01-24T22:14:20Z</dcterms:created>
  <dcterms:modified xsi:type="dcterms:W3CDTF">2026-06-20T21:20:24Z</dcterms:modified>
</cp:coreProperties>
</file>