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8" r:id="rId2"/>
    <p:sldId id="330" r:id="rId3"/>
    <p:sldId id="332" r:id="rId4"/>
    <p:sldId id="267" r:id="rId5"/>
    <p:sldId id="263" r:id="rId6"/>
    <p:sldId id="325" r:id="rId7"/>
    <p:sldId id="329" r:id="rId8"/>
    <p:sldId id="328" r:id="rId9"/>
    <p:sldId id="322" r:id="rId10"/>
    <p:sldId id="314" r:id="rId11"/>
    <p:sldId id="268" r:id="rId12"/>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1" d="100"/>
          <a:sy n="71" d="100"/>
        </p:scale>
        <p:origin x="412"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642F39-0EC0-4834-AD08-40D1F132E547}" type="doc">
      <dgm:prSet loTypeId="urn:microsoft.com/office/officeart/2005/8/layout/default" loCatId="list" qsTypeId="urn:microsoft.com/office/officeart/2005/8/quickstyle/simple1" qsCatId="simple" csTypeId="urn:microsoft.com/office/officeart/2005/8/colors/colorful4" csCatId="colorful" phldr="1"/>
      <dgm:spPr/>
      <dgm:t>
        <a:bodyPr/>
        <a:lstStyle/>
        <a:p>
          <a:endParaRPr lang="en-GB"/>
        </a:p>
      </dgm:t>
    </dgm:pt>
    <dgm:pt modelId="{487DE980-F8F5-44B8-B959-9031ADA7F38B}">
      <dgm:prSet phldrT="[Text]"/>
      <dgm:spPr/>
      <dgm:t>
        <a:bodyPr/>
        <a:lstStyle/>
        <a:p>
          <a:pPr>
            <a:buNone/>
          </a:pPr>
          <a:r>
            <a:rPr lang="en-GB" b="1" dirty="0"/>
            <a:t>To produce goods or services</a:t>
          </a:r>
          <a:endParaRPr lang="en-GB" dirty="0"/>
        </a:p>
        <a:p>
          <a:pPr>
            <a:buNone/>
          </a:pPr>
          <a:r>
            <a:rPr lang="en-GB" dirty="0"/>
            <a:t>Businesses create products or provide services that customers want.</a:t>
          </a:r>
        </a:p>
      </dgm:t>
    </dgm:pt>
    <dgm:pt modelId="{CF637E50-429C-4C6A-B66C-B688A7D1DA13}" type="parTrans" cxnId="{607D28C1-3645-40BF-82DE-704240E8FF75}">
      <dgm:prSet/>
      <dgm:spPr/>
      <dgm:t>
        <a:bodyPr/>
        <a:lstStyle/>
        <a:p>
          <a:endParaRPr lang="en-GB"/>
        </a:p>
      </dgm:t>
    </dgm:pt>
    <dgm:pt modelId="{7921D41D-0DC8-4346-8951-C572AA815C4E}" type="sibTrans" cxnId="{607D28C1-3645-40BF-82DE-704240E8FF75}">
      <dgm:prSet/>
      <dgm:spPr/>
      <dgm:t>
        <a:bodyPr/>
        <a:lstStyle/>
        <a:p>
          <a:endParaRPr lang="en-GB"/>
        </a:p>
      </dgm:t>
    </dgm:pt>
    <dgm:pt modelId="{363CBD63-4406-422C-82BD-67DB867604AC}">
      <dgm:prSet phldrT="[Text]"/>
      <dgm:spPr/>
      <dgm:t>
        <a:bodyPr/>
        <a:lstStyle/>
        <a:p>
          <a:pPr>
            <a:buNone/>
          </a:pPr>
          <a:r>
            <a:rPr lang="en-GB" b="1" dirty="0"/>
            <a:t>To meet customer needs</a:t>
          </a:r>
          <a:endParaRPr lang="en-GB" dirty="0"/>
        </a:p>
        <a:p>
          <a:pPr>
            <a:buNone/>
          </a:pPr>
          <a:r>
            <a:rPr lang="en-GB" dirty="0"/>
            <a:t>Businesses aim to satisfy the needs and wants of customers.</a:t>
          </a:r>
        </a:p>
      </dgm:t>
    </dgm:pt>
    <dgm:pt modelId="{5BADA6DE-B922-495C-8025-D2B84CC1223A}" type="parTrans" cxnId="{8DF33F6D-296E-4358-8C6E-1BBD56D5B00D}">
      <dgm:prSet/>
      <dgm:spPr/>
      <dgm:t>
        <a:bodyPr/>
        <a:lstStyle/>
        <a:p>
          <a:endParaRPr lang="en-GB"/>
        </a:p>
      </dgm:t>
    </dgm:pt>
    <dgm:pt modelId="{C8286485-B968-4CE4-9276-AED06B5A74E9}" type="sibTrans" cxnId="{8DF33F6D-296E-4358-8C6E-1BBD56D5B00D}">
      <dgm:prSet/>
      <dgm:spPr/>
      <dgm:t>
        <a:bodyPr/>
        <a:lstStyle/>
        <a:p>
          <a:endParaRPr lang="en-GB"/>
        </a:p>
      </dgm:t>
    </dgm:pt>
    <dgm:pt modelId="{8945AB60-2CA3-4E75-8174-97EFA62B19E1}">
      <dgm:prSet phldrT="[Text]"/>
      <dgm:spPr/>
      <dgm:t>
        <a:bodyPr/>
        <a:lstStyle/>
        <a:p>
          <a:pPr>
            <a:buNone/>
          </a:pPr>
          <a:r>
            <a:rPr lang="en-GB" b="1" dirty="0"/>
            <a:t>To add value</a:t>
          </a:r>
          <a:endParaRPr lang="en-GB" dirty="0"/>
        </a:p>
        <a:p>
          <a:pPr>
            <a:buNone/>
          </a:pPr>
          <a:r>
            <a:rPr lang="en-GB" dirty="0"/>
            <a:t>Adding value means increasing the worth of a product or service so customers are willing to pay more for it.</a:t>
          </a:r>
        </a:p>
      </dgm:t>
    </dgm:pt>
    <dgm:pt modelId="{CFEDA0B7-1DB1-4E7F-8DB1-C42FC603C06C}" type="sibTrans" cxnId="{306BFF16-3534-47D5-A08A-A301662D51E0}">
      <dgm:prSet/>
      <dgm:spPr/>
      <dgm:t>
        <a:bodyPr/>
        <a:lstStyle/>
        <a:p>
          <a:endParaRPr lang="en-GB"/>
        </a:p>
      </dgm:t>
    </dgm:pt>
    <dgm:pt modelId="{307295FF-E846-4C52-9CB3-5050FB3845A7}" type="parTrans" cxnId="{306BFF16-3534-47D5-A08A-A301662D51E0}">
      <dgm:prSet/>
      <dgm:spPr/>
      <dgm:t>
        <a:bodyPr/>
        <a:lstStyle/>
        <a:p>
          <a:endParaRPr lang="en-GB"/>
        </a:p>
      </dgm:t>
    </dgm:pt>
    <dgm:pt modelId="{C1883BD1-2CC9-4EAE-8047-DBA12F7AD1B8}" type="pres">
      <dgm:prSet presAssocID="{D0642F39-0EC0-4834-AD08-40D1F132E547}" presName="diagram" presStyleCnt="0">
        <dgm:presLayoutVars>
          <dgm:dir/>
          <dgm:resizeHandles val="exact"/>
        </dgm:presLayoutVars>
      </dgm:prSet>
      <dgm:spPr/>
    </dgm:pt>
    <dgm:pt modelId="{0352B7C6-6209-4D2C-842B-41CB022D7342}" type="pres">
      <dgm:prSet presAssocID="{487DE980-F8F5-44B8-B959-9031ADA7F38B}" presName="node" presStyleLbl="node1" presStyleIdx="0" presStyleCnt="3">
        <dgm:presLayoutVars>
          <dgm:bulletEnabled val="1"/>
        </dgm:presLayoutVars>
      </dgm:prSet>
      <dgm:spPr/>
    </dgm:pt>
    <dgm:pt modelId="{FB55C36E-1D40-49C7-BF9D-BF0CED102F70}" type="pres">
      <dgm:prSet presAssocID="{7921D41D-0DC8-4346-8951-C572AA815C4E}" presName="sibTrans" presStyleCnt="0"/>
      <dgm:spPr/>
    </dgm:pt>
    <dgm:pt modelId="{CE095799-5BF8-4A79-8CD3-7DF31F42E42B}" type="pres">
      <dgm:prSet presAssocID="{363CBD63-4406-422C-82BD-67DB867604AC}" presName="node" presStyleLbl="node1" presStyleIdx="1" presStyleCnt="3">
        <dgm:presLayoutVars>
          <dgm:bulletEnabled val="1"/>
        </dgm:presLayoutVars>
      </dgm:prSet>
      <dgm:spPr/>
    </dgm:pt>
    <dgm:pt modelId="{5C3211C0-83D0-461C-A007-48C219C36F59}" type="pres">
      <dgm:prSet presAssocID="{C8286485-B968-4CE4-9276-AED06B5A74E9}" presName="sibTrans" presStyleCnt="0"/>
      <dgm:spPr/>
    </dgm:pt>
    <dgm:pt modelId="{EF524CA4-A340-4ECE-A2A3-10E68DE688A6}" type="pres">
      <dgm:prSet presAssocID="{8945AB60-2CA3-4E75-8174-97EFA62B19E1}" presName="node" presStyleLbl="node1" presStyleIdx="2" presStyleCnt="3">
        <dgm:presLayoutVars>
          <dgm:bulletEnabled val="1"/>
        </dgm:presLayoutVars>
      </dgm:prSet>
      <dgm:spPr/>
    </dgm:pt>
  </dgm:ptLst>
  <dgm:cxnLst>
    <dgm:cxn modelId="{306BFF16-3534-47D5-A08A-A301662D51E0}" srcId="{D0642F39-0EC0-4834-AD08-40D1F132E547}" destId="{8945AB60-2CA3-4E75-8174-97EFA62B19E1}" srcOrd="2" destOrd="0" parTransId="{307295FF-E846-4C52-9CB3-5050FB3845A7}" sibTransId="{CFEDA0B7-1DB1-4E7F-8DB1-C42FC603C06C}"/>
    <dgm:cxn modelId="{A84EDE2E-019A-49A5-BEE7-71687FEA499F}" type="presOf" srcId="{8945AB60-2CA3-4E75-8174-97EFA62B19E1}" destId="{EF524CA4-A340-4ECE-A2A3-10E68DE688A6}" srcOrd="0" destOrd="0" presId="urn:microsoft.com/office/officeart/2005/8/layout/default"/>
    <dgm:cxn modelId="{299DB12F-EE77-4F72-ADB8-0059E27E7FEE}" type="presOf" srcId="{D0642F39-0EC0-4834-AD08-40D1F132E547}" destId="{C1883BD1-2CC9-4EAE-8047-DBA12F7AD1B8}" srcOrd="0" destOrd="0" presId="urn:microsoft.com/office/officeart/2005/8/layout/default"/>
    <dgm:cxn modelId="{AFE5763C-681A-43C7-85D2-CDFEB7AEAB1F}" type="presOf" srcId="{487DE980-F8F5-44B8-B959-9031ADA7F38B}" destId="{0352B7C6-6209-4D2C-842B-41CB022D7342}" srcOrd="0" destOrd="0" presId="urn:microsoft.com/office/officeart/2005/8/layout/default"/>
    <dgm:cxn modelId="{975B0D40-65D8-44DF-945C-2995EC7B0F6B}" type="presOf" srcId="{363CBD63-4406-422C-82BD-67DB867604AC}" destId="{CE095799-5BF8-4A79-8CD3-7DF31F42E42B}" srcOrd="0" destOrd="0" presId="urn:microsoft.com/office/officeart/2005/8/layout/default"/>
    <dgm:cxn modelId="{8DF33F6D-296E-4358-8C6E-1BBD56D5B00D}" srcId="{D0642F39-0EC0-4834-AD08-40D1F132E547}" destId="{363CBD63-4406-422C-82BD-67DB867604AC}" srcOrd="1" destOrd="0" parTransId="{5BADA6DE-B922-495C-8025-D2B84CC1223A}" sibTransId="{C8286485-B968-4CE4-9276-AED06B5A74E9}"/>
    <dgm:cxn modelId="{607D28C1-3645-40BF-82DE-704240E8FF75}" srcId="{D0642F39-0EC0-4834-AD08-40D1F132E547}" destId="{487DE980-F8F5-44B8-B959-9031ADA7F38B}" srcOrd="0" destOrd="0" parTransId="{CF637E50-429C-4C6A-B66C-B688A7D1DA13}" sibTransId="{7921D41D-0DC8-4346-8951-C572AA815C4E}"/>
    <dgm:cxn modelId="{B89A312F-F8B5-4791-8641-6A2F204B5396}" type="presParOf" srcId="{C1883BD1-2CC9-4EAE-8047-DBA12F7AD1B8}" destId="{0352B7C6-6209-4D2C-842B-41CB022D7342}" srcOrd="0" destOrd="0" presId="urn:microsoft.com/office/officeart/2005/8/layout/default"/>
    <dgm:cxn modelId="{B1009F6B-BBF6-451A-A343-082C8B76DB88}" type="presParOf" srcId="{C1883BD1-2CC9-4EAE-8047-DBA12F7AD1B8}" destId="{FB55C36E-1D40-49C7-BF9D-BF0CED102F70}" srcOrd="1" destOrd="0" presId="urn:microsoft.com/office/officeart/2005/8/layout/default"/>
    <dgm:cxn modelId="{F0815D01-12C5-4A30-83FE-210A09039F28}" type="presParOf" srcId="{C1883BD1-2CC9-4EAE-8047-DBA12F7AD1B8}" destId="{CE095799-5BF8-4A79-8CD3-7DF31F42E42B}" srcOrd="2" destOrd="0" presId="urn:microsoft.com/office/officeart/2005/8/layout/default"/>
    <dgm:cxn modelId="{6B7D41D9-F615-4619-9883-353B735D6224}" type="presParOf" srcId="{C1883BD1-2CC9-4EAE-8047-DBA12F7AD1B8}" destId="{5C3211C0-83D0-461C-A007-48C219C36F59}" srcOrd="3" destOrd="0" presId="urn:microsoft.com/office/officeart/2005/8/layout/default"/>
    <dgm:cxn modelId="{379D45AA-A979-4A92-A6A1-6AB603C5FDEA}" type="presParOf" srcId="{C1883BD1-2CC9-4EAE-8047-DBA12F7AD1B8}" destId="{EF524CA4-A340-4ECE-A2A3-10E68DE688A6}" srcOrd="4"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3842E4D-EBF5-4C06-BB3A-055C0B56F8BD}" type="doc">
      <dgm:prSet loTypeId="urn:microsoft.com/office/officeart/2005/8/layout/default" loCatId="list" qsTypeId="urn:microsoft.com/office/officeart/2005/8/quickstyle/simple1" qsCatId="simple" csTypeId="urn:microsoft.com/office/officeart/2005/8/colors/accent0_1" csCatId="mainScheme" phldr="1"/>
      <dgm:spPr/>
      <dgm:t>
        <a:bodyPr/>
        <a:lstStyle/>
        <a:p>
          <a:endParaRPr lang="en-GB"/>
        </a:p>
      </dgm:t>
    </dgm:pt>
    <dgm:pt modelId="{0B41268E-5F68-4FD9-832F-6805373ECD17}">
      <dgm:prSet phldrT="[Text]" custT="1"/>
      <dgm:spPr/>
      <dgm:t>
        <a:bodyPr/>
        <a:lstStyle/>
        <a:p>
          <a:pPr>
            <a:buNone/>
          </a:pPr>
          <a:r>
            <a:rPr lang="en-GB" sz="2000" b="1" dirty="0">
              <a:effectLst/>
              <a:latin typeface="Segoe UI Variable Text" pitchFamily="2" charset="0"/>
              <a:ea typeface="Aptos" panose="020B0004020202020204" pitchFamily="34" charset="0"/>
              <a:cs typeface="Times New Roman" panose="02020603050405020304" pitchFamily="18" charset="0"/>
            </a:rPr>
            <a:t>Convenience</a:t>
          </a:r>
        </a:p>
        <a:p>
          <a:pPr>
            <a:buNone/>
          </a:pPr>
          <a:r>
            <a:rPr lang="en-GB" sz="2000" b="1" dirty="0">
              <a:effectLst/>
              <a:latin typeface="Segoe UI Variable Text" pitchFamily="2" charset="0"/>
              <a:ea typeface="Aptos" panose="020B0004020202020204" pitchFamily="34" charset="0"/>
              <a:cs typeface="Times New Roman" panose="02020603050405020304" pitchFamily="18" charset="0"/>
            </a:rPr>
            <a:t>Uber </a:t>
          </a:r>
          <a:r>
            <a:rPr lang="en-GB" sz="2000" dirty="0">
              <a:effectLst/>
              <a:latin typeface="Segoe UI Variable Text" pitchFamily="2" charset="0"/>
              <a:ea typeface="Aptos" panose="020B0004020202020204" pitchFamily="34" charset="0"/>
              <a:cs typeface="Times New Roman" panose="02020603050405020304" pitchFamily="18" charset="0"/>
            </a:rPr>
            <a:t>adds value by allowing customers to quickly book transport through a mobile app.</a:t>
          </a:r>
          <a:endParaRPr lang="en-GB" sz="2000" dirty="0"/>
        </a:p>
      </dgm:t>
    </dgm:pt>
    <dgm:pt modelId="{6DB4ACB6-C8CB-46F9-A5FF-67C9A4988C63}" type="parTrans" cxnId="{F83B82B7-F26B-4DDD-BFB5-C7D076B320B1}">
      <dgm:prSet/>
      <dgm:spPr/>
      <dgm:t>
        <a:bodyPr/>
        <a:lstStyle/>
        <a:p>
          <a:endParaRPr lang="en-GB"/>
        </a:p>
      </dgm:t>
    </dgm:pt>
    <dgm:pt modelId="{600A92DE-7D02-45CB-BA4C-F2A550B8EDD1}" type="sibTrans" cxnId="{F83B82B7-F26B-4DDD-BFB5-C7D076B320B1}">
      <dgm:prSet/>
      <dgm:spPr/>
      <dgm:t>
        <a:bodyPr/>
        <a:lstStyle/>
        <a:p>
          <a:endParaRPr lang="en-GB"/>
        </a:p>
      </dgm:t>
    </dgm:pt>
    <dgm:pt modelId="{545F2295-6463-47FD-BB1E-AE85D97B1C47}">
      <dgm:prSet phldrT="[Text]" custT="1"/>
      <dgm:spPr/>
      <dgm:t>
        <a:bodyPr/>
        <a:lstStyle/>
        <a:p>
          <a:pPr>
            <a:buNone/>
          </a:pPr>
          <a:r>
            <a:rPr lang="en-GB" sz="2000" b="1" dirty="0">
              <a:latin typeface="Segoe UI Variable Text" pitchFamily="2" charset="0"/>
            </a:rPr>
            <a:t>Branding</a:t>
          </a:r>
          <a:endParaRPr lang="en-GB" sz="2000" dirty="0">
            <a:latin typeface="Segoe UI Variable Text" pitchFamily="2" charset="0"/>
          </a:endParaRPr>
        </a:p>
        <a:p>
          <a:pPr>
            <a:buNone/>
          </a:pPr>
          <a:r>
            <a:rPr lang="en-GB" sz="2000" b="1" dirty="0">
              <a:latin typeface="Segoe UI Variable Text" pitchFamily="2" charset="0"/>
            </a:rPr>
            <a:t>Nike</a:t>
          </a:r>
          <a:r>
            <a:rPr lang="en-GB" sz="2000" dirty="0">
              <a:latin typeface="Segoe UI Variable Text" pitchFamily="2" charset="0"/>
            </a:rPr>
            <a:t> uses branding through its logo, advertising, and association with athletes.</a:t>
          </a:r>
        </a:p>
      </dgm:t>
    </dgm:pt>
    <dgm:pt modelId="{FA508068-1E51-4406-9123-9E0237988E37}" type="parTrans" cxnId="{7E75A72E-3159-4F76-928A-3E0744F7EDC2}">
      <dgm:prSet/>
      <dgm:spPr/>
      <dgm:t>
        <a:bodyPr/>
        <a:lstStyle/>
        <a:p>
          <a:endParaRPr lang="en-GB"/>
        </a:p>
      </dgm:t>
    </dgm:pt>
    <dgm:pt modelId="{96B91E1F-CB66-4D00-B4BE-17075D357C4F}" type="sibTrans" cxnId="{7E75A72E-3159-4F76-928A-3E0744F7EDC2}">
      <dgm:prSet/>
      <dgm:spPr/>
      <dgm:t>
        <a:bodyPr/>
        <a:lstStyle/>
        <a:p>
          <a:endParaRPr lang="en-GB"/>
        </a:p>
      </dgm:t>
    </dgm:pt>
    <dgm:pt modelId="{F0DDBF3D-E6BA-40A6-8ECF-A70E394163F9}">
      <dgm:prSet phldrT="[Text]" custT="1"/>
      <dgm:spPr/>
      <dgm:t>
        <a:bodyPr/>
        <a:lstStyle/>
        <a:p>
          <a:pPr>
            <a:buNone/>
          </a:pPr>
          <a:r>
            <a:rPr lang="en-GB" sz="2000" b="1" dirty="0">
              <a:latin typeface="Segoe UI Variable Text" pitchFamily="2" charset="0"/>
            </a:rPr>
            <a:t>Quality</a:t>
          </a:r>
          <a:endParaRPr lang="en-GB" sz="2000" dirty="0">
            <a:latin typeface="Segoe UI Variable Text" pitchFamily="2" charset="0"/>
          </a:endParaRPr>
        </a:p>
        <a:p>
          <a:pPr>
            <a:buNone/>
          </a:pPr>
          <a:r>
            <a:rPr lang="en-GB" sz="2000" dirty="0">
              <a:latin typeface="Segoe UI Variable Text" pitchFamily="2" charset="0"/>
            </a:rPr>
            <a:t>Luxury car brands focus heavily on quality and reliability.</a:t>
          </a:r>
        </a:p>
      </dgm:t>
    </dgm:pt>
    <dgm:pt modelId="{C377B2A7-F416-4C4E-8F4D-C8EDE41B1186}" type="parTrans" cxnId="{13E01631-BFFA-4A34-8330-8B473EFAC1FA}">
      <dgm:prSet/>
      <dgm:spPr/>
      <dgm:t>
        <a:bodyPr/>
        <a:lstStyle/>
        <a:p>
          <a:endParaRPr lang="en-GB"/>
        </a:p>
      </dgm:t>
    </dgm:pt>
    <dgm:pt modelId="{D3DCAC0F-31CA-4821-AD00-1B561B49512A}" type="sibTrans" cxnId="{13E01631-BFFA-4A34-8330-8B473EFAC1FA}">
      <dgm:prSet/>
      <dgm:spPr/>
      <dgm:t>
        <a:bodyPr/>
        <a:lstStyle/>
        <a:p>
          <a:endParaRPr lang="en-GB"/>
        </a:p>
      </dgm:t>
    </dgm:pt>
    <dgm:pt modelId="{BC644375-39E1-4C08-9AD5-9A06EBA81211}">
      <dgm:prSet phldrT="[Text]" custT="1"/>
      <dgm:spPr/>
      <dgm:t>
        <a:bodyPr/>
        <a:lstStyle/>
        <a:p>
          <a:pPr>
            <a:buNone/>
          </a:pPr>
          <a:r>
            <a:rPr lang="en-GB" sz="2000" b="1" dirty="0">
              <a:latin typeface="Segoe UI Variable Text" pitchFamily="2" charset="0"/>
            </a:rPr>
            <a:t>Design</a:t>
          </a:r>
          <a:endParaRPr lang="en-GB" sz="2000" dirty="0">
            <a:latin typeface="Segoe UI Variable Text" pitchFamily="2" charset="0"/>
          </a:endParaRPr>
        </a:p>
        <a:p>
          <a:pPr>
            <a:buNone/>
          </a:pPr>
          <a:r>
            <a:rPr lang="en-GB" sz="2000" b="1" dirty="0">
              <a:latin typeface="Segoe UI Variable Text" pitchFamily="2" charset="0"/>
            </a:rPr>
            <a:t>Dyson</a:t>
          </a:r>
          <a:r>
            <a:rPr lang="en-GB" sz="2000" dirty="0">
              <a:latin typeface="Segoe UI Variable Text" pitchFamily="2" charset="0"/>
            </a:rPr>
            <a:t> is known for modern product design and innovation.</a:t>
          </a:r>
        </a:p>
      </dgm:t>
    </dgm:pt>
    <dgm:pt modelId="{7B58059D-BCAC-46D0-A007-67641FC5B552}" type="parTrans" cxnId="{CCB8C221-952D-4E52-8D75-3D694744D212}">
      <dgm:prSet/>
      <dgm:spPr/>
      <dgm:t>
        <a:bodyPr/>
        <a:lstStyle/>
        <a:p>
          <a:endParaRPr lang="en-GB"/>
        </a:p>
      </dgm:t>
    </dgm:pt>
    <dgm:pt modelId="{5D4FE723-74F5-4583-924F-8B53233485F6}" type="sibTrans" cxnId="{CCB8C221-952D-4E52-8D75-3D694744D212}">
      <dgm:prSet/>
      <dgm:spPr/>
      <dgm:t>
        <a:bodyPr/>
        <a:lstStyle/>
        <a:p>
          <a:endParaRPr lang="en-GB"/>
        </a:p>
      </dgm:t>
    </dgm:pt>
    <dgm:pt modelId="{C37D2F5C-88FC-4C32-B7C1-BFBDB56A049B}">
      <dgm:prSet phldrT="[Text]" custT="1"/>
      <dgm:spPr/>
      <dgm:t>
        <a:bodyPr/>
        <a:lstStyle/>
        <a:p>
          <a:pPr>
            <a:buSzPts val="1000"/>
            <a:buFont typeface="Symbol" panose="05050102010706020507" pitchFamily="18" charset="2"/>
            <a:buChar char=""/>
          </a:pPr>
          <a:r>
            <a:rPr lang="en-GB" sz="2000" b="1" dirty="0">
              <a:latin typeface="Segoe UI Variable Text" pitchFamily="2" charset="0"/>
            </a:rPr>
            <a:t>Unique selling point</a:t>
          </a:r>
          <a:endParaRPr lang="en-GB" sz="2000" dirty="0">
            <a:latin typeface="Segoe UI Variable Text" pitchFamily="2" charset="0"/>
          </a:endParaRPr>
        </a:p>
        <a:p>
          <a:pPr>
            <a:buSzPts val="1000"/>
            <a:buFont typeface="Symbol" panose="05050102010706020507" pitchFamily="18" charset="2"/>
            <a:buChar char=""/>
          </a:pPr>
          <a:r>
            <a:rPr lang="en-GB" sz="2000" dirty="0">
              <a:latin typeface="Segoe UI Variable Text" pitchFamily="2" charset="0"/>
            </a:rPr>
            <a:t>A restaurant offering only locally sourced food </a:t>
          </a:r>
        </a:p>
      </dgm:t>
    </dgm:pt>
    <dgm:pt modelId="{6FE458AE-CE15-461A-BE6B-EE578A51966B}" type="parTrans" cxnId="{1CCCC520-3B2A-495C-A970-35CDEC42F261}">
      <dgm:prSet/>
      <dgm:spPr/>
      <dgm:t>
        <a:bodyPr/>
        <a:lstStyle/>
        <a:p>
          <a:endParaRPr lang="en-GB"/>
        </a:p>
      </dgm:t>
    </dgm:pt>
    <dgm:pt modelId="{3BD0602E-2ABF-4CC0-953F-F1FBA61FC7B9}" type="sibTrans" cxnId="{1CCCC520-3B2A-495C-A970-35CDEC42F261}">
      <dgm:prSet/>
      <dgm:spPr/>
      <dgm:t>
        <a:bodyPr/>
        <a:lstStyle/>
        <a:p>
          <a:endParaRPr lang="en-GB"/>
        </a:p>
      </dgm:t>
    </dgm:pt>
    <dgm:pt modelId="{78E94D4F-D66B-4BF4-9831-36054A6127C6}" type="pres">
      <dgm:prSet presAssocID="{13842E4D-EBF5-4C06-BB3A-055C0B56F8BD}" presName="diagram" presStyleCnt="0">
        <dgm:presLayoutVars>
          <dgm:dir/>
          <dgm:resizeHandles val="exact"/>
        </dgm:presLayoutVars>
      </dgm:prSet>
      <dgm:spPr/>
    </dgm:pt>
    <dgm:pt modelId="{EC69A800-9531-4E19-B97D-D13A533BD806}" type="pres">
      <dgm:prSet presAssocID="{0B41268E-5F68-4FD9-832F-6805373ECD17}" presName="node" presStyleLbl="node1" presStyleIdx="0" presStyleCnt="5">
        <dgm:presLayoutVars>
          <dgm:bulletEnabled val="1"/>
        </dgm:presLayoutVars>
      </dgm:prSet>
      <dgm:spPr/>
    </dgm:pt>
    <dgm:pt modelId="{21E6C461-7440-4EDC-8588-80CC4A661371}" type="pres">
      <dgm:prSet presAssocID="{600A92DE-7D02-45CB-BA4C-F2A550B8EDD1}" presName="sibTrans" presStyleCnt="0"/>
      <dgm:spPr/>
    </dgm:pt>
    <dgm:pt modelId="{3C238C69-F1E8-43C8-B562-3236EB7F6787}" type="pres">
      <dgm:prSet presAssocID="{545F2295-6463-47FD-BB1E-AE85D97B1C47}" presName="node" presStyleLbl="node1" presStyleIdx="1" presStyleCnt="5">
        <dgm:presLayoutVars>
          <dgm:bulletEnabled val="1"/>
        </dgm:presLayoutVars>
      </dgm:prSet>
      <dgm:spPr/>
    </dgm:pt>
    <dgm:pt modelId="{C8D0C109-86E1-4C3C-AD1C-59AA20E28261}" type="pres">
      <dgm:prSet presAssocID="{96B91E1F-CB66-4D00-B4BE-17075D357C4F}" presName="sibTrans" presStyleCnt="0"/>
      <dgm:spPr/>
    </dgm:pt>
    <dgm:pt modelId="{64B500A7-2FB1-4628-B6C5-3F3CBB602C23}" type="pres">
      <dgm:prSet presAssocID="{F0DDBF3D-E6BA-40A6-8ECF-A70E394163F9}" presName="node" presStyleLbl="node1" presStyleIdx="2" presStyleCnt="5">
        <dgm:presLayoutVars>
          <dgm:bulletEnabled val="1"/>
        </dgm:presLayoutVars>
      </dgm:prSet>
      <dgm:spPr/>
    </dgm:pt>
    <dgm:pt modelId="{EDE1CBD6-232F-41F2-88D5-087592CD68B8}" type="pres">
      <dgm:prSet presAssocID="{D3DCAC0F-31CA-4821-AD00-1B561B49512A}" presName="sibTrans" presStyleCnt="0"/>
      <dgm:spPr/>
    </dgm:pt>
    <dgm:pt modelId="{BE9E64CB-2977-4CA9-9391-932219C41B6A}" type="pres">
      <dgm:prSet presAssocID="{BC644375-39E1-4C08-9AD5-9A06EBA81211}" presName="node" presStyleLbl="node1" presStyleIdx="3" presStyleCnt="5">
        <dgm:presLayoutVars>
          <dgm:bulletEnabled val="1"/>
        </dgm:presLayoutVars>
      </dgm:prSet>
      <dgm:spPr/>
    </dgm:pt>
    <dgm:pt modelId="{8C6C1532-D646-4366-A84C-D4BB81D31A10}" type="pres">
      <dgm:prSet presAssocID="{5D4FE723-74F5-4583-924F-8B53233485F6}" presName="sibTrans" presStyleCnt="0"/>
      <dgm:spPr/>
    </dgm:pt>
    <dgm:pt modelId="{DAD85ED1-9E5B-4ED3-982C-80B4F0D7FEA5}" type="pres">
      <dgm:prSet presAssocID="{C37D2F5C-88FC-4C32-B7C1-BFBDB56A049B}" presName="node" presStyleLbl="node1" presStyleIdx="4" presStyleCnt="5">
        <dgm:presLayoutVars>
          <dgm:bulletEnabled val="1"/>
        </dgm:presLayoutVars>
      </dgm:prSet>
      <dgm:spPr/>
    </dgm:pt>
  </dgm:ptLst>
  <dgm:cxnLst>
    <dgm:cxn modelId="{1CCCC520-3B2A-495C-A970-35CDEC42F261}" srcId="{13842E4D-EBF5-4C06-BB3A-055C0B56F8BD}" destId="{C37D2F5C-88FC-4C32-B7C1-BFBDB56A049B}" srcOrd="4" destOrd="0" parTransId="{6FE458AE-CE15-461A-BE6B-EE578A51966B}" sibTransId="{3BD0602E-2ABF-4CC0-953F-F1FBA61FC7B9}"/>
    <dgm:cxn modelId="{CCB8C221-952D-4E52-8D75-3D694744D212}" srcId="{13842E4D-EBF5-4C06-BB3A-055C0B56F8BD}" destId="{BC644375-39E1-4C08-9AD5-9A06EBA81211}" srcOrd="3" destOrd="0" parTransId="{7B58059D-BCAC-46D0-A007-67641FC5B552}" sibTransId="{5D4FE723-74F5-4583-924F-8B53233485F6}"/>
    <dgm:cxn modelId="{86D6A923-F4EB-454A-8851-F30C98B47B32}" type="presOf" srcId="{C37D2F5C-88FC-4C32-B7C1-BFBDB56A049B}" destId="{DAD85ED1-9E5B-4ED3-982C-80B4F0D7FEA5}" srcOrd="0" destOrd="0" presId="urn:microsoft.com/office/officeart/2005/8/layout/default"/>
    <dgm:cxn modelId="{3BA8012C-7F16-4A6E-B998-D6DC0F4621D2}" type="presOf" srcId="{13842E4D-EBF5-4C06-BB3A-055C0B56F8BD}" destId="{78E94D4F-D66B-4BF4-9831-36054A6127C6}" srcOrd="0" destOrd="0" presId="urn:microsoft.com/office/officeart/2005/8/layout/default"/>
    <dgm:cxn modelId="{7E75A72E-3159-4F76-928A-3E0744F7EDC2}" srcId="{13842E4D-EBF5-4C06-BB3A-055C0B56F8BD}" destId="{545F2295-6463-47FD-BB1E-AE85D97B1C47}" srcOrd="1" destOrd="0" parTransId="{FA508068-1E51-4406-9123-9E0237988E37}" sibTransId="{96B91E1F-CB66-4D00-B4BE-17075D357C4F}"/>
    <dgm:cxn modelId="{0D33E12F-5842-4C4B-A63B-BC5FA40C73CB}" type="presOf" srcId="{0B41268E-5F68-4FD9-832F-6805373ECD17}" destId="{EC69A800-9531-4E19-B97D-D13A533BD806}" srcOrd="0" destOrd="0" presId="urn:microsoft.com/office/officeart/2005/8/layout/default"/>
    <dgm:cxn modelId="{13E01631-BFFA-4A34-8330-8B473EFAC1FA}" srcId="{13842E4D-EBF5-4C06-BB3A-055C0B56F8BD}" destId="{F0DDBF3D-E6BA-40A6-8ECF-A70E394163F9}" srcOrd="2" destOrd="0" parTransId="{C377B2A7-F416-4C4E-8F4D-C8EDE41B1186}" sibTransId="{D3DCAC0F-31CA-4821-AD00-1B561B49512A}"/>
    <dgm:cxn modelId="{B557D13F-C415-4DC9-8E01-A1153CD7362B}" type="presOf" srcId="{545F2295-6463-47FD-BB1E-AE85D97B1C47}" destId="{3C238C69-F1E8-43C8-B562-3236EB7F6787}" srcOrd="0" destOrd="0" presId="urn:microsoft.com/office/officeart/2005/8/layout/default"/>
    <dgm:cxn modelId="{0D27B64D-95E6-45EC-8280-EDDD4A5FD8BF}" type="presOf" srcId="{F0DDBF3D-E6BA-40A6-8ECF-A70E394163F9}" destId="{64B500A7-2FB1-4628-B6C5-3F3CBB602C23}" srcOrd="0" destOrd="0" presId="urn:microsoft.com/office/officeart/2005/8/layout/default"/>
    <dgm:cxn modelId="{F83B82B7-F26B-4DDD-BFB5-C7D076B320B1}" srcId="{13842E4D-EBF5-4C06-BB3A-055C0B56F8BD}" destId="{0B41268E-5F68-4FD9-832F-6805373ECD17}" srcOrd="0" destOrd="0" parTransId="{6DB4ACB6-C8CB-46F9-A5FF-67C9A4988C63}" sibTransId="{600A92DE-7D02-45CB-BA4C-F2A550B8EDD1}"/>
    <dgm:cxn modelId="{514352D9-2CE0-4FCB-8D95-66730B50BC0E}" type="presOf" srcId="{BC644375-39E1-4C08-9AD5-9A06EBA81211}" destId="{BE9E64CB-2977-4CA9-9391-932219C41B6A}" srcOrd="0" destOrd="0" presId="urn:microsoft.com/office/officeart/2005/8/layout/default"/>
    <dgm:cxn modelId="{1D35B288-5D45-4AA2-A19F-F619D7871064}" type="presParOf" srcId="{78E94D4F-D66B-4BF4-9831-36054A6127C6}" destId="{EC69A800-9531-4E19-B97D-D13A533BD806}" srcOrd="0" destOrd="0" presId="urn:microsoft.com/office/officeart/2005/8/layout/default"/>
    <dgm:cxn modelId="{2FF719C0-A388-455A-B2DE-166F88D9AFFB}" type="presParOf" srcId="{78E94D4F-D66B-4BF4-9831-36054A6127C6}" destId="{21E6C461-7440-4EDC-8588-80CC4A661371}" srcOrd="1" destOrd="0" presId="urn:microsoft.com/office/officeart/2005/8/layout/default"/>
    <dgm:cxn modelId="{ADE6C7A1-B436-4830-9F9F-C700D41A2CDA}" type="presParOf" srcId="{78E94D4F-D66B-4BF4-9831-36054A6127C6}" destId="{3C238C69-F1E8-43C8-B562-3236EB7F6787}" srcOrd="2" destOrd="0" presId="urn:microsoft.com/office/officeart/2005/8/layout/default"/>
    <dgm:cxn modelId="{17FAFA7B-4ABB-4C54-8F45-C3C622C9E051}" type="presParOf" srcId="{78E94D4F-D66B-4BF4-9831-36054A6127C6}" destId="{C8D0C109-86E1-4C3C-AD1C-59AA20E28261}" srcOrd="3" destOrd="0" presId="urn:microsoft.com/office/officeart/2005/8/layout/default"/>
    <dgm:cxn modelId="{7C759F53-BA6E-41AB-BF48-B500C8E29179}" type="presParOf" srcId="{78E94D4F-D66B-4BF4-9831-36054A6127C6}" destId="{64B500A7-2FB1-4628-B6C5-3F3CBB602C23}" srcOrd="4" destOrd="0" presId="urn:microsoft.com/office/officeart/2005/8/layout/default"/>
    <dgm:cxn modelId="{DF3D2281-FCEC-4A79-A937-5F7074E66708}" type="presParOf" srcId="{78E94D4F-D66B-4BF4-9831-36054A6127C6}" destId="{EDE1CBD6-232F-41F2-88D5-087592CD68B8}" srcOrd="5" destOrd="0" presId="urn:microsoft.com/office/officeart/2005/8/layout/default"/>
    <dgm:cxn modelId="{038B774C-E99D-4C20-A67D-34365031DB93}" type="presParOf" srcId="{78E94D4F-D66B-4BF4-9831-36054A6127C6}" destId="{BE9E64CB-2977-4CA9-9391-932219C41B6A}" srcOrd="6" destOrd="0" presId="urn:microsoft.com/office/officeart/2005/8/layout/default"/>
    <dgm:cxn modelId="{6D1BC138-4491-48E3-A9FE-F3F9C3637864}" type="presParOf" srcId="{78E94D4F-D66B-4BF4-9831-36054A6127C6}" destId="{8C6C1532-D646-4366-A84C-D4BB81D31A10}" srcOrd="7" destOrd="0" presId="urn:microsoft.com/office/officeart/2005/8/layout/default"/>
    <dgm:cxn modelId="{A39345F6-E9A7-48C0-AC1B-72A957FE7BE0}" type="presParOf" srcId="{78E94D4F-D66B-4BF4-9831-36054A6127C6}" destId="{DAD85ED1-9E5B-4ED3-982C-80B4F0D7FEA5}" srcOrd="8"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0642F39-0EC0-4834-AD08-40D1F132E547}"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n-GB"/>
        </a:p>
      </dgm:t>
    </dgm:pt>
    <dgm:pt modelId="{487DE980-F8F5-44B8-B959-9031ADA7F38B}">
      <dgm:prSet phldrT="[Text]"/>
      <dgm:spPr/>
      <dgm:t>
        <a:bodyPr/>
        <a:lstStyle/>
        <a:p>
          <a:pPr>
            <a:buNone/>
          </a:pPr>
          <a:r>
            <a:rPr lang="en-GB" b="1" dirty="0"/>
            <a:t>Organise resources</a:t>
          </a:r>
          <a:endParaRPr lang="en-GB" dirty="0"/>
        </a:p>
        <a:p>
          <a:pPr>
            <a:buNone/>
          </a:pPr>
          <a:r>
            <a:rPr lang="en-GB" dirty="0"/>
            <a:t>Entrepreneurs bring together the resources needed to run a business. </a:t>
          </a:r>
        </a:p>
      </dgm:t>
    </dgm:pt>
    <dgm:pt modelId="{CF637E50-429C-4C6A-B66C-B688A7D1DA13}" type="parTrans" cxnId="{607D28C1-3645-40BF-82DE-704240E8FF75}">
      <dgm:prSet/>
      <dgm:spPr/>
      <dgm:t>
        <a:bodyPr/>
        <a:lstStyle/>
        <a:p>
          <a:endParaRPr lang="en-GB"/>
        </a:p>
      </dgm:t>
    </dgm:pt>
    <dgm:pt modelId="{7921D41D-0DC8-4346-8951-C572AA815C4E}" type="sibTrans" cxnId="{607D28C1-3645-40BF-82DE-704240E8FF75}">
      <dgm:prSet/>
      <dgm:spPr/>
      <dgm:t>
        <a:bodyPr/>
        <a:lstStyle/>
        <a:p>
          <a:endParaRPr lang="en-GB"/>
        </a:p>
      </dgm:t>
    </dgm:pt>
    <dgm:pt modelId="{363CBD63-4406-422C-82BD-67DB867604AC}">
      <dgm:prSet phldrT="[Text]"/>
      <dgm:spPr/>
      <dgm:t>
        <a:bodyPr/>
        <a:lstStyle/>
        <a:p>
          <a:pPr>
            <a:buNone/>
          </a:pPr>
          <a:r>
            <a:rPr lang="en-GB" b="1" dirty="0"/>
            <a:t>Make business decisions</a:t>
          </a:r>
          <a:endParaRPr lang="en-GB" dirty="0"/>
        </a:p>
        <a:p>
          <a:pPr>
            <a:buNone/>
          </a:pPr>
          <a:r>
            <a:rPr lang="en-GB" dirty="0"/>
            <a:t>Entrepreneurs make important decisions about how the business will operate.</a:t>
          </a:r>
        </a:p>
      </dgm:t>
    </dgm:pt>
    <dgm:pt modelId="{5BADA6DE-B922-495C-8025-D2B84CC1223A}" type="parTrans" cxnId="{8DF33F6D-296E-4358-8C6E-1BBD56D5B00D}">
      <dgm:prSet/>
      <dgm:spPr/>
      <dgm:t>
        <a:bodyPr/>
        <a:lstStyle/>
        <a:p>
          <a:endParaRPr lang="en-GB"/>
        </a:p>
      </dgm:t>
    </dgm:pt>
    <dgm:pt modelId="{C8286485-B968-4CE4-9276-AED06B5A74E9}" type="sibTrans" cxnId="{8DF33F6D-296E-4358-8C6E-1BBD56D5B00D}">
      <dgm:prSet/>
      <dgm:spPr/>
      <dgm:t>
        <a:bodyPr/>
        <a:lstStyle/>
        <a:p>
          <a:endParaRPr lang="en-GB"/>
        </a:p>
      </dgm:t>
    </dgm:pt>
    <dgm:pt modelId="{8945AB60-2CA3-4E75-8174-97EFA62B19E1}">
      <dgm:prSet phldrT="[Text]"/>
      <dgm:spPr/>
      <dgm:t>
        <a:bodyPr/>
        <a:lstStyle/>
        <a:p>
          <a:pPr>
            <a:buNone/>
          </a:pPr>
          <a:r>
            <a:rPr lang="en-GB" b="1" dirty="0"/>
            <a:t>Take risks</a:t>
          </a:r>
          <a:endParaRPr lang="en-GB" dirty="0"/>
        </a:p>
        <a:p>
          <a:pPr>
            <a:buNone/>
          </a:pPr>
          <a:r>
            <a:rPr lang="en-GB" dirty="0"/>
            <a:t>Starting a business involves financial and personal risks.</a:t>
          </a:r>
        </a:p>
      </dgm:t>
    </dgm:pt>
    <dgm:pt modelId="{307295FF-E846-4C52-9CB3-5050FB3845A7}" type="parTrans" cxnId="{306BFF16-3534-47D5-A08A-A301662D51E0}">
      <dgm:prSet/>
      <dgm:spPr/>
      <dgm:t>
        <a:bodyPr/>
        <a:lstStyle/>
        <a:p>
          <a:endParaRPr lang="en-GB"/>
        </a:p>
      </dgm:t>
    </dgm:pt>
    <dgm:pt modelId="{CFEDA0B7-1DB1-4E7F-8DB1-C42FC603C06C}" type="sibTrans" cxnId="{306BFF16-3534-47D5-A08A-A301662D51E0}">
      <dgm:prSet/>
      <dgm:spPr/>
      <dgm:t>
        <a:bodyPr/>
        <a:lstStyle/>
        <a:p>
          <a:endParaRPr lang="en-GB"/>
        </a:p>
      </dgm:t>
    </dgm:pt>
    <dgm:pt modelId="{C1883BD1-2CC9-4EAE-8047-DBA12F7AD1B8}" type="pres">
      <dgm:prSet presAssocID="{D0642F39-0EC0-4834-AD08-40D1F132E547}" presName="diagram" presStyleCnt="0">
        <dgm:presLayoutVars>
          <dgm:dir/>
          <dgm:resizeHandles val="exact"/>
        </dgm:presLayoutVars>
      </dgm:prSet>
      <dgm:spPr/>
    </dgm:pt>
    <dgm:pt modelId="{0352B7C6-6209-4D2C-842B-41CB022D7342}" type="pres">
      <dgm:prSet presAssocID="{487DE980-F8F5-44B8-B959-9031ADA7F38B}" presName="node" presStyleLbl="node1" presStyleIdx="0" presStyleCnt="3">
        <dgm:presLayoutVars>
          <dgm:bulletEnabled val="1"/>
        </dgm:presLayoutVars>
      </dgm:prSet>
      <dgm:spPr/>
    </dgm:pt>
    <dgm:pt modelId="{FB55C36E-1D40-49C7-BF9D-BF0CED102F70}" type="pres">
      <dgm:prSet presAssocID="{7921D41D-0DC8-4346-8951-C572AA815C4E}" presName="sibTrans" presStyleCnt="0"/>
      <dgm:spPr/>
    </dgm:pt>
    <dgm:pt modelId="{CE095799-5BF8-4A79-8CD3-7DF31F42E42B}" type="pres">
      <dgm:prSet presAssocID="{363CBD63-4406-422C-82BD-67DB867604AC}" presName="node" presStyleLbl="node1" presStyleIdx="1" presStyleCnt="3">
        <dgm:presLayoutVars>
          <dgm:bulletEnabled val="1"/>
        </dgm:presLayoutVars>
      </dgm:prSet>
      <dgm:spPr/>
    </dgm:pt>
    <dgm:pt modelId="{5C3211C0-83D0-461C-A007-48C219C36F59}" type="pres">
      <dgm:prSet presAssocID="{C8286485-B968-4CE4-9276-AED06B5A74E9}" presName="sibTrans" presStyleCnt="0"/>
      <dgm:spPr/>
    </dgm:pt>
    <dgm:pt modelId="{EF524CA4-A340-4ECE-A2A3-10E68DE688A6}" type="pres">
      <dgm:prSet presAssocID="{8945AB60-2CA3-4E75-8174-97EFA62B19E1}" presName="node" presStyleLbl="node1" presStyleIdx="2" presStyleCnt="3">
        <dgm:presLayoutVars>
          <dgm:bulletEnabled val="1"/>
        </dgm:presLayoutVars>
      </dgm:prSet>
      <dgm:spPr/>
    </dgm:pt>
  </dgm:ptLst>
  <dgm:cxnLst>
    <dgm:cxn modelId="{306BFF16-3534-47D5-A08A-A301662D51E0}" srcId="{D0642F39-0EC0-4834-AD08-40D1F132E547}" destId="{8945AB60-2CA3-4E75-8174-97EFA62B19E1}" srcOrd="2" destOrd="0" parTransId="{307295FF-E846-4C52-9CB3-5050FB3845A7}" sibTransId="{CFEDA0B7-1DB1-4E7F-8DB1-C42FC603C06C}"/>
    <dgm:cxn modelId="{A84EDE2E-019A-49A5-BEE7-71687FEA499F}" type="presOf" srcId="{8945AB60-2CA3-4E75-8174-97EFA62B19E1}" destId="{EF524CA4-A340-4ECE-A2A3-10E68DE688A6}" srcOrd="0" destOrd="0" presId="urn:microsoft.com/office/officeart/2005/8/layout/default"/>
    <dgm:cxn modelId="{299DB12F-EE77-4F72-ADB8-0059E27E7FEE}" type="presOf" srcId="{D0642F39-0EC0-4834-AD08-40D1F132E547}" destId="{C1883BD1-2CC9-4EAE-8047-DBA12F7AD1B8}" srcOrd="0" destOrd="0" presId="urn:microsoft.com/office/officeart/2005/8/layout/default"/>
    <dgm:cxn modelId="{AFE5763C-681A-43C7-85D2-CDFEB7AEAB1F}" type="presOf" srcId="{487DE980-F8F5-44B8-B959-9031ADA7F38B}" destId="{0352B7C6-6209-4D2C-842B-41CB022D7342}" srcOrd="0" destOrd="0" presId="urn:microsoft.com/office/officeart/2005/8/layout/default"/>
    <dgm:cxn modelId="{975B0D40-65D8-44DF-945C-2995EC7B0F6B}" type="presOf" srcId="{363CBD63-4406-422C-82BD-67DB867604AC}" destId="{CE095799-5BF8-4A79-8CD3-7DF31F42E42B}" srcOrd="0" destOrd="0" presId="urn:microsoft.com/office/officeart/2005/8/layout/default"/>
    <dgm:cxn modelId="{8DF33F6D-296E-4358-8C6E-1BBD56D5B00D}" srcId="{D0642F39-0EC0-4834-AD08-40D1F132E547}" destId="{363CBD63-4406-422C-82BD-67DB867604AC}" srcOrd="1" destOrd="0" parTransId="{5BADA6DE-B922-495C-8025-D2B84CC1223A}" sibTransId="{C8286485-B968-4CE4-9276-AED06B5A74E9}"/>
    <dgm:cxn modelId="{607D28C1-3645-40BF-82DE-704240E8FF75}" srcId="{D0642F39-0EC0-4834-AD08-40D1F132E547}" destId="{487DE980-F8F5-44B8-B959-9031ADA7F38B}" srcOrd="0" destOrd="0" parTransId="{CF637E50-429C-4C6A-B66C-B688A7D1DA13}" sibTransId="{7921D41D-0DC8-4346-8951-C572AA815C4E}"/>
    <dgm:cxn modelId="{B89A312F-F8B5-4791-8641-6A2F204B5396}" type="presParOf" srcId="{C1883BD1-2CC9-4EAE-8047-DBA12F7AD1B8}" destId="{0352B7C6-6209-4D2C-842B-41CB022D7342}" srcOrd="0" destOrd="0" presId="urn:microsoft.com/office/officeart/2005/8/layout/default"/>
    <dgm:cxn modelId="{B1009F6B-BBF6-451A-A343-082C8B76DB88}" type="presParOf" srcId="{C1883BD1-2CC9-4EAE-8047-DBA12F7AD1B8}" destId="{FB55C36E-1D40-49C7-BF9D-BF0CED102F70}" srcOrd="1" destOrd="0" presId="urn:microsoft.com/office/officeart/2005/8/layout/default"/>
    <dgm:cxn modelId="{F0815D01-12C5-4A30-83FE-210A09039F28}" type="presParOf" srcId="{C1883BD1-2CC9-4EAE-8047-DBA12F7AD1B8}" destId="{CE095799-5BF8-4A79-8CD3-7DF31F42E42B}" srcOrd="2" destOrd="0" presId="urn:microsoft.com/office/officeart/2005/8/layout/default"/>
    <dgm:cxn modelId="{6B7D41D9-F615-4619-9883-353B735D6224}" type="presParOf" srcId="{C1883BD1-2CC9-4EAE-8047-DBA12F7AD1B8}" destId="{5C3211C0-83D0-461C-A007-48C219C36F59}" srcOrd="3" destOrd="0" presId="urn:microsoft.com/office/officeart/2005/8/layout/default"/>
    <dgm:cxn modelId="{379D45AA-A979-4A92-A6A1-6AB603C5FDEA}" type="presParOf" srcId="{C1883BD1-2CC9-4EAE-8047-DBA12F7AD1B8}" destId="{EF524CA4-A340-4ECE-A2A3-10E68DE688A6}" srcOrd="4"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52B7C6-6209-4D2C-842B-41CB022D7342}">
      <dsp:nvSpPr>
        <dsp:cNvPr id="0" name=""/>
        <dsp:cNvSpPr/>
      </dsp:nvSpPr>
      <dsp:spPr>
        <a:xfrm>
          <a:off x="0" y="36899"/>
          <a:ext cx="2672434" cy="1603460"/>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1" kern="1200" dirty="0"/>
            <a:t>To produce goods or services</a:t>
          </a:r>
          <a:endParaRPr lang="en-GB" sz="1600" kern="1200" dirty="0"/>
        </a:p>
        <a:p>
          <a:pPr marL="0" lvl="0" indent="0" algn="ctr" defTabSz="711200">
            <a:lnSpc>
              <a:spcPct val="90000"/>
            </a:lnSpc>
            <a:spcBef>
              <a:spcPct val="0"/>
            </a:spcBef>
            <a:spcAft>
              <a:spcPct val="35000"/>
            </a:spcAft>
            <a:buNone/>
          </a:pPr>
          <a:r>
            <a:rPr lang="en-GB" sz="1600" kern="1200" dirty="0"/>
            <a:t>Businesses create products or provide services that customers want.</a:t>
          </a:r>
        </a:p>
      </dsp:txBody>
      <dsp:txXfrm>
        <a:off x="0" y="36899"/>
        <a:ext cx="2672434" cy="1603460"/>
      </dsp:txXfrm>
    </dsp:sp>
    <dsp:sp modelId="{CE095799-5BF8-4A79-8CD3-7DF31F42E42B}">
      <dsp:nvSpPr>
        <dsp:cNvPr id="0" name=""/>
        <dsp:cNvSpPr/>
      </dsp:nvSpPr>
      <dsp:spPr>
        <a:xfrm>
          <a:off x="0" y="1907603"/>
          <a:ext cx="2672434" cy="1603460"/>
        </a:xfrm>
        <a:prstGeom prst="rect">
          <a:avLst/>
        </a:prstGeom>
        <a:solidFill>
          <a:schemeClr val="accent4">
            <a:hueOff val="3299968"/>
            <a:satOff val="-14601"/>
            <a:lumOff val="-2452"/>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1" kern="1200" dirty="0"/>
            <a:t>To meet customer needs</a:t>
          </a:r>
          <a:endParaRPr lang="en-GB" sz="1600" kern="1200" dirty="0"/>
        </a:p>
        <a:p>
          <a:pPr marL="0" lvl="0" indent="0" algn="ctr" defTabSz="711200">
            <a:lnSpc>
              <a:spcPct val="90000"/>
            </a:lnSpc>
            <a:spcBef>
              <a:spcPct val="0"/>
            </a:spcBef>
            <a:spcAft>
              <a:spcPct val="35000"/>
            </a:spcAft>
            <a:buNone/>
          </a:pPr>
          <a:r>
            <a:rPr lang="en-GB" sz="1600" kern="1200" dirty="0"/>
            <a:t>Businesses aim to satisfy the needs and wants of customers.</a:t>
          </a:r>
        </a:p>
      </dsp:txBody>
      <dsp:txXfrm>
        <a:off x="0" y="1907603"/>
        <a:ext cx="2672434" cy="1603460"/>
      </dsp:txXfrm>
    </dsp:sp>
    <dsp:sp modelId="{EF524CA4-A340-4ECE-A2A3-10E68DE688A6}">
      <dsp:nvSpPr>
        <dsp:cNvPr id="0" name=""/>
        <dsp:cNvSpPr/>
      </dsp:nvSpPr>
      <dsp:spPr>
        <a:xfrm>
          <a:off x="0" y="3778307"/>
          <a:ext cx="2672434" cy="1603460"/>
        </a:xfrm>
        <a:prstGeom prst="rect">
          <a:avLst/>
        </a:prstGeom>
        <a:solidFill>
          <a:schemeClr val="accent4">
            <a:hueOff val="6599937"/>
            <a:satOff val="-29202"/>
            <a:lumOff val="-4903"/>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1" kern="1200" dirty="0"/>
            <a:t>To add value</a:t>
          </a:r>
          <a:endParaRPr lang="en-GB" sz="1600" kern="1200" dirty="0"/>
        </a:p>
        <a:p>
          <a:pPr marL="0" lvl="0" indent="0" algn="ctr" defTabSz="711200">
            <a:lnSpc>
              <a:spcPct val="90000"/>
            </a:lnSpc>
            <a:spcBef>
              <a:spcPct val="0"/>
            </a:spcBef>
            <a:spcAft>
              <a:spcPct val="35000"/>
            </a:spcAft>
            <a:buNone/>
          </a:pPr>
          <a:r>
            <a:rPr lang="en-GB" sz="1600" kern="1200" dirty="0"/>
            <a:t>Adding value means increasing the worth of a product or service so customers are willing to pay more for it.</a:t>
          </a:r>
        </a:p>
      </dsp:txBody>
      <dsp:txXfrm>
        <a:off x="0" y="3778307"/>
        <a:ext cx="2672434" cy="16034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69A800-9531-4E19-B97D-D13A533BD806}">
      <dsp:nvSpPr>
        <dsp:cNvPr id="0" name=""/>
        <dsp:cNvSpPr/>
      </dsp:nvSpPr>
      <dsp:spPr>
        <a:xfrm>
          <a:off x="0" y="356658"/>
          <a:ext cx="3619499" cy="2171700"/>
        </a:xfrm>
        <a:prstGeom prst="rect">
          <a:avLst/>
        </a:prstGeom>
        <a:solidFill>
          <a:schemeClr val="lt1">
            <a:hueOff val="0"/>
            <a:satOff val="0"/>
            <a:lumOff val="0"/>
            <a:alphaOff val="0"/>
          </a:schemeClr>
        </a:solidFill>
        <a:ln w="1905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1" kern="1200" dirty="0">
              <a:effectLst/>
              <a:latin typeface="Segoe UI Variable Text" pitchFamily="2" charset="0"/>
              <a:ea typeface="Aptos" panose="020B0004020202020204" pitchFamily="34" charset="0"/>
              <a:cs typeface="Times New Roman" panose="02020603050405020304" pitchFamily="18" charset="0"/>
            </a:rPr>
            <a:t>Convenience</a:t>
          </a:r>
        </a:p>
        <a:p>
          <a:pPr marL="0" lvl="0" indent="0" algn="ctr" defTabSz="889000">
            <a:lnSpc>
              <a:spcPct val="90000"/>
            </a:lnSpc>
            <a:spcBef>
              <a:spcPct val="0"/>
            </a:spcBef>
            <a:spcAft>
              <a:spcPct val="35000"/>
            </a:spcAft>
            <a:buNone/>
          </a:pPr>
          <a:r>
            <a:rPr lang="en-GB" sz="2000" b="1" kern="1200" dirty="0">
              <a:effectLst/>
              <a:latin typeface="Segoe UI Variable Text" pitchFamily="2" charset="0"/>
              <a:ea typeface="Aptos" panose="020B0004020202020204" pitchFamily="34" charset="0"/>
              <a:cs typeface="Times New Roman" panose="02020603050405020304" pitchFamily="18" charset="0"/>
            </a:rPr>
            <a:t>Uber </a:t>
          </a:r>
          <a:r>
            <a:rPr lang="en-GB" sz="2000" kern="1200" dirty="0">
              <a:effectLst/>
              <a:latin typeface="Segoe UI Variable Text" pitchFamily="2" charset="0"/>
              <a:ea typeface="Aptos" panose="020B0004020202020204" pitchFamily="34" charset="0"/>
              <a:cs typeface="Times New Roman" panose="02020603050405020304" pitchFamily="18" charset="0"/>
            </a:rPr>
            <a:t>adds value by allowing customers to quickly book transport through a mobile app.</a:t>
          </a:r>
          <a:endParaRPr lang="en-GB" sz="2000" kern="1200" dirty="0"/>
        </a:p>
      </dsp:txBody>
      <dsp:txXfrm>
        <a:off x="0" y="356658"/>
        <a:ext cx="3619499" cy="2171700"/>
      </dsp:txXfrm>
    </dsp:sp>
    <dsp:sp modelId="{3C238C69-F1E8-43C8-B562-3236EB7F6787}">
      <dsp:nvSpPr>
        <dsp:cNvPr id="0" name=""/>
        <dsp:cNvSpPr/>
      </dsp:nvSpPr>
      <dsp:spPr>
        <a:xfrm>
          <a:off x="3981450" y="356658"/>
          <a:ext cx="3619499" cy="2171700"/>
        </a:xfrm>
        <a:prstGeom prst="rect">
          <a:avLst/>
        </a:prstGeom>
        <a:solidFill>
          <a:schemeClr val="lt1">
            <a:hueOff val="0"/>
            <a:satOff val="0"/>
            <a:lumOff val="0"/>
            <a:alphaOff val="0"/>
          </a:schemeClr>
        </a:solidFill>
        <a:ln w="1905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1" kern="1200" dirty="0">
              <a:latin typeface="Segoe UI Variable Text" pitchFamily="2" charset="0"/>
            </a:rPr>
            <a:t>Branding</a:t>
          </a:r>
          <a:endParaRPr lang="en-GB" sz="2000" kern="1200" dirty="0">
            <a:latin typeface="Segoe UI Variable Text" pitchFamily="2" charset="0"/>
          </a:endParaRPr>
        </a:p>
        <a:p>
          <a:pPr marL="0" lvl="0" indent="0" algn="ctr" defTabSz="889000">
            <a:lnSpc>
              <a:spcPct val="90000"/>
            </a:lnSpc>
            <a:spcBef>
              <a:spcPct val="0"/>
            </a:spcBef>
            <a:spcAft>
              <a:spcPct val="35000"/>
            </a:spcAft>
            <a:buNone/>
          </a:pPr>
          <a:r>
            <a:rPr lang="en-GB" sz="2000" b="1" kern="1200" dirty="0">
              <a:latin typeface="Segoe UI Variable Text" pitchFamily="2" charset="0"/>
            </a:rPr>
            <a:t>Nike</a:t>
          </a:r>
          <a:r>
            <a:rPr lang="en-GB" sz="2000" kern="1200" dirty="0">
              <a:latin typeface="Segoe UI Variable Text" pitchFamily="2" charset="0"/>
            </a:rPr>
            <a:t> uses branding through its logo, advertising, and association with athletes.</a:t>
          </a:r>
        </a:p>
      </dsp:txBody>
      <dsp:txXfrm>
        <a:off x="3981450" y="356658"/>
        <a:ext cx="3619499" cy="2171700"/>
      </dsp:txXfrm>
    </dsp:sp>
    <dsp:sp modelId="{64B500A7-2FB1-4628-B6C5-3F3CBB602C23}">
      <dsp:nvSpPr>
        <dsp:cNvPr id="0" name=""/>
        <dsp:cNvSpPr/>
      </dsp:nvSpPr>
      <dsp:spPr>
        <a:xfrm>
          <a:off x="7962900" y="356658"/>
          <a:ext cx="3619499" cy="2171700"/>
        </a:xfrm>
        <a:prstGeom prst="rect">
          <a:avLst/>
        </a:prstGeom>
        <a:solidFill>
          <a:schemeClr val="lt1">
            <a:hueOff val="0"/>
            <a:satOff val="0"/>
            <a:lumOff val="0"/>
            <a:alphaOff val="0"/>
          </a:schemeClr>
        </a:solidFill>
        <a:ln w="1905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1" kern="1200" dirty="0">
              <a:latin typeface="Segoe UI Variable Text" pitchFamily="2" charset="0"/>
            </a:rPr>
            <a:t>Quality</a:t>
          </a:r>
          <a:endParaRPr lang="en-GB" sz="2000" kern="1200" dirty="0">
            <a:latin typeface="Segoe UI Variable Text" pitchFamily="2" charset="0"/>
          </a:endParaRPr>
        </a:p>
        <a:p>
          <a:pPr marL="0" lvl="0" indent="0" algn="ctr" defTabSz="889000">
            <a:lnSpc>
              <a:spcPct val="90000"/>
            </a:lnSpc>
            <a:spcBef>
              <a:spcPct val="0"/>
            </a:spcBef>
            <a:spcAft>
              <a:spcPct val="35000"/>
            </a:spcAft>
            <a:buNone/>
          </a:pPr>
          <a:r>
            <a:rPr lang="en-GB" sz="2000" kern="1200" dirty="0">
              <a:latin typeface="Segoe UI Variable Text" pitchFamily="2" charset="0"/>
            </a:rPr>
            <a:t>Luxury car brands focus heavily on quality and reliability.</a:t>
          </a:r>
        </a:p>
      </dsp:txBody>
      <dsp:txXfrm>
        <a:off x="7962900" y="356658"/>
        <a:ext cx="3619499" cy="2171700"/>
      </dsp:txXfrm>
    </dsp:sp>
    <dsp:sp modelId="{BE9E64CB-2977-4CA9-9391-932219C41B6A}">
      <dsp:nvSpPr>
        <dsp:cNvPr id="0" name=""/>
        <dsp:cNvSpPr/>
      </dsp:nvSpPr>
      <dsp:spPr>
        <a:xfrm>
          <a:off x="1990725" y="2890308"/>
          <a:ext cx="3619499" cy="2171700"/>
        </a:xfrm>
        <a:prstGeom prst="rect">
          <a:avLst/>
        </a:prstGeom>
        <a:solidFill>
          <a:schemeClr val="lt1">
            <a:hueOff val="0"/>
            <a:satOff val="0"/>
            <a:lumOff val="0"/>
            <a:alphaOff val="0"/>
          </a:schemeClr>
        </a:solidFill>
        <a:ln w="1905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1" kern="1200" dirty="0">
              <a:latin typeface="Segoe UI Variable Text" pitchFamily="2" charset="0"/>
            </a:rPr>
            <a:t>Design</a:t>
          </a:r>
          <a:endParaRPr lang="en-GB" sz="2000" kern="1200" dirty="0">
            <a:latin typeface="Segoe UI Variable Text" pitchFamily="2" charset="0"/>
          </a:endParaRPr>
        </a:p>
        <a:p>
          <a:pPr marL="0" lvl="0" indent="0" algn="ctr" defTabSz="889000">
            <a:lnSpc>
              <a:spcPct val="90000"/>
            </a:lnSpc>
            <a:spcBef>
              <a:spcPct val="0"/>
            </a:spcBef>
            <a:spcAft>
              <a:spcPct val="35000"/>
            </a:spcAft>
            <a:buNone/>
          </a:pPr>
          <a:r>
            <a:rPr lang="en-GB" sz="2000" b="1" kern="1200" dirty="0">
              <a:latin typeface="Segoe UI Variable Text" pitchFamily="2" charset="0"/>
            </a:rPr>
            <a:t>Dyson</a:t>
          </a:r>
          <a:r>
            <a:rPr lang="en-GB" sz="2000" kern="1200" dirty="0">
              <a:latin typeface="Segoe UI Variable Text" pitchFamily="2" charset="0"/>
            </a:rPr>
            <a:t> is known for modern product design and innovation.</a:t>
          </a:r>
        </a:p>
      </dsp:txBody>
      <dsp:txXfrm>
        <a:off x="1990725" y="2890308"/>
        <a:ext cx="3619499" cy="2171700"/>
      </dsp:txXfrm>
    </dsp:sp>
    <dsp:sp modelId="{DAD85ED1-9E5B-4ED3-982C-80B4F0D7FEA5}">
      <dsp:nvSpPr>
        <dsp:cNvPr id="0" name=""/>
        <dsp:cNvSpPr/>
      </dsp:nvSpPr>
      <dsp:spPr>
        <a:xfrm>
          <a:off x="5972175" y="2890308"/>
          <a:ext cx="3619499" cy="2171700"/>
        </a:xfrm>
        <a:prstGeom prst="rect">
          <a:avLst/>
        </a:prstGeom>
        <a:solidFill>
          <a:schemeClr val="lt1">
            <a:hueOff val="0"/>
            <a:satOff val="0"/>
            <a:lumOff val="0"/>
            <a:alphaOff val="0"/>
          </a:schemeClr>
        </a:solidFill>
        <a:ln w="1905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SzPts val="1000"/>
            <a:buFont typeface="Symbol" panose="05050102010706020507" pitchFamily="18" charset="2"/>
            <a:buNone/>
          </a:pPr>
          <a:r>
            <a:rPr lang="en-GB" sz="2000" b="1" kern="1200" dirty="0">
              <a:latin typeface="Segoe UI Variable Text" pitchFamily="2" charset="0"/>
            </a:rPr>
            <a:t>Unique selling point</a:t>
          </a:r>
          <a:endParaRPr lang="en-GB" sz="2000" kern="1200" dirty="0">
            <a:latin typeface="Segoe UI Variable Text" pitchFamily="2" charset="0"/>
          </a:endParaRPr>
        </a:p>
        <a:p>
          <a:pPr marL="0" lvl="0" indent="0" algn="ctr" defTabSz="889000">
            <a:lnSpc>
              <a:spcPct val="90000"/>
            </a:lnSpc>
            <a:spcBef>
              <a:spcPct val="0"/>
            </a:spcBef>
            <a:spcAft>
              <a:spcPct val="35000"/>
            </a:spcAft>
            <a:buSzPts val="1000"/>
            <a:buFont typeface="Symbol" panose="05050102010706020507" pitchFamily="18" charset="2"/>
            <a:buNone/>
          </a:pPr>
          <a:r>
            <a:rPr lang="en-GB" sz="2000" kern="1200" dirty="0">
              <a:latin typeface="Segoe UI Variable Text" pitchFamily="2" charset="0"/>
            </a:rPr>
            <a:t>A restaurant offering only locally sourced food </a:t>
          </a:r>
        </a:p>
      </dsp:txBody>
      <dsp:txXfrm>
        <a:off x="5972175" y="2890308"/>
        <a:ext cx="3619499" cy="21717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52B7C6-6209-4D2C-842B-41CB022D7342}">
      <dsp:nvSpPr>
        <dsp:cNvPr id="0" name=""/>
        <dsp:cNvSpPr/>
      </dsp:nvSpPr>
      <dsp:spPr>
        <a:xfrm>
          <a:off x="152329" y="1439"/>
          <a:ext cx="2408131" cy="1444879"/>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b="1" kern="1200" dirty="0"/>
            <a:t>Organise resources</a:t>
          </a:r>
          <a:endParaRPr lang="en-GB" sz="1500" kern="1200" dirty="0"/>
        </a:p>
        <a:p>
          <a:pPr marL="0" lvl="0" indent="0" algn="ctr" defTabSz="666750">
            <a:lnSpc>
              <a:spcPct val="90000"/>
            </a:lnSpc>
            <a:spcBef>
              <a:spcPct val="0"/>
            </a:spcBef>
            <a:spcAft>
              <a:spcPct val="35000"/>
            </a:spcAft>
            <a:buNone/>
          </a:pPr>
          <a:r>
            <a:rPr lang="en-GB" sz="1500" kern="1200" dirty="0"/>
            <a:t>Entrepreneurs bring together the resources needed to run a business. </a:t>
          </a:r>
        </a:p>
      </dsp:txBody>
      <dsp:txXfrm>
        <a:off x="152329" y="1439"/>
        <a:ext cx="2408131" cy="1444879"/>
      </dsp:txXfrm>
    </dsp:sp>
    <dsp:sp modelId="{CE095799-5BF8-4A79-8CD3-7DF31F42E42B}">
      <dsp:nvSpPr>
        <dsp:cNvPr id="0" name=""/>
        <dsp:cNvSpPr/>
      </dsp:nvSpPr>
      <dsp:spPr>
        <a:xfrm>
          <a:off x="152329" y="1687131"/>
          <a:ext cx="2408131" cy="1444879"/>
        </a:xfrm>
        <a:prstGeom prst="rect">
          <a:avLst/>
        </a:prstGeom>
        <a:solidFill>
          <a:schemeClr val="accent2">
            <a:hueOff val="3221807"/>
            <a:satOff val="-9246"/>
            <a:lumOff val="-1480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b="1" kern="1200" dirty="0"/>
            <a:t>Make business decisions</a:t>
          </a:r>
          <a:endParaRPr lang="en-GB" sz="1500" kern="1200" dirty="0"/>
        </a:p>
        <a:p>
          <a:pPr marL="0" lvl="0" indent="0" algn="ctr" defTabSz="666750">
            <a:lnSpc>
              <a:spcPct val="90000"/>
            </a:lnSpc>
            <a:spcBef>
              <a:spcPct val="0"/>
            </a:spcBef>
            <a:spcAft>
              <a:spcPct val="35000"/>
            </a:spcAft>
            <a:buNone/>
          </a:pPr>
          <a:r>
            <a:rPr lang="en-GB" sz="1500" kern="1200" dirty="0"/>
            <a:t>Entrepreneurs make important decisions about how the business will operate.</a:t>
          </a:r>
        </a:p>
      </dsp:txBody>
      <dsp:txXfrm>
        <a:off x="152329" y="1687131"/>
        <a:ext cx="2408131" cy="1444879"/>
      </dsp:txXfrm>
    </dsp:sp>
    <dsp:sp modelId="{EF524CA4-A340-4ECE-A2A3-10E68DE688A6}">
      <dsp:nvSpPr>
        <dsp:cNvPr id="0" name=""/>
        <dsp:cNvSpPr/>
      </dsp:nvSpPr>
      <dsp:spPr>
        <a:xfrm>
          <a:off x="152329" y="3372824"/>
          <a:ext cx="2408131" cy="1444879"/>
        </a:xfrm>
        <a:prstGeom prst="rect">
          <a:avLst/>
        </a:prstGeom>
        <a:solidFill>
          <a:schemeClr val="accent2">
            <a:hueOff val="6443614"/>
            <a:satOff val="-18493"/>
            <a:lumOff val="-2960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b="1" kern="1200" dirty="0"/>
            <a:t>Take risks</a:t>
          </a:r>
          <a:endParaRPr lang="en-GB" sz="1500" kern="1200" dirty="0"/>
        </a:p>
        <a:p>
          <a:pPr marL="0" lvl="0" indent="0" algn="ctr" defTabSz="666750">
            <a:lnSpc>
              <a:spcPct val="90000"/>
            </a:lnSpc>
            <a:spcBef>
              <a:spcPct val="0"/>
            </a:spcBef>
            <a:spcAft>
              <a:spcPct val="35000"/>
            </a:spcAft>
            <a:buNone/>
          </a:pPr>
          <a:r>
            <a:rPr lang="en-GB" sz="1500" kern="1200" dirty="0"/>
            <a:t>Starting a business involves financial and personal risks.</a:t>
          </a:r>
        </a:p>
      </dsp:txBody>
      <dsp:txXfrm>
        <a:off x="152329" y="3372824"/>
        <a:ext cx="2408131" cy="1444879"/>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A47F04B1-EDDA-4D32-9534-CCB3E4CDFA31}" type="datetimeFigureOut">
              <a:rPr lang="en-GB" smtClean="0"/>
              <a:t>22/06/2026</a:t>
            </a:fld>
            <a:endParaRPr lang="en-GB"/>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GB"/>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F50E4-8B4E-459B-2DE4-29173960CD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F73E0F-64C1-49DC-8C5A-97A1736A03A0}"/>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3C863C5E-CBEC-5CF7-9C8E-43F3B101C71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9621794-BA04-B2C0-C752-CF6C8FAE30B4}"/>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24422419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11</a:t>
            </a:fld>
            <a:endParaRPr lang="en-GB"/>
          </a:p>
        </p:txBody>
      </p:sp>
    </p:spTree>
    <p:extLst>
      <p:ext uri="{BB962C8B-B14F-4D97-AF65-F5344CB8AC3E}">
        <p14:creationId xmlns:p14="http://schemas.microsoft.com/office/powerpoint/2010/main" val="1242378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0AEC2A-EFE1-D5CD-77A8-D15701AD3D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646D13-8037-E248-BA74-25B07B9E93F8}"/>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CB90551-F49E-811B-8665-4A1BCE6A7AF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9368DEC-10C5-6F20-7853-2FEB0A707419}"/>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32512471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668AB3-10A7-B6C3-4790-7DBF4AC127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6834C7-2A0C-A6DA-EF32-3B429D0E99E4}"/>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FC17AEB-9933-3319-2E52-3092E46C8A8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809937B-F995-FE92-C7A8-62D7BA48F898}"/>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29338182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C80AF6-E7AB-FF7B-B2DD-B07094CD39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5636A2-4A3B-7159-AEEE-209364BD5FA5}"/>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1A813CBC-5278-D02E-E0C7-23C85FA1874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82DF32C-A4D3-60BA-C67D-E857CCBDFB47}"/>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15815577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9B57A0-0C4B-5BB6-AFF2-EEE1D6CF78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F20D2C-7DF3-CACB-915C-42FF9B620344}"/>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B589ECA-0723-3230-9AAF-9D9DD8DC529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34C0ED4-D9E1-6718-E7EA-1169C19DA77C}"/>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3722197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A742E-2D20-CC30-6CC1-88BE3B121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FF465-7CED-CD2E-A82B-FEA254EEA45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DB27C59-EBE5-8747-BC3E-572750B4537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2EF47E-BE87-215E-05AF-3BB071A9C9C9}"/>
              </a:ext>
            </a:extLst>
          </p:cNvPr>
          <p:cNvSpPr>
            <a:spLocks noGrp="1"/>
          </p:cNvSpPr>
          <p:nvPr>
            <p:ph type="sldNum" sz="quarter" idx="5"/>
          </p:nvPr>
        </p:nvSpPr>
        <p:spPr/>
        <p:txBody>
          <a:bodyPr/>
          <a:lstStyle/>
          <a:p>
            <a:fld id="{B55CF561-0861-49F7-ADB4-44D0436595CD}" type="slidenum">
              <a:rPr lang="en-GB" smtClean="0"/>
              <a:t>9</a:t>
            </a:fld>
            <a:endParaRPr lang="en-GB"/>
          </a:p>
        </p:txBody>
      </p:sp>
    </p:spTree>
    <p:extLst>
      <p:ext uri="{BB962C8B-B14F-4D97-AF65-F5344CB8AC3E}">
        <p14:creationId xmlns:p14="http://schemas.microsoft.com/office/powerpoint/2010/main" val="4837589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712AE-BFCD-F981-E555-59FB0D635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5F296-1099-0DA5-50C3-AA7B6E50946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DAE4BD6-571E-1613-B714-52CF4424CB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04F424-F022-B25B-A61C-3DF87709AC8E}"/>
              </a:ext>
            </a:extLst>
          </p:cNvPr>
          <p:cNvSpPr>
            <a:spLocks noGrp="1"/>
          </p:cNvSpPr>
          <p:nvPr>
            <p:ph type="sldNum" sz="quarter" idx="5"/>
          </p:nvPr>
        </p:nvSpPr>
        <p:spPr/>
        <p:txBody>
          <a:bodyPr/>
          <a:lstStyle/>
          <a:p>
            <a:fld id="{B55CF561-0861-49F7-ADB4-44D0436595CD}" type="slidenum">
              <a:rPr lang="en-GB" smtClean="0"/>
              <a:t>10</a:t>
            </a:fld>
            <a:endParaRPr lang="en-GB"/>
          </a:p>
        </p:txBody>
      </p:sp>
    </p:spTree>
    <p:extLst>
      <p:ext uri="{BB962C8B-B14F-4D97-AF65-F5344CB8AC3E}">
        <p14:creationId xmlns:p14="http://schemas.microsoft.com/office/powerpoint/2010/main" val="1670899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22/06/2026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22/06/2026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22/06/2026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22/06/2026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22/06/2026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22/06/2026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22/06/2026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22/06/2026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22/06/2026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22/06/2026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22/06/2026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22/06/2026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5.png"/><Relationship Id="rId7" Type="http://schemas.openxmlformats.org/officeDocument/2006/relationships/diagramQuickStyle" Target="../diagrams/quickStyle1.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7.svg"/><Relationship Id="rId9" Type="http://schemas.microsoft.com/office/2007/relationships/diagramDrawing" Target="../diagrams/drawing1.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svg"/><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5.png"/><Relationship Id="rId7" Type="http://schemas.openxmlformats.org/officeDocument/2006/relationships/diagramQuickStyle" Target="../diagrams/quickStyle2.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7.svg"/><Relationship Id="rId9" Type="http://schemas.microsoft.com/office/2007/relationships/diagramDrawing" Target="../diagrams/drawing2.xml"/></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5.png"/><Relationship Id="rId7" Type="http://schemas.openxmlformats.org/officeDocument/2006/relationships/diagramQuickStyle" Target="../diagrams/quickStyle3.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7.svg"/><Relationship Id="rId9" Type="http://schemas.microsoft.com/office/2007/relationships/diagramDrawing" Target="../diagrams/drawing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hyperlink" Target="https://www.youtube.com/watch?v=Odx8NV6dX0Q"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1" y="1128968"/>
            <a:ext cx="5806440" cy="1938992"/>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3:</a:t>
            </a:r>
          </a:p>
          <a:p>
            <a:r>
              <a:rPr lang="en-GB" sz="4000" b="1" dirty="0">
                <a:solidFill>
                  <a:schemeClr val="bg1"/>
                </a:solidFill>
                <a:latin typeface="Segoe UI Black" panose="020B0A02040204020203" pitchFamily="34" charset="0"/>
                <a:ea typeface="Segoe UI Black" panose="020B0A02040204020203" pitchFamily="34" charset="0"/>
              </a:rPr>
              <a:t>The role of business enterprise</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1" y="4713376"/>
            <a:ext cx="5806440" cy="1015663"/>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Edexcel GCSE Business Studies</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Theme 1: Investigating small business</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5246371" cy="8001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Graphic 9" descr="Bar graph with upward trend with solid fill">
            <a:extLst>
              <a:ext uri="{FF2B5EF4-FFF2-40B4-BE49-F238E27FC236}">
                <a16:creationId xmlns:a16="http://schemas.microsoft.com/office/drawing/2014/main" id="{B53DF37D-E48B-D9E3-C594-1DB5A05A03A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456778" y="1461807"/>
            <a:ext cx="2019300" cy="2019300"/>
          </a:xfrm>
          <a:prstGeom prst="rect">
            <a:avLst/>
          </a:prstGeom>
        </p:spPr>
      </p:pic>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9543-A9D6-A079-58F4-55A5DD71DE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2E0B2AD-384D-BAF5-9EDB-A8ADC3601F4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Instructions</a:t>
            </a:r>
          </a:p>
        </p:txBody>
      </p:sp>
      <p:pic>
        <p:nvPicPr>
          <p:cNvPr id="32" name="Picture 31">
            <a:extLst>
              <a:ext uri="{FF2B5EF4-FFF2-40B4-BE49-F238E27FC236}">
                <a16:creationId xmlns:a16="http://schemas.microsoft.com/office/drawing/2014/main" id="{18DC33CD-B8A5-3513-DF44-AB3E6F563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5A06E50-85F0-77E8-B650-CDCF7A504B6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5157F2FF-ADF5-AB5C-BD54-C78703E46C58}"/>
              </a:ext>
            </a:extLst>
          </p:cNvPr>
          <p:cNvSpPr txBox="1"/>
          <p:nvPr/>
        </p:nvSpPr>
        <p:spPr>
          <a:xfrm>
            <a:off x="224790" y="1268535"/>
            <a:ext cx="8204835" cy="1477328"/>
          </a:xfrm>
          <a:prstGeom prst="rect">
            <a:avLst/>
          </a:prstGeom>
          <a:noFill/>
        </p:spPr>
        <p:txBody>
          <a:bodyPr wrap="square" rtlCol="0">
            <a:spAutoFit/>
          </a:bodyPr>
          <a:lstStyle/>
          <a:p>
            <a:r>
              <a:rPr lang="en-GB" dirty="0">
                <a:latin typeface="Segoe UI Variable Text" pitchFamily="2" charset="0"/>
              </a:rPr>
              <a:t>In the student workbook, </a:t>
            </a:r>
            <a:r>
              <a:rPr lang="en-GB" b="1" dirty="0">
                <a:latin typeface="Segoe UI Variable Text" pitchFamily="2" charset="0"/>
              </a:rPr>
              <a:t>you need to complete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Task 1: Knowledge and understanding</a:t>
            </a:r>
          </a:p>
          <a:p>
            <a:pPr marL="285750" indent="-285750">
              <a:buFont typeface="Arial" panose="020B0604020202020204" pitchFamily="34" charset="0"/>
              <a:buChar char="•"/>
            </a:pPr>
            <a:r>
              <a:rPr lang="en-GB" dirty="0">
                <a:latin typeface="Segoe UI Variable Text" pitchFamily="2" charset="0"/>
              </a:rPr>
              <a:t>Task 2: Guided practice</a:t>
            </a:r>
          </a:p>
          <a:p>
            <a:pPr marL="285750" indent="-285750">
              <a:buFont typeface="Arial" panose="020B0604020202020204" pitchFamily="34" charset="0"/>
              <a:buChar char="•"/>
            </a:pPr>
            <a:r>
              <a:rPr lang="en-GB" dirty="0">
                <a:latin typeface="Segoe UI Variable Text" pitchFamily="2" charset="0"/>
              </a:rPr>
              <a:t>Task 3: Independent practice (Celebration Cakes)</a:t>
            </a:r>
          </a:p>
          <a:p>
            <a:pPr marL="285750" indent="-285750">
              <a:buFont typeface="Arial" panose="020B0604020202020204" pitchFamily="34" charset="0"/>
              <a:buChar char="•"/>
            </a:pPr>
            <a:r>
              <a:rPr lang="en-GB">
                <a:latin typeface="Segoe UI Variable Text" pitchFamily="2" charset="0"/>
              </a:rPr>
              <a:t>Task 4: Exam-style </a:t>
            </a:r>
            <a:r>
              <a:rPr lang="en-GB" dirty="0">
                <a:latin typeface="Segoe UI Variable Text" pitchFamily="2" charset="0"/>
              </a:rPr>
              <a:t>question</a:t>
            </a:r>
          </a:p>
        </p:txBody>
      </p:sp>
    </p:spTree>
    <p:extLst>
      <p:ext uri="{BB962C8B-B14F-4D97-AF65-F5344CB8AC3E}">
        <p14:creationId xmlns:p14="http://schemas.microsoft.com/office/powerpoint/2010/main" val="14250228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B4DBB-3643-B108-32CF-BA874943D9C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51EB460-44E2-FF5F-0288-F27CB8F44CBE}"/>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Do Now – Apple products</a:t>
            </a:r>
          </a:p>
        </p:txBody>
      </p:sp>
      <p:sp>
        <p:nvSpPr>
          <p:cNvPr id="4" name="Rectangle 3">
            <a:extLst>
              <a:ext uri="{FF2B5EF4-FFF2-40B4-BE49-F238E27FC236}">
                <a16:creationId xmlns:a16="http://schemas.microsoft.com/office/drawing/2014/main" id="{2CB9430A-E2D9-7D31-144C-DB63CDEBEAED}"/>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938FA784-1940-F914-875A-788B48A110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5816D490-8EEE-D151-CA26-73A9A2FAE5BF}"/>
              </a:ext>
            </a:extLst>
          </p:cNvPr>
          <p:cNvSpPr txBox="1"/>
          <p:nvPr/>
        </p:nvSpPr>
        <p:spPr>
          <a:xfrm>
            <a:off x="1040130" y="1191347"/>
            <a:ext cx="10767060"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pPr marL="342900" indent="-342900">
              <a:buFont typeface="+mj-lt"/>
              <a:buAutoNum type="arabicPeriod"/>
            </a:pPr>
            <a:r>
              <a:rPr lang="en-GB" dirty="0">
                <a:latin typeface="Segoe UI Variable Text" pitchFamily="2" charset="0"/>
              </a:rPr>
              <a:t>Make a list of all the products created and sold by Apple.</a:t>
            </a:r>
          </a:p>
          <a:p>
            <a:pPr marL="342900" indent="-342900">
              <a:buFont typeface="+mj-lt"/>
              <a:buAutoNum type="arabicPeriod"/>
            </a:pPr>
            <a:r>
              <a:rPr lang="en-GB" dirty="0">
                <a:latin typeface="Segoe UI Variable Text" pitchFamily="2" charset="0"/>
              </a:rPr>
              <a:t>Divide the list into tangible (physical) and intangible (cannot touch) products.</a:t>
            </a:r>
          </a:p>
        </p:txBody>
      </p:sp>
      <p:pic>
        <p:nvPicPr>
          <p:cNvPr id="9" name="Graphic 8" descr="Clipboard Mixed with solid fill">
            <a:extLst>
              <a:ext uri="{FF2B5EF4-FFF2-40B4-BE49-F238E27FC236}">
                <a16:creationId xmlns:a16="http://schemas.microsoft.com/office/drawing/2014/main" id="{C1632360-A88F-338C-6199-F458611F94D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25730" y="1200277"/>
            <a:ext cx="914400" cy="914400"/>
          </a:xfrm>
          <a:prstGeom prst="rect">
            <a:avLst/>
          </a:prstGeom>
        </p:spPr>
      </p:pic>
    </p:spTree>
    <p:extLst>
      <p:ext uri="{BB962C8B-B14F-4D97-AF65-F5344CB8AC3E}">
        <p14:creationId xmlns:p14="http://schemas.microsoft.com/office/powerpoint/2010/main" val="41129254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B7FB81-CC6A-96A2-A15D-A3261928C52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4B2D428-6971-28F0-6F8A-E75BF294CCAF}"/>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Do Now – Apple products</a:t>
            </a:r>
          </a:p>
        </p:txBody>
      </p:sp>
      <p:sp>
        <p:nvSpPr>
          <p:cNvPr id="4" name="Rectangle 3">
            <a:extLst>
              <a:ext uri="{FF2B5EF4-FFF2-40B4-BE49-F238E27FC236}">
                <a16:creationId xmlns:a16="http://schemas.microsoft.com/office/drawing/2014/main" id="{95875F72-8540-8EA6-F039-F1E1C33EEF0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6D0F1021-F93C-5639-333E-E974CD85FB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A275E7A3-2A05-BBA1-8597-D760D5EBDB72}"/>
              </a:ext>
            </a:extLst>
          </p:cNvPr>
          <p:cNvSpPr txBox="1"/>
          <p:nvPr/>
        </p:nvSpPr>
        <p:spPr>
          <a:xfrm>
            <a:off x="1040130" y="1191347"/>
            <a:ext cx="10767060"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pPr marL="342900" indent="-342900">
              <a:buFont typeface="+mj-lt"/>
              <a:buAutoNum type="arabicPeriod"/>
            </a:pPr>
            <a:r>
              <a:rPr lang="en-GB" dirty="0">
                <a:latin typeface="Segoe UI Variable Text" pitchFamily="2" charset="0"/>
              </a:rPr>
              <a:t>Make a list of all the products created and sold by Apple.</a:t>
            </a:r>
          </a:p>
          <a:p>
            <a:pPr marL="342900" indent="-342900">
              <a:buFont typeface="+mj-lt"/>
              <a:buAutoNum type="arabicPeriod"/>
            </a:pPr>
            <a:r>
              <a:rPr lang="en-GB" dirty="0">
                <a:latin typeface="Segoe UI Variable Text" pitchFamily="2" charset="0"/>
              </a:rPr>
              <a:t>Divide the list into tangible (physical) and intangible (cannot touch) products.</a:t>
            </a:r>
          </a:p>
        </p:txBody>
      </p:sp>
      <p:pic>
        <p:nvPicPr>
          <p:cNvPr id="9" name="Graphic 8" descr="Clipboard Mixed with solid fill">
            <a:extLst>
              <a:ext uri="{FF2B5EF4-FFF2-40B4-BE49-F238E27FC236}">
                <a16:creationId xmlns:a16="http://schemas.microsoft.com/office/drawing/2014/main" id="{F2730A70-D9F7-4FF1-CFF9-ABBDC21EAD6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25730" y="1200277"/>
            <a:ext cx="914400" cy="914400"/>
          </a:xfrm>
          <a:prstGeom prst="rect">
            <a:avLst/>
          </a:prstGeom>
        </p:spPr>
      </p:pic>
      <p:sp>
        <p:nvSpPr>
          <p:cNvPr id="5" name="TextBox 4">
            <a:extLst>
              <a:ext uri="{FF2B5EF4-FFF2-40B4-BE49-F238E27FC236}">
                <a16:creationId xmlns:a16="http://schemas.microsoft.com/office/drawing/2014/main" id="{482ED848-DE9C-DAB6-DBDE-D42487C83365}"/>
              </a:ext>
            </a:extLst>
          </p:cNvPr>
          <p:cNvSpPr txBox="1"/>
          <p:nvPr/>
        </p:nvSpPr>
        <p:spPr>
          <a:xfrm>
            <a:off x="224790" y="2297684"/>
            <a:ext cx="3110081" cy="4524315"/>
          </a:xfrm>
          <a:prstGeom prst="rect">
            <a:avLst/>
          </a:prstGeom>
          <a:noFill/>
        </p:spPr>
        <p:txBody>
          <a:bodyPr wrap="square">
            <a:spAutoFit/>
          </a:bodyPr>
          <a:lstStyle/>
          <a:p>
            <a:pPr>
              <a:buNone/>
            </a:pPr>
            <a:r>
              <a:rPr lang="en-GB" sz="1600" b="1" dirty="0">
                <a:latin typeface="Segoe UI Variable Text" pitchFamily="2" charset="0"/>
              </a:rPr>
              <a:t>Apple Hardware Products (Tangible)</a:t>
            </a:r>
          </a:p>
          <a:p>
            <a:pPr>
              <a:buFont typeface="Arial" panose="020B0604020202020204" pitchFamily="34" charset="0"/>
              <a:buChar char="•"/>
            </a:pPr>
            <a:r>
              <a:rPr lang="en-GB" sz="1600" dirty="0">
                <a:latin typeface="Segoe UI Variable Text" pitchFamily="2" charset="0"/>
              </a:rPr>
              <a:t>iPhone </a:t>
            </a:r>
          </a:p>
          <a:p>
            <a:pPr>
              <a:buFont typeface="Arial" panose="020B0604020202020204" pitchFamily="34" charset="0"/>
              <a:buChar char="•"/>
            </a:pPr>
            <a:r>
              <a:rPr lang="en-GB" sz="1600" dirty="0">
                <a:latin typeface="Segoe UI Variable Text" pitchFamily="2" charset="0"/>
              </a:rPr>
              <a:t>iPad </a:t>
            </a:r>
          </a:p>
          <a:p>
            <a:pPr>
              <a:buFont typeface="Arial" panose="020B0604020202020204" pitchFamily="34" charset="0"/>
              <a:buChar char="•"/>
            </a:pPr>
            <a:r>
              <a:rPr lang="en-GB" sz="1600" dirty="0">
                <a:latin typeface="Segoe UI Variable Text" pitchFamily="2" charset="0"/>
              </a:rPr>
              <a:t>MacBook Air </a:t>
            </a:r>
          </a:p>
          <a:p>
            <a:pPr>
              <a:buFont typeface="Arial" panose="020B0604020202020204" pitchFamily="34" charset="0"/>
              <a:buChar char="•"/>
            </a:pPr>
            <a:r>
              <a:rPr lang="en-GB" sz="1600" dirty="0">
                <a:latin typeface="Segoe UI Variable Text" pitchFamily="2" charset="0"/>
              </a:rPr>
              <a:t>MacBook Pro </a:t>
            </a:r>
          </a:p>
          <a:p>
            <a:pPr>
              <a:buFont typeface="Arial" panose="020B0604020202020204" pitchFamily="34" charset="0"/>
              <a:buChar char="•"/>
            </a:pPr>
            <a:r>
              <a:rPr lang="en-GB" sz="1600" dirty="0">
                <a:latin typeface="Segoe UI Variable Text" pitchFamily="2" charset="0"/>
              </a:rPr>
              <a:t>iMac </a:t>
            </a:r>
          </a:p>
          <a:p>
            <a:pPr>
              <a:buFont typeface="Arial" panose="020B0604020202020204" pitchFamily="34" charset="0"/>
              <a:buChar char="•"/>
            </a:pPr>
            <a:r>
              <a:rPr lang="en-GB" sz="1600" dirty="0">
                <a:latin typeface="Segoe UI Variable Text" pitchFamily="2" charset="0"/>
              </a:rPr>
              <a:t>Mac Mini </a:t>
            </a:r>
          </a:p>
          <a:p>
            <a:pPr>
              <a:buFont typeface="Arial" panose="020B0604020202020204" pitchFamily="34" charset="0"/>
              <a:buChar char="•"/>
            </a:pPr>
            <a:r>
              <a:rPr lang="en-GB" sz="1600" dirty="0">
                <a:latin typeface="Segoe UI Variable Text" pitchFamily="2" charset="0"/>
              </a:rPr>
              <a:t>Mac Studio </a:t>
            </a:r>
          </a:p>
          <a:p>
            <a:pPr>
              <a:buFont typeface="Arial" panose="020B0604020202020204" pitchFamily="34" charset="0"/>
              <a:buChar char="•"/>
            </a:pPr>
            <a:r>
              <a:rPr lang="en-GB" sz="1600" dirty="0">
                <a:latin typeface="Segoe UI Variable Text" pitchFamily="2" charset="0"/>
              </a:rPr>
              <a:t>Mac Pro </a:t>
            </a:r>
          </a:p>
          <a:p>
            <a:pPr>
              <a:buFont typeface="Arial" panose="020B0604020202020204" pitchFamily="34" charset="0"/>
              <a:buChar char="•"/>
            </a:pPr>
            <a:r>
              <a:rPr lang="en-GB" sz="1600" dirty="0">
                <a:latin typeface="Segoe UI Variable Text" pitchFamily="2" charset="0"/>
              </a:rPr>
              <a:t>Apple Watch </a:t>
            </a:r>
          </a:p>
          <a:p>
            <a:pPr>
              <a:buFont typeface="Arial" panose="020B0604020202020204" pitchFamily="34" charset="0"/>
              <a:buChar char="•"/>
            </a:pPr>
            <a:r>
              <a:rPr lang="en-GB" sz="1600" dirty="0">
                <a:latin typeface="Segoe UI Variable Text" pitchFamily="2" charset="0"/>
              </a:rPr>
              <a:t>AirPods </a:t>
            </a:r>
          </a:p>
          <a:p>
            <a:pPr>
              <a:buFont typeface="Arial" panose="020B0604020202020204" pitchFamily="34" charset="0"/>
              <a:buChar char="•"/>
            </a:pPr>
            <a:r>
              <a:rPr lang="en-GB" sz="1600" dirty="0">
                <a:latin typeface="Segoe UI Variable Text" pitchFamily="2" charset="0"/>
              </a:rPr>
              <a:t>AirPods Pro </a:t>
            </a:r>
          </a:p>
          <a:p>
            <a:pPr>
              <a:buFont typeface="Arial" panose="020B0604020202020204" pitchFamily="34" charset="0"/>
              <a:buChar char="•"/>
            </a:pPr>
            <a:r>
              <a:rPr lang="en-GB" sz="1600" dirty="0">
                <a:latin typeface="Segoe UI Variable Text" pitchFamily="2" charset="0"/>
              </a:rPr>
              <a:t>AirPods Max </a:t>
            </a:r>
          </a:p>
          <a:p>
            <a:pPr>
              <a:buFont typeface="Arial" panose="020B0604020202020204" pitchFamily="34" charset="0"/>
              <a:buChar char="•"/>
            </a:pPr>
            <a:r>
              <a:rPr lang="en-GB" sz="1600" dirty="0">
                <a:latin typeface="Segoe UI Variable Text" pitchFamily="2" charset="0"/>
              </a:rPr>
              <a:t>Apple TV </a:t>
            </a:r>
          </a:p>
          <a:p>
            <a:pPr>
              <a:buFont typeface="Arial" panose="020B0604020202020204" pitchFamily="34" charset="0"/>
              <a:buChar char="•"/>
            </a:pPr>
            <a:r>
              <a:rPr lang="en-GB" sz="1600" dirty="0">
                <a:latin typeface="Segoe UI Variable Text" pitchFamily="2" charset="0"/>
              </a:rPr>
              <a:t>HomePod </a:t>
            </a:r>
          </a:p>
          <a:p>
            <a:pPr>
              <a:buFont typeface="Arial" panose="020B0604020202020204" pitchFamily="34" charset="0"/>
              <a:buChar char="•"/>
            </a:pPr>
            <a:r>
              <a:rPr lang="en-GB" sz="1600" dirty="0">
                <a:latin typeface="Segoe UI Variable Text" pitchFamily="2" charset="0"/>
              </a:rPr>
              <a:t>HomePod Mini </a:t>
            </a:r>
          </a:p>
          <a:p>
            <a:pPr>
              <a:buFont typeface="Arial" panose="020B0604020202020204" pitchFamily="34" charset="0"/>
              <a:buChar char="•"/>
            </a:pPr>
            <a:r>
              <a:rPr lang="en-GB" sz="1600" dirty="0">
                <a:latin typeface="Segoe UI Variable Text" pitchFamily="2" charset="0"/>
              </a:rPr>
              <a:t>Apple Vision Pro</a:t>
            </a:r>
            <a:endParaRPr lang="en-GB" dirty="0">
              <a:latin typeface="Segoe UI Variable Text" pitchFamily="2" charset="0"/>
            </a:endParaRPr>
          </a:p>
        </p:txBody>
      </p:sp>
      <p:sp>
        <p:nvSpPr>
          <p:cNvPr id="7" name="TextBox 6">
            <a:extLst>
              <a:ext uri="{FF2B5EF4-FFF2-40B4-BE49-F238E27FC236}">
                <a16:creationId xmlns:a16="http://schemas.microsoft.com/office/drawing/2014/main" id="{D8BAA061-6A67-7BE3-6640-92F471932199}"/>
              </a:ext>
            </a:extLst>
          </p:cNvPr>
          <p:cNvSpPr txBox="1"/>
          <p:nvPr/>
        </p:nvSpPr>
        <p:spPr>
          <a:xfrm>
            <a:off x="3291167" y="2297684"/>
            <a:ext cx="2234453" cy="2308324"/>
          </a:xfrm>
          <a:prstGeom prst="rect">
            <a:avLst/>
          </a:prstGeom>
          <a:noFill/>
        </p:spPr>
        <p:txBody>
          <a:bodyPr wrap="square">
            <a:spAutoFit/>
          </a:bodyPr>
          <a:lstStyle/>
          <a:p>
            <a:pPr>
              <a:buNone/>
            </a:pPr>
            <a:r>
              <a:rPr lang="en-GB" sz="1600" b="1" dirty="0">
                <a:latin typeface="Segoe UI Variable Text" pitchFamily="2" charset="0"/>
              </a:rPr>
              <a:t>Apple Accessories (Tangible)</a:t>
            </a:r>
          </a:p>
          <a:p>
            <a:pPr>
              <a:buFont typeface="Arial" panose="020B0604020202020204" pitchFamily="34" charset="0"/>
              <a:buChar char="•"/>
            </a:pPr>
            <a:r>
              <a:rPr lang="en-GB" sz="1600" dirty="0">
                <a:latin typeface="Segoe UI Variable Text" pitchFamily="2" charset="0"/>
              </a:rPr>
              <a:t>Magic Mouse </a:t>
            </a:r>
          </a:p>
          <a:p>
            <a:pPr>
              <a:buFont typeface="Arial" panose="020B0604020202020204" pitchFamily="34" charset="0"/>
              <a:buChar char="•"/>
            </a:pPr>
            <a:r>
              <a:rPr lang="en-GB" sz="1600" dirty="0">
                <a:latin typeface="Segoe UI Variable Text" pitchFamily="2" charset="0"/>
              </a:rPr>
              <a:t>Magic Keyboard </a:t>
            </a:r>
          </a:p>
          <a:p>
            <a:pPr>
              <a:buFont typeface="Arial" panose="020B0604020202020204" pitchFamily="34" charset="0"/>
              <a:buChar char="•"/>
            </a:pPr>
            <a:r>
              <a:rPr lang="en-GB" sz="1600" dirty="0">
                <a:latin typeface="Segoe UI Variable Text" pitchFamily="2" charset="0"/>
              </a:rPr>
              <a:t>Apple Pencil </a:t>
            </a:r>
          </a:p>
          <a:p>
            <a:pPr>
              <a:buFont typeface="Arial" panose="020B0604020202020204" pitchFamily="34" charset="0"/>
              <a:buChar char="•"/>
            </a:pPr>
            <a:r>
              <a:rPr lang="en-GB" sz="1600" dirty="0">
                <a:latin typeface="Segoe UI Variable Text" pitchFamily="2" charset="0"/>
              </a:rPr>
              <a:t>MagSafe Charger </a:t>
            </a:r>
          </a:p>
          <a:p>
            <a:pPr>
              <a:buFont typeface="Arial" panose="020B0604020202020204" pitchFamily="34" charset="0"/>
              <a:buChar char="•"/>
            </a:pPr>
            <a:r>
              <a:rPr lang="en-GB" sz="1600" dirty="0">
                <a:latin typeface="Segoe UI Variable Text" pitchFamily="2" charset="0"/>
              </a:rPr>
              <a:t>AirTag </a:t>
            </a:r>
          </a:p>
          <a:p>
            <a:pPr>
              <a:buFont typeface="Arial" panose="020B0604020202020204" pitchFamily="34" charset="0"/>
              <a:buChar char="•"/>
            </a:pPr>
            <a:r>
              <a:rPr lang="en-GB" sz="1600" dirty="0">
                <a:latin typeface="Segoe UI Variable Text" pitchFamily="2" charset="0"/>
              </a:rPr>
              <a:t>iPhone cases and accessories</a:t>
            </a:r>
            <a:endParaRPr lang="en-GB" dirty="0">
              <a:latin typeface="Segoe UI Variable Text" pitchFamily="2" charset="0"/>
            </a:endParaRPr>
          </a:p>
        </p:txBody>
      </p:sp>
      <p:sp>
        <p:nvSpPr>
          <p:cNvPr id="11" name="TextBox 10">
            <a:extLst>
              <a:ext uri="{FF2B5EF4-FFF2-40B4-BE49-F238E27FC236}">
                <a16:creationId xmlns:a16="http://schemas.microsoft.com/office/drawing/2014/main" id="{36E9BE89-6C2D-42BB-697F-111762FB64E8}"/>
              </a:ext>
            </a:extLst>
          </p:cNvPr>
          <p:cNvSpPr txBox="1"/>
          <p:nvPr/>
        </p:nvSpPr>
        <p:spPr>
          <a:xfrm>
            <a:off x="5665693" y="2288754"/>
            <a:ext cx="2234453" cy="3293209"/>
          </a:xfrm>
          <a:prstGeom prst="rect">
            <a:avLst/>
          </a:prstGeom>
          <a:noFill/>
        </p:spPr>
        <p:txBody>
          <a:bodyPr wrap="square">
            <a:spAutoFit/>
          </a:bodyPr>
          <a:lstStyle/>
          <a:p>
            <a:pPr>
              <a:buNone/>
            </a:pPr>
            <a:r>
              <a:rPr lang="en-GB" sz="1600" b="1" dirty="0">
                <a:latin typeface="Segoe UI Variable Text" pitchFamily="2" charset="0"/>
              </a:rPr>
              <a:t>Apple Software (Intangible)</a:t>
            </a:r>
          </a:p>
          <a:p>
            <a:pPr>
              <a:buFont typeface="Arial" panose="020B0604020202020204" pitchFamily="34" charset="0"/>
              <a:buChar char="•"/>
            </a:pPr>
            <a:r>
              <a:rPr lang="en-GB" sz="1600" dirty="0">
                <a:latin typeface="Segoe UI Variable Text" pitchFamily="2" charset="0"/>
              </a:rPr>
              <a:t>iOS </a:t>
            </a:r>
          </a:p>
          <a:p>
            <a:pPr>
              <a:buFont typeface="Arial" panose="020B0604020202020204" pitchFamily="34" charset="0"/>
              <a:buChar char="•"/>
            </a:pPr>
            <a:r>
              <a:rPr lang="en-GB" sz="1600" dirty="0">
                <a:latin typeface="Segoe UI Variable Text" pitchFamily="2" charset="0"/>
              </a:rPr>
              <a:t>macOS </a:t>
            </a:r>
          </a:p>
          <a:p>
            <a:pPr>
              <a:buFont typeface="Arial" panose="020B0604020202020204" pitchFamily="34" charset="0"/>
              <a:buChar char="•"/>
            </a:pPr>
            <a:r>
              <a:rPr lang="en-GB" sz="1600" dirty="0">
                <a:latin typeface="Segoe UI Variable Text" pitchFamily="2" charset="0"/>
              </a:rPr>
              <a:t>iPadOS </a:t>
            </a:r>
          </a:p>
          <a:p>
            <a:pPr>
              <a:buFont typeface="Arial" panose="020B0604020202020204" pitchFamily="34" charset="0"/>
              <a:buChar char="•"/>
            </a:pPr>
            <a:r>
              <a:rPr lang="en-GB" sz="1600" dirty="0">
                <a:latin typeface="Segoe UI Variable Text" pitchFamily="2" charset="0"/>
              </a:rPr>
              <a:t>watchOS </a:t>
            </a:r>
          </a:p>
          <a:p>
            <a:pPr>
              <a:buFont typeface="Arial" panose="020B0604020202020204" pitchFamily="34" charset="0"/>
              <a:buChar char="•"/>
            </a:pPr>
            <a:r>
              <a:rPr lang="en-GB" sz="1600" dirty="0">
                <a:latin typeface="Segoe UI Variable Text" pitchFamily="2" charset="0"/>
              </a:rPr>
              <a:t>tvOS </a:t>
            </a:r>
          </a:p>
          <a:p>
            <a:pPr>
              <a:buFont typeface="Arial" panose="020B0604020202020204" pitchFamily="34" charset="0"/>
              <a:buChar char="•"/>
            </a:pPr>
            <a:r>
              <a:rPr lang="en-GB" sz="1600" dirty="0">
                <a:latin typeface="Segoe UI Variable Text" pitchFamily="2" charset="0"/>
              </a:rPr>
              <a:t>visionOS </a:t>
            </a:r>
          </a:p>
          <a:p>
            <a:pPr>
              <a:buFont typeface="Arial" panose="020B0604020202020204" pitchFamily="34" charset="0"/>
              <a:buChar char="•"/>
            </a:pPr>
            <a:r>
              <a:rPr lang="en-GB" sz="1600" dirty="0">
                <a:latin typeface="Segoe UI Variable Text" pitchFamily="2" charset="0"/>
              </a:rPr>
              <a:t>Safari </a:t>
            </a:r>
          </a:p>
          <a:p>
            <a:pPr>
              <a:buFont typeface="Arial" panose="020B0604020202020204" pitchFamily="34" charset="0"/>
              <a:buChar char="•"/>
            </a:pPr>
            <a:r>
              <a:rPr lang="en-GB" sz="1600" dirty="0">
                <a:latin typeface="Segoe UI Variable Text" pitchFamily="2" charset="0"/>
              </a:rPr>
              <a:t>Final Cut Pro </a:t>
            </a:r>
          </a:p>
          <a:p>
            <a:pPr>
              <a:buFont typeface="Arial" panose="020B0604020202020204" pitchFamily="34" charset="0"/>
              <a:buChar char="•"/>
            </a:pPr>
            <a:r>
              <a:rPr lang="en-GB" sz="1600" dirty="0">
                <a:latin typeface="Segoe UI Variable Text" pitchFamily="2" charset="0"/>
              </a:rPr>
              <a:t>Logic Pro </a:t>
            </a:r>
          </a:p>
          <a:p>
            <a:pPr>
              <a:buFont typeface="Arial" panose="020B0604020202020204" pitchFamily="34" charset="0"/>
              <a:buChar char="•"/>
            </a:pPr>
            <a:r>
              <a:rPr lang="en-GB" sz="1600" dirty="0">
                <a:latin typeface="Segoe UI Variable Text" pitchFamily="2" charset="0"/>
              </a:rPr>
              <a:t>GarageBand </a:t>
            </a:r>
          </a:p>
          <a:p>
            <a:pPr>
              <a:buFont typeface="Arial" panose="020B0604020202020204" pitchFamily="34" charset="0"/>
              <a:buChar char="•"/>
            </a:pPr>
            <a:r>
              <a:rPr lang="en-GB" sz="1600" dirty="0">
                <a:latin typeface="Segoe UI Variable Text" pitchFamily="2" charset="0"/>
              </a:rPr>
              <a:t>iMovie</a:t>
            </a:r>
          </a:p>
        </p:txBody>
      </p:sp>
      <p:sp>
        <p:nvSpPr>
          <p:cNvPr id="13" name="TextBox 12">
            <a:extLst>
              <a:ext uri="{FF2B5EF4-FFF2-40B4-BE49-F238E27FC236}">
                <a16:creationId xmlns:a16="http://schemas.microsoft.com/office/drawing/2014/main" id="{F24E650A-B00E-01E9-5B95-D6EF1CB9A88F}"/>
              </a:ext>
            </a:extLst>
          </p:cNvPr>
          <p:cNvSpPr txBox="1"/>
          <p:nvPr/>
        </p:nvSpPr>
        <p:spPr>
          <a:xfrm>
            <a:off x="7637929" y="2288754"/>
            <a:ext cx="3030071" cy="2893100"/>
          </a:xfrm>
          <a:prstGeom prst="rect">
            <a:avLst/>
          </a:prstGeom>
          <a:noFill/>
        </p:spPr>
        <p:txBody>
          <a:bodyPr wrap="square">
            <a:spAutoFit/>
          </a:bodyPr>
          <a:lstStyle/>
          <a:p>
            <a:pPr>
              <a:buNone/>
            </a:pPr>
            <a:r>
              <a:rPr lang="en-GB" sz="1600" b="1" dirty="0">
                <a:latin typeface="Segoe UI Variable Text" pitchFamily="2" charset="0"/>
              </a:rPr>
              <a:t>Apple Services (Intangible)</a:t>
            </a:r>
          </a:p>
          <a:p>
            <a:pPr>
              <a:buFont typeface="Arial" panose="020B0604020202020204" pitchFamily="34" charset="0"/>
              <a:buChar char="•"/>
            </a:pPr>
            <a:r>
              <a:rPr lang="en-GB" sz="1600" dirty="0">
                <a:latin typeface="Segoe UI Variable Text" pitchFamily="2" charset="0"/>
              </a:rPr>
              <a:t>Apple Music </a:t>
            </a:r>
          </a:p>
          <a:p>
            <a:pPr>
              <a:buFont typeface="Arial" panose="020B0604020202020204" pitchFamily="34" charset="0"/>
              <a:buChar char="•"/>
            </a:pPr>
            <a:r>
              <a:rPr lang="en-GB" sz="1600" dirty="0">
                <a:latin typeface="Segoe UI Variable Text" pitchFamily="2" charset="0"/>
              </a:rPr>
              <a:t>Apple TV+ </a:t>
            </a:r>
          </a:p>
          <a:p>
            <a:pPr>
              <a:buFont typeface="Arial" panose="020B0604020202020204" pitchFamily="34" charset="0"/>
              <a:buChar char="•"/>
            </a:pPr>
            <a:r>
              <a:rPr lang="en-GB" sz="1600" dirty="0">
                <a:latin typeface="Segoe UI Variable Text" pitchFamily="2" charset="0"/>
              </a:rPr>
              <a:t>Apple Arcade </a:t>
            </a:r>
          </a:p>
          <a:p>
            <a:pPr>
              <a:buFont typeface="Arial" panose="020B0604020202020204" pitchFamily="34" charset="0"/>
              <a:buChar char="•"/>
            </a:pPr>
            <a:r>
              <a:rPr lang="en-GB" sz="1600" dirty="0">
                <a:latin typeface="Segoe UI Variable Text" pitchFamily="2" charset="0"/>
              </a:rPr>
              <a:t>Apple News+ </a:t>
            </a:r>
          </a:p>
          <a:p>
            <a:pPr>
              <a:buFont typeface="Arial" panose="020B0604020202020204" pitchFamily="34" charset="0"/>
              <a:buChar char="•"/>
            </a:pPr>
            <a:r>
              <a:rPr lang="en-GB" sz="1600" dirty="0">
                <a:latin typeface="Segoe UI Variable Text" pitchFamily="2" charset="0"/>
              </a:rPr>
              <a:t>Apple Fitness+ </a:t>
            </a:r>
          </a:p>
          <a:p>
            <a:pPr>
              <a:buFont typeface="Arial" panose="020B0604020202020204" pitchFamily="34" charset="0"/>
              <a:buChar char="•"/>
            </a:pPr>
            <a:r>
              <a:rPr lang="en-GB" sz="1600" dirty="0">
                <a:latin typeface="Segoe UI Variable Text" pitchFamily="2" charset="0"/>
              </a:rPr>
              <a:t>iCloud </a:t>
            </a:r>
          </a:p>
          <a:p>
            <a:pPr>
              <a:buFont typeface="Arial" panose="020B0604020202020204" pitchFamily="34" charset="0"/>
              <a:buChar char="•"/>
            </a:pPr>
            <a:r>
              <a:rPr lang="en-GB" sz="1600" dirty="0">
                <a:latin typeface="Segoe UI Variable Text" pitchFamily="2" charset="0"/>
              </a:rPr>
              <a:t>Apple Pay </a:t>
            </a:r>
          </a:p>
          <a:p>
            <a:pPr>
              <a:buFont typeface="Arial" panose="020B0604020202020204" pitchFamily="34" charset="0"/>
              <a:buChar char="•"/>
            </a:pPr>
            <a:r>
              <a:rPr lang="en-GB" sz="1600" dirty="0">
                <a:latin typeface="Segoe UI Variable Text" pitchFamily="2" charset="0"/>
              </a:rPr>
              <a:t>App Store </a:t>
            </a:r>
          </a:p>
          <a:p>
            <a:pPr>
              <a:buFont typeface="Arial" panose="020B0604020202020204" pitchFamily="34" charset="0"/>
              <a:buChar char="•"/>
            </a:pPr>
            <a:r>
              <a:rPr lang="en-GB" sz="1600" dirty="0">
                <a:latin typeface="Segoe UI Variable Text" pitchFamily="2" charset="0"/>
              </a:rPr>
              <a:t>Apple Books </a:t>
            </a:r>
          </a:p>
          <a:p>
            <a:pPr>
              <a:buFont typeface="Arial" panose="020B0604020202020204" pitchFamily="34" charset="0"/>
              <a:buChar char="•"/>
            </a:pPr>
            <a:r>
              <a:rPr lang="en-GB" sz="1600" dirty="0">
                <a:latin typeface="Segoe UI Variable Text" pitchFamily="2" charset="0"/>
              </a:rPr>
              <a:t>Apple Podcasts</a:t>
            </a:r>
            <a:endParaRPr lang="en-GB" dirty="0">
              <a:latin typeface="Segoe UI Variable Text" pitchFamily="2" charset="0"/>
            </a:endParaRPr>
          </a:p>
        </p:txBody>
      </p:sp>
      <p:sp>
        <p:nvSpPr>
          <p:cNvPr id="15" name="TextBox 14">
            <a:extLst>
              <a:ext uri="{FF2B5EF4-FFF2-40B4-BE49-F238E27FC236}">
                <a16:creationId xmlns:a16="http://schemas.microsoft.com/office/drawing/2014/main" id="{BB8C9B85-2D15-1065-11CF-7A09FC0F1AF8}"/>
              </a:ext>
            </a:extLst>
          </p:cNvPr>
          <p:cNvSpPr txBox="1"/>
          <p:nvPr/>
        </p:nvSpPr>
        <p:spPr>
          <a:xfrm>
            <a:off x="7716371" y="5267236"/>
            <a:ext cx="2888876" cy="1323439"/>
          </a:xfrm>
          <a:prstGeom prst="rect">
            <a:avLst/>
          </a:prstGeom>
          <a:noFill/>
        </p:spPr>
        <p:txBody>
          <a:bodyPr wrap="square">
            <a:spAutoFit/>
          </a:bodyPr>
          <a:lstStyle/>
          <a:p>
            <a:pPr>
              <a:buNone/>
            </a:pPr>
            <a:r>
              <a:rPr lang="en-GB" sz="1600" b="1" dirty="0">
                <a:latin typeface="Segoe UI Variable Text" pitchFamily="2" charset="0"/>
              </a:rPr>
              <a:t>Apple Retail and Support Services (Intangible) </a:t>
            </a:r>
          </a:p>
          <a:p>
            <a:pPr>
              <a:buFont typeface="Arial" panose="020B0604020202020204" pitchFamily="34" charset="0"/>
              <a:buChar char="•"/>
            </a:pPr>
            <a:r>
              <a:rPr lang="en-GB" sz="1600" dirty="0">
                <a:latin typeface="Segoe UI Variable Text" pitchFamily="2" charset="0"/>
              </a:rPr>
              <a:t>Apple Stores </a:t>
            </a:r>
          </a:p>
          <a:p>
            <a:pPr>
              <a:buFont typeface="Arial" panose="020B0604020202020204" pitchFamily="34" charset="0"/>
              <a:buChar char="•"/>
            </a:pPr>
            <a:r>
              <a:rPr lang="en-GB" sz="1600" dirty="0">
                <a:latin typeface="Segoe UI Variable Text" pitchFamily="2" charset="0"/>
              </a:rPr>
              <a:t>AppleCare </a:t>
            </a:r>
          </a:p>
          <a:p>
            <a:pPr>
              <a:buFont typeface="Arial" panose="020B0604020202020204" pitchFamily="34" charset="0"/>
              <a:buChar char="•"/>
            </a:pPr>
            <a:r>
              <a:rPr lang="en-GB" sz="1600" dirty="0">
                <a:latin typeface="Segoe UI Variable Text" pitchFamily="2" charset="0"/>
              </a:rPr>
              <a:t>Genius Bar support services</a:t>
            </a:r>
            <a:endParaRPr lang="en-GB" dirty="0">
              <a:latin typeface="Segoe UI Variable Text" pitchFamily="2" charset="0"/>
            </a:endParaRPr>
          </a:p>
        </p:txBody>
      </p:sp>
    </p:spTree>
    <p:extLst>
      <p:ext uri="{BB962C8B-B14F-4D97-AF65-F5344CB8AC3E}">
        <p14:creationId xmlns:p14="http://schemas.microsoft.com/office/powerpoint/2010/main" val="25328370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1138773"/>
          </a:xfrm>
          <a:prstGeom prst="rect">
            <a:avLst/>
          </a:prstGeom>
          <a:solidFill>
            <a:schemeClr val="bg1">
              <a:lumMod val="95000"/>
            </a:schemeClr>
          </a:solidFill>
        </p:spPr>
        <p:txBody>
          <a:bodyPr wrap="square">
            <a:spAutoFit/>
          </a:bodyPr>
          <a:lstStyle/>
          <a:p>
            <a:r>
              <a:rPr lang="en-GB" sz="2400" b="1" dirty="0">
                <a:latin typeface="Segoe UI Variable Text" pitchFamily="2" charset="0"/>
              </a:rPr>
              <a:t>Specification point(s):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The role of business enterprise </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3429000"/>
            <a:ext cx="8576310" cy="2369880"/>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know what is meant by business enterprise and entrepreneurship.</a:t>
            </a:r>
          </a:p>
          <a:p>
            <a:pPr marL="342900" indent="-342900">
              <a:buFont typeface="Arial" panose="020B0604020202020204" pitchFamily="34" charset="0"/>
              <a:buChar char="•"/>
            </a:pPr>
            <a:r>
              <a:rPr lang="en-GB" sz="2000" dirty="0">
                <a:latin typeface="Segoe UI Variable Text" pitchFamily="2" charset="0"/>
              </a:rPr>
              <a:t>To understand the purpose of business activity and the role of entrepreneurship.</a:t>
            </a:r>
          </a:p>
          <a:p>
            <a:pPr marL="342900" indent="-342900">
              <a:buFont typeface="Arial" panose="020B0604020202020204" pitchFamily="34" charset="0"/>
              <a:buChar char="•"/>
            </a:pPr>
            <a:r>
              <a:rPr lang="en-GB" sz="2000" dirty="0">
                <a:latin typeface="Segoe UI Variable Text" pitchFamily="2" charset="0"/>
              </a:rPr>
              <a:t>To apply your understanding of the role of business enterprise and entrepreneurship to a business context. </a:t>
            </a:r>
          </a:p>
        </p:txBody>
      </p:sp>
    </p:spTree>
    <p:extLst>
      <p:ext uri="{BB962C8B-B14F-4D97-AF65-F5344CB8AC3E}">
        <p14:creationId xmlns:p14="http://schemas.microsoft.com/office/powerpoint/2010/main" val="1704875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29" y="134273"/>
            <a:ext cx="6640831"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Business enterprise</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24790" y="1142461"/>
            <a:ext cx="6880860" cy="1411027"/>
          </a:xfrm>
          <a:prstGeom prst="rect">
            <a:avLst/>
          </a:prstGeom>
          <a:noFill/>
        </p:spPr>
        <p:txBody>
          <a:bodyPr wrap="square">
            <a:spAutoFit/>
          </a:bodyPr>
          <a:lstStyle/>
          <a:p>
            <a:r>
              <a:rPr lang="en-GB" sz="2400" b="1" dirty="0">
                <a:latin typeface="Segoe UI Variable Text" pitchFamily="2" charset="0"/>
              </a:rPr>
              <a:t>What does it mean by business enterprise?</a:t>
            </a:r>
          </a:p>
          <a:p>
            <a:endParaRPr lang="en-GB" sz="2400" dirty="0">
              <a:latin typeface="Segoe UI Variable Text" pitchFamily="2" charset="0"/>
            </a:endParaRPr>
          </a:p>
          <a:p>
            <a:pPr>
              <a:lnSpc>
                <a:spcPct val="107000"/>
              </a:lnSpc>
              <a:spcAft>
                <a:spcPts val="800"/>
              </a:spcAft>
              <a:buNone/>
            </a:pPr>
            <a:r>
              <a:rPr lang="en-GB" dirty="0">
                <a:latin typeface="Segoe UI Variable Text" pitchFamily="2" charset="0"/>
              </a:rPr>
              <a:t>A </a:t>
            </a:r>
            <a:r>
              <a:rPr lang="en-GB" b="1" dirty="0">
                <a:latin typeface="Segoe UI Variable Text" pitchFamily="2" charset="0"/>
              </a:rPr>
              <a:t>business enterprise</a:t>
            </a:r>
            <a:r>
              <a:rPr lang="en-GB" dirty="0">
                <a:latin typeface="Segoe UI Variable Text" pitchFamily="2" charset="0"/>
              </a:rPr>
              <a:t> is an organisation that provides goods or services to customers. </a:t>
            </a:r>
            <a:endParaRPr lang="en-GB" kern="100" dirty="0">
              <a:latin typeface="Segoe UI Variable Text" pitchFamily="2" charset="0"/>
              <a:ea typeface="Aptos" panose="020B0004020202020204" pitchFamily="34" charset="0"/>
              <a:cs typeface="Times New Roman" panose="02020603050405020304" pitchFamily="18" charset="0"/>
            </a:endParaRP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047A2135-1BD8-DF2F-0C08-6A0B60A0E7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45335" y="51305"/>
            <a:ext cx="727003" cy="727003"/>
          </a:xfrm>
          <a:prstGeom prst="rect">
            <a:avLst/>
          </a:prstGeom>
        </p:spPr>
      </p:pic>
      <p:sp>
        <p:nvSpPr>
          <p:cNvPr id="17" name="TextBox 16">
            <a:extLst>
              <a:ext uri="{FF2B5EF4-FFF2-40B4-BE49-F238E27FC236}">
                <a16:creationId xmlns:a16="http://schemas.microsoft.com/office/drawing/2014/main" id="{8C5DBEE9-55A0-5E9E-D3BF-5E3107B09A77}"/>
              </a:ext>
            </a:extLst>
          </p:cNvPr>
          <p:cNvSpPr txBox="1"/>
          <p:nvPr/>
        </p:nvSpPr>
        <p:spPr>
          <a:xfrm>
            <a:off x="7271674" y="132574"/>
            <a:ext cx="4814767"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sz="1800" b="1" dirty="0">
                <a:latin typeface="Segoe UI Variable Text" pitchFamily="2" charset="0"/>
              </a:rPr>
              <a:t>Q1-2 of Task 1 </a:t>
            </a:r>
            <a:r>
              <a:rPr lang="en-GB" sz="1800" dirty="0">
                <a:latin typeface="Segoe UI Variable Text" pitchFamily="2" charset="0"/>
              </a:rPr>
              <a:t>in the student workbook. </a:t>
            </a:r>
            <a:endParaRPr lang="en-GB" dirty="0"/>
          </a:p>
        </p:txBody>
      </p:sp>
      <p:cxnSp>
        <p:nvCxnSpPr>
          <p:cNvPr id="25" name="Straight Connector 24">
            <a:extLst>
              <a:ext uri="{FF2B5EF4-FFF2-40B4-BE49-F238E27FC236}">
                <a16:creationId xmlns:a16="http://schemas.microsoft.com/office/drawing/2014/main" id="{696AA7DB-BE02-9CFF-3336-080D19A688A0}"/>
              </a:ext>
            </a:extLst>
          </p:cNvPr>
          <p:cNvCxnSpPr>
            <a:cxnSpLocks/>
          </p:cNvCxnSpPr>
          <p:nvPr/>
        </p:nvCxnSpPr>
        <p:spPr>
          <a:xfrm>
            <a:off x="7271674" y="1142461"/>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D35CE81A-53BC-4211-3BB5-FFA65B547B38}"/>
              </a:ext>
            </a:extLst>
          </p:cNvPr>
          <p:cNvSpPr txBox="1"/>
          <p:nvPr/>
        </p:nvSpPr>
        <p:spPr>
          <a:xfrm>
            <a:off x="224790" y="2675049"/>
            <a:ext cx="2575559" cy="369332"/>
          </a:xfrm>
          <a:prstGeom prst="rect">
            <a:avLst/>
          </a:prstGeom>
          <a:noFill/>
        </p:spPr>
        <p:txBody>
          <a:bodyPr wrap="square">
            <a:spAutoFit/>
          </a:bodyPr>
          <a:lstStyle/>
          <a:p>
            <a:r>
              <a:rPr lang="en-GB" sz="1800" b="1" dirty="0">
                <a:latin typeface="Segoe UI Variable Text" pitchFamily="2" charset="0"/>
              </a:rPr>
              <a:t>Why do they exist?</a:t>
            </a:r>
          </a:p>
        </p:txBody>
      </p:sp>
      <p:sp>
        <p:nvSpPr>
          <p:cNvPr id="7" name="TextBox 6">
            <a:extLst>
              <a:ext uri="{FF2B5EF4-FFF2-40B4-BE49-F238E27FC236}">
                <a16:creationId xmlns:a16="http://schemas.microsoft.com/office/drawing/2014/main" id="{5887C8B9-EB81-1CA0-4E05-3142C2A38093}"/>
              </a:ext>
            </a:extLst>
          </p:cNvPr>
          <p:cNvSpPr txBox="1"/>
          <p:nvPr/>
        </p:nvSpPr>
        <p:spPr>
          <a:xfrm>
            <a:off x="240236" y="3165942"/>
            <a:ext cx="2750612" cy="3416320"/>
          </a:xfrm>
          <a:prstGeom prst="rect">
            <a:avLst/>
          </a:prstGeom>
          <a:noFill/>
        </p:spPr>
        <p:txBody>
          <a:bodyPr wrap="square">
            <a:spAutoFit/>
          </a:bodyPr>
          <a:lstStyle/>
          <a:p>
            <a:pPr marL="285750" indent="-285750">
              <a:buFont typeface="Arial" panose="020B0604020202020204" pitchFamily="34" charset="0"/>
              <a:buChar char="•"/>
            </a:pPr>
            <a:r>
              <a:rPr lang="en-GB" sz="1800" dirty="0">
                <a:effectLst/>
                <a:latin typeface="Segoe UI Variable Text" pitchFamily="2" charset="0"/>
                <a:ea typeface="Aptos" panose="020B0004020202020204" pitchFamily="34" charset="0"/>
                <a:cs typeface="Times New Roman" panose="02020603050405020304" pitchFamily="18" charset="0"/>
              </a:rPr>
              <a:t>Businesses exist to satisfy needs and wants while usually aiming to make a profit. </a:t>
            </a:r>
          </a:p>
          <a:p>
            <a:pPr marL="285750" indent="-285750">
              <a:buFont typeface="Arial" panose="020B0604020202020204" pitchFamily="34" charset="0"/>
              <a:buChar char="•"/>
            </a:pPr>
            <a:r>
              <a:rPr lang="en-GB" sz="1800" dirty="0">
                <a:effectLst/>
                <a:latin typeface="Segoe UI Variable Text" pitchFamily="2" charset="0"/>
                <a:ea typeface="Aptos" panose="020B0004020202020204" pitchFamily="34" charset="0"/>
                <a:cs typeface="Times New Roman" panose="02020603050405020304" pitchFamily="18" charset="0"/>
              </a:rPr>
              <a:t>They play an important role in the economy by creating jobs, producing products, and offering services people use every day.</a:t>
            </a:r>
            <a:endParaRPr lang="en-GB" dirty="0">
              <a:latin typeface="Segoe UI Variable Text" pitchFamily="2" charset="0"/>
            </a:endParaRPr>
          </a:p>
        </p:txBody>
      </p:sp>
      <p:sp>
        <p:nvSpPr>
          <p:cNvPr id="8" name="TextBox 7">
            <a:extLst>
              <a:ext uri="{FF2B5EF4-FFF2-40B4-BE49-F238E27FC236}">
                <a16:creationId xmlns:a16="http://schemas.microsoft.com/office/drawing/2014/main" id="{6972C315-8440-8284-445F-2917105ACF43}"/>
              </a:ext>
            </a:extLst>
          </p:cNvPr>
          <p:cNvSpPr txBox="1"/>
          <p:nvPr/>
        </p:nvSpPr>
        <p:spPr>
          <a:xfrm>
            <a:off x="3325323" y="2675049"/>
            <a:ext cx="3675545" cy="646331"/>
          </a:xfrm>
          <a:prstGeom prst="rect">
            <a:avLst/>
          </a:prstGeom>
          <a:noFill/>
        </p:spPr>
        <p:txBody>
          <a:bodyPr wrap="square">
            <a:spAutoFit/>
          </a:bodyPr>
          <a:lstStyle/>
          <a:p>
            <a:r>
              <a:rPr lang="en-GB" sz="1800" b="1" dirty="0">
                <a:latin typeface="Segoe UI Variable Text" pitchFamily="2" charset="0"/>
              </a:rPr>
              <a:t>What is the purpose of business activity?</a:t>
            </a:r>
          </a:p>
        </p:txBody>
      </p:sp>
      <p:sp>
        <p:nvSpPr>
          <p:cNvPr id="10" name="TextBox 9">
            <a:extLst>
              <a:ext uri="{FF2B5EF4-FFF2-40B4-BE49-F238E27FC236}">
                <a16:creationId xmlns:a16="http://schemas.microsoft.com/office/drawing/2014/main" id="{BDD151FD-ADD6-AABB-E21A-72BD1527CA6B}"/>
              </a:ext>
            </a:extLst>
          </p:cNvPr>
          <p:cNvSpPr txBox="1"/>
          <p:nvPr/>
        </p:nvSpPr>
        <p:spPr>
          <a:xfrm>
            <a:off x="3325324" y="3375401"/>
            <a:ext cx="3599352" cy="3057247"/>
          </a:xfrm>
          <a:prstGeom prst="rect">
            <a:avLst/>
          </a:prstGeom>
          <a:no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Business activity involves everything a business does to produce and sell goods or services. The main purposes are:</a:t>
            </a:r>
            <a:endParaRPr lang="en-GB" kern="100" dirty="0">
              <a:latin typeface="Segoe UI Variable Text" pitchFamily="2" charset="0"/>
              <a:ea typeface="Aptos" panose="020B000402020202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dirty="0">
                <a:latin typeface="Segoe UI Variable Text" pitchFamily="2" charset="0"/>
              </a:rPr>
              <a:t>to produce goods or services </a:t>
            </a:r>
          </a:p>
          <a:p>
            <a:pPr marL="285750" indent="-285750">
              <a:lnSpc>
                <a:spcPct val="107000"/>
              </a:lnSpc>
              <a:spcAft>
                <a:spcPts val="800"/>
              </a:spcAft>
              <a:buFont typeface="Arial" panose="020B0604020202020204" pitchFamily="34" charset="0"/>
              <a:buChar char="•"/>
            </a:pPr>
            <a:r>
              <a:rPr lang="en-GB" dirty="0">
                <a:latin typeface="Segoe UI Variable Text" pitchFamily="2" charset="0"/>
              </a:rPr>
              <a:t>to meet customer needs </a:t>
            </a:r>
          </a:p>
          <a:p>
            <a:pPr marL="285750" indent="-285750">
              <a:lnSpc>
                <a:spcPct val="107000"/>
              </a:lnSpc>
              <a:spcAft>
                <a:spcPts val="800"/>
              </a:spcAft>
              <a:buFont typeface="Arial" panose="020B0604020202020204" pitchFamily="34" charset="0"/>
              <a:buChar char="•"/>
            </a:pPr>
            <a:r>
              <a:rPr lang="en-GB" dirty="0">
                <a:latin typeface="Segoe UI Variable Text" pitchFamily="2" charset="0"/>
              </a:rPr>
              <a:t>to add value: convenience, branding, quality, design, unique selling points.</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p:txBody>
      </p:sp>
      <p:graphicFrame>
        <p:nvGraphicFramePr>
          <p:cNvPr id="21" name="Diagram 20">
            <a:extLst>
              <a:ext uri="{FF2B5EF4-FFF2-40B4-BE49-F238E27FC236}">
                <a16:creationId xmlns:a16="http://schemas.microsoft.com/office/drawing/2014/main" id="{8A324AE9-C008-8349-9081-EDD1C44F414B}"/>
              </a:ext>
            </a:extLst>
          </p:cNvPr>
          <p:cNvGraphicFramePr/>
          <p:nvPr>
            <p:extLst>
              <p:ext uri="{D42A27DB-BD31-4B8C-83A1-F6EECF244321}">
                <p14:modId xmlns:p14="http://schemas.microsoft.com/office/powerpoint/2010/main" val="3282876751"/>
              </p:ext>
            </p:extLst>
          </p:nvPr>
        </p:nvGraphicFramePr>
        <p:xfrm>
          <a:off x="7347867" y="1196869"/>
          <a:ext cx="2672434"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6" name="TextBox 25">
            <a:extLst>
              <a:ext uri="{FF2B5EF4-FFF2-40B4-BE49-F238E27FC236}">
                <a16:creationId xmlns:a16="http://schemas.microsoft.com/office/drawing/2014/main" id="{5D932F4D-5411-A257-DE99-7D588F668F62}"/>
              </a:ext>
            </a:extLst>
          </p:cNvPr>
          <p:cNvSpPr txBox="1"/>
          <p:nvPr/>
        </p:nvSpPr>
        <p:spPr>
          <a:xfrm>
            <a:off x="10096493" y="1219981"/>
            <a:ext cx="1925432" cy="863378"/>
          </a:xfrm>
          <a:prstGeom prst="rect">
            <a:avLst/>
          </a:prstGeom>
          <a:noFill/>
        </p:spPr>
        <p:txBody>
          <a:bodyPr wrap="square">
            <a:spAutoFit/>
          </a:bodyPr>
          <a:lstStyle/>
          <a:p>
            <a:pPr lvl="0">
              <a:lnSpc>
                <a:spcPct val="107000"/>
              </a:lnSpc>
              <a:spcAft>
                <a:spcPts val="800"/>
              </a:spcAft>
              <a:buSzPts val="1000"/>
              <a:tabLst>
                <a:tab pos="457200" algn="l"/>
              </a:tabLst>
            </a:pPr>
            <a:r>
              <a:rPr lang="en-GB" sz="1600" b="1" kern="100" dirty="0">
                <a:effectLst/>
                <a:latin typeface="Segoe UI Variable Text" pitchFamily="2" charset="0"/>
                <a:ea typeface="Aptos" panose="020B0004020202020204" pitchFamily="34" charset="0"/>
                <a:cs typeface="Times New Roman" panose="02020603050405020304" pitchFamily="18" charset="0"/>
              </a:rPr>
              <a:t>Apple</a:t>
            </a:r>
            <a:r>
              <a:rPr lang="en-GB" sz="1600" kern="100" dirty="0">
                <a:effectLst/>
                <a:latin typeface="Segoe UI Variable Text" pitchFamily="2" charset="0"/>
                <a:ea typeface="Aptos" panose="020B0004020202020204" pitchFamily="34" charset="0"/>
                <a:cs typeface="Times New Roman" panose="02020603050405020304" pitchFamily="18" charset="0"/>
              </a:rPr>
              <a:t> produces smartphones and laptops. (Goods)</a:t>
            </a:r>
          </a:p>
        </p:txBody>
      </p:sp>
      <p:sp>
        <p:nvSpPr>
          <p:cNvPr id="28" name="TextBox 27">
            <a:extLst>
              <a:ext uri="{FF2B5EF4-FFF2-40B4-BE49-F238E27FC236}">
                <a16:creationId xmlns:a16="http://schemas.microsoft.com/office/drawing/2014/main" id="{A838D425-2F64-AF26-801D-8CB7F6015714}"/>
              </a:ext>
            </a:extLst>
          </p:cNvPr>
          <p:cNvSpPr txBox="1"/>
          <p:nvPr/>
        </p:nvSpPr>
        <p:spPr>
          <a:xfrm>
            <a:off x="10104673" y="2164556"/>
            <a:ext cx="1710697" cy="1390317"/>
          </a:xfrm>
          <a:prstGeom prst="rect">
            <a:avLst/>
          </a:prstGeom>
          <a:noFill/>
        </p:spPr>
        <p:txBody>
          <a:bodyPr wrap="square">
            <a:spAutoFit/>
          </a:bodyPr>
          <a:lstStyle/>
          <a:p>
            <a:pPr lvl="0">
              <a:lnSpc>
                <a:spcPct val="107000"/>
              </a:lnSpc>
              <a:spcAft>
                <a:spcPts val="800"/>
              </a:spcAft>
              <a:buSzPts val="1000"/>
              <a:tabLst>
                <a:tab pos="457200" algn="l"/>
              </a:tabLst>
            </a:pPr>
            <a:r>
              <a:rPr lang="en-GB" sz="1600" b="1" kern="100" dirty="0">
                <a:effectLst/>
                <a:latin typeface="Segoe UI Variable Text" pitchFamily="2" charset="0"/>
                <a:ea typeface="Aptos" panose="020B0004020202020204" pitchFamily="34" charset="0"/>
                <a:cs typeface="Times New Roman" panose="02020603050405020304" pitchFamily="18" charset="0"/>
              </a:rPr>
              <a:t>Netflix</a:t>
            </a:r>
            <a:r>
              <a:rPr lang="en-GB" sz="1600" kern="100" dirty="0">
                <a:effectLst/>
                <a:latin typeface="Segoe UI Variable Text" pitchFamily="2" charset="0"/>
                <a:ea typeface="Aptos" panose="020B0004020202020204" pitchFamily="34" charset="0"/>
                <a:cs typeface="Times New Roman" panose="02020603050405020304" pitchFamily="18" charset="0"/>
              </a:rPr>
              <a:t> provides online entertainment services. (Services)</a:t>
            </a:r>
          </a:p>
        </p:txBody>
      </p:sp>
      <p:sp>
        <p:nvSpPr>
          <p:cNvPr id="29" name="TextBox 28">
            <a:extLst>
              <a:ext uri="{FF2B5EF4-FFF2-40B4-BE49-F238E27FC236}">
                <a16:creationId xmlns:a16="http://schemas.microsoft.com/office/drawing/2014/main" id="{EE85771E-5F36-0425-AA06-BDF557B0459C}"/>
              </a:ext>
            </a:extLst>
          </p:cNvPr>
          <p:cNvSpPr txBox="1"/>
          <p:nvPr/>
        </p:nvSpPr>
        <p:spPr>
          <a:xfrm>
            <a:off x="10104673" y="3734347"/>
            <a:ext cx="1925432" cy="1917256"/>
          </a:xfrm>
          <a:prstGeom prst="rect">
            <a:avLst/>
          </a:prstGeom>
          <a:noFill/>
        </p:spPr>
        <p:txBody>
          <a:bodyPr wrap="square">
            <a:spAutoFit/>
          </a:bodyPr>
          <a:lstStyle/>
          <a:p>
            <a:pPr>
              <a:lnSpc>
                <a:spcPct val="107000"/>
              </a:lnSpc>
              <a:spcAft>
                <a:spcPts val="800"/>
              </a:spcAft>
              <a:buNone/>
            </a:pPr>
            <a:r>
              <a:rPr lang="en-GB" sz="1600" b="1" kern="100" dirty="0">
                <a:effectLst/>
                <a:latin typeface="Segoe UI Variable Text" pitchFamily="2" charset="0"/>
                <a:ea typeface="Aptos" panose="020B0004020202020204" pitchFamily="34" charset="0"/>
                <a:cs typeface="Times New Roman" panose="02020603050405020304" pitchFamily="18" charset="0"/>
              </a:rPr>
              <a:t>Amazon</a:t>
            </a:r>
            <a:r>
              <a:rPr lang="en-GB" sz="1600" kern="100" dirty="0">
                <a:effectLst/>
                <a:latin typeface="Segoe UI Variable Text" pitchFamily="2" charset="0"/>
                <a:ea typeface="Aptos" panose="020B0004020202020204" pitchFamily="34" charset="0"/>
                <a:cs typeface="Times New Roman" panose="02020603050405020304" pitchFamily="18" charset="0"/>
              </a:rPr>
              <a:t> meets customer needs by offering fast delivery, a huge range of products, and convenient online shopping.</a:t>
            </a:r>
          </a:p>
        </p:txBody>
      </p:sp>
      <p:cxnSp>
        <p:nvCxnSpPr>
          <p:cNvPr id="33" name="Straight Arrow Connector 32">
            <a:extLst>
              <a:ext uri="{FF2B5EF4-FFF2-40B4-BE49-F238E27FC236}">
                <a16:creationId xmlns:a16="http://schemas.microsoft.com/office/drawing/2014/main" id="{B6A825B4-525A-2FF7-F70D-DC65C1C150AD}"/>
              </a:ext>
            </a:extLst>
          </p:cNvPr>
          <p:cNvCxnSpPr/>
          <p:nvPr/>
        </p:nvCxnSpPr>
        <p:spPr>
          <a:xfrm flipV="1">
            <a:off x="9467850" y="1476375"/>
            <a:ext cx="636823" cy="371475"/>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35" name="Straight Arrow Connector 34">
            <a:extLst>
              <a:ext uri="{FF2B5EF4-FFF2-40B4-BE49-F238E27FC236}">
                <a16:creationId xmlns:a16="http://schemas.microsoft.com/office/drawing/2014/main" id="{2C851574-6D10-4E3E-210A-3AE1BABE538D}"/>
              </a:ext>
            </a:extLst>
          </p:cNvPr>
          <p:cNvCxnSpPr>
            <a:cxnSpLocks/>
          </p:cNvCxnSpPr>
          <p:nvPr/>
        </p:nvCxnSpPr>
        <p:spPr>
          <a:xfrm>
            <a:off x="9610725" y="2553488"/>
            <a:ext cx="570140" cy="218287"/>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38" name="Straight Arrow Connector 37">
            <a:extLst>
              <a:ext uri="{FF2B5EF4-FFF2-40B4-BE49-F238E27FC236}">
                <a16:creationId xmlns:a16="http://schemas.microsoft.com/office/drawing/2014/main" id="{8BEF1262-CF76-FE5A-7F1C-9C34D70A70BB}"/>
              </a:ext>
            </a:extLst>
          </p:cNvPr>
          <p:cNvCxnSpPr>
            <a:cxnSpLocks/>
          </p:cNvCxnSpPr>
          <p:nvPr/>
        </p:nvCxnSpPr>
        <p:spPr>
          <a:xfrm>
            <a:off x="9610725" y="4086226"/>
            <a:ext cx="570140" cy="361949"/>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75039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46D600-9BD9-4A12-3556-D987A71688A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74C9D18-8A91-259D-612E-4E0C415CB5C3}"/>
              </a:ext>
            </a:extLst>
          </p:cNvPr>
          <p:cNvSpPr txBox="1"/>
          <p:nvPr/>
        </p:nvSpPr>
        <p:spPr>
          <a:xfrm>
            <a:off x="125729" y="134273"/>
            <a:ext cx="6640831"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Add value</a:t>
            </a:r>
          </a:p>
        </p:txBody>
      </p:sp>
      <p:sp>
        <p:nvSpPr>
          <p:cNvPr id="4" name="Rectangle 3">
            <a:extLst>
              <a:ext uri="{FF2B5EF4-FFF2-40B4-BE49-F238E27FC236}">
                <a16:creationId xmlns:a16="http://schemas.microsoft.com/office/drawing/2014/main" id="{17E5CB14-BC3E-F0D5-9EC8-CB7E5B4D4112}"/>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ABB7B1D4-EE7C-0792-0ED9-62774A201310}"/>
              </a:ext>
            </a:extLst>
          </p:cNvPr>
          <p:cNvSpPr txBox="1"/>
          <p:nvPr/>
        </p:nvSpPr>
        <p:spPr>
          <a:xfrm>
            <a:off x="224790" y="1142461"/>
            <a:ext cx="6880860" cy="1411027"/>
          </a:xfrm>
          <a:prstGeom prst="rect">
            <a:avLst/>
          </a:prstGeom>
          <a:noFill/>
        </p:spPr>
        <p:txBody>
          <a:bodyPr wrap="square">
            <a:spAutoFit/>
          </a:bodyPr>
          <a:lstStyle/>
          <a:p>
            <a:r>
              <a:rPr lang="en-GB" sz="2400" b="1" dirty="0">
                <a:latin typeface="Segoe UI Variable Text" pitchFamily="2" charset="0"/>
              </a:rPr>
              <a:t>What does it mean to add value?</a:t>
            </a:r>
          </a:p>
          <a:p>
            <a:endParaRPr lang="en-GB" sz="2400" dirty="0">
              <a:latin typeface="Segoe UI Variable Text" pitchFamily="2" charset="0"/>
            </a:endParaRPr>
          </a:p>
          <a:p>
            <a:pPr>
              <a:lnSpc>
                <a:spcPct val="107000"/>
              </a:lnSpc>
              <a:spcAft>
                <a:spcPts val="800"/>
              </a:spcAft>
              <a:buNone/>
            </a:pPr>
            <a:r>
              <a:rPr lang="en-GB" dirty="0">
                <a:latin typeface="Segoe UI Variable Text" pitchFamily="2" charset="0"/>
              </a:rPr>
              <a:t>Adding value means increasing the worth of a product or service so customers are willing to pay more for it.</a:t>
            </a:r>
            <a:endParaRPr lang="en-GB" kern="100" dirty="0">
              <a:latin typeface="Segoe UI Variable Text" pitchFamily="2" charset="0"/>
              <a:ea typeface="Aptos" panose="020B0004020202020204" pitchFamily="34" charset="0"/>
              <a:cs typeface="Times New Roman" panose="02020603050405020304" pitchFamily="18" charset="0"/>
            </a:endParaRPr>
          </a:p>
        </p:txBody>
      </p:sp>
      <p:pic>
        <p:nvPicPr>
          <p:cNvPr id="32" name="Picture 31">
            <a:extLst>
              <a:ext uri="{FF2B5EF4-FFF2-40B4-BE49-F238E27FC236}">
                <a16:creationId xmlns:a16="http://schemas.microsoft.com/office/drawing/2014/main" id="{9B3711D3-1E57-ACC1-3718-656999C2D1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65635442-FBA6-4C29-659C-83EF14A7285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45335" y="51305"/>
            <a:ext cx="727003" cy="727003"/>
          </a:xfrm>
          <a:prstGeom prst="rect">
            <a:avLst/>
          </a:prstGeom>
        </p:spPr>
      </p:pic>
      <p:sp>
        <p:nvSpPr>
          <p:cNvPr id="17" name="TextBox 16">
            <a:extLst>
              <a:ext uri="{FF2B5EF4-FFF2-40B4-BE49-F238E27FC236}">
                <a16:creationId xmlns:a16="http://schemas.microsoft.com/office/drawing/2014/main" id="{DB0C988C-56FB-6074-D336-549E672E12F4}"/>
              </a:ext>
            </a:extLst>
          </p:cNvPr>
          <p:cNvSpPr txBox="1"/>
          <p:nvPr/>
        </p:nvSpPr>
        <p:spPr>
          <a:xfrm>
            <a:off x="7271674" y="132574"/>
            <a:ext cx="4814767" cy="646331"/>
          </a:xfrm>
          <a:prstGeom prst="rect">
            <a:avLst/>
          </a:prstGeom>
          <a:solidFill>
            <a:schemeClr val="bg2">
              <a:lumMod val="90000"/>
            </a:schemeClr>
          </a:solidFill>
        </p:spPr>
        <p:txBody>
          <a:bodyPr wrap="square">
            <a:spAutoFit/>
          </a:bodyPr>
          <a:lstStyle/>
          <a:p>
            <a:r>
              <a:rPr lang="en-GB" dirty="0">
                <a:latin typeface="Segoe UI Variable Text" pitchFamily="2" charset="0"/>
              </a:rPr>
              <a:t>This is a printable resource that can be used to help you complete today’s workbook. </a:t>
            </a:r>
            <a:endParaRPr lang="en-GB" dirty="0"/>
          </a:p>
        </p:txBody>
      </p:sp>
      <p:sp>
        <p:nvSpPr>
          <p:cNvPr id="20" name="TextBox 19">
            <a:extLst>
              <a:ext uri="{FF2B5EF4-FFF2-40B4-BE49-F238E27FC236}">
                <a16:creationId xmlns:a16="http://schemas.microsoft.com/office/drawing/2014/main" id="{146744D4-77F1-29FB-CD55-2368CB25787F}"/>
              </a:ext>
            </a:extLst>
          </p:cNvPr>
          <p:cNvSpPr txBox="1"/>
          <p:nvPr/>
        </p:nvSpPr>
        <p:spPr>
          <a:xfrm>
            <a:off x="224789" y="2620405"/>
            <a:ext cx="6109333" cy="369332"/>
          </a:xfrm>
          <a:prstGeom prst="rect">
            <a:avLst/>
          </a:prstGeom>
          <a:noFill/>
        </p:spPr>
        <p:txBody>
          <a:bodyPr wrap="square">
            <a:spAutoFit/>
          </a:bodyPr>
          <a:lstStyle/>
          <a:p>
            <a:r>
              <a:rPr lang="en-GB" sz="1800" b="1" dirty="0">
                <a:latin typeface="Segoe UI Variable Text" pitchFamily="2" charset="0"/>
              </a:rPr>
              <a:t>How is value added to a good/service?</a:t>
            </a:r>
          </a:p>
        </p:txBody>
      </p:sp>
      <p:cxnSp>
        <p:nvCxnSpPr>
          <p:cNvPr id="25" name="Straight Connector 24">
            <a:extLst>
              <a:ext uri="{FF2B5EF4-FFF2-40B4-BE49-F238E27FC236}">
                <a16:creationId xmlns:a16="http://schemas.microsoft.com/office/drawing/2014/main" id="{C1E10773-7BAE-9C00-D705-EA9B3AA4D8ED}"/>
              </a:ext>
            </a:extLst>
          </p:cNvPr>
          <p:cNvCxnSpPr>
            <a:cxnSpLocks/>
          </p:cNvCxnSpPr>
          <p:nvPr/>
        </p:nvCxnSpPr>
        <p:spPr>
          <a:xfrm>
            <a:off x="7271674" y="1142461"/>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aphicFrame>
        <p:nvGraphicFramePr>
          <p:cNvPr id="18" name="Table 17">
            <a:extLst>
              <a:ext uri="{FF2B5EF4-FFF2-40B4-BE49-F238E27FC236}">
                <a16:creationId xmlns:a16="http://schemas.microsoft.com/office/drawing/2014/main" id="{97B11F73-8E03-E9CE-E477-F8120EE38714}"/>
              </a:ext>
            </a:extLst>
          </p:cNvPr>
          <p:cNvGraphicFramePr>
            <a:graphicFrameLocks noGrp="1"/>
          </p:cNvGraphicFramePr>
          <p:nvPr>
            <p:extLst>
              <p:ext uri="{D42A27DB-BD31-4B8C-83A1-F6EECF244321}">
                <p14:modId xmlns:p14="http://schemas.microsoft.com/office/powerpoint/2010/main" val="2133901750"/>
              </p:ext>
            </p:extLst>
          </p:nvPr>
        </p:nvGraphicFramePr>
        <p:xfrm>
          <a:off x="281940" y="3152775"/>
          <a:ext cx="6766559" cy="3383280"/>
        </p:xfrm>
        <a:graphic>
          <a:graphicData uri="http://schemas.openxmlformats.org/drawingml/2006/table">
            <a:tbl>
              <a:tblPr firstRow="1" bandRow="1">
                <a:tableStyleId>{5940675A-B579-460E-94D1-54222C63F5DA}</a:tableStyleId>
              </a:tblPr>
              <a:tblGrid>
                <a:gridCol w="1778381">
                  <a:extLst>
                    <a:ext uri="{9D8B030D-6E8A-4147-A177-3AD203B41FA5}">
                      <a16:colId xmlns:a16="http://schemas.microsoft.com/office/drawing/2014/main" val="3861358933"/>
                    </a:ext>
                  </a:extLst>
                </a:gridCol>
                <a:gridCol w="4988178">
                  <a:extLst>
                    <a:ext uri="{9D8B030D-6E8A-4147-A177-3AD203B41FA5}">
                      <a16:colId xmlns:a16="http://schemas.microsoft.com/office/drawing/2014/main" val="4070137947"/>
                    </a:ext>
                  </a:extLst>
                </a:gridCol>
              </a:tblGrid>
              <a:tr h="370840">
                <a:tc>
                  <a:txBody>
                    <a:bodyPr/>
                    <a:lstStyle/>
                    <a:p>
                      <a:r>
                        <a:rPr lang="en-GB" sz="1600" b="1" dirty="0">
                          <a:solidFill>
                            <a:schemeClr val="bg1"/>
                          </a:solidFill>
                          <a:latin typeface="Segoe UI Variable Text" pitchFamily="2" charset="0"/>
                        </a:rPr>
                        <a:t>Convenience</a:t>
                      </a:r>
                    </a:p>
                  </a:txBody>
                  <a:tcPr>
                    <a:solidFill>
                      <a:schemeClr val="tx1"/>
                    </a:solidFill>
                  </a:tcPr>
                </a:tc>
                <a:tc>
                  <a:txBody>
                    <a:bodyPr/>
                    <a:lstStyle/>
                    <a:p>
                      <a:r>
                        <a:rPr lang="en-GB" sz="1600" kern="1200" dirty="0">
                          <a:solidFill>
                            <a:schemeClr val="tx1"/>
                          </a:solidFill>
                          <a:effectLst/>
                          <a:latin typeface="Segoe UI Variable Text" pitchFamily="2" charset="0"/>
                          <a:ea typeface="+mn-ea"/>
                          <a:cs typeface="+mn-cs"/>
                        </a:rPr>
                        <a:t>Making products easier or quicker to buy or use.</a:t>
                      </a:r>
                    </a:p>
                    <a:p>
                      <a:pPr marL="285750" lvl="0" indent="-285750">
                        <a:buFont typeface="Arial" panose="020B0604020202020204" pitchFamily="34" charset="0"/>
                        <a:buChar char="•"/>
                      </a:pPr>
                      <a:r>
                        <a:rPr lang="en-GB" sz="1600" kern="1200" dirty="0">
                          <a:solidFill>
                            <a:schemeClr val="tx1"/>
                          </a:solidFill>
                          <a:effectLst/>
                          <a:latin typeface="Segoe UI Variable Text" pitchFamily="2" charset="0"/>
                          <a:ea typeface="+mn-ea"/>
                          <a:cs typeface="+mn-cs"/>
                        </a:rPr>
                        <a:t>Online ordering </a:t>
                      </a:r>
                    </a:p>
                    <a:p>
                      <a:pPr marL="285750" lvl="0" indent="-285750">
                        <a:buFont typeface="Arial" panose="020B0604020202020204" pitchFamily="34" charset="0"/>
                        <a:buChar char="•"/>
                      </a:pPr>
                      <a:r>
                        <a:rPr lang="en-GB" sz="1600" kern="1200" dirty="0">
                          <a:solidFill>
                            <a:schemeClr val="tx1"/>
                          </a:solidFill>
                          <a:effectLst/>
                          <a:latin typeface="Segoe UI Variable Text" pitchFamily="2" charset="0"/>
                          <a:ea typeface="+mn-ea"/>
                          <a:cs typeface="+mn-cs"/>
                        </a:rPr>
                        <a:t>Home delivery </a:t>
                      </a:r>
                    </a:p>
                    <a:p>
                      <a:pPr marL="285750" lvl="0" indent="-285750">
                        <a:buFont typeface="Arial" panose="020B0604020202020204" pitchFamily="34" charset="0"/>
                        <a:buChar char="•"/>
                      </a:pPr>
                      <a:r>
                        <a:rPr lang="en-GB" sz="1600" kern="1200" dirty="0">
                          <a:solidFill>
                            <a:schemeClr val="tx1"/>
                          </a:solidFill>
                          <a:effectLst/>
                          <a:latin typeface="Segoe UI Variable Text" pitchFamily="2" charset="0"/>
                          <a:ea typeface="+mn-ea"/>
                          <a:cs typeface="+mn-cs"/>
                        </a:rPr>
                        <a:t>Easy-to-use apps </a:t>
                      </a:r>
                    </a:p>
                  </a:txBody>
                  <a:tcPr/>
                </a:tc>
                <a:extLst>
                  <a:ext uri="{0D108BD9-81ED-4DB2-BD59-A6C34878D82A}">
                    <a16:rowId xmlns:a16="http://schemas.microsoft.com/office/drawing/2014/main" val="2603567014"/>
                  </a:ext>
                </a:extLst>
              </a:tr>
              <a:tr h="370840">
                <a:tc>
                  <a:txBody>
                    <a:bodyPr/>
                    <a:lstStyle/>
                    <a:p>
                      <a:r>
                        <a:rPr lang="en-GB" sz="1600" b="1" dirty="0">
                          <a:solidFill>
                            <a:schemeClr val="bg1"/>
                          </a:solidFill>
                          <a:latin typeface="Segoe UI Variable Text" pitchFamily="2" charset="0"/>
                        </a:rPr>
                        <a:t>Branding</a:t>
                      </a:r>
                    </a:p>
                  </a:txBody>
                  <a:tcPr>
                    <a:solidFill>
                      <a:schemeClr val="tx1"/>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Segoe UI Variable Text" pitchFamily="2" charset="0"/>
                          <a:ea typeface="+mn-ea"/>
                          <a:cs typeface="+mn-cs"/>
                        </a:rPr>
                        <a:t>Creating a strong image or reputation that customers recognise and trust.</a:t>
                      </a:r>
                    </a:p>
                  </a:txBody>
                  <a:tcPr/>
                </a:tc>
                <a:extLst>
                  <a:ext uri="{0D108BD9-81ED-4DB2-BD59-A6C34878D82A}">
                    <a16:rowId xmlns:a16="http://schemas.microsoft.com/office/drawing/2014/main" val="4034823095"/>
                  </a:ext>
                </a:extLst>
              </a:tr>
              <a:tr h="370840">
                <a:tc>
                  <a:txBody>
                    <a:bodyPr/>
                    <a:lstStyle/>
                    <a:p>
                      <a:r>
                        <a:rPr lang="en-GB" sz="1600" b="1" dirty="0">
                          <a:solidFill>
                            <a:schemeClr val="bg1"/>
                          </a:solidFill>
                          <a:latin typeface="Segoe UI Variable Text" pitchFamily="2" charset="0"/>
                        </a:rPr>
                        <a:t>Quality</a:t>
                      </a:r>
                    </a:p>
                  </a:txBody>
                  <a:tcPr>
                    <a:solidFill>
                      <a:schemeClr val="tx1"/>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Segoe UI Variable Text" pitchFamily="2" charset="0"/>
                          <a:ea typeface="+mn-ea"/>
                          <a:cs typeface="+mn-cs"/>
                        </a:rPr>
                        <a:t>Producing reliable, durable, or high-performing products.</a:t>
                      </a:r>
                    </a:p>
                  </a:txBody>
                  <a:tcPr/>
                </a:tc>
                <a:extLst>
                  <a:ext uri="{0D108BD9-81ED-4DB2-BD59-A6C34878D82A}">
                    <a16:rowId xmlns:a16="http://schemas.microsoft.com/office/drawing/2014/main" val="4005546570"/>
                  </a:ext>
                </a:extLst>
              </a:tr>
              <a:tr h="370840">
                <a:tc>
                  <a:txBody>
                    <a:bodyPr/>
                    <a:lstStyle/>
                    <a:p>
                      <a:r>
                        <a:rPr lang="en-GB" sz="1600" b="1" dirty="0">
                          <a:solidFill>
                            <a:schemeClr val="bg1"/>
                          </a:solidFill>
                          <a:latin typeface="Segoe UI Variable Text" pitchFamily="2" charset="0"/>
                        </a:rPr>
                        <a:t>Design</a:t>
                      </a:r>
                    </a:p>
                  </a:txBody>
                  <a:tcPr>
                    <a:solidFill>
                      <a:schemeClr val="tx1"/>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Segoe UI Variable Text" pitchFamily="2" charset="0"/>
                          <a:ea typeface="+mn-ea"/>
                          <a:cs typeface="+mn-cs"/>
                        </a:rPr>
                        <a:t>Making products visually appealing or easier to use.</a:t>
                      </a:r>
                    </a:p>
                    <a:p>
                      <a:pPr marL="0" marR="0" lvl="0" indent="0" algn="l" defTabSz="914377" rtl="0" eaLnBrk="1" fontAlgn="auto" latinLnBrk="0" hangingPunct="1">
                        <a:lnSpc>
                          <a:spcPct val="100000"/>
                        </a:lnSpc>
                        <a:spcBef>
                          <a:spcPts val="0"/>
                        </a:spcBef>
                        <a:spcAft>
                          <a:spcPts val="0"/>
                        </a:spcAft>
                        <a:buClrTx/>
                        <a:buSzTx/>
                        <a:buFontTx/>
                        <a:buNone/>
                        <a:tabLst/>
                        <a:defRPr/>
                      </a:pPr>
                      <a:endParaRPr lang="en-GB" sz="1600" kern="1200" dirty="0">
                        <a:solidFill>
                          <a:schemeClr val="tx1"/>
                        </a:solidFill>
                        <a:effectLst/>
                        <a:latin typeface="Segoe UI Variable Text" pitchFamily="2" charset="0"/>
                        <a:ea typeface="+mn-ea"/>
                        <a:cs typeface="+mn-cs"/>
                      </a:endParaRPr>
                    </a:p>
                  </a:txBody>
                  <a:tcPr/>
                </a:tc>
                <a:extLst>
                  <a:ext uri="{0D108BD9-81ED-4DB2-BD59-A6C34878D82A}">
                    <a16:rowId xmlns:a16="http://schemas.microsoft.com/office/drawing/2014/main" val="1488586300"/>
                  </a:ext>
                </a:extLst>
              </a:tr>
              <a:tr h="370840">
                <a:tc>
                  <a:txBody>
                    <a:bodyPr/>
                    <a:lstStyle/>
                    <a:p>
                      <a:r>
                        <a:rPr lang="en-GB" sz="1600" b="1" dirty="0">
                          <a:solidFill>
                            <a:schemeClr val="bg1"/>
                          </a:solidFill>
                          <a:latin typeface="Segoe UI Variable Text" pitchFamily="2" charset="0"/>
                        </a:rPr>
                        <a:t>Unique selling point (USP)</a:t>
                      </a:r>
                    </a:p>
                  </a:txBody>
                  <a:tcPr>
                    <a:solidFill>
                      <a:schemeClr val="tx1"/>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Segoe UI Variable Text" pitchFamily="2" charset="0"/>
                          <a:ea typeface="+mn-ea"/>
                          <a:cs typeface="+mn-cs"/>
                        </a:rPr>
                        <a:t>A USP is a feature that makes a product or business different from competitors.</a:t>
                      </a:r>
                    </a:p>
                  </a:txBody>
                  <a:tcPr/>
                </a:tc>
                <a:extLst>
                  <a:ext uri="{0D108BD9-81ED-4DB2-BD59-A6C34878D82A}">
                    <a16:rowId xmlns:a16="http://schemas.microsoft.com/office/drawing/2014/main" val="397332229"/>
                  </a:ext>
                </a:extLst>
              </a:tr>
            </a:tbl>
          </a:graphicData>
        </a:graphic>
      </p:graphicFrame>
      <p:pic>
        <p:nvPicPr>
          <p:cNvPr id="28" name="Picture 27">
            <a:extLst>
              <a:ext uri="{FF2B5EF4-FFF2-40B4-BE49-F238E27FC236}">
                <a16:creationId xmlns:a16="http://schemas.microsoft.com/office/drawing/2014/main" id="{F2A4E7E5-059A-99E2-B2AC-4D9AB4187A67}"/>
              </a:ext>
            </a:extLst>
          </p:cNvPr>
          <p:cNvPicPr>
            <a:picLocks noChangeAspect="1"/>
          </p:cNvPicPr>
          <p:nvPr/>
        </p:nvPicPr>
        <p:blipFill>
          <a:blip r:embed="rId5"/>
          <a:stretch>
            <a:fillRect/>
          </a:stretch>
        </p:blipFill>
        <p:spPr>
          <a:xfrm>
            <a:off x="7494849" y="1205357"/>
            <a:ext cx="1724025" cy="1724025"/>
          </a:xfrm>
          <a:prstGeom prst="rect">
            <a:avLst/>
          </a:prstGeom>
        </p:spPr>
      </p:pic>
      <p:pic>
        <p:nvPicPr>
          <p:cNvPr id="34" name="Picture 33">
            <a:extLst>
              <a:ext uri="{FF2B5EF4-FFF2-40B4-BE49-F238E27FC236}">
                <a16:creationId xmlns:a16="http://schemas.microsoft.com/office/drawing/2014/main" id="{9DA5AB8D-B6A6-FA6F-F27B-6E6983DF41A7}"/>
              </a:ext>
            </a:extLst>
          </p:cNvPr>
          <p:cNvPicPr>
            <a:picLocks noChangeAspect="1"/>
          </p:cNvPicPr>
          <p:nvPr/>
        </p:nvPicPr>
        <p:blipFill>
          <a:blip r:embed="rId6"/>
          <a:stretch>
            <a:fillRect/>
          </a:stretch>
        </p:blipFill>
        <p:spPr>
          <a:xfrm>
            <a:off x="9442050" y="1205357"/>
            <a:ext cx="2365140" cy="1566781"/>
          </a:xfrm>
          <a:prstGeom prst="rect">
            <a:avLst/>
          </a:prstGeom>
        </p:spPr>
      </p:pic>
      <p:pic>
        <p:nvPicPr>
          <p:cNvPr id="36" name="Picture 35">
            <a:extLst>
              <a:ext uri="{FF2B5EF4-FFF2-40B4-BE49-F238E27FC236}">
                <a16:creationId xmlns:a16="http://schemas.microsoft.com/office/drawing/2014/main" id="{14BBF8A7-662D-032B-EFAA-DE1A9675D199}"/>
              </a:ext>
            </a:extLst>
          </p:cNvPr>
          <p:cNvPicPr>
            <a:picLocks noChangeAspect="1"/>
          </p:cNvPicPr>
          <p:nvPr/>
        </p:nvPicPr>
        <p:blipFill>
          <a:blip r:embed="rId7"/>
          <a:stretch>
            <a:fillRect/>
          </a:stretch>
        </p:blipFill>
        <p:spPr>
          <a:xfrm>
            <a:off x="9442049" y="2910061"/>
            <a:ext cx="2365140" cy="1576760"/>
          </a:xfrm>
          <a:prstGeom prst="rect">
            <a:avLst/>
          </a:prstGeom>
        </p:spPr>
      </p:pic>
      <p:pic>
        <p:nvPicPr>
          <p:cNvPr id="38" name="Picture 37">
            <a:extLst>
              <a:ext uri="{FF2B5EF4-FFF2-40B4-BE49-F238E27FC236}">
                <a16:creationId xmlns:a16="http://schemas.microsoft.com/office/drawing/2014/main" id="{B6E7CE58-4063-88D4-41ED-84E420C4B609}"/>
              </a:ext>
            </a:extLst>
          </p:cNvPr>
          <p:cNvPicPr>
            <a:picLocks noChangeAspect="1"/>
          </p:cNvPicPr>
          <p:nvPr/>
        </p:nvPicPr>
        <p:blipFill>
          <a:blip r:embed="rId8"/>
          <a:stretch>
            <a:fillRect/>
          </a:stretch>
        </p:blipFill>
        <p:spPr>
          <a:xfrm>
            <a:off x="9416414" y="4582143"/>
            <a:ext cx="2390775" cy="1344811"/>
          </a:xfrm>
          <a:prstGeom prst="rect">
            <a:avLst/>
          </a:prstGeom>
        </p:spPr>
      </p:pic>
      <p:pic>
        <p:nvPicPr>
          <p:cNvPr id="40" name="Picture 39">
            <a:extLst>
              <a:ext uri="{FF2B5EF4-FFF2-40B4-BE49-F238E27FC236}">
                <a16:creationId xmlns:a16="http://schemas.microsoft.com/office/drawing/2014/main" id="{FB4EB8E0-CDC5-B607-5110-7CAF5725D93F}"/>
              </a:ext>
            </a:extLst>
          </p:cNvPr>
          <p:cNvPicPr>
            <a:picLocks noChangeAspect="1"/>
          </p:cNvPicPr>
          <p:nvPr/>
        </p:nvPicPr>
        <p:blipFill>
          <a:blip r:embed="rId9"/>
          <a:srcRect l="29958"/>
          <a:stretch>
            <a:fillRect/>
          </a:stretch>
        </p:blipFill>
        <p:spPr>
          <a:xfrm>
            <a:off x="7391445" y="3054573"/>
            <a:ext cx="1811317" cy="1724025"/>
          </a:xfrm>
          <a:prstGeom prst="rect">
            <a:avLst/>
          </a:prstGeom>
        </p:spPr>
      </p:pic>
      <p:sp>
        <p:nvSpPr>
          <p:cNvPr id="42" name="TextBox 41">
            <a:extLst>
              <a:ext uri="{FF2B5EF4-FFF2-40B4-BE49-F238E27FC236}">
                <a16:creationId xmlns:a16="http://schemas.microsoft.com/office/drawing/2014/main" id="{BAB3D1C4-B783-B09F-F1AC-70F4BEEC7E81}"/>
              </a:ext>
            </a:extLst>
          </p:cNvPr>
          <p:cNvSpPr txBox="1"/>
          <p:nvPr/>
        </p:nvSpPr>
        <p:spPr>
          <a:xfrm>
            <a:off x="7391445" y="4903789"/>
            <a:ext cx="1827428" cy="1477328"/>
          </a:xfrm>
          <a:prstGeom prst="rect">
            <a:avLst/>
          </a:prstGeom>
          <a:noFill/>
          <a:ln>
            <a:solidFill>
              <a:schemeClr val="tx1"/>
            </a:solidFill>
            <a:prstDash val="dash"/>
          </a:ln>
        </p:spPr>
        <p:txBody>
          <a:bodyPr wrap="square">
            <a:spAutoFit/>
          </a:bodyPr>
          <a:lstStyle/>
          <a:p>
            <a:r>
              <a:rPr lang="en-GB" b="1" dirty="0">
                <a:latin typeface="Segoe UI Variable Text" pitchFamily="2" charset="0"/>
              </a:rPr>
              <a:t>Task</a:t>
            </a:r>
          </a:p>
          <a:p>
            <a:r>
              <a:rPr lang="en-GB" dirty="0">
                <a:latin typeface="Segoe UI Variable Text" pitchFamily="2" charset="0"/>
              </a:rPr>
              <a:t>Can you match each product to a way of adding value?</a:t>
            </a:r>
            <a:endParaRPr lang="en-GB" dirty="0"/>
          </a:p>
        </p:txBody>
      </p:sp>
    </p:spTree>
    <p:extLst>
      <p:ext uri="{BB962C8B-B14F-4D97-AF65-F5344CB8AC3E}">
        <p14:creationId xmlns:p14="http://schemas.microsoft.com/office/powerpoint/2010/main" val="14260290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138BED-63D3-F602-E6EE-22167749254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62EC3C4-AA0D-5D51-5A8F-EE2E79313B67}"/>
              </a:ext>
            </a:extLst>
          </p:cNvPr>
          <p:cNvSpPr txBox="1"/>
          <p:nvPr/>
        </p:nvSpPr>
        <p:spPr>
          <a:xfrm>
            <a:off x="125729" y="134273"/>
            <a:ext cx="6640831"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in Context</a:t>
            </a:r>
          </a:p>
        </p:txBody>
      </p:sp>
      <p:sp>
        <p:nvSpPr>
          <p:cNvPr id="4" name="Rectangle 3">
            <a:extLst>
              <a:ext uri="{FF2B5EF4-FFF2-40B4-BE49-F238E27FC236}">
                <a16:creationId xmlns:a16="http://schemas.microsoft.com/office/drawing/2014/main" id="{9C2E5723-5E94-12B4-B4EA-38F2F37E264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C0DCF304-49DF-4E00-BDF0-512F25F016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D13C86BC-FAD6-8F45-7339-688885173C4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45335" y="51305"/>
            <a:ext cx="727003" cy="727003"/>
          </a:xfrm>
          <a:prstGeom prst="rect">
            <a:avLst/>
          </a:prstGeom>
        </p:spPr>
      </p:pic>
      <p:sp>
        <p:nvSpPr>
          <p:cNvPr id="17" name="TextBox 16">
            <a:extLst>
              <a:ext uri="{FF2B5EF4-FFF2-40B4-BE49-F238E27FC236}">
                <a16:creationId xmlns:a16="http://schemas.microsoft.com/office/drawing/2014/main" id="{C29057B0-6CE6-497B-E375-820E5BF21BF6}"/>
              </a:ext>
            </a:extLst>
          </p:cNvPr>
          <p:cNvSpPr txBox="1"/>
          <p:nvPr/>
        </p:nvSpPr>
        <p:spPr>
          <a:xfrm>
            <a:off x="7271674" y="132574"/>
            <a:ext cx="4814767" cy="646331"/>
          </a:xfrm>
          <a:prstGeom prst="rect">
            <a:avLst/>
          </a:prstGeom>
          <a:solidFill>
            <a:schemeClr val="bg2">
              <a:lumMod val="90000"/>
            </a:schemeClr>
          </a:solidFill>
        </p:spPr>
        <p:txBody>
          <a:bodyPr wrap="square">
            <a:spAutoFit/>
          </a:bodyPr>
          <a:lstStyle/>
          <a:p>
            <a:r>
              <a:rPr lang="en-GB" dirty="0">
                <a:latin typeface="Segoe UI Variable Text" pitchFamily="2" charset="0"/>
              </a:rPr>
              <a:t>This is a printable resource that can be used to help you complete today’s workbook. </a:t>
            </a:r>
            <a:endParaRPr lang="en-GB" dirty="0"/>
          </a:p>
        </p:txBody>
      </p:sp>
      <p:graphicFrame>
        <p:nvGraphicFramePr>
          <p:cNvPr id="2" name="Diagram 1">
            <a:extLst>
              <a:ext uri="{FF2B5EF4-FFF2-40B4-BE49-F238E27FC236}">
                <a16:creationId xmlns:a16="http://schemas.microsoft.com/office/drawing/2014/main" id="{458C6E70-57A5-C384-BF0E-45698469A989}"/>
              </a:ext>
            </a:extLst>
          </p:cNvPr>
          <p:cNvGraphicFramePr/>
          <p:nvPr>
            <p:extLst>
              <p:ext uri="{D42A27DB-BD31-4B8C-83A1-F6EECF244321}">
                <p14:modId xmlns:p14="http://schemas.microsoft.com/office/powerpoint/2010/main" val="178019021"/>
              </p:ext>
            </p:extLst>
          </p:nvPr>
        </p:nvGraphicFramePr>
        <p:xfrm>
          <a:off x="224790" y="1134457"/>
          <a:ext cx="11582400"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8955798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1C13AF-B5A9-3A43-F41D-A0FF6D9F652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4987149-0D00-EB32-B5C6-E5E22545A422}"/>
              </a:ext>
            </a:extLst>
          </p:cNvPr>
          <p:cNvSpPr txBox="1"/>
          <p:nvPr/>
        </p:nvSpPr>
        <p:spPr>
          <a:xfrm>
            <a:off x="125729" y="134273"/>
            <a:ext cx="6640831"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Entrepreneurship</a:t>
            </a:r>
          </a:p>
        </p:txBody>
      </p:sp>
      <p:sp>
        <p:nvSpPr>
          <p:cNvPr id="4" name="Rectangle 3">
            <a:extLst>
              <a:ext uri="{FF2B5EF4-FFF2-40B4-BE49-F238E27FC236}">
                <a16:creationId xmlns:a16="http://schemas.microsoft.com/office/drawing/2014/main" id="{6C7217A0-50D9-21DE-D2A9-C26E9923ED1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1ABB1509-5B12-B6E9-EA51-5538D28F7E14}"/>
              </a:ext>
            </a:extLst>
          </p:cNvPr>
          <p:cNvSpPr txBox="1"/>
          <p:nvPr/>
        </p:nvSpPr>
        <p:spPr>
          <a:xfrm>
            <a:off x="224790" y="1142461"/>
            <a:ext cx="5747383" cy="1411027"/>
          </a:xfrm>
          <a:prstGeom prst="rect">
            <a:avLst/>
          </a:prstGeom>
          <a:noFill/>
        </p:spPr>
        <p:txBody>
          <a:bodyPr wrap="square">
            <a:spAutoFit/>
          </a:bodyPr>
          <a:lstStyle/>
          <a:p>
            <a:r>
              <a:rPr lang="en-GB" sz="2400" b="1" dirty="0">
                <a:latin typeface="Segoe UI Variable Text" pitchFamily="2" charset="0"/>
              </a:rPr>
              <a:t>What is the role of entrepreneurship?</a:t>
            </a:r>
          </a:p>
          <a:p>
            <a:endParaRPr lang="en-GB" sz="2400" dirty="0">
              <a:latin typeface="Segoe UI Variable Text" pitchFamily="2" charset="0"/>
            </a:endParaRPr>
          </a:p>
          <a:p>
            <a:pPr>
              <a:lnSpc>
                <a:spcPct val="107000"/>
              </a:lnSpc>
              <a:spcAft>
                <a:spcPts val="800"/>
              </a:spcAft>
              <a:buNone/>
            </a:pPr>
            <a:r>
              <a:rPr lang="en-GB" dirty="0">
                <a:latin typeface="Segoe UI Variable Text" pitchFamily="2" charset="0"/>
              </a:rPr>
              <a:t>Entrepreneurship is the process of creating, developing, and running a business. </a:t>
            </a:r>
            <a:endParaRPr lang="en-GB" kern="100" dirty="0">
              <a:latin typeface="Segoe UI Variable Text" pitchFamily="2" charset="0"/>
              <a:ea typeface="Aptos" panose="020B0004020202020204" pitchFamily="34" charset="0"/>
              <a:cs typeface="Times New Roman" panose="02020603050405020304" pitchFamily="18" charset="0"/>
            </a:endParaRPr>
          </a:p>
        </p:txBody>
      </p:sp>
      <p:pic>
        <p:nvPicPr>
          <p:cNvPr id="32" name="Picture 31">
            <a:extLst>
              <a:ext uri="{FF2B5EF4-FFF2-40B4-BE49-F238E27FC236}">
                <a16:creationId xmlns:a16="http://schemas.microsoft.com/office/drawing/2014/main" id="{411BC3D4-5BC2-B433-B99C-C98184517C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03A039B1-75EA-0805-FB25-691EABEC457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45335" y="51305"/>
            <a:ext cx="727003" cy="727003"/>
          </a:xfrm>
          <a:prstGeom prst="rect">
            <a:avLst/>
          </a:prstGeom>
        </p:spPr>
      </p:pic>
      <p:sp>
        <p:nvSpPr>
          <p:cNvPr id="17" name="TextBox 16">
            <a:extLst>
              <a:ext uri="{FF2B5EF4-FFF2-40B4-BE49-F238E27FC236}">
                <a16:creationId xmlns:a16="http://schemas.microsoft.com/office/drawing/2014/main" id="{6278BA6C-FB38-9D4A-5EBE-7BE5B0A1F232}"/>
              </a:ext>
            </a:extLst>
          </p:cNvPr>
          <p:cNvSpPr txBox="1"/>
          <p:nvPr/>
        </p:nvSpPr>
        <p:spPr>
          <a:xfrm>
            <a:off x="7271674" y="132574"/>
            <a:ext cx="4814767"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Q3-5 of Task 1</a:t>
            </a:r>
            <a:r>
              <a:rPr lang="en-GB" dirty="0">
                <a:latin typeface="Segoe UI Variable Text" pitchFamily="2" charset="0"/>
              </a:rPr>
              <a:t> in the student workbook.</a:t>
            </a:r>
          </a:p>
        </p:txBody>
      </p:sp>
      <p:sp>
        <p:nvSpPr>
          <p:cNvPr id="20" name="TextBox 19">
            <a:extLst>
              <a:ext uri="{FF2B5EF4-FFF2-40B4-BE49-F238E27FC236}">
                <a16:creationId xmlns:a16="http://schemas.microsoft.com/office/drawing/2014/main" id="{7D8A1B42-6241-B770-3D53-CA7E63C2C0B9}"/>
              </a:ext>
            </a:extLst>
          </p:cNvPr>
          <p:cNvSpPr txBox="1"/>
          <p:nvPr/>
        </p:nvSpPr>
        <p:spPr>
          <a:xfrm>
            <a:off x="210274" y="2777837"/>
            <a:ext cx="4142648" cy="369332"/>
          </a:xfrm>
          <a:prstGeom prst="rect">
            <a:avLst/>
          </a:prstGeom>
          <a:noFill/>
        </p:spPr>
        <p:txBody>
          <a:bodyPr wrap="square">
            <a:spAutoFit/>
          </a:bodyPr>
          <a:lstStyle/>
          <a:p>
            <a:r>
              <a:rPr lang="en-GB" sz="1800" b="1" dirty="0">
                <a:latin typeface="Segoe UI Variable Text" pitchFamily="2" charset="0"/>
              </a:rPr>
              <a:t>What is meant by entrepreneurship?</a:t>
            </a:r>
          </a:p>
        </p:txBody>
      </p:sp>
      <p:cxnSp>
        <p:nvCxnSpPr>
          <p:cNvPr id="25" name="Straight Connector 24">
            <a:extLst>
              <a:ext uri="{FF2B5EF4-FFF2-40B4-BE49-F238E27FC236}">
                <a16:creationId xmlns:a16="http://schemas.microsoft.com/office/drawing/2014/main" id="{6D381EBD-8256-D60B-F984-6CDE71104B73}"/>
              </a:ext>
            </a:extLst>
          </p:cNvPr>
          <p:cNvCxnSpPr>
            <a:cxnSpLocks/>
          </p:cNvCxnSpPr>
          <p:nvPr/>
        </p:nvCxnSpPr>
        <p:spPr>
          <a:xfrm>
            <a:off x="6096000" y="1142461"/>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98F1FCF9-B169-5C2F-ABD8-2BC0C3C0061E}"/>
              </a:ext>
            </a:extLst>
          </p:cNvPr>
          <p:cNvSpPr txBox="1"/>
          <p:nvPr/>
        </p:nvSpPr>
        <p:spPr>
          <a:xfrm>
            <a:off x="224789" y="3333653"/>
            <a:ext cx="5450453" cy="2555443"/>
          </a:xfrm>
          <a:prstGeom prst="rect">
            <a:avLst/>
          </a:prstGeom>
          <a:no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An entrepreneur identifies a business opportunity and takes the initiative to turn an idea into a successful product or service.</a:t>
            </a:r>
          </a:p>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An </a:t>
            </a:r>
            <a:r>
              <a:rPr lang="en-GB" sz="1800" b="1" kern="100" dirty="0">
                <a:effectLst/>
                <a:latin typeface="Segoe UI Variable Text" pitchFamily="2" charset="0"/>
                <a:ea typeface="Aptos" panose="020B0004020202020204" pitchFamily="34" charset="0"/>
                <a:cs typeface="Times New Roman" panose="02020603050405020304" pitchFamily="18" charset="0"/>
              </a:rPr>
              <a:t>entrepreneur</a:t>
            </a:r>
            <a:r>
              <a:rPr lang="en-GB" sz="1800" kern="100" dirty="0">
                <a:effectLst/>
                <a:latin typeface="Segoe UI Variable Text" pitchFamily="2" charset="0"/>
                <a:ea typeface="Aptos" panose="020B0004020202020204" pitchFamily="34" charset="0"/>
                <a:cs typeface="Times New Roman" panose="02020603050405020304" pitchFamily="18" charset="0"/>
              </a:rPr>
              <a:t> is someone who:</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organises resources </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makes business decisions </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takes risks in order to make a profit </a:t>
            </a:r>
          </a:p>
        </p:txBody>
      </p:sp>
      <p:graphicFrame>
        <p:nvGraphicFramePr>
          <p:cNvPr id="15" name="Diagram 14">
            <a:extLst>
              <a:ext uri="{FF2B5EF4-FFF2-40B4-BE49-F238E27FC236}">
                <a16:creationId xmlns:a16="http://schemas.microsoft.com/office/drawing/2014/main" id="{7AB11BBB-8576-CE28-DA55-72B08D8A4BFB}"/>
              </a:ext>
            </a:extLst>
          </p:cNvPr>
          <p:cNvGraphicFramePr/>
          <p:nvPr>
            <p:extLst>
              <p:ext uri="{D42A27DB-BD31-4B8C-83A1-F6EECF244321}">
                <p14:modId xmlns:p14="http://schemas.microsoft.com/office/powerpoint/2010/main" val="2735303491"/>
              </p:ext>
            </p:extLst>
          </p:nvPr>
        </p:nvGraphicFramePr>
        <p:xfrm>
          <a:off x="6212134" y="1687478"/>
          <a:ext cx="2712791" cy="481914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 name="TextBox 1">
            <a:extLst>
              <a:ext uri="{FF2B5EF4-FFF2-40B4-BE49-F238E27FC236}">
                <a16:creationId xmlns:a16="http://schemas.microsoft.com/office/drawing/2014/main" id="{92151251-80ED-85E8-FFBD-70BEAF276C5B}"/>
              </a:ext>
            </a:extLst>
          </p:cNvPr>
          <p:cNvSpPr txBox="1"/>
          <p:nvPr/>
        </p:nvSpPr>
        <p:spPr>
          <a:xfrm>
            <a:off x="7456728" y="1167708"/>
            <a:ext cx="4095752" cy="369332"/>
          </a:xfrm>
          <a:prstGeom prst="rect">
            <a:avLst/>
          </a:prstGeom>
          <a:noFill/>
        </p:spPr>
        <p:txBody>
          <a:bodyPr wrap="square">
            <a:spAutoFit/>
          </a:bodyPr>
          <a:lstStyle/>
          <a:p>
            <a:r>
              <a:rPr lang="en-GB" sz="1800" b="1" dirty="0">
                <a:latin typeface="Segoe UI Variable Text" pitchFamily="2" charset="0"/>
              </a:rPr>
              <a:t>What do entrepreneurs do?</a:t>
            </a:r>
          </a:p>
        </p:txBody>
      </p:sp>
      <p:sp>
        <p:nvSpPr>
          <p:cNvPr id="9" name="TextBox 8">
            <a:extLst>
              <a:ext uri="{FF2B5EF4-FFF2-40B4-BE49-F238E27FC236}">
                <a16:creationId xmlns:a16="http://schemas.microsoft.com/office/drawing/2014/main" id="{B3E58639-449F-6B54-44DC-1BEA7970A6D1}"/>
              </a:ext>
            </a:extLst>
          </p:cNvPr>
          <p:cNvSpPr txBox="1"/>
          <p:nvPr/>
        </p:nvSpPr>
        <p:spPr>
          <a:xfrm>
            <a:off x="8827294" y="1687478"/>
            <a:ext cx="3139916" cy="1126847"/>
          </a:xfrm>
          <a:prstGeom prst="rect">
            <a:avLst/>
          </a:prstGeom>
          <a:noFill/>
        </p:spPr>
        <p:txBody>
          <a:bodyPr wrap="square">
            <a:spAutoFit/>
          </a:bodyPr>
          <a:lstStyle/>
          <a:p>
            <a:pPr>
              <a:lnSpc>
                <a:spcPct val="107000"/>
              </a:lnSpc>
              <a:spcAft>
                <a:spcPts val="800"/>
              </a:spcAft>
              <a:buNone/>
            </a:pPr>
            <a:r>
              <a:rPr lang="en-GB" sz="1600" b="1" kern="100" dirty="0">
                <a:effectLst/>
                <a:latin typeface="Segoe UI Variable Text" pitchFamily="2" charset="0"/>
                <a:ea typeface="Aptos" panose="020B0004020202020204" pitchFamily="34" charset="0"/>
                <a:cs typeface="Times New Roman" panose="02020603050405020304" pitchFamily="18" charset="0"/>
              </a:rPr>
              <a:t>Richard Branson </a:t>
            </a:r>
            <a:r>
              <a:rPr lang="en-GB" sz="1600" kern="100" dirty="0">
                <a:effectLst/>
                <a:latin typeface="Segoe UI Variable Text" pitchFamily="2" charset="0"/>
                <a:ea typeface="Aptos" panose="020B0004020202020204" pitchFamily="34" charset="0"/>
                <a:cs typeface="Times New Roman" panose="02020603050405020304" pitchFamily="18" charset="0"/>
              </a:rPr>
              <a:t>organised staff, finance, marketing, and transport resources to build the </a:t>
            </a:r>
            <a:r>
              <a:rPr lang="en-GB" sz="1600" b="1" kern="100" dirty="0">
                <a:effectLst/>
                <a:latin typeface="Segoe UI Variable Text" pitchFamily="2" charset="0"/>
                <a:ea typeface="Aptos" panose="020B0004020202020204" pitchFamily="34" charset="0"/>
                <a:cs typeface="Times New Roman" panose="02020603050405020304" pitchFamily="18" charset="0"/>
              </a:rPr>
              <a:t>Virgin Group brand.</a:t>
            </a:r>
          </a:p>
        </p:txBody>
      </p:sp>
      <p:sp>
        <p:nvSpPr>
          <p:cNvPr id="12" name="TextBox 11">
            <a:extLst>
              <a:ext uri="{FF2B5EF4-FFF2-40B4-BE49-F238E27FC236}">
                <a16:creationId xmlns:a16="http://schemas.microsoft.com/office/drawing/2014/main" id="{62A86D4C-2A86-1183-6A28-FAF6BC950066}"/>
              </a:ext>
            </a:extLst>
          </p:cNvPr>
          <p:cNvSpPr txBox="1"/>
          <p:nvPr/>
        </p:nvSpPr>
        <p:spPr>
          <a:xfrm>
            <a:off x="8827294" y="3348517"/>
            <a:ext cx="3259147" cy="1398396"/>
          </a:xfrm>
          <a:prstGeom prst="rect">
            <a:avLst/>
          </a:prstGeom>
          <a:noFill/>
        </p:spPr>
        <p:txBody>
          <a:bodyPr wrap="square">
            <a:spAutoFit/>
          </a:bodyPr>
          <a:lstStyle/>
          <a:p>
            <a:pPr>
              <a:lnSpc>
                <a:spcPct val="107000"/>
              </a:lnSpc>
              <a:spcAft>
                <a:spcPts val="800"/>
              </a:spcAft>
              <a:buNone/>
            </a:pPr>
            <a:r>
              <a:rPr lang="en-GB" sz="1600" b="1" dirty="0">
                <a:latin typeface="Segoe UI Variable Text" pitchFamily="2" charset="0"/>
              </a:rPr>
              <a:t>James Dyson </a:t>
            </a:r>
            <a:r>
              <a:rPr lang="en-GB" sz="1600" dirty="0">
                <a:latin typeface="Segoe UI Variable Text" pitchFamily="2" charset="0"/>
              </a:rPr>
              <a:t>decided to focus on designing </a:t>
            </a:r>
            <a:r>
              <a:rPr lang="en-GB" sz="1600" b="1" dirty="0">
                <a:latin typeface="Segoe UI Variable Text" pitchFamily="2" charset="0"/>
              </a:rPr>
              <a:t>bagless vacuum cleaners</a:t>
            </a:r>
            <a:r>
              <a:rPr lang="en-GB" sz="1600" dirty="0">
                <a:latin typeface="Segoe UI Variable Text" pitchFamily="2" charset="0"/>
              </a:rPr>
              <a:t> that were more powerful and efficient than traditional models. </a:t>
            </a:r>
            <a:endParaRPr lang="en-GB" sz="1600" kern="100" dirty="0">
              <a:effectLst/>
              <a:latin typeface="Segoe UI Variable Text" pitchFamily="2" charset="0"/>
              <a:ea typeface="Aptos" panose="020B0004020202020204" pitchFamily="34" charset="0"/>
              <a:cs typeface="Times New Roman" panose="02020603050405020304" pitchFamily="18" charset="0"/>
            </a:endParaRPr>
          </a:p>
        </p:txBody>
      </p:sp>
      <p:sp>
        <p:nvSpPr>
          <p:cNvPr id="14" name="TextBox 13">
            <a:extLst>
              <a:ext uri="{FF2B5EF4-FFF2-40B4-BE49-F238E27FC236}">
                <a16:creationId xmlns:a16="http://schemas.microsoft.com/office/drawing/2014/main" id="{5227D736-5B4D-67BB-5885-9D74D1F0E4F6}"/>
              </a:ext>
            </a:extLst>
          </p:cNvPr>
          <p:cNvSpPr txBox="1"/>
          <p:nvPr/>
        </p:nvSpPr>
        <p:spPr>
          <a:xfrm>
            <a:off x="8827294" y="5030828"/>
            <a:ext cx="3139916" cy="1400704"/>
          </a:xfrm>
          <a:prstGeom prst="rect">
            <a:avLst/>
          </a:prstGeom>
          <a:noFill/>
        </p:spPr>
        <p:txBody>
          <a:bodyPr wrap="square">
            <a:spAutoFit/>
          </a:bodyPr>
          <a:lstStyle/>
          <a:p>
            <a:pPr>
              <a:lnSpc>
                <a:spcPct val="107000"/>
              </a:lnSpc>
              <a:spcAft>
                <a:spcPts val="800"/>
              </a:spcAft>
              <a:buNone/>
            </a:pPr>
            <a:r>
              <a:rPr lang="en-GB" sz="1600" b="1" kern="100" dirty="0">
                <a:effectLst/>
                <a:latin typeface="Segoe UI Variable Text" pitchFamily="2" charset="0"/>
                <a:ea typeface="Aptos" panose="020B0004020202020204" pitchFamily="34" charset="0"/>
                <a:cs typeface="Times New Roman" panose="02020603050405020304" pitchFamily="18" charset="0"/>
              </a:rPr>
              <a:t>Elon Musk </a:t>
            </a:r>
            <a:r>
              <a:rPr lang="en-GB" sz="1600" kern="100" dirty="0">
                <a:effectLst/>
                <a:latin typeface="Segoe UI Variable Text" pitchFamily="2" charset="0"/>
                <a:ea typeface="Aptos" panose="020B0004020202020204" pitchFamily="34" charset="0"/>
                <a:cs typeface="Times New Roman" panose="02020603050405020304" pitchFamily="18" charset="0"/>
              </a:rPr>
              <a:t>invested large amounts of his own money into companies such as </a:t>
            </a:r>
            <a:r>
              <a:rPr lang="en-GB" sz="1600" b="1" kern="100" dirty="0">
                <a:effectLst/>
                <a:latin typeface="Segoe UI Variable Text" pitchFamily="2" charset="0"/>
                <a:ea typeface="Aptos" panose="020B0004020202020204" pitchFamily="34" charset="0"/>
                <a:cs typeface="Times New Roman" panose="02020603050405020304" pitchFamily="18" charset="0"/>
              </a:rPr>
              <a:t>Tesla</a:t>
            </a:r>
            <a:r>
              <a:rPr lang="en-GB" sz="1600" kern="100" dirty="0">
                <a:effectLst/>
                <a:latin typeface="Segoe UI Variable Text" pitchFamily="2" charset="0"/>
                <a:ea typeface="Aptos" panose="020B0004020202020204" pitchFamily="34" charset="0"/>
                <a:cs typeface="Times New Roman" panose="02020603050405020304" pitchFamily="18" charset="0"/>
              </a:rPr>
              <a:t> and </a:t>
            </a:r>
            <a:r>
              <a:rPr lang="en-GB" sz="1600" b="1" kern="100" dirty="0">
                <a:effectLst/>
                <a:latin typeface="Segoe UI Variable Text" pitchFamily="2" charset="0"/>
                <a:ea typeface="Aptos" panose="020B0004020202020204" pitchFamily="34" charset="0"/>
                <a:cs typeface="Times New Roman" panose="02020603050405020304" pitchFamily="18" charset="0"/>
              </a:rPr>
              <a:t>SpaceX</a:t>
            </a:r>
            <a:r>
              <a:rPr lang="en-GB" sz="1600" kern="100" dirty="0">
                <a:effectLst/>
                <a:latin typeface="Segoe UI Variable Text" pitchFamily="2" charset="0"/>
                <a:ea typeface="Aptos" panose="020B0004020202020204" pitchFamily="34" charset="0"/>
                <a:cs typeface="Times New Roman" panose="02020603050405020304" pitchFamily="18" charset="0"/>
              </a:rPr>
              <a:t>, despite high risks and uncertainty.</a:t>
            </a:r>
          </a:p>
        </p:txBody>
      </p:sp>
    </p:spTree>
    <p:extLst>
      <p:ext uri="{BB962C8B-B14F-4D97-AF65-F5344CB8AC3E}">
        <p14:creationId xmlns:p14="http://schemas.microsoft.com/office/powerpoint/2010/main" val="7393241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2923A-7AC2-74C4-D0DF-BD963AD4CB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90231-52A4-7F95-F992-48329ABDC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97FCD0E3-1D3E-3194-F4CF-C83AF6D18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76AB372-A94A-B09D-22E7-28166745E91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4B31908B-D46F-59B2-05BB-4BF9C0D89C70}"/>
              </a:ext>
            </a:extLst>
          </p:cNvPr>
          <p:cNvSpPr txBox="1"/>
          <p:nvPr/>
        </p:nvSpPr>
        <p:spPr>
          <a:xfrm>
            <a:off x="224790" y="1268535"/>
            <a:ext cx="8204835" cy="369332"/>
          </a:xfrm>
          <a:prstGeom prst="rect">
            <a:avLst/>
          </a:prstGeom>
          <a:noFill/>
        </p:spPr>
        <p:txBody>
          <a:bodyPr wrap="square" rtlCol="0">
            <a:spAutoFit/>
          </a:bodyPr>
          <a:lstStyle/>
          <a:p>
            <a:r>
              <a:rPr lang="en-GB" dirty="0">
                <a:latin typeface="Segoe UI Variable Text" pitchFamily="2" charset="0"/>
              </a:rPr>
              <a:t>Complete the guided practice activity to check your understanding.</a:t>
            </a:r>
          </a:p>
        </p:txBody>
      </p:sp>
      <p:sp>
        <p:nvSpPr>
          <p:cNvPr id="5" name="TextBox 4">
            <a:extLst>
              <a:ext uri="{FF2B5EF4-FFF2-40B4-BE49-F238E27FC236}">
                <a16:creationId xmlns:a16="http://schemas.microsoft.com/office/drawing/2014/main" id="{2ACE95AF-2160-21EB-0140-2CC13A012E15}"/>
              </a:ext>
            </a:extLst>
          </p:cNvPr>
          <p:cNvSpPr txBox="1"/>
          <p:nvPr/>
        </p:nvSpPr>
        <p:spPr>
          <a:xfrm>
            <a:off x="224790" y="1889132"/>
            <a:ext cx="9834282" cy="369332"/>
          </a:xfrm>
          <a:prstGeom prst="rect">
            <a:avLst/>
          </a:prstGeom>
          <a:noFill/>
        </p:spPr>
        <p:txBody>
          <a:bodyPr wrap="square">
            <a:spAutoFit/>
          </a:bodyPr>
          <a:lstStyle/>
          <a:p>
            <a:r>
              <a:rPr lang="en-GB" dirty="0">
                <a:hlinkClick r:id="rId4"/>
              </a:rPr>
              <a:t>BEST PITCHES: Levi Roots' Reggae </a:t>
            </a:r>
            <a:r>
              <a:rPr lang="en-GB" dirty="0" err="1">
                <a:hlinkClick r:id="rId4"/>
              </a:rPr>
              <a:t>Reggae</a:t>
            </a:r>
            <a:r>
              <a:rPr lang="en-GB" dirty="0">
                <a:hlinkClick r:id="rId4"/>
              </a:rPr>
              <a:t> pitch lures Peter Jones! | Dragons' Den - BBC</a:t>
            </a:r>
            <a:endParaRPr lang="en-GB" dirty="0"/>
          </a:p>
        </p:txBody>
      </p:sp>
    </p:spTree>
    <p:extLst>
      <p:ext uri="{BB962C8B-B14F-4D97-AF65-F5344CB8AC3E}">
        <p14:creationId xmlns:p14="http://schemas.microsoft.com/office/powerpoint/2010/main" val="5545779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2024</TotalTime>
  <Words>1239</Words>
  <Application>Microsoft Office PowerPoint</Application>
  <PresentationFormat>Widescreen</PresentationFormat>
  <Paragraphs>182</Paragraphs>
  <Slides>11</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Aptos</vt:lpstr>
      <vt:lpstr>Aptos Display</vt:lpstr>
      <vt:lpstr>Arial</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David Corbett</cp:lastModifiedBy>
  <cp:revision>106</cp:revision>
  <cp:lastPrinted>2026-02-17T16:07:28Z</cp:lastPrinted>
  <dcterms:created xsi:type="dcterms:W3CDTF">2026-01-24T22:14:20Z</dcterms:created>
  <dcterms:modified xsi:type="dcterms:W3CDTF">2026-06-22T07:21:15Z</dcterms:modified>
</cp:coreProperties>
</file>