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8" r:id="rId2"/>
    <p:sldId id="347" r:id="rId3"/>
    <p:sldId id="267" r:id="rId4"/>
    <p:sldId id="263" r:id="rId5"/>
    <p:sldId id="311" r:id="rId6"/>
    <p:sldId id="342" r:id="rId7"/>
    <p:sldId id="329" r:id="rId8"/>
    <p:sldId id="330" r:id="rId9"/>
    <p:sldId id="343" r:id="rId10"/>
    <p:sldId id="344" r:id="rId11"/>
    <p:sldId id="331" r:id="rId12"/>
    <p:sldId id="337" r:id="rId13"/>
    <p:sldId id="345" r:id="rId14"/>
    <p:sldId id="346" r:id="rId15"/>
    <p:sldId id="339" r:id="rId16"/>
    <p:sldId id="323" r:id="rId17"/>
    <p:sldId id="302" r:id="rId18"/>
    <p:sldId id="268" r:id="rId19"/>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59" autoAdjust="0"/>
    <p:restoredTop sz="94660"/>
  </p:normalViewPr>
  <p:slideViewPr>
    <p:cSldViewPr snapToGrid="0">
      <p:cViewPr varScale="1">
        <p:scale>
          <a:sx n="67" d="100"/>
          <a:sy n="67" d="100"/>
        </p:scale>
        <p:origin x="60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dirty="0"/>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09/06/2026</a:t>
            </a:fld>
            <a:endParaRPr lang="en-GB" dirty="0"/>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dirty="0"/>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dirty="0"/>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dirty="0"/>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dirty="0"/>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5CF561-0861-49F7-ADB4-44D0436595CD}" type="slidenum">
              <a:rPr lang="en-GB" smtClean="0"/>
              <a:t>1</a:t>
            </a:fld>
            <a:endParaRPr lang="en-GB" dirty="0"/>
          </a:p>
        </p:txBody>
      </p:sp>
    </p:spTree>
    <p:extLst>
      <p:ext uri="{BB962C8B-B14F-4D97-AF65-F5344CB8AC3E}">
        <p14:creationId xmlns:p14="http://schemas.microsoft.com/office/powerpoint/2010/main" val="32540537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1A28BA-973D-9E6F-F418-85B6BC7D38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E7D56E-F53D-E49F-A1AA-94F17D6EA71F}"/>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3CFBA362-5380-DB10-34C2-02B100A1942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236354-D49B-481E-178D-999FD03B5272}"/>
              </a:ext>
            </a:extLst>
          </p:cNvPr>
          <p:cNvSpPr>
            <a:spLocks noGrp="1"/>
          </p:cNvSpPr>
          <p:nvPr>
            <p:ph type="sldNum" sz="quarter" idx="5"/>
          </p:nvPr>
        </p:nvSpPr>
        <p:spPr/>
        <p:txBody>
          <a:bodyPr/>
          <a:lstStyle/>
          <a:p>
            <a:fld id="{B55CF561-0861-49F7-ADB4-44D0436595CD}" type="slidenum">
              <a:rPr lang="en-GB" smtClean="0"/>
              <a:t>10</a:t>
            </a:fld>
            <a:endParaRPr lang="en-GB" dirty="0"/>
          </a:p>
        </p:txBody>
      </p:sp>
    </p:spTree>
    <p:extLst>
      <p:ext uri="{BB962C8B-B14F-4D97-AF65-F5344CB8AC3E}">
        <p14:creationId xmlns:p14="http://schemas.microsoft.com/office/powerpoint/2010/main" val="3182095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BFA2-50D5-F941-7503-1D742E3665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6230D3-D50C-5C0B-36D1-6462CE6C1EDD}"/>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A3387C3D-BC89-ED56-0D4C-D5B0EDA268B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E881AE-10E7-4CD5-7ACA-EE467DDCEFA4}"/>
              </a:ext>
            </a:extLst>
          </p:cNvPr>
          <p:cNvSpPr>
            <a:spLocks noGrp="1"/>
          </p:cNvSpPr>
          <p:nvPr>
            <p:ph type="sldNum" sz="quarter" idx="5"/>
          </p:nvPr>
        </p:nvSpPr>
        <p:spPr/>
        <p:txBody>
          <a:bodyPr/>
          <a:lstStyle/>
          <a:p>
            <a:fld id="{B55CF561-0861-49F7-ADB4-44D0436595CD}" type="slidenum">
              <a:rPr lang="en-GB" smtClean="0"/>
              <a:t>11</a:t>
            </a:fld>
            <a:endParaRPr lang="en-GB" dirty="0"/>
          </a:p>
        </p:txBody>
      </p:sp>
    </p:spTree>
    <p:extLst>
      <p:ext uri="{BB962C8B-B14F-4D97-AF65-F5344CB8AC3E}">
        <p14:creationId xmlns:p14="http://schemas.microsoft.com/office/powerpoint/2010/main" val="16548320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4719F-C6DB-A8EA-1463-6B17F670AD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AA9D37-38EE-6F34-125B-BD05DC58D5E6}"/>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93AD52A8-D856-8D66-FD26-15D679BCA4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F5D75A1-BC92-7CCC-5C2B-E14EF841714F}"/>
              </a:ext>
            </a:extLst>
          </p:cNvPr>
          <p:cNvSpPr>
            <a:spLocks noGrp="1"/>
          </p:cNvSpPr>
          <p:nvPr>
            <p:ph type="sldNum" sz="quarter" idx="5"/>
          </p:nvPr>
        </p:nvSpPr>
        <p:spPr/>
        <p:txBody>
          <a:bodyPr/>
          <a:lstStyle/>
          <a:p>
            <a:fld id="{B55CF561-0861-49F7-ADB4-44D0436595CD}" type="slidenum">
              <a:rPr lang="en-GB" smtClean="0"/>
              <a:t>12</a:t>
            </a:fld>
            <a:endParaRPr lang="en-GB" dirty="0"/>
          </a:p>
        </p:txBody>
      </p:sp>
    </p:spTree>
    <p:extLst>
      <p:ext uri="{BB962C8B-B14F-4D97-AF65-F5344CB8AC3E}">
        <p14:creationId xmlns:p14="http://schemas.microsoft.com/office/powerpoint/2010/main" val="2464176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8CCBF-97D5-46B0-4077-6856E28CC5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0D2862-57E0-1239-04D2-0DED5148A42B}"/>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ED3D97AF-DA35-B0D7-CB1D-E3582A70162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369B0A7-393B-8F59-57DF-9E8CF86F6B14}"/>
              </a:ext>
            </a:extLst>
          </p:cNvPr>
          <p:cNvSpPr>
            <a:spLocks noGrp="1"/>
          </p:cNvSpPr>
          <p:nvPr>
            <p:ph type="sldNum" sz="quarter" idx="5"/>
          </p:nvPr>
        </p:nvSpPr>
        <p:spPr/>
        <p:txBody>
          <a:bodyPr/>
          <a:lstStyle/>
          <a:p>
            <a:fld id="{B55CF561-0861-49F7-ADB4-44D0436595CD}" type="slidenum">
              <a:rPr lang="en-GB" smtClean="0"/>
              <a:t>13</a:t>
            </a:fld>
            <a:endParaRPr lang="en-GB" dirty="0"/>
          </a:p>
        </p:txBody>
      </p:sp>
    </p:spTree>
    <p:extLst>
      <p:ext uri="{BB962C8B-B14F-4D97-AF65-F5344CB8AC3E}">
        <p14:creationId xmlns:p14="http://schemas.microsoft.com/office/powerpoint/2010/main" val="1678528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6D9BC-500B-35D3-F5CB-8A83D92A0D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11C220-D116-98A2-E34B-0A332BCAAD23}"/>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712855BC-81D3-04A7-8957-25DA58284ED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D33844-9F61-0855-A57B-47C628086631}"/>
              </a:ext>
            </a:extLst>
          </p:cNvPr>
          <p:cNvSpPr>
            <a:spLocks noGrp="1"/>
          </p:cNvSpPr>
          <p:nvPr>
            <p:ph type="sldNum" sz="quarter" idx="5"/>
          </p:nvPr>
        </p:nvSpPr>
        <p:spPr/>
        <p:txBody>
          <a:bodyPr/>
          <a:lstStyle/>
          <a:p>
            <a:fld id="{B55CF561-0861-49F7-ADB4-44D0436595CD}" type="slidenum">
              <a:rPr lang="en-GB" smtClean="0"/>
              <a:t>14</a:t>
            </a:fld>
            <a:endParaRPr lang="en-GB" dirty="0"/>
          </a:p>
        </p:txBody>
      </p:sp>
    </p:spTree>
    <p:extLst>
      <p:ext uri="{BB962C8B-B14F-4D97-AF65-F5344CB8AC3E}">
        <p14:creationId xmlns:p14="http://schemas.microsoft.com/office/powerpoint/2010/main" val="2651851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C4277-B1C5-47F5-DAA3-2154D80F38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AFA9CF-6F9C-E290-D553-779DF353F796}"/>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FAEB7B9E-E566-AC74-B1B8-C3CD609BFBC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2B4F071-E34B-F320-85F8-C4B7A364170B}"/>
              </a:ext>
            </a:extLst>
          </p:cNvPr>
          <p:cNvSpPr>
            <a:spLocks noGrp="1"/>
          </p:cNvSpPr>
          <p:nvPr>
            <p:ph type="sldNum" sz="quarter" idx="5"/>
          </p:nvPr>
        </p:nvSpPr>
        <p:spPr/>
        <p:txBody>
          <a:bodyPr/>
          <a:lstStyle/>
          <a:p>
            <a:fld id="{B55CF561-0861-49F7-ADB4-44D0436595CD}" type="slidenum">
              <a:rPr lang="en-GB" smtClean="0"/>
              <a:t>15</a:t>
            </a:fld>
            <a:endParaRPr lang="en-GB" dirty="0"/>
          </a:p>
        </p:txBody>
      </p:sp>
    </p:spTree>
    <p:extLst>
      <p:ext uri="{BB962C8B-B14F-4D97-AF65-F5344CB8AC3E}">
        <p14:creationId xmlns:p14="http://schemas.microsoft.com/office/powerpoint/2010/main" val="190477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16</a:t>
            </a:fld>
            <a:endParaRPr lang="en-GB" dirty="0"/>
          </a:p>
        </p:txBody>
      </p:sp>
    </p:spTree>
    <p:extLst>
      <p:ext uri="{BB962C8B-B14F-4D97-AF65-F5344CB8AC3E}">
        <p14:creationId xmlns:p14="http://schemas.microsoft.com/office/powerpoint/2010/main" val="483758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17</a:t>
            </a:fld>
            <a:endParaRPr lang="en-GB" dirty="0"/>
          </a:p>
        </p:txBody>
      </p:sp>
    </p:spTree>
    <p:extLst>
      <p:ext uri="{BB962C8B-B14F-4D97-AF65-F5344CB8AC3E}">
        <p14:creationId xmlns:p14="http://schemas.microsoft.com/office/powerpoint/2010/main" val="167089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18</a:t>
            </a:fld>
            <a:endParaRPr lang="en-GB" dirty="0"/>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5623E-4A6A-4A86-8815-7A6DC6D397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13DEFB-1C90-297F-9004-C93B16C9CB5C}"/>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5AC94E63-0697-AA93-D947-008FF44CEF2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29A0294-D2C5-FB9A-29D8-187185FDD570}"/>
              </a:ext>
            </a:extLst>
          </p:cNvPr>
          <p:cNvSpPr>
            <a:spLocks noGrp="1"/>
          </p:cNvSpPr>
          <p:nvPr>
            <p:ph type="sldNum" sz="quarter" idx="5"/>
          </p:nvPr>
        </p:nvSpPr>
        <p:spPr/>
        <p:txBody>
          <a:bodyPr/>
          <a:lstStyle/>
          <a:p>
            <a:fld id="{B55CF561-0861-49F7-ADB4-44D0436595CD}" type="slidenum">
              <a:rPr lang="en-GB" smtClean="0"/>
              <a:t>2</a:t>
            </a:fld>
            <a:endParaRPr lang="en-GB" dirty="0"/>
          </a:p>
        </p:txBody>
      </p:sp>
    </p:spTree>
    <p:extLst>
      <p:ext uri="{BB962C8B-B14F-4D97-AF65-F5344CB8AC3E}">
        <p14:creationId xmlns:p14="http://schemas.microsoft.com/office/powerpoint/2010/main" val="1601917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3</a:t>
            </a:fld>
            <a:endParaRPr lang="en-GB" dirty="0"/>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4</a:t>
            </a:fld>
            <a:endParaRPr lang="en-GB" dirty="0"/>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AFE3C-DF3A-B2CE-84EA-B495E3538E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8BBD9-1EC1-222B-BA63-78B9F6EE55C4}"/>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D722675A-6219-604F-8172-67B6649A17F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5E70838-A498-8FDE-DB12-FB50918DB70F}"/>
              </a:ext>
            </a:extLst>
          </p:cNvPr>
          <p:cNvSpPr>
            <a:spLocks noGrp="1"/>
          </p:cNvSpPr>
          <p:nvPr>
            <p:ph type="sldNum" sz="quarter" idx="5"/>
          </p:nvPr>
        </p:nvSpPr>
        <p:spPr/>
        <p:txBody>
          <a:bodyPr/>
          <a:lstStyle/>
          <a:p>
            <a:fld id="{B55CF561-0861-49F7-ADB4-44D0436595CD}" type="slidenum">
              <a:rPr lang="en-GB" smtClean="0"/>
              <a:t>5</a:t>
            </a:fld>
            <a:endParaRPr lang="en-GB" dirty="0"/>
          </a:p>
        </p:txBody>
      </p:sp>
    </p:spTree>
    <p:extLst>
      <p:ext uri="{BB962C8B-B14F-4D97-AF65-F5344CB8AC3E}">
        <p14:creationId xmlns:p14="http://schemas.microsoft.com/office/powerpoint/2010/main" val="3098536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BA814-3856-B0C8-3A56-9D5626DD7E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FAE2CE-8654-0EE1-A3BB-338353529EF2}"/>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F370D101-1212-5428-C470-FEC6DA9DA04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929282C-CD5F-DDCF-3E9A-D3D59CBD6416}"/>
              </a:ext>
            </a:extLst>
          </p:cNvPr>
          <p:cNvSpPr>
            <a:spLocks noGrp="1"/>
          </p:cNvSpPr>
          <p:nvPr>
            <p:ph type="sldNum" sz="quarter" idx="5"/>
          </p:nvPr>
        </p:nvSpPr>
        <p:spPr/>
        <p:txBody>
          <a:bodyPr/>
          <a:lstStyle/>
          <a:p>
            <a:fld id="{B55CF561-0861-49F7-ADB4-44D0436595CD}" type="slidenum">
              <a:rPr lang="en-GB" smtClean="0"/>
              <a:t>6</a:t>
            </a:fld>
            <a:endParaRPr lang="en-GB" dirty="0"/>
          </a:p>
        </p:txBody>
      </p:sp>
    </p:spTree>
    <p:extLst>
      <p:ext uri="{BB962C8B-B14F-4D97-AF65-F5344CB8AC3E}">
        <p14:creationId xmlns:p14="http://schemas.microsoft.com/office/powerpoint/2010/main" val="4144419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4F7A0-88C6-8A67-2F23-C5D5E8A7D8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ED813-EBF1-AD2C-74B3-D0333608B12C}"/>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D5F20CAE-A3A7-59C9-D786-93BCAB289C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4D25B1-0D02-A9D4-FE8E-6139168F8E84}"/>
              </a:ext>
            </a:extLst>
          </p:cNvPr>
          <p:cNvSpPr>
            <a:spLocks noGrp="1"/>
          </p:cNvSpPr>
          <p:nvPr>
            <p:ph type="sldNum" sz="quarter" idx="5"/>
          </p:nvPr>
        </p:nvSpPr>
        <p:spPr/>
        <p:txBody>
          <a:bodyPr/>
          <a:lstStyle/>
          <a:p>
            <a:fld id="{B55CF561-0861-49F7-ADB4-44D0436595CD}" type="slidenum">
              <a:rPr lang="en-GB" smtClean="0"/>
              <a:t>7</a:t>
            </a:fld>
            <a:endParaRPr lang="en-GB" dirty="0"/>
          </a:p>
        </p:txBody>
      </p:sp>
    </p:spTree>
    <p:extLst>
      <p:ext uri="{BB962C8B-B14F-4D97-AF65-F5344CB8AC3E}">
        <p14:creationId xmlns:p14="http://schemas.microsoft.com/office/powerpoint/2010/main" val="4104283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4F7A0-88C6-8A67-2F23-C5D5E8A7D8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ED813-EBF1-AD2C-74B3-D0333608B12C}"/>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D5F20CAE-A3A7-59C9-D786-93BCAB289C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4D25B1-0D02-A9D4-FE8E-6139168F8E84}"/>
              </a:ext>
            </a:extLst>
          </p:cNvPr>
          <p:cNvSpPr>
            <a:spLocks noGrp="1"/>
          </p:cNvSpPr>
          <p:nvPr>
            <p:ph type="sldNum" sz="quarter" idx="5"/>
          </p:nvPr>
        </p:nvSpPr>
        <p:spPr/>
        <p:txBody>
          <a:bodyPr/>
          <a:lstStyle/>
          <a:p>
            <a:fld id="{B55CF561-0861-49F7-ADB4-44D0436595CD}" type="slidenum">
              <a:rPr lang="en-GB" smtClean="0"/>
              <a:t>8</a:t>
            </a:fld>
            <a:endParaRPr lang="en-GB" dirty="0"/>
          </a:p>
        </p:txBody>
      </p:sp>
    </p:spTree>
    <p:extLst>
      <p:ext uri="{BB962C8B-B14F-4D97-AF65-F5344CB8AC3E}">
        <p14:creationId xmlns:p14="http://schemas.microsoft.com/office/powerpoint/2010/main" val="985268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0E44B-2FD7-0DB2-56FA-5DB287D877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3363AA-B779-9C02-D50C-3C06C9166DCD}"/>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9EA0AF57-52B5-B773-47EC-3B85C1F315C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A327EAD-9CC5-905D-BBBE-F67DDAF5416F}"/>
              </a:ext>
            </a:extLst>
          </p:cNvPr>
          <p:cNvSpPr>
            <a:spLocks noGrp="1"/>
          </p:cNvSpPr>
          <p:nvPr>
            <p:ph type="sldNum" sz="quarter" idx="5"/>
          </p:nvPr>
        </p:nvSpPr>
        <p:spPr/>
        <p:txBody>
          <a:bodyPr/>
          <a:lstStyle/>
          <a:p>
            <a:fld id="{B55CF561-0861-49F7-ADB4-44D0436595CD}" type="slidenum">
              <a:rPr lang="en-GB" smtClean="0"/>
              <a:t>9</a:t>
            </a:fld>
            <a:endParaRPr lang="en-GB" dirty="0"/>
          </a:p>
        </p:txBody>
      </p:sp>
    </p:spTree>
    <p:extLst>
      <p:ext uri="{BB962C8B-B14F-4D97-AF65-F5344CB8AC3E}">
        <p14:creationId xmlns:p14="http://schemas.microsoft.com/office/powerpoint/2010/main" val="216742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dirty="0"/>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dirty="0"/>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7.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7.sv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3:</a:t>
            </a:r>
          </a:p>
          <a:p>
            <a:r>
              <a:rPr lang="en-GB" sz="4000" b="1" dirty="0">
                <a:solidFill>
                  <a:schemeClr val="bg1"/>
                </a:solidFill>
                <a:latin typeface="Segoe UI Black" panose="020B0A02040204020203" pitchFamily="34" charset="0"/>
                <a:ea typeface="Segoe UI Black" panose="020B0A02040204020203" pitchFamily="34" charset="0"/>
              </a:rPr>
              <a:t>Sorting algorithms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8" name="Picture 4" descr="Computer Science Icon Style 21665772 Vector Art at Vecteezy">
            <a:extLst>
              <a:ext uri="{FF2B5EF4-FFF2-40B4-BE49-F238E27FC236}">
                <a16:creationId xmlns:a16="http://schemas.microsoft.com/office/drawing/2014/main" id="{2BA9753A-253A-487D-3EAC-89E5327B3E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903" y="1588764"/>
            <a:ext cx="2254857" cy="195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69821F-BB0E-2A80-1199-FCF332B55CD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A3E9056-82AB-EEFB-1D8B-E101D9D493BC}"/>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Insertion sort</a:t>
            </a:r>
          </a:p>
        </p:txBody>
      </p:sp>
      <p:sp>
        <p:nvSpPr>
          <p:cNvPr id="4" name="Rectangle 3">
            <a:extLst>
              <a:ext uri="{FF2B5EF4-FFF2-40B4-BE49-F238E27FC236}">
                <a16:creationId xmlns:a16="http://schemas.microsoft.com/office/drawing/2014/main" id="{41EEF449-515E-A960-3C6B-95B0D2D60278}"/>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59A1468C-0C12-8E09-6CF8-CAFBD6E824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00121B5C-6A12-2F9E-4ED7-1726F8B688E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E3F3C23A-800A-4519-A54A-BFA48EA0C088}"/>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48421FFD-1EBA-567A-4FFE-2FF82436D97C}"/>
              </a:ext>
            </a:extLst>
          </p:cNvPr>
          <p:cNvSpPr txBox="1"/>
          <p:nvPr/>
        </p:nvSpPr>
        <p:spPr>
          <a:xfrm>
            <a:off x="176790" y="1134457"/>
            <a:ext cx="5490585" cy="1292662"/>
          </a:xfrm>
          <a:prstGeom prst="rect">
            <a:avLst/>
          </a:prstGeom>
          <a:noFill/>
        </p:spPr>
        <p:txBody>
          <a:bodyPr wrap="square">
            <a:spAutoFit/>
          </a:bodyPr>
          <a:lstStyle/>
          <a:p>
            <a:r>
              <a:rPr lang="en-GB" sz="2400" b="1" dirty="0">
                <a:latin typeface="Segoe UI Variable Text" pitchFamily="2" charset="0"/>
              </a:rPr>
              <a:t>What is meant by an insertion sort?</a:t>
            </a:r>
          </a:p>
          <a:p>
            <a:endParaRPr lang="en-GB" dirty="0">
              <a:latin typeface="Segoe UI Variable Text" pitchFamily="2" charset="0"/>
            </a:endParaRPr>
          </a:p>
          <a:p>
            <a:r>
              <a:rPr lang="en-GB" dirty="0">
                <a:latin typeface="Segoe UI Variable Text" pitchFamily="2" charset="0"/>
              </a:rPr>
              <a:t>An </a:t>
            </a:r>
            <a:r>
              <a:rPr lang="en-GB" b="1" dirty="0">
                <a:latin typeface="Segoe UI Variable Text" pitchFamily="2" charset="0"/>
              </a:rPr>
              <a:t>insertion sort</a:t>
            </a:r>
            <a:r>
              <a:rPr lang="en-GB" dirty="0">
                <a:latin typeface="Segoe UI Variable Text" pitchFamily="2" charset="0"/>
              </a:rPr>
              <a:t> is a simple sorting algorithm that builds a sorted list </a:t>
            </a:r>
            <a:r>
              <a:rPr lang="en-GB" b="1" dirty="0">
                <a:latin typeface="Segoe UI Variable Text" pitchFamily="2" charset="0"/>
              </a:rPr>
              <a:t>one item at a time</a:t>
            </a:r>
            <a:r>
              <a:rPr lang="en-GB" dirty="0">
                <a:latin typeface="Segoe UI Variable Text" pitchFamily="2" charset="0"/>
              </a:rPr>
              <a:t>.</a:t>
            </a:r>
            <a:endParaRPr lang="en-GB" dirty="0">
              <a:latin typeface="Segoe UI Variable Text" pitchFamily="2" charset="0"/>
              <a:cs typeface="Segoe UI" panose="020B0502040204020203" pitchFamily="34" charset="0"/>
            </a:endParaRPr>
          </a:p>
        </p:txBody>
      </p:sp>
      <p:sp>
        <p:nvSpPr>
          <p:cNvPr id="5" name="TextBox 4">
            <a:extLst>
              <a:ext uri="{FF2B5EF4-FFF2-40B4-BE49-F238E27FC236}">
                <a16:creationId xmlns:a16="http://schemas.microsoft.com/office/drawing/2014/main" id="{B59F4197-C8F4-FF61-ABE2-BCB1162CA94B}"/>
              </a:ext>
            </a:extLst>
          </p:cNvPr>
          <p:cNvSpPr txBox="1"/>
          <p:nvPr/>
        </p:nvSpPr>
        <p:spPr>
          <a:xfrm>
            <a:off x="226022" y="2706168"/>
            <a:ext cx="3079154" cy="369332"/>
          </a:xfrm>
          <a:prstGeom prst="rect">
            <a:avLst/>
          </a:prstGeom>
          <a:noFill/>
        </p:spPr>
        <p:txBody>
          <a:bodyPr wrap="square">
            <a:spAutoFit/>
          </a:bodyPr>
          <a:lstStyle/>
          <a:p>
            <a:r>
              <a:rPr lang="en-GB" b="1" dirty="0">
                <a:latin typeface="Segoe UI Variable Text" pitchFamily="2" charset="0"/>
              </a:rPr>
              <a:t>How does it work?</a:t>
            </a:r>
          </a:p>
        </p:txBody>
      </p:sp>
      <p:sp>
        <p:nvSpPr>
          <p:cNvPr id="6" name="TextBox 5">
            <a:extLst>
              <a:ext uri="{FF2B5EF4-FFF2-40B4-BE49-F238E27FC236}">
                <a16:creationId xmlns:a16="http://schemas.microsoft.com/office/drawing/2014/main" id="{C41DC694-4900-0F55-C2C4-5F7FA1171928}"/>
              </a:ext>
            </a:extLst>
          </p:cNvPr>
          <p:cNvSpPr txBox="1"/>
          <p:nvPr/>
        </p:nvSpPr>
        <p:spPr>
          <a:xfrm>
            <a:off x="224789" y="3181652"/>
            <a:ext cx="5328286" cy="1754326"/>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Assume the first item is already sorted</a:t>
            </a:r>
          </a:p>
          <a:p>
            <a:pPr marL="285750" indent="-285750">
              <a:buFont typeface="Arial" panose="020B0604020202020204" pitchFamily="34" charset="0"/>
              <a:buChar char="•"/>
            </a:pPr>
            <a:r>
              <a:rPr lang="en-GB" dirty="0">
                <a:latin typeface="Segoe UI Variable Text" pitchFamily="2" charset="0"/>
              </a:rPr>
              <a:t>Take the next item</a:t>
            </a:r>
          </a:p>
          <a:p>
            <a:pPr marL="285750" indent="-285750">
              <a:buFont typeface="Arial" panose="020B0604020202020204" pitchFamily="34" charset="0"/>
              <a:buChar char="•"/>
            </a:pPr>
            <a:r>
              <a:rPr lang="en-GB" dirty="0">
                <a:latin typeface="Segoe UI Variable Text" pitchFamily="2" charset="0"/>
              </a:rPr>
              <a:t>Compare it with items in the sorted section</a:t>
            </a:r>
          </a:p>
          <a:p>
            <a:pPr marL="285750" indent="-285750">
              <a:buFont typeface="Arial" panose="020B0604020202020204" pitchFamily="34" charset="0"/>
              <a:buChar char="•"/>
            </a:pPr>
            <a:r>
              <a:rPr lang="en-GB" dirty="0">
                <a:latin typeface="Segoe UI Variable Text" pitchFamily="2" charset="0"/>
              </a:rPr>
              <a:t>Shift larger items to the right</a:t>
            </a:r>
          </a:p>
          <a:p>
            <a:pPr marL="285750" indent="-285750">
              <a:buFont typeface="Arial" panose="020B0604020202020204" pitchFamily="34" charset="0"/>
              <a:buChar char="•"/>
            </a:pPr>
            <a:r>
              <a:rPr lang="en-GB" dirty="0">
                <a:latin typeface="Segoe UI Variable Text" pitchFamily="2" charset="0"/>
              </a:rPr>
              <a:t>Insert the item into the correct position</a:t>
            </a:r>
          </a:p>
          <a:p>
            <a:pPr marL="285750" indent="-285750">
              <a:buFont typeface="Arial" panose="020B0604020202020204" pitchFamily="34" charset="0"/>
              <a:buChar char="•"/>
            </a:pPr>
            <a:r>
              <a:rPr lang="en-GB" dirty="0">
                <a:latin typeface="Segoe UI Variable Text" pitchFamily="2" charset="0"/>
              </a:rPr>
              <a:t>Repeat until all items are sorted</a:t>
            </a:r>
          </a:p>
        </p:txBody>
      </p:sp>
      <p:sp>
        <p:nvSpPr>
          <p:cNvPr id="29" name="TextBox 28">
            <a:extLst>
              <a:ext uri="{FF2B5EF4-FFF2-40B4-BE49-F238E27FC236}">
                <a16:creationId xmlns:a16="http://schemas.microsoft.com/office/drawing/2014/main" id="{91404AEE-52CA-0066-6261-5642D046EAC4}"/>
              </a:ext>
            </a:extLst>
          </p:cNvPr>
          <p:cNvSpPr txBox="1"/>
          <p:nvPr/>
        </p:nvSpPr>
        <p:spPr>
          <a:xfrm>
            <a:off x="224790" y="5392882"/>
            <a:ext cx="6499860" cy="1200329"/>
          </a:xfrm>
          <a:prstGeom prst="rect">
            <a:avLst/>
          </a:prstGeom>
          <a:noFill/>
        </p:spPr>
        <p:txBody>
          <a:bodyPr wrap="square">
            <a:spAutoFit/>
          </a:bodyPr>
          <a:lstStyle/>
          <a:p>
            <a:pPr>
              <a:buNone/>
            </a:pPr>
            <a:r>
              <a:rPr lang="en-GB" b="1" dirty="0">
                <a:latin typeface="Segoe UI Variable Text" pitchFamily="2" charset="0"/>
              </a:rPr>
              <a:t>When is insertion sort useful?</a:t>
            </a:r>
          </a:p>
          <a:p>
            <a:pPr marL="285750" indent="-285750">
              <a:buFont typeface="Arial" panose="020B0604020202020204" pitchFamily="34" charset="0"/>
              <a:buChar char="•"/>
            </a:pPr>
            <a:r>
              <a:rPr lang="en-GB" dirty="0">
                <a:latin typeface="Segoe UI Variable Text" pitchFamily="2" charset="0"/>
              </a:rPr>
              <a:t>Small datasets</a:t>
            </a:r>
          </a:p>
          <a:p>
            <a:pPr marL="285750" indent="-285750">
              <a:buFont typeface="Arial" panose="020B0604020202020204" pitchFamily="34" charset="0"/>
              <a:buChar char="•"/>
            </a:pPr>
            <a:r>
              <a:rPr lang="en-GB" dirty="0">
                <a:latin typeface="Segoe UI Variable Text" pitchFamily="2" charset="0"/>
              </a:rPr>
              <a:t>Nearly sorted data</a:t>
            </a:r>
          </a:p>
          <a:p>
            <a:pPr marL="285750" indent="-285750">
              <a:buFont typeface="Arial" panose="020B0604020202020204" pitchFamily="34" charset="0"/>
              <a:buChar char="•"/>
            </a:pPr>
            <a:r>
              <a:rPr lang="en-GB" dirty="0">
                <a:latin typeface="Segoe UI Variable Text" pitchFamily="2" charset="0"/>
              </a:rPr>
              <a:t>Situations where simplicity is more important than speed</a:t>
            </a:r>
          </a:p>
        </p:txBody>
      </p:sp>
      <p:sp>
        <p:nvSpPr>
          <p:cNvPr id="7" name="TextBox 6">
            <a:extLst>
              <a:ext uri="{FF2B5EF4-FFF2-40B4-BE49-F238E27FC236}">
                <a16:creationId xmlns:a16="http://schemas.microsoft.com/office/drawing/2014/main" id="{AFF63EC0-C859-B11A-7B32-E8B4F1DCEEB3}"/>
              </a:ext>
            </a:extLst>
          </p:cNvPr>
          <p:cNvSpPr txBox="1"/>
          <p:nvPr/>
        </p:nvSpPr>
        <p:spPr>
          <a:xfrm>
            <a:off x="6354126" y="1917964"/>
            <a:ext cx="5453064" cy="3693319"/>
          </a:xfrm>
          <a:prstGeom prst="rect">
            <a:avLst/>
          </a:prstGeom>
          <a:noFill/>
          <a:ln>
            <a:solidFill>
              <a:schemeClr val="bg1">
                <a:lumMod val="75000"/>
              </a:schemeClr>
            </a:solidFill>
          </a:ln>
        </p:spPr>
        <p:txBody>
          <a:bodyPr wrap="square">
            <a:spAutoFit/>
          </a:bodyPr>
          <a:lstStyle/>
          <a:p>
            <a:r>
              <a:rPr lang="en-GB" b="1" dirty="0"/>
              <a:t>Pass 4</a:t>
            </a:r>
          </a:p>
          <a:p>
            <a:r>
              <a:rPr lang="en-GB" dirty="0"/>
              <a:t>Consider </a:t>
            </a:r>
            <a:r>
              <a:rPr lang="en-GB" b="1" dirty="0">
                <a:solidFill>
                  <a:srgbClr val="FF0000"/>
                </a:solidFill>
              </a:rPr>
              <a:t>2</a:t>
            </a:r>
            <a:endParaRPr lang="en-GB" dirty="0">
              <a:solidFill>
                <a:srgbClr val="FF0000"/>
              </a:solidFill>
            </a:endParaRPr>
          </a:p>
          <a:p>
            <a:r>
              <a:rPr lang="en-GB" dirty="0"/>
              <a:t>Sorted section: </a:t>
            </a:r>
            <a:r>
              <a:rPr lang="en-GB" b="1" dirty="0"/>
              <a:t>[3, 4, 5, 8]</a:t>
            </a:r>
            <a:endParaRPr lang="en-GB" dirty="0"/>
          </a:p>
          <a:p>
            <a:r>
              <a:rPr lang="en-GB" dirty="0">
                <a:solidFill>
                  <a:srgbClr val="FF0000"/>
                </a:solidFill>
              </a:rPr>
              <a:t>2 is less than 8 → shift 8</a:t>
            </a:r>
          </a:p>
          <a:p>
            <a:r>
              <a:rPr lang="en-GB" b="1" dirty="0"/>
              <a:t>3, 4, 5, _, 8</a:t>
            </a:r>
            <a:endParaRPr lang="en-GB" dirty="0"/>
          </a:p>
          <a:p>
            <a:r>
              <a:rPr lang="en-GB" dirty="0">
                <a:solidFill>
                  <a:srgbClr val="FF0000"/>
                </a:solidFill>
              </a:rPr>
              <a:t>2 is less than 5 → shift 5</a:t>
            </a:r>
          </a:p>
          <a:p>
            <a:r>
              <a:rPr lang="en-GB" b="1" dirty="0"/>
              <a:t>3, 4, _, 5, 8</a:t>
            </a:r>
            <a:endParaRPr lang="en-GB" dirty="0"/>
          </a:p>
          <a:p>
            <a:r>
              <a:rPr lang="en-GB" dirty="0">
                <a:solidFill>
                  <a:srgbClr val="FF0000"/>
                </a:solidFill>
              </a:rPr>
              <a:t>2 is less than 4 → shift 4</a:t>
            </a:r>
          </a:p>
          <a:p>
            <a:r>
              <a:rPr lang="en-GB" b="1" dirty="0"/>
              <a:t>3, _, 4, 5, 8</a:t>
            </a:r>
            <a:endParaRPr lang="en-GB" dirty="0"/>
          </a:p>
          <a:p>
            <a:r>
              <a:rPr lang="en-GB" dirty="0">
                <a:solidFill>
                  <a:srgbClr val="FF0000"/>
                </a:solidFill>
              </a:rPr>
              <a:t>2 is less than 3 → shift 3</a:t>
            </a:r>
          </a:p>
          <a:p>
            <a:r>
              <a:rPr lang="en-GB" b="1" dirty="0"/>
              <a:t>_, 3, 4, 5, 8</a:t>
            </a:r>
            <a:endParaRPr lang="en-GB" dirty="0"/>
          </a:p>
          <a:p>
            <a:r>
              <a:rPr lang="en-GB" dirty="0"/>
              <a:t>Insert 2:</a:t>
            </a:r>
          </a:p>
          <a:p>
            <a:r>
              <a:rPr lang="en-GB" b="1" dirty="0"/>
              <a:t>2, 3, 4, 5, 8 </a:t>
            </a:r>
            <a:r>
              <a:rPr lang="en-GB" dirty="0"/>
              <a:t>✅</a:t>
            </a:r>
          </a:p>
        </p:txBody>
      </p:sp>
      <p:sp>
        <p:nvSpPr>
          <p:cNvPr id="8" name="TextBox 7">
            <a:extLst>
              <a:ext uri="{FF2B5EF4-FFF2-40B4-BE49-F238E27FC236}">
                <a16:creationId xmlns:a16="http://schemas.microsoft.com/office/drawing/2014/main" id="{E076D8AD-C484-DC19-F0D7-1CEC0932A010}"/>
              </a:ext>
            </a:extLst>
          </p:cNvPr>
          <p:cNvSpPr txBox="1"/>
          <p:nvPr/>
        </p:nvSpPr>
        <p:spPr>
          <a:xfrm>
            <a:off x="6354127" y="1134457"/>
            <a:ext cx="5453064" cy="646331"/>
          </a:xfrm>
          <a:prstGeom prst="rect">
            <a:avLst/>
          </a:prstGeom>
          <a:noFill/>
          <a:ln>
            <a:solidFill>
              <a:schemeClr val="bg1">
                <a:lumMod val="75000"/>
              </a:schemeClr>
            </a:solidFill>
          </a:ln>
        </p:spPr>
        <p:txBody>
          <a:bodyPr wrap="square">
            <a:spAutoFit/>
          </a:bodyPr>
          <a:lstStyle/>
          <a:p>
            <a:pPr>
              <a:buNone/>
            </a:pPr>
            <a:r>
              <a:rPr lang="en-GB" b="1" dirty="0"/>
              <a:t>Resume</a:t>
            </a:r>
          </a:p>
          <a:p>
            <a:r>
              <a:rPr lang="en-GB" b="1" dirty="0"/>
              <a:t>3, 4, 5, 8, 2</a:t>
            </a:r>
            <a:endParaRPr lang="en-GB" dirty="0"/>
          </a:p>
        </p:txBody>
      </p:sp>
    </p:spTree>
    <p:extLst>
      <p:ext uri="{BB962C8B-B14F-4D97-AF65-F5344CB8AC3E}">
        <p14:creationId xmlns:p14="http://schemas.microsoft.com/office/powerpoint/2010/main" val="4056364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EB26A-E6BE-314D-919F-14D29D62EAC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8BA0E79-B0A5-48A6-0C17-8ABB7631D694}"/>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4" name="Rectangle 3">
            <a:extLst>
              <a:ext uri="{FF2B5EF4-FFF2-40B4-BE49-F238E27FC236}">
                <a16:creationId xmlns:a16="http://schemas.microsoft.com/office/drawing/2014/main" id="{A1DA7A72-8D1D-3165-7182-B7E50966478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581AA42C-EAD4-9960-4F3A-D29FC886C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87B17E39-533B-30C3-AA60-F64118426E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E1FF03C8-2BCD-617F-F000-BDC8D4581A31}"/>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sp>
        <p:nvSpPr>
          <p:cNvPr id="10" name="TextBox 9">
            <a:extLst>
              <a:ext uri="{FF2B5EF4-FFF2-40B4-BE49-F238E27FC236}">
                <a16:creationId xmlns:a16="http://schemas.microsoft.com/office/drawing/2014/main" id="{8CA913E9-7AB8-8AA1-77F2-415B85B48619}"/>
              </a:ext>
            </a:extLst>
          </p:cNvPr>
          <p:cNvSpPr txBox="1"/>
          <p:nvPr/>
        </p:nvSpPr>
        <p:spPr>
          <a:xfrm>
            <a:off x="125730" y="1246619"/>
            <a:ext cx="7692886" cy="369332"/>
          </a:xfrm>
          <a:prstGeom prst="rect">
            <a:avLst/>
          </a:prstGeom>
          <a:noFill/>
        </p:spPr>
        <p:txBody>
          <a:bodyPr wrap="square">
            <a:spAutoFit/>
          </a:bodyPr>
          <a:lstStyle/>
          <a:p>
            <a:pPr>
              <a:buNone/>
            </a:pPr>
            <a:r>
              <a:rPr lang="en-GB" sz="1800" dirty="0">
                <a:latin typeface="Segoe UI Variable Text" pitchFamily="2" charset="0"/>
              </a:rPr>
              <a:t>Example: Sorting playing cards</a:t>
            </a:r>
          </a:p>
        </p:txBody>
      </p:sp>
      <p:sp>
        <p:nvSpPr>
          <p:cNvPr id="5" name="TextBox 4">
            <a:extLst>
              <a:ext uri="{FF2B5EF4-FFF2-40B4-BE49-F238E27FC236}">
                <a16:creationId xmlns:a16="http://schemas.microsoft.com/office/drawing/2014/main" id="{66AD950C-D5EE-A4C0-D276-ED9CC548885E}"/>
              </a:ext>
            </a:extLst>
          </p:cNvPr>
          <p:cNvSpPr txBox="1"/>
          <p:nvPr/>
        </p:nvSpPr>
        <p:spPr>
          <a:xfrm>
            <a:off x="5423144" y="1305289"/>
            <a:ext cx="6129336" cy="1200329"/>
          </a:xfrm>
          <a:prstGeom prst="rect">
            <a:avLst/>
          </a:prstGeom>
          <a:noFill/>
        </p:spPr>
        <p:txBody>
          <a:bodyPr wrap="square">
            <a:spAutoFit/>
          </a:bodyPr>
          <a:lstStyle/>
          <a:p>
            <a:r>
              <a:rPr lang="en-GB" dirty="0">
                <a:latin typeface="Segoe UI Variable Text" pitchFamily="2" charset="0"/>
              </a:rPr>
              <a:t>Imagine a student is sorting a hand of cards in </a:t>
            </a:r>
            <a:r>
              <a:rPr lang="en-GB" b="1" dirty="0">
                <a:latin typeface="Segoe UI Variable Text" pitchFamily="2" charset="0"/>
              </a:rPr>
              <a:t>ascending order</a:t>
            </a:r>
            <a:r>
              <a:rPr lang="en-GB" dirty="0">
                <a:latin typeface="Segoe UI Variable Text" pitchFamily="2" charset="0"/>
              </a:rPr>
              <a:t>.</a:t>
            </a:r>
          </a:p>
          <a:p>
            <a:r>
              <a:rPr lang="en-GB" b="1" dirty="0">
                <a:latin typeface="Segoe UI Variable Text" pitchFamily="2" charset="0"/>
              </a:rPr>
              <a:t>🂡 Unsorted cards:</a:t>
            </a:r>
          </a:p>
          <a:p>
            <a:pPr algn="ctr"/>
            <a:r>
              <a:rPr lang="en-GB" dirty="0">
                <a:latin typeface="Courier New" panose="02070309020205020404" pitchFamily="49" charset="0"/>
                <a:cs typeface="Courier New" panose="02070309020205020404" pitchFamily="49" charset="0"/>
              </a:rPr>
              <a:t>[7, 3, 5, 2]</a:t>
            </a:r>
          </a:p>
        </p:txBody>
      </p:sp>
      <p:graphicFrame>
        <p:nvGraphicFramePr>
          <p:cNvPr id="18" name="Table 17">
            <a:extLst>
              <a:ext uri="{FF2B5EF4-FFF2-40B4-BE49-F238E27FC236}">
                <a16:creationId xmlns:a16="http://schemas.microsoft.com/office/drawing/2014/main" id="{FB636327-5BAF-4B0F-20DB-7A4C5E38E752}"/>
              </a:ext>
            </a:extLst>
          </p:cNvPr>
          <p:cNvGraphicFramePr>
            <a:graphicFrameLocks noGrp="1"/>
          </p:cNvGraphicFramePr>
          <p:nvPr>
            <p:extLst>
              <p:ext uri="{D42A27DB-BD31-4B8C-83A1-F6EECF244321}">
                <p14:modId xmlns:p14="http://schemas.microsoft.com/office/powerpoint/2010/main" val="3640135311"/>
              </p:ext>
            </p:extLst>
          </p:nvPr>
        </p:nvGraphicFramePr>
        <p:xfrm>
          <a:off x="5507037" y="2654646"/>
          <a:ext cx="6129336" cy="3749040"/>
        </p:xfrm>
        <a:graphic>
          <a:graphicData uri="http://schemas.openxmlformats.org/drawingml/2006/table">
            <a:tbl>
              <a:tblPr firstRow="1" bandRow="1">
                <a:tableStyleId>{5940675A-B579-460E-94D1-54222C63F5DA}</a:tableStyleId>
              </a:tblPr>
              <a:tblGrid>
                <a:gridCol w="3064668">
                  <a:extLst>
                    <a:ext uri="{9D8B030D-6E8A-4147-A177-3AD203B41FA5}">
                      <a16:colId xmlns:a16="http://schemas.microsoft.com/office/drawing/2014/main" val="130808545"/>
                    </a:ext>
                  </a:extLst>
                </a:gridCol>
                <a:gridCol w="3064668">
                  <a:extLst>
                    <a:ext uri="{9D8B030D-6E8A-4147-A177-3AD203B41FA5}">
                      <a16:colId xmlns:a16="http://schemas.microsoft.com/office/drawing/2014/main" val="3573870331"/>
                    </a:ext>
                  </a:extLst>
                </a:gridCol>
              </a:tblGrid>
              <a:tr h="1678701">
                <a:tc>
                  <a:txBody>
                    <a:bodyPr/>
                    <a:lstStyle/>
                    <a:p>
                      <a:r>
                        <a:rPr lang="en-GB" b="1" dirty="0"/>
                        <a:t>🔄 </a:t>
                      </a:r>
                      <a:r>
                        <a:rPr lang="en-GB" b="1" dirty="0">
                          <a:latin typeface="Segoe UI Variable Text" pitchFamily="2" charset="0"/>
                        </a:rPr>
                        <a:t>Step 1:</a:t>
                      </a:r>
                    </a:p>
                    <a:p>
                      <a:r>
                        <a:rPr lang="en-GB" dirty="0">
                          <a:latin typeface="Segoe UI Variable Text" pitchFamily="2" charset="0"/>
                        </a:rPr>
                        <a:t>Start with first card → already sorted</a:t>
                      </a:r>
                      <a:br>
                        <a:rPr lang="en-GB" dirty="0"/>
                      </a:br>
                      <a:r>
                        <a:rPr lang="en-GB" sz="1800" kern="1200" dirty="0">
                          <a:solidFill>
                            <a:schemeClr val="tx1"/>
                          </a:solidFill>
                          <a:latin typeface="Courier New" panose="02070309020205020404" pitchFamily="49" charset="0"/>
                          <a:ea typeface="+mn-ea"/>
                          <a:cs typeface="Courier New" panose="02070309020205020404" pitchFamily="49" charset="0"/>
                        </a:rPr>
                        <a:t>[</a:t>
                      </a:r>
                      <a:r>
                        <a:rPr lang="en-GB" sz="1800" kern="1200" dirty="0">
                          <a:solidFill>
                            <a:srgbClr val="FF0000"/>
                          </a:solidFill>
                          <a:latin typeface="Courier New" panose="02070309020205020404" pitchFamily="49" charset="0"/>
                          <a:ea typeface="+mn-ea"/>
                          <a:cs typeface="Courier New" panose="02070309020205020404" pitchFamily="49" charset="0"/>
                        </a:rPr>
                        <a:t>7</a:t>
                      </a:r>
                      <a:r>
                        <a:rPr lang="en-GB" sz="1800" kern="1200" dirty="0">
                          <a:solidFill>
                            <a:schemeClr val="tx1"/>
                          </a:solidFill>
                          <a:latin typeface="Courier New" panose="02070309020205020404" pitchFamily="49" charset="0"/>
                          <a:ea typeface="+mn-ea"/>
                          <a:cs typeface="Courier New" panose="02070309020205020404" pitchFamily="49" charset="0"/>
                        </a:rPr>
                        <a:t>] | 3, 5, 2</a:t>
                      </a:r>
                      <a:endParaRPr lang="en-GB" dirty="0">
                        <a:latin typeface="Courier New" panose="02070309020205020404" pitchFamily="49" charset="0"/>
                        <a:cs typeface="Courier New" panose="02070309020205020404" pitchFamily="49" charset="0"/>
                      </a:endParaRPr>
                    </a:p>
                    <a:p>
                      <a:endParaRPr lang="en-GB" dirty="0"/>
                    </a:p>
                  </a:txBody>
                  <a:tcPr/>
                </a:tc>
                <a:tc>
                  <a:txBody>
                    <a:bodyPr/>
                    <a:lstStyle/>
                    <a:p>
                      <a:r>
                        <a:rPr lang="en-GB" b="1" dirty="0"/>
                        <a:t>🔄 </a:t>
                      </a:r>
                      <a:r>
                        <a:rPr lang="en-GB" b="1" dirty="0">
                          <a:latin typeface="Segoe UI Variable Text" pitchFamily="2" charset="0"/>
                        </a:rPr>
                        <a:t>Step 2:</a:t>
                      </a:r>
                    </a:p>
                    <a:p>
                      <a:r>
                        <a:rPr lang="en-GB" dirty="0">
                          <a:latin typeface="Segoe UI Variable Text" pitchFamily="2" charset="0"/>
                        </a:rPr>
                        <a:t>Take </a:t>
                      </a:r>
                      <a:r>
                        <a:rPr lang="en-GB" b="1" dirty="0">
                          <a:latin typeface="Segoe UI Variable Text" pitchFamily="2" charset="0"/>
                        </a:rPr>
                        <a:t>3</a:t>
                      </a:r>
                      <a:r>
                        <a:rPr lang="en-GB" dirty="0">
                          <a:latin typeface="Segoe UI Variable Text" pitchFamily="2" charset="0"/>
                        </a:rPr>
                        <a:t> and insert into sorted part</a:t>
                      </a:r>
                    </a:p>
                    <a:p>
                      <a:r>
                        <a:rPr lang="en-GB" dirty="0">
                          <a:latin typeface="Segoe UI Variable Text" pitchFamily="2" charset="0"/>
                        </a:rPr>
                        <a:t>Compare with 7 → 3 is smaller → shift 7 right </a:t>
                      </a:r>
                    </a:p>
                    <a:p>
                      <a:r>
                        <a:rPr lang="en-GB" dirty="0">
                          <a:latin typeface="Segoe UI Variable Text" pitchFamily="2" charset="0"/>
                        </a:rPr>
                        <a:t>Insert 3 </a:t>
                      </a:r>
                    </a:p>
                    <a:p>
                      <a:r>
                        <a:rPr lang="en-GB" dirty="0"/>
                        <a:t>👉 </a:t>
                      </a:r>
                      <a:r>
                        <a:rPr lang="en-GB" sz="1800" kern="1200" dirty="0">
                          <a:solidFill>
                            <a:schemeClr val="tx1"/>
                          </a:solidFill>
                          <a:latin typeface="Courier New" panose="02070309020205020404" pitchFamily="49" charset="0"/>
                          <a:ea typeface="+mn-ea"/>
                          <a:cs typeface="Courier New" panose="02070309020205020404" pitchFamily="49" charset="0"/>
                        </a:rPr>
                        <a:t>[</a:t>
                      </a:r>
                      <a:r>
                        <a:rPr lang="en-GB" sz="1800" kern="1200" dirty="0">
                          <a:solidFill>
                            <a:srgbClr val="FF0000"/>
                          </a:solidFill>
                          <a:latin typeface="Courier New" panose="02070309020205020404" pitchFamily="49" charset="0"/>
                          <a:ea typeface="+mn-ea"/>
                          <a:cs typeface="Courier New" panose="02070309020205020404" pitchFamily="49" charset="0"/>
                        </a:rPr>
                        <a:t>3</a:t>
                      </a:r>
                      <a:r>
                        <a:rPr lang="en-GB" sz="1800" kern="1200" dirty="0">
                          <a:solidFill>
                            <a:schemeClr val="tx1"/>
                          </a:solidFill>
                          <a:latin typeface="Courier New" panose="02070309020205020404" pitchFamily="49" charset="0"/>
                          <a:ea typeface="+mn-ea"/>
                          <a:cs typeface="Courier New" panose="02070309020205020404" pitchFamily="49" charset="0"/>
                        </a:rPr>
                        <a:t>, 7] | 5, 2</a:t>
                      </a:r>
                      <a:endParaRPr lang="en-GB" dirty="0">
                        <a:latin typeface="Courier New" panose="02070309020205020404" pitchFamily="49" charset="0"/>
                        <a:cs typeface="Courier New" panose="02070309020205020404" pitchFamily="49" charset="0"/>
                      </a:endParaRPr>
                    </a:p>
                  </a:txBody>
                  <a:tcPr/>
                </a:tc>
                <a:extLst>
                  <a:ext uri="{0D108BD9-81ED-4DB2-BD59-A6C34878D82A}">
                    <a16:rowId xmlns:a16="http://schemas.microsoft.com/office/drawing/2014/main" val="666025852"/>
                  </a:ext>
                </a:extLst>
              </a:tr>
              <a:tr h="1678701">
                <a:tc>
                  <a:txBody>
                    <a:bodyPr/>
                    <a:lstStyle/>
                    <a:p>
                      <a:r>
                        <a:rPr lang="en-GB" b="1" dirty="0"/>
                        <a:t>🔄 Step 3:</a:t>
                      </a:r>
                    </a:p>
                    <a:p>
                      <a:r>
                        <a:rPr lang="en-GB" dirty="0">
                          <a:latin typeface="Segoe UI Variable Text" pitchFamily="2" charset="0"/>
                        </a:rPr>
                        <a:t>Take </a:t>
                      </a:r>
                      <a:r>
                        <a:rPr lang="en-GB" b="1" dirty="0">
                          <a:latin typeface="Segoe UI Variable Text" pitchFamily="2" charset="0"/>
                        </a:rPr>
                        <a:t>5</a:t>
                      </a:r>
                      <a:endParaRPr lang="en-GB" dirty="0">
                        <a:latin typeface="Segoe UI Variable Text" pitchFamily="2" charset="0"/>
                      </a:endParaRPr>
                    </a:p>
                    <a:p>
                      <a:r>
                        <a:rPr lang="en-GB" dirty="0">
                          <a:latin typeface="Segoe UI Variable Text" pitchFamily="2" charset="0"/>
                        </a:rPr>
                        <a:t>Compare with 7 → shift 7 </a:t>
                      </a:r>
                    </a:p>
                    <a:p>
                      <a:r>
                        <a:rPr lang="en-GB" dirty="0">
                          <a:latin typeface="Segoe UI Variable Text" pitchFamily="2" charset="0"/>
                        </a:rPr>
                        <a:t>Compare with 3 → stop </a:t>
                      </a:r>
                    </a:p>
                    <a:p>
                      <a:r>
                        <a:rPr lang="en-GB" dirty="0">
                          <a:latin typeface="Segoe UI Variable Text" pitchFamily="2" charset="0"/>
                        </a:rPr>
                        <a:t>Insert 5 </a:t>
                      </a:r>
                    </a:p>
                    <a:p>
                      <a:r>
                        <a:rPr lang="en-GB" dirty="0"/>
                        <a:t>👉 </a:t>
                      </a:r>
                      <a:r>
                        <a:rPr lang="en-GB" sz="1800" kern="1200" dirty="0">
                          <a:solidFill>
                            <a:schemeClr val="tx1"/>
                          </a:solidFill>
                          <a:latin typeface="Courier New" panose="02070309020205020404" pitchFamily="49" charset="0"/>
                          <a:ea typeface="+mn-ea"/>
                          <a:cs typeface="Courier New" panose="02070309020205020404" pitchFamily="49" charset="0"/>
                        </a:rPr>
                        <a:t>[3, </a:t>
                      </a:r>
                      <a:r>
                        <a:rPr lang="en-GB" sz="1800" kern="1200" dirty="0">
                          <a:solidFill>
                            <a:srgbClr val="FF0000"/>
                          </a:solidFill>
                          <a:latin typeface="Courier New" panose="02070309020205020404" pitchFamily="49" charset="0"/>
                          <a:ea typeface="+mn-ea"/>
                          <a:cs typeface="Courier New" panose="02070309020205020404" pitchFamily="49" charset="0"/>
                        </a:rPr>
                        <a:t>5</a:t>
                      </a:r>
                      <a:r>
                        <a:rPr lang="en-GB" sz="1800" kern="1200" dirty="0">
                          <a:solidFill>
                            <a:schemeClr val="tx1"/>
                          </a:solidFill>
                          <a:latin typeface="Courier New" panose="02070309020205020404" pitchFamily="49" charset="0"/>
                          <a:ea typeface="+mn-ea"/>
                          <a:cs typeface="Courier New" panose="02070309020205020404" pitchFamily="49" charset="0"/>
                        </a:rPr>
                        <a:t>, 7] | 2</a:t>
                      </a:r>
                      <a:endParaRPr lang="en-GB" dirty="0">
                        <a:latin typeface="Courier New" panose="02070309020205020404" pitchFamily="49" charset="0"/>
                        <a:cs typeface="Courier New" panose="02070309020205020404" pitchFamily="49" charset="0"/>
                      </a:endParaRPr>
                    </a:p>
                  </a:txBody>
                  <a:tcPr/>
                </a:tc>
                <a:tc>
                  <a:txBody>
                    <a:bodyPr/>
                    <a:lstStyle/>
                    <a:p>
                      <a:r>
                        <a:rPr lang="en-GB" b="1" dirty="0"/>
                        <a:t>🔄 </a:t>
                      </a:r>
                      <a:r>
                        <a:rPr lang="en-GB" b="1" dirty="0">
                          <a:latin typeface="Segoe UI Variable Text" pitchFamily="2" charset="0"/>
                        </a:rPr>
                        <a:t>Step 4:</a:t>
                      </a:r>
                    </a:p>
                    <a:p>
                      <a:r>
                        <a:rPr lang="en-GB" dirty="0">
                          <a:latin typeface="Segoe UI Variable Text" pitchFamily="2" charset="0"/>
                        </a:rPr>
                        <a:t>Take </a:t>
                      </a:r>
                      <a:r>
                        <a:rPr lang="en-GB" b="1" dirty="0">
                          <a:latin typeface="Segoe UI Variable Text" pitchFamily="2" charset="0"/>
                        </a:rPr>
                        <a:t>2</a:t>
                      </a:r>
                      <a:endParaRPr lang="en-GB" dirty="0">
                        <a:latin typeface="Segoe UI Variable Text" pitchFamily="2" charset="0"/>
                      </a:endParaRPr>
                    </a:p>
                    <a:p>
                      <a:r>
                        <a:rPr lang="en-GB" dirty="0">
                          <a:latin typeface="Segoe UI Variable Text" pitchFamily="2" charset="0"/>
                        </a:rPr>
                        <a:t>Compare with 7, 5, 3 → shift all right </a:t>
                      </a:r>
                    </a:p>
                    <a:p>
                      <a:r>
                        <a:rPr lang="en-GB" dirty="0">
                          <a:latin typeface="Segoe UI Variable Text" pitchFamily="2" charset="0"/>
                        </a:rPr>
                        <a:t>Insert 2 at the beginning </a:t>
                      </a:r>
                    </a:p>
                    <a:p>
                      <a:r>
                        <a:rPr lang="en-GB" dirty="0"/>
                        <a:t>👉 </a:t>
                      </a:r>
                      <a:r>
                        <a:rPr lang="en-GB" sz="1800" kern="1200" dirty="0">
                          <a:solidFill>
                            <a:schemeClr val="tx1"/>
                          </a:solidFill>
                          <a:latin typeface="Segoe UI Variable Text" pitchFamily="2" charset="0"/>
                          <a:ea typeface="+mn-ea"/>
                          <a:cs typeface="+mn-cs"/>
                        </a:rPr>
                        <a:t>[2, 3, 5, </a:t>
                      </a:r>
                      <a:r>
                        <a:rPr lang="en-GB" sz="1800" kern="1200" dirty="0">
                          <a:solidFill>
                            <a:srgbClr val="FF0000"/>
                          </a:solidFill>
                          <a:latin typeface="Segoe UI Variable Text" pitchFamily="2" charset="0"/>
                          <a:ea typeface="+mn-ea"/>
                          <a:cs typeface="+mn-cs"/>
                        </a:rPr>
                        <a:t>7</a:t>
                      </a:r>
                      <a:r>
                        <a:rPr lang="en-GB" sz="1800" kern="1200" dirty="0">
                          <a:solidFill>
                            <a:schemeClr val="tx1"/>
                          </a:solidFill>
                          <a:latin typeface="Segoe UI Variable Text" pitchFamily="2" charset="0"/>
                          <a:ea typeface="+mn-ea"/>
                          <a:cs typeface="+mn-cs"/>
                        </a:rPr>
                        <a:t>]</a:t>
                      </a:r>
                      <a:endParaRPr lang="en-GB" dirty="0">
                        <a:latin typeface="Segoe UI Variable Text" pitchFamily="2" charset="0"/>
                      </a:endParaRPr>
                    </a:p>
                  </a:txBody>
                  <a:tcPr/>
                </a:tc>
                <a:extLst>
                  <a:ext uri="{0D108BD9-81ED-4DB2-BD59-A6C34878D82A}">
                    <a16:rowId xmlns:a16="http://schemas.microsoft.com/office/drawing/2014/main" val="646123842"/>
                  </a:ext>
                </a:extLst>
              </a:tr>
            </a:tbl>
          </a:graphicData>
        </a:graphic>
      </p:graphicFrame>
      <p:pic>
        <p:nvPicPr>
          <p:cNvPr id="20" name="Picture 19">
            <a:extLst>
              <a:ext uri="{FF2B5EF4-FFF2-40B4-BE49-F238E27FC236}">
                <a16:creationId xmlns:a16="http://schemas.microsoft.com/office/drawing/2014/main" id="{8E95860E-BF2F-46DD-7087-02D27BD8D9F4}"/>
              </a:ext>
            </a:extLst>
          </p:cNvPr>
          <p:cNvPicPr>
            <a:picLocks noChangeAspect="1"/>
          </p:cNvPicPr>
          <p:nvPr/>
        </p:nvPicPr>
        <p:blipFill>
          <a:blip r:embed="rId5"/>
          <a:stretch>
            <a:fillRect/>
          </a:stretch>
        </p:blipFill>
        <p:spPr>
          <a:xfrm>
            <a:off x="224791" y="1764979"/>
            <a:ext cx="5013960" cy="3342944"/>
          </a:xfrm>
          <a:prstGeom prst="rect">
            <a:avLst/>
          </a:prstGeom>
        </p:spPr>
      </p:pic>
    </p:spTree>
    <p:extLst>
      <p:ext uri="{BB962C8B-B14F-4D97-AF65-F5344CB8AC3E}">
        <p14:creationId xmlns:p14="http://schemas.microsoft.com/office/powerpoint/2010/main" val="1483789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DF39C-4CED-D09D-CBEB-46C0782791F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257656E-0FD7-ED51-E277-443A36EFBDE9}"/>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Merge sort</a:t>
            </a:r>
          </a:p>
        </p:txBody>
      </p:sp>
      <p:sp>
        <p:nvSpPr>
          <p:cNvPr id="4" name="Rectangle 3">
            <a:extLst>
              <a:ext uri="{FF2B5EF4-FFF2-40B4-BE49-F238E27FC236}">
                <a16:creationId xmlns:a16="http://schemas.microsoft.com/office/drawing/2014/main" id="{57688EB6-8358-974F-0572-11CB249DC24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610DC90B-4D82-0149-D429-E8FB1770B9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3D84F616-9F0E-CDA6-30FD-965E06E27D2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92D5F66A-E74B-E400-0FAB-A4746574F155}"/>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E3340318-87AA-1E60-D62A-F54D85936EA6}"/>
              </a:ext>
            </a:extLst>
          </p:cNvPr>
          <p:cNvSpPr txBox="1"/>
          <p:nvPr/>
        </p:nvSpPr>
        <p:spPr>
          <a:xfrm>
            <a:off x="176791" y="1134457"/>
            <a:ext cx="5309610" cy="1292662"/>
          </a:xfrm>
          <a:prstGeom prst="rect">
            <a:avLst/>
          </a:prstGeom>
          <a:noFill/>
        </p:spPr>
        <p:txBody>
          <a:bodyPr wrap="square">
            <a:spAutoFit/>
          </a:bodyPr>
          <a:lstStyle/>
          <a:p>
            <a:r>
              <a:rPr lang="en-GB" sz="2400" b="1" dirty="0">
                <a:latin typeface="Segoe UI Variable Text" pitchFamily="2" charset="0"/>
              </a:rPr>
              <a:t>What is meant by a merge sort?</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merge sort</a:t>
            </a:r>
            <a:r>
              <a:rPr lang="en-GB" dirty="0">
                <a:latin typeface="Segoe UI Variable Text" pitchFamily="2" charset="0"/>
              </a:rPr>
              <a:t> is a </a:t>
            </a:r>
            <a:r>
              <a:rPr lang="en-GB" b="1" dirty="0">
                <a:latin typeface="Segoe UI Variable Text" pitchFamily="2" charset="0"/>
              </a:rPr>
              <a:t>divide and conquer</a:t>
            </a:r>
            <a:r>
              <a:rPr lang="en-GB" dirty="0">
                <a:latin typeface="Segoe UI Variable Text" pitchFamily="2" charset="0"/>
              </a:rPr>
              <a:t> sorting algorithm.</a:t>
            </a:r>
            <a:endParaRPr lang="en-GB" dirty="0">
              <a:latin typeface="Segoe UI Variable Text" pitchFamily="2" charset="0"/>
              <a:cs typeface="Segoe UI" panose="020B0502040204020203" pitchFamily="34" charset="0"/>
            </a:endParaRPr>
          </a:p>
        </p:txBody>
      </p:sp>
      <p:sp>
        <p:nvSpPr>
          <p:cNvPr id="5" name="TextBox 4">
            <a:extLst>
              <a:ext uri="{FF2B5EF4-FFF2-40B4-BE49-F238E27FC236}">
                <a16:creationId xmlns:a16="http://schemas.microsoft.com/office/drawing/2014/main" id="{CD2C017A-5D8E-8E4B-97B7-636A49D23BD0}"/>
              </a:ext>
            </a:extLst>
          </p:cNvPr>
          <p:cNvSpPr txBox="1"/>
          <p:nvPr/>
        </p:nvSpPr>
        <p:spPr>
          <a:xfrm>
            <a:off x="176791" y="2696643"/>
            <a:ext cx="3079154" cy="369332"/>
          </a:xfrm>
          <a:prstGeom prst="rect">
            <a:avLst/>
          </a:prstGeom>
          <a:noFill/>
        </p:spPr>
        <p:txBody>
          <a:bodyPr wrap="square">
            <a:spAutoFit/>
          </a:bodyPr>
          <a:lstStyle/>
          <a:p>
            <a:r>
              <a:rPr lang="en-GB" b="1" dirty="0">
                <a:latin typeface="Segoe UI Variable Text" pitchFamily="2" charset="0"/>
              </a:rPr>
              <a:t>How does it work?</a:t>
            </a:r>
          </a:p>
        </p:txBody>
      </p:sp>
      <p:graphicFrame>
        <p:nvGraphicFramePr>
          <p:cNvPr id="7" name="Table 6">
            <a:extLst>
              <a:ext uri="{FF2B5EF4-FFF2-40B4-BE49-F238E27FC236}">
                <a16:creationId xmlns:a16="http://schemas.microsoft.com/office/drawing/2014/main" id="{ED20D2C0-5444-D2EE-8D20-92D0D4CF1BB9}"/>
              </a:ext>
            </a:extLst>
          </p:cNvPr>
          <p:cNvGraphicFramePr>
            <a:graphicFrameLocks noGrp="1"/>
          </p:cNvGraphicFramePr>
          <p:nvPr>
            <p:extLst>
              <p:ext uri="{D42A27DB-BD31-4B8C-83A1-F6EECF244321}">
                <p14:modId xmlns:p14="http://schemas.microsoft.com/office/powerpoint/2010/main" val="2960178402"/>
              </p:ext>
            </p:extLst>
          </p:nvPr>
        </p:nvGraphicFramePr>
        <p:xfrm>
          <a:off x="224790" y="3238538"/>
          <a:ext cx="5261610" cy="3017520"/>
        </p:xfrm>
        <a:graphic>
          <a:graphicData uri="http://schemas.openxmlformats.org/drawingml/2006/table">
            <a:tbl>
              <a:tblPr firstRow="1" bandRow="1">
                <a:tableStyleId>{5940675A-B579-460E-94D1-54222C63F5DA}</a:tableStyleId>
              </a:tblPr>
              <a:tblGrid>
                <a:gridCol w="5261610">
                  <a:extLst>
                    <a:ext uri="{9D8B030D-6E8A-4147-A177-3AD203B41FA5}">
                      <a16:colId xmlns:a16="http://schemas.microsoft.com/office/drawing/2014/main" val="2205400804"/>
                    </a:ext>
                  </a:extLst>
                </a:gridCol>
              </a:tblGrid>
              <a:tr h="370840">
                <a:tc>
                  <a:txBody>
                    <a:bodyPr/>
                    <a:lstStyle/>
                    <a:p>
                      <a:r>
                        <a:rPr lang="en-GB" b="1" dirty="0">
                          <a:latin typeface="Segoe UI Variable Text" pitchFamily="2" charset="0"/>
                        </a:rPr>
                        <a:t>1. Divide</a:t>
                      </a:r>
                    </a:p>
                    <a:p>
                      <a:r>
                        <a:rPr lang="en-GB" dirty="0">
                          <a:latin typeface="Segoe UI Variable Text" pitchFamily="2" charset="0"/>
                        </a:rPr>
                        <a:t>Split the list into two halves </a:t>
                      </a:r>
                    </a:p>
                    <a:p>
                      <a:r>
                        <a:rPr lang="en-GB" dirty="0">
                          <a:latin typeface="Segoe UI Variable Text" pitchFamily="2" charset="0"/>
                        </a:rPr>
                        <a:t>Keep splitting until each sublist has </a:t>
                      </a:r>
                      <a:r>
                        <a:rPr lang="en-GB" b="1" dirty="0">
                          <a:latin typeface="Segoe UI Variable Text" pitchFamily="2" charset="0"/>
                        </a:rPr>
                        <a:t>only one item</a:t>
                      </a:r>
                      <a:r>
                        <a:rPr lang="en-GB" dirty="0">
                          <a:latin typeface="Segoe UI Variable Text" pitchFamily="2" charset="0"/>
                        </a:rPr>
                        <a:t> </a:t>
                      </a:r>
                    </a:p>
                    <a:p>
                      <a:r>
                        <a:rPr lang="en-GB" dirty="0">
                          <a:latin typeface="Segoe UI Variable Text" pitchFamily="2" charset="0"/>
                        </a:rPr>
                        <a:t>👉 A single item is already sorted</a:t>
                      </a:r>
                    </a:p>
                  </a:txBody>
                  <a:tcPr/>
                </a:tc>
                <a:extLst>
                  <a:ext uri="{0D108BD9-81ED-4DB2-BD59-A6C34878D82A}">
                    <a16:rowId xmlns:a16="http://schemas.microsoft.com/office/drawing/2014/main" val="3481400983"/>
                  </a:ext>
                </a:extLst>
              </a:tr>
              <a:tr h="370840">
                <a:tc>
                  <a:txBody>
                    <a:bodyPr/>
                    <a:lstStyle/>
                    <a:p>
                      <a:r>
                        <a:rPr lang="en-GB" b="1" dirty="0">
                          <a:latin typeface="Segoe UI Variable Text" pitchFamily="2" charset="0"/>
                        </a:rPr>
                        <a:t>2. Conquer (Sort while merging)</a:t>
                      </a:r>
                    </a:p>
                    <a:p>
                      <a:r>
                        <a:rPr lang="en-GB" dirty="0">
                          <a:latin typeface="Segoe UI Variable Text" pitchFamily="2" charset="0"/>
                        </a:rPr>
                        <a:t>Start merging pairs of lists </a:t>
                      </a:r>
                    </a:p>
                    <a:p>
                      <a:r>
                        <a:rPr lang="en-GB" dirty="0">
                          <a:latin typeface="Segoe UI Variable Text" pitchFamily="2" charset="0"/>
                        </a:rPr>
                        <a:t>Compare elements and combine them in order</a:t>
                      </a:r>
                    </a:p>
                  </a:txBody>
                  <a:tcPr/>
                </a:tc>
                <a:extLst>
                  <a:ext uri="{0D108BD9-81ED-4DB2-BD59-A6C34878D82A}">
                    <a16:rowId xmlns:a16="http://schemas.microsoft.com/office/drawing/2014/main" val="2270444791"/>
                  </a:ext>
                </a:extLst>
              </a:tr>
              <a:tr h="370840">
                <a:tc>
                  <a:txBody>
                    <a:bodyPr/>
                    <a:lstStyle/>
                    <a:p>
                      <a:r>
                        <a:rPr lang="en-GB" b="1" dirty="0">
                          <a:latin typeface="Segoe UI Variable Text" pitchFamily="2" charset="0"/>
                        </a:rPr>
                        <a:t>3. Combine</a:t>
                      </a:r>
                    </a:p>
                    <a:p>
                      <a:r>
                        <a:rPr lang="en-GB" dirty="0">
                          <a:latin typeface="Segoe UI Variable Text" pitchFamily="2" charset="0"/>
                        </a:rPr>
                        <a:t>Keep merging sorted lists together </a:t>
                      </a:r>
                    </a:p>
                    <a:p>
                      <a:r>
                        <a:rPr lang="en-GB" dirty="0">
                          <a:latin typeface="Segoe UI Variable Text" pitchFamily="2" charset="0"/>
                        </a:rPr>
                        <a:t>Repeat until one fully sorted list is formed</a:t>
                      </a:r>
                    </a:p>
                  </a:txBody>
                  <a:tcPr/>
                </a:tc>
                <a:extLst>
                  <a:ext uri="{0D108BD9-81ED-4DB2-BD59-A6C34878D82A}">
                    <a16:rowId xmlns:a16="http://schemas.microsoft.com/office/drawing/2014/main" val="3889758023"/>
                  </a:ext>
                </a:extLst>
              </a:tr>
            </a:tbl>
          </a:graphicData>
        </a:graphic>
      </p:graphicFrame>
      <p:sp>
        <p:nvSpPr>
          <p:cNvPr id="6" name="TextBox 5">
            <a:extLst>
              <a:ext uri="{FF2B5EF4-FFF2-40B4-BE49-F238E27FC236}">
                <a16:creationId xmlns:a16="http://schemas.microsoft.com/office/drawing/2014/main" id="{6BBA5445-D6F5-2FBA-68AA-686D77D7EB03}"/>
              </a:ext>
            </a:extLst>
          </p:cNvPr>
          <p:cNvSpPr txBox="1"/>
          <p:nvPr/>
        </p:nvSpPr>
        <p:spPr>
          <a:xfrm>
            <a:off x="6354127" y="1134457"/>
            <a:ext cx="5453064" cy="1477328"/>
          </a:xfrm>
          <a:prstGeom prst="rect">
            <a:avLst/>
          </a:prstGeom>
          <a:noFill/>
          <a:ln>
            <a:solidFill>
              <a:schemeClr val="bg1">
                <a:lumMod val="75000"/>
              </a:schemeClr>
            </a:solidFill>
          </a:ln>
        </p:spPr>
        <p:txBody>
          <a:bodyPr wrap="square">
            <a:spAutoFit/>
          </a:bodyPr>
          <a:lstStyle/>
          <a:p>
            <a:r>
              <a:rPr lang="en-GB" b="1" dirty="0"/>
              <a:t>5, 3, 8, 4, 2</a:t>
            </a:r>
            <a:endParaRPr lang="en-GB" dirty="0"/>
          </a:p>
          <a:p>
            <a:r>
              <a:rPr lang="en-GB" dirty="0"/>
              <a:t>Merge Sort works by:</a:t>
            </a:r>
          </a:p>
          <a:p>
            <a:pPr marL="285750" indent="-285750">
              <a:buFont typeface="Arial" panose="020B0604020202020204" pitchFamily="34" charset="0"/>
              <a:buChar char="•"/>
            </a:pPr>
            <a:r>
              <a:rPr lang="en-GB" b="1" dirty="0"/>
              <a:t>Dividing</a:t>
            </a:r>
            <a:r>
              <a:rPr lang="en-GB" dirty="0"/>
              <a:t> the list into smaller sublists until each sublist contains one item. </a:t>
            </a:r>
          </a:p>
          <a:p>
            <a:pPr marL="285750" indent="-285750">
              <a:buFont typeface="Arial" panose="020B0604020202020204" pitchFamily="34" charset="0"/>
              <a:buChar char="•"/>
            </a:pPr>
            <a:r>
              <a:rPr lang="en-GB" b="1" dirty="0"/>
              <a:t>Merging</a:t>
            </a:r>
            <a:r>
              <a:rPr lang="en-GB" dirty="0"/>
              <a:t> the sublists back together in order. </a:t>
            </a:r>
          </a:p>
        </p:txBody>
      </p:sp>
      <p:sp>
        <p:nvSpPr>
          <p:cNvPr id="8" name="TextBox 7">
            <a:extLst>
              <a:ext uri="{FF2B5EF4-FFF2-40B4-BE49-F238E27FC236}">
                <a16:creationId xmlns:a16="http://schemas.microsoft.com/office/drawing/2014/main" id="{97F4F01D-C02A-E83F-37F7-A14A7DF80115}"/>
              </a:ext>
            </a:extLst>
          </p:cNvPr>
          <p:cNvSpPr txBox="1"/>
          <p:nvPr/>
        </p:nvSpPr>
        <p:spPr>
          <a:xfrm>
            <a:off x="6354127" y="2768888"/>
            <a:ext cx="5453064" cy="2862322"/>
          </a:xfrm>
          <a:prstGeom prst="rect">
            <a:avLst/>
          </a:prstGeom>
          <a:noFill/>
          <a:ln>
            <a:solidFill>
              <a:schemeClr val="bg1">
                <a:lumMod val="75000"/>
              </a:schemeClr>
            </a:solidFill>
          </a:ln>
        </p:spPr>
        <p:txBody>
          <a:bodyPr wrap="square">
            <a:spAutoFit/>
          </a:bodyPr>
          <a:lstStyle/>
          <a:p>
            <a:r>
              <a:rPr lang="en-GB" b="1" dirty="0"/>
              <a:t>Stage 1: Divide</a:t>
            </a:r>
          </a:p>
          <a:p>
            <a:r>
              <a:rPr lang="en-GB" dirty="0"/>
              <a:t>Start with:</a:t>
            </a:r>
          </a:p>
          <a:p>
            <a:r>
              <a:rPr lang="en-GB" b="1" dirty="0"/>
              <a:t>[5, 3, 8, 4, 2]</a:t>
            </a:r>
            <a:endParaRPr lang="en-GB" dirty="0"/>
          </a:p>
          <a:p>
            <a:r>
              <a:rPr lang="en-GB" dirty="0">
                <a:solidFill>
                  <a:srgbClr val="FF0000"/>
                </a:solidFill>
              </a:rPr>
              <a:t>Split into two halves:</a:t>
            </a:r>
          </a:p>
          <a:p>
            <a:r>
              <a:rPr lang="en-GB" b="1" dirty="0"/>
              <a:t>[5, 3]</a:t>
            </a:r>
            <a:r>
              <a:rPr lang="en-GB" dirty="0"/>
              <a:t> and </a:t>
            </a:r>
            <a:r>
              <a:rPr lang="en-GB" b="1" dirty="0"/>
              <a:t>[8, 4, 2]</a:t>
            </a:r>
            <a:endParaRPr lang="en-GB" dirty="0"/>
          </a:p>
          <a:p>
            <a:r>
              <a:rPr lang="en-GB" dirty="0">
                <a:solidFill>
                  <a:srgbClr val="FF0000"/>
                </a:solidFill>
              </a:rPr>
              <a:t>Split again:</a:t>
            </a:r>
          </a:p>
          <a:p>
            <a:r>
              <a:rPr lang="en-GB" b="1" dirty="0"/>
              <a:t>[5] [3]</a:t>
            </a:r>
            <a:r>
              <a:rPr lang="en-GB" dirty="0"/>
              <a:t> and </a:t>
            </a:r>
            <a:r>
              <a:rPr lang="en-GB" b="1" dirty="0"/>
              <a:t>[8] [4, 2]</a:t>
            </a:r>
            <a:endParaRPr lang="en-GB" dirty="0"/>
          </a:p>
          <a:p>
            <a:r>
              <a:rPr lang="en-GB" dirty="0">
                <a:solidFill>
                  <a:srgbClr val="FF0000"/>
                </a:solidFill>
              </a:rPr>
              <a:t>Split again:</a:t>
            </a:r>
          </a:p>
          <a:p>
            <a:r>
              <a:rPr lang="en-GB" b="1" dirty="0"/>
              <a:t>[5] [3] [8] [4] [2]</a:t>
            </a:r>
            <a:endParaRPr lang="en-GB" dirty="0"/>
          </a:p>
          <a:p>
            <a:r>
              <a:rPr lang="en-GB" dirty="0">
                <a:solidFill>
                  <a:srgbClr val="FF0000"/>
                </a:solidFill>
              </a:rPr>
              <a:t>Each sublist now contains one item</a:t>
            </a:r>
            <a:r>
              <a:rPr lang="en-GB" dirty="0"/>
              <a:t>.</a:t>
            </a:r>
          </a:p>
        </p:txBody>
      </p:sp>
    </p:spTree>
    <p:extLst>
      <p:ext uri="{BB962C8B-B14F-4D97-AF65-F5344CB8AC3E}">
        <p14:creationId xmlns:p14="http://schemas.microsoft.com/office/powerpoint/2010/main" val="3879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60FE4-D63F-EB87-228D-FC6EA96D465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7D04CDF-C099-4E48-EB18-58B13B447F48}"/>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Merge sort</a:t>
            </a:r>
          </a:p>
        </p:txBody>
      </p:sp>
      <p:sp>
        <p:nvSpPr>
          <p:cNvPr id="4" name="Rectangle 3">
            <a:extLst>
              <a:ext uri="{FF2B5EF4-FFF2-40B4-BE49-F238E27FC236}">
                <a16:creationId xmlns:a16="http://schemas.microsoft.com/office/drawing/2014/main" id="{B07581CC-0CD8-A360-57F0-7C38C0C805D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5954F39D-7EB1-345D-885D-DFB6A8DA58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1C4444AF-43A7-BB4E-520B-B86D23DC5C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E3744FDA-6143-9800-333D-B5CDE67B43FF}"/>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4CA8202D-2028-97ED-1CF3-8CB2460D0CD8}"/>
              </a:ext>
            </a:extLst>
          </p:cNvPr>
          <p:cNvSpPr txBox="1"/>
          <p:nvPr/>
        </p:nvSpPr>
        <p:spPr>
          <a:xfrm>
            <a:off x="176791" y="1134457"/>
            <a:ext cx="5309610" cy="1292662"/>
          </a:xfrm>
          <a:prstGeom prst="rect">
            <a:avLst/>
          </a:prstGeom>
          <a:noFill/>
        </p:spPr>
        <p:txBody>
          <a:bodyPr wrap="square">
            <a:spAutoFit/>
          </a:bodyPr>
          <a:lstStyle/>
          <a:p>
            <a:r>
              <a:rPr lang="en-GB" sz="2400" b="1" dirty="0">
                <a:latin typeface="Segoe UI Variable Text" pitchFamily="2" charset="0"/>
              </a:rPr>
              <a:t>What is meant by a merge sort?</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merge sort</a:t>
            </a:r>
            <a:r>
              <a:rPr lang="en-GB" dirty="0">
                <a:latin typeface="Segoe UI Variable Text" pitchFamily="2" charset="0"/>
              </a:rPr>
              <a:t> is a </a:t>
            </a:r>
            <a:r>
              <a:rPr lang="en-GB" b="1" dirty="0">
                <a:latin typeface="Segoe UI Variable Text" pitchFamily="2" charset="0"/>
              </a:rPr>
              <a:t>divide and conquer</a:t>
            </a:r>
            <a:r>
              <a:rPr lang="en-GB" dirty="0">
                <a:latin typeface="Segoe UI Variable Text" pitchFamily="2" charset="0"/>
              </a:rPr>
              <a:t> sorting algorithm.</a:t>
            </a:r>
            <a:endParaRPr lang="en-GB" dirty="0">
              <a:latin typeface="Segoe UI Variable Text" pitchFamily="2" charset="0"/>
              <a:cs typeface="Segoe UI" panose="020B0502040204020203" pitchFamily="34" charset="0"/>
            </a:endParaRPr>
          </a:p>
        </p:txBody>
      </p:sp>
      <p:sp>
        <p:nvSpPr>
          <p:cNvPr id="5" name="TextBox 4">
            <a:extLst>
              <a:ext uri="{FF2B5EF4-FFF2-40B4-BE49-F238E27FC236}">
                <a16:creationId xmlns:a16="http://schemas.microsoft.com/office/drawing/2014/main" id="{E7C0B33C-889D-E3EA-819A-6F7633AB0E15}"/>
              </a:ext>
            </a:extLst>
          </p:cNvPr>
          <p:cNvSpPr txBox="1"/>
          <p:nvPr/>
        </p:nvSpPr>
        <p:spPr>
          <a:xfrm>
            <a:off x="176791" y="2696643"/>
            <a:ext cx="3079154" cy="369332"/>
          </a:xfrm>
          <a:prstGeom prst="rect">
            <a:avLst/>
          </a:prstGeom>
          <a:noFill/>
        </p:spPr>
        <p:txBody>
          <a:bodyPr wrap="square">
            <a:spAutoFit/>
          </a:bodyPr>
          <a:lstStyle/>
          <a:p>
            <a:r>
              <a:rPr lang="en-GB" b="1" dirty="0">
                <a:latin typeface="Segoe UI Variable Text" pitchFamily="2" charset="0"/>
              </a:rPr>
              <a:t>How does it work?</a:t>
            </a:r>
          </a:p>
        </p:txBody>
      </p:sp>
      <p:graphicFrame>
        <p:nvGraphicFramePr>
          <p:cNvPr id="7" name="Table 6">
            <a:extLst>
              <a:ext uri="{FF2B5EF4-FFF2-40B4-BE49-F238E27FC236}">
                <a16:creationId xmlns:a16="http://schemas.microsoft.com/office/drawing/2014/main" id="{95179793-49E8-7317-8B9E-5E463A231259}"/>
              </a:ext>
            </a:extLst>
          </p:cNvPr>
          <p:cNvGraphicFramePr>
            <a:graphicFrameLocks noGrp="1"/>
          </p:cNvGraphicFramePr>
          <p:nvPr/>
        </p:nvGraphicFramePr>
        <p:xfrm>
          <a:off x="224790" y="3238538"/>
          <a:ext cx="5261610" cy="3017520"/>
        </p:xfrm>
        <a:graphic>
          <a:graphicData uri="http://schemas.openxmlformats.org/drawingml/2006/table">
            <a:tbl>
              <a:tblPr firstRow="1" bandRow="1">
                <a:tableStyleId>{5940675A-B579-460E-94D1-54222C63F5DA}</a:tableStyleId>
              </a:tblPr>
              <a:tblGrid>
                <a:gridCol w="5261610">
                  <a:extLst>
                    <a:ext uri="{9D8B030D-6E8A-4147-A177-3AD203B41FA5}">
                      <a16:colId xmlns:a16="http://schemas.microsoft.com/office/drawing/2014/main" val="2205400804"/>
                    </a:ext>
                  </a:extLst>
                </a:gridCol>
              </a:tblGrid>
              <a:tr h="370840">
                <a:tc>
                  <a:txBody>
                    <a:bodyPr/>
                    <a:lstStyle/>
                    <a:p>
                      <a:r>
                        <a:rPr lang="en-GB" b="1" dirty="0">
                          <a:latin typeface="Segoe UI Variable Text" pitchFamily="2" charset="0"/>
                        </a:rPr>
                        <a:t>1. Divide</a:t>
                      </a:r>
                    </a:p>
                    <a:p>
                      <a:r>
                        <a:rPr lang="en-GB" dirty="0">
                          <a:latin typeface="Segoe UI Variable Text" pitchFamily="2" charset="0"/>
                        </a:rPr>
                        <a:t>Split the list into two halves </a:t>
                      </a:r>
                    </a:p>
                    <a:p>
                      <a:r>
                        <a:rPr lang="en-GB" dirty="0">
                          <a:latin typeface="Segoe UI Variable Text" pitchFamily="2" charset="0"/>
                        </a:rPr>
                        <a:t>Keep splitting until each sublist has </a:t>
                      </a:r>
                      <a:r>
                        <a:rPr lang="en-GB" b="1" dirty="0">
                          <a:latin typeface="Segoe UI Variable Text" pitchFamily="2" charset="0"/>
                        </a:rPr>
                        <a:t>only one item</a:t>
                      </a:r>
                      <a:r>
                        <a:rPr lang="en-GB" dirty="0">
                          <a:latin typeface="Segoe UI Variable Text" pitchFamily="2" charset="0"/>
                        </a:rPr>
                        <a:t> </a:t>
                      </a:r>
                    </a:p>
                    <a:p>
                      <a:r>
                        <a:rPr lang="en-GB" dirty="0">
                          <a:latin typeface="Segoe UI Variable Text" pitchFamily="2" charset="0"/>
                        </a:rPr>
                        <a:t>👉 A single item is already sorted</a:t>
                      </a:r>
                    </a:p>
                  </a:txBody>
                  <a:tcPr/>
                </a:tc>
                <a:extLst>
                  <a:ext uri="{0D108BD9-81ED-4DB2-BD59-A6C34878D82A}">
                    <a16:rowId xmlns:a16="http://schemas.microsoft.com/office/drawing/2014/main" val="3481400983"/>
                  </a:ext>
                </a:extLst>
              </a:tr>
              <a:tr h="370840">
                <a:tc>
                  <a:txBody>
                    <a:bodyPr/>
                    <a:lstStyle/>
                    <a:p>
                      <a:r>
                        <a:rPr lang="en-GB" b="1" dirty="0">
                          <a:latin typeface="Segoe UI Variable Text" pitchFamily="2" charset="0"/>
                        </a:rPr>
                        <a:t>2. Conquer (Sort while merging)</a:t>
                      </a:r>
                    </a:p>
                    <a:p>
                      <a:r>
                        <a:rPr lang="en-GB" dirty="0">
                          <a:latin typeface="Segoe UI Variable Text" pitchFamily="2" charset="0"/>
                        </a:rPr>
                        <a:t>Start merging pairs of lists </a:t>
                      </a:r>
                    </a:p>
                    <a:p>
                      <a:r>
                        <a:rPr lang="en-GB" dirty="0">
                          <a:latin typeface="Segoe UI Variable Text" pitchFamily="2" charset="0"/>
                        </a:rPr>
                        <a:t>Compare elements and combine them in order</a:t>
                      </a:r>
                    </a:p>
                  </a:txBody>
                  <a:tcPr/>
                </a:tc>
                <a:extLst>
                  <a:ext uri="{0D108BD9-81ED-4DB2-BD59-A6C34878D82A}">
                    <a16:rowId xmlns:a16="http://schemas.microsoft.com/office/drawing/2014/main" val="2270444791"/>
                  </a:ext>
                </a:extLst>
              </a:tr>
              <a:tr h="370840">
                <a:tc>
                  <a:txBody>
                    <a:bodyPr/>
                    <a:lstStyle/>
                    <a:p>
                      <a:r>
                        <a:rPr lang="en-GB" b="1" dirty="0">
                          <a:latin typeface="Segoe UI Variable Text" pitchFamily="2" charset="0"/>
                        </a:rPr>
                        <a:t>3. Combine</a:t>
                      </a:r>
                    </a:p>
                    <a:p>
                      <a:r>
                        <a:rPr lang="en-GB" dirty="0">
                          <a:latin typeface="Segoe UI Variable Text" pitchFamily="2" charset="0"/>
                        </a:rPr>
                        <a:t>Keep merging sorted lists together </a:t>
                      </a:r>
                    </a:p>
                    <a:p>
                      <a:r>
                        <a:rPr lang="en-GB" dirty="0">
                          <a:latin typeface="Segoe UI Variable Text" pitchFamily="2" charset="0"/>
                        </a:rPr>
                        <a:t>Repeat until one fully sorted list is formed</a:t>
                      </a:r>
                    </a:p>
                  </a:txBody>
                  <a:tcPr/>
                </a:tc>
                <a:extLst>
                  <a:ext uri="{0D108BD9-81ED-4DB2-BD59-A6C34878D82A}">
                    <a16:rowId xmlns:a16="http://schemas.microsoft.com/office/drawing/2014/main" val="3889758023"/>
                  </a:ext>
                </a:extLst>
              </a:tr>
            </a:tbl>
          </a:graphicData>
        </a:graphic>
      </p:graphicFrame>
      <p:sp>
        <p:nvSpPr>
          <p:cNvPr id="8" name="TextBox 7">
            <a:extLst>
              <a:ext uri="{FF2B5EF4-FFF2-40B4-BE49-F238E27FC236}">
                <a16:creationId xmlns:a16="http://schemas.microsoft.com/office/drawing/2014/main" id="{E1C3C698-F7B5-4755-AAC6-16F39C00A36F}"/>
              </a:ext>
            </a:extLst>
          </p:cNvPr>
          <p:cNvSpPr txBox="1"/>
          <p:nvPr/>
        </p:nvSpPr>
        <p:spPr>
          <a:xfrm>
            <a:off x="6373281" y="1145917"/>
            <a:ext cx="5453064" cy="4247317"/>
          </a:xfrm>
          <a:prstGeom prst="rect">
            <a:avLst/>
          </a:prstGeom>
          <a:noFill/>
          <a:ln>
            <a:solidFill>
              <a:schemeClr val="bg1">
                <a:lumMod val="75000"/>
              </a:schemeClr>
            </a:solidFill>
          </a:ln>
        </p:spPr>
        <p:txBody>
          <a:bodyPr wrap="square">
            <a:spAutoFit/>
          </a:bodyPr>
          <a:lstStyle/>
          <a:p>
            <a:r>
              <a:rPr lang="en-GB" b="1" dirty="0"/>
              <a:t>Stage 2: Merge</a:t>
            </a:r>
          </a:p>
          <a:p>
            <a:r>
              <a:rPr lang="en-GB" b="1" dirty="0"/>
              <a:t>Merge [5] and [3]</a:t>
            </a:r>
          </a:p>
          <a:p>
            <a:r>
              <a:rPr lang="en-GB" dirty="0">
                <a:solidFill>
                  <a:srgbClr val="FF0000"/>
                </a:solidFill>
              </a:rPr>
              <a:t>Compare 5 and 3:</a:t>
            </a:r>
          </a:p>
          <a:p>
            <a:r>
              <a:rPr lang="en-GB" b="1" dirty="0"/>
              <a:t>[3, 5]</a:t>
            </a:r>
            <a:endParaRPr lang="en-GB" dirty="0"/>
          </a:p>
          <a:p>
            <a:endParaRPr lang="en-GB" dirty="0"/>
          </a:p>
          <a:p>
            <a:r>
              <a:rPr lang="en-GB" b="1" dirty="0"/>
              <a:t>Merge [4] and [2]</a:t>
            </a:r>
          </a:p>
          <a:p>
            <a:r>
              <a:rPr lang="en-GB" dirty="0">
                <a:solidFill>
                  <a:srgbClr val="FF0000"/>
                </a:solidFill>
              </a:rPr>
              <a:t>Compare 4 and 2:</a:t>
            </a:r>
          </a:p>
          <a:p>
            <a:r>
              <a:rPr lang="en-GB" b="1" dirty="0"/>
              <a:t>[2, 4]</a:t>
            </a:r>
            <a:endParaRPr lang="en-GB" dirty="0"/>
          </a:p>
          <a:p>
            <a:endParaRPr lang="en-GB" dirty="0"/>
          </a:p>
          <a:p>
            <a:r>
              <a:rPr lang="en-GB" b="1" dirty="0"/>
              <a:t>Merge [8] and [2, 4]</a:t>
            </a:r>
          </a:p>
          <a:p>
            <a:r>
              <a:rPr lang="en-GB" dirty="0">
                <a:solidFill>
                  <a:srgbClr val="FF0000"/>
                </a:solidFill>
              </a:rPr>
              <a:t>Compare 8 and 2 → take 2</a:t>
            </a:r>
          </a:p>
          <a:p>
            <a:r>
              <a:rPr lang="en-GB" dirty="0">
                <a:solidFill>
                  <a:srgbClr val="FF0000"/>
                </a:solidFill>
              </a:rPr>
              <a:t>Compare 8 and 4 → take 4</a:t>
            </a:r>
          </a:p>
          <a:p>
            <a:r>
              <a:rPr lang="en-GB" dirty="0">
                <a:solidFill>
                  <a:srgbClr val="FF0000"/>
                </a:solidFill>
              </a:rPr>
              <a:t>Add remaining 8</a:t>
            </a:r>
          </a:p>
          <a:p>
            <a:r>
              <a:rPr lang="en-GB" b="1" dirty="0"/>
              <a:t>[2, 4, 8]</a:t>
            </a:r>
            <a:endParaRPr lang="en-GB" dirty="0"/>
          </a:p>
          <a:p>
            <a:endParaRPr lang="en-GB" dirty="0"/>
          </a:p>
        </p:txBody>
      </p:sp>
    </p:spTree>
    <p:extLst>
      <p:ext uri="{BB962C8B-B14F-4D97-AF65-F5344CB8AC3E}">
        <p14:creationId xmlns:p14="http://schemas.microsoft.com/office/powerpoint/2010/main" val="132310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87BD6-9747-E7B0-0645-DA68A2CBA9E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3F16090-1483-B31C-EFE2-2E915D99CFF6}"/>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Merge sort</a:t>
            </a:r>
          </a:p>
        </p:txBody>
      </p:sp>
      <p:sp>
        <p:nvSpPr>
          <p:cNvPr id="4" name="Rectangle 3">
            <a:extLst>
              <a:ext uri="{FF2B5EF4-FFF2-40B4-BE49-F238E27FC236}">
                <a16:creationId xmlns:a16="http://schemas.microsoft.com/office/drawing/2014/main" id="{71747ABD-0237-C9BB-EE90-77803B8AE0B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D767EE86-16C8-95B9-6647-C8912B065C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B1AEA07A-7E82-2F37-F970-478869F459D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02A69BA-BF71-C219-F403-9465921388B3}"/>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F3EC041C-A28E-C645-52BA-CD118705A0EA}"/>
              </a:ext>
            </a:extLst>
          </p:cNvPr>
          <p:cNvSpPr txBox="1"/>
          <p:nvPr/>
        </p:nvSpPr>
        <p:spPr>
          <a:xfrm>
            <a:off x="176791" y="1134457"/>
            <a:ext cx="5309610" cy="1292662"/>
          </a:xfrm>
          <a:prstGeom prst="rect">
            <a:avLst/>
          </a:prstGeom>
          <a:noFill/>
        </p:spPr>
        <p:txBody>
          <a:bodyPr wrap="square">
            <a:spAutoFit/>
          </a:bodyPr>
          <a:lstStyle/>
          <a:p>
            <a:r>
              <a:rPr lang="en-GB" sz="2400" b="1" dirty="0">
                <a:latin typeface="Segoe UI Variable Text" pitchFamily="2" charset="0"/>
              </a:rPr>
              <a:t>What is meant by a merge sort?</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merge sort</a:t>
            </a:r>
            <a:r>
              <a:rPr lang="en-GB" dirty="0">
                <a:latin typeface="Segoe UI Variable Text" pitchFamily="2" charset="0"/>
              </a:rPr>
              <a:t> is a </a:t>
            </a:r>
            <a:r>
              <a:rPr lang="en-GB" b="1" dirty="0">
                <a:latin typeface="Segoe UI Variable Text" pitchFamily="2" charset="0"/>
              </a:rPr>
              <a:t>divide and conquer</a:t>
            </a:r>
            <a:r>
              <a:rPr lang="en-GB" dirty="0">
                <a:latin typeface="Segoe UI Variable Text" pitchFamily="2" charset="0"/>
              </a:rPr>
              <a:t> sorting algorithm.</a:t>
            </a:r>
            <a:endParaRPr lang="en-GB" dirty="0">
              <a:latin typeface="Segoe UI Variable Text" pitchFamily="2" charset="0"/>
              <a:cs typeface="Segoe UI" panose="020B0502040204020203" pitchFamily="34" charset="0"/>
            </a:endParaRPr>
          </a:p>
        </p:txBody>
      </p:sp>
      <p:sp>
        <p:nvSpPr>
          <p:cNvPr id="5" name="TextBox 4">
            <a:extLst>
              <a:ext uri="{FF2B5EF4-FFF2-40B4-BE49-F238E27FC236}">
                <a16:creationId xmlns:a16="http://schemas.microsoft.com/office/drawing/2014/main" id="{D61D5C07-AEB4-47A2-A768-A9326BEF6E4B}"/>
              </a:ext>
            </a:extLst>
          </p:cNvPr>
          <p:cNvSpPr txBox="1"/>
          <p:nvPr/>
        </p:nvSpPr>
        <p:spPr>
          <a:xfrm>
            <a:off x="176791" y="2696643"/>
            <a:ext cx="3079154" cy="369332"/>
          </a:xfrm>
          <a:prstGeom prst="rect">
            <a:avLst/>
          </a:prstGeom>
          <a:noFill/>
        </p:spPr>
        <p:txBody>
          <a:bodyPr wrap="square">
            <a:spAutoFit/>
          </a:bodyPr>
          <a:lstStyle/>
          <a:p>
            <a:r>
              <a:rPr lang="en-GB" b="1" dirty="0">
                <a:latin typeface="Segoe UI Variable Text" pitchFamily="2" charset="0"/>
              </a:rPr>
              <a:t>How does it work?</a:t>
            </a:r>
          </a:p>
        </p:txBody>
      </p:sp>
      <p:graphicFrame>
        <p:nvGraphicFramePr>
          <p:cNvPr id="7" name="Table 6">
            <a:extLst>
              <a:ext uri="{FF2B5EF4-FFF2-40B4-BE49-F238E27FC236}">
                <a16:creationId xmlns:a16="http://schemas.microsoft.com/office/drawing/2014/main" id="{497B4B8B-22F5-B242-ACF0-0C54C7348BD2}"/>
              </a:ext>
            </a:extLst>
          </p:cNvPr>
          <p:cNvGraphicFramePr>
            <a:graphicFrameLocks noGrp="1"/>
          </p:cNvGraphicFramePr>
          <p:nvPr/>
        </p:nvGraphicFramePr>
        <p:xfrm>
          <a:off x="224790" y="3238538"/>
          <a:ext cx="5261610" cy="3017520"/>
        </p:xfrm>
        <a:graphic>
          <a:graphicData uri="http://schemas.openxmlformats.org/drawingml/2006/table">
            <a:tbl>
              <a:tblPr firstRow="1" bandRow="1">
                <a:tableStyleId>{5940675A-B579-460E-94D1-54222C63F5DA}</a:tableStyleId>
              </a:tblPr>
              <a:tblGrid>
                <a:gridCol w="5261610">
                  <a:extLst>
                    <a:ext uri="{9D8B030D-6E8A-4147-A177-3AD203B41FA5}">
                      <a16:colId xmlns:a16="http://schemas.microsoft.com/office/drawing/2014/main" val="2205400804"/>
                    </a:ext>
                  </a:extLst>
                </a:gridCol>
              </a:tblGrid>
              <a:tr h="370840">
                <a:tc>
                  <a:txBody>
                    <a:bodyPr/>
                    <a:lstStyle/>
                    <a:p>
                      <a:r>
                        <a:rPr lang="en-GB" b="1" dirty="0">
                          <a:latin typeface="Segoe UI Variable Text" pitchFamily="2" charset="0"/>
                        </a:rPr>
                        <a:t>1. Divide</a:t>
                      </a:r>
                    </a:p>
                    <a:p>
                      <a:r>
                        <a:rPr lang="en-GB" dirty="0">
                          <a:latin typeface="Segoe UI Variable Text" pitchFamily="2" charset="0"/>
                        </a:rPr>
                        <a:t>Split the list into two halves </a:t>
                      </a:r>
                    </a:p>
                    <a:p>
                      <a:r>
                        <a:rPr lang="en-GB" dirty="0">
                          <a:latin typeface="Segoe UI Variable Text" pitchFamily="2" charset="0"/>
                        </a:rPr>
                        <a:t>Keep splitting until each sublist has </a:t>
                      </a:r>
                      <a:r>
                        <a:rPr lang="en-GB" b="1" dirty="0">
                          <a:latin typeface="Segoe UI Variable Text" pitchFamily="2" charset="0"/>
                        </a:rPr>
                        <a:t>only one item</a:t>
                      </a:r>
                      <a:r>
                        <a:rPr lang="en-GB" dirty="0">
                          <a:latin typeface="Segoe UI Variable Text" pitchFamily="2" charset="0"/>
                        </a:rPr>
                        <a:t> </a:t>
                      </a:r>
                    </a:p>
                    <a:p>
                      <a:r>
                        <a:rPr lang="en-GB" dirty="0">
                          <a:latin typeface="Segoe UI Variable Text" pitchFamily="2" charset="0"/>
                        </a:rPr>
                        <a:t>👉 A single item is already sorted</a:t>
                      </a:r>
                    </a:p>
                  </a:txBody>
                  <a:tcPr/>
                </a:tc>
                <a:extLst>
                  <a:ext uri="{0D108BD9-81ED-4DB2-BD59-A6C34878D82A}">
                    <a16:rowId xmlns:a16="http://schemas.microsoft.com/office/drawing/2014/main" val="3481400983"/>
                  </a:ext>
                </a:extLst>
              </a:tr>
              <a:tr h="370840">
                <a:tc>
                  <a:txBody>
                    <a:bodyPr/>
                    <a:lstStyle/>
                    <a:p>
                      <a:r>
                        <a:rPr lang="en-GB" b="1" dirty="0">
                          <a:latin typeface="Segoe UI Variable Text" pitchFamily="2" charset="0"/>
                        </a:rPr>
                        <a:t>2. Conquer (Sort while merging)</a:t>
                      </a:r>
                    </a:p>
                    <a:p>
                      <a:r>
                        <a:rPr lang="en-GB" dirty="0">
                          <a:latin typeface="Segoe UI Variable Text" pitchFamily="2" charset="0"/>
                        </a:rPr>
                        <a:t>Start merging pairs of lists </a:t>
                      </a:r>
                    </a:p>
                    <a:p>
                      <a:r>
                        <a:rPr lang="en-GB" dirty="0">
                          <a:latin typeface="Segoe UI Variable Text" pitchFamily="2" charset="0"/>
                        </a:rPr>
                        <a:t>Compare elements and combine them in order</a:t>
                      </a:r>
                    </a:p>
                  </a:txBody>
                  <a:tcPr/>
                </a:tc>
                <a:extLst>
                  <a:ext uri="{0D108BD9-81ED-4DB2-BD59-A6C34878D82A}">
                    <a16:rowId xmlns:a16="http://schemas.microsoft.com/office/drawing/2014/main" val="2270444791"/>
                  </a:ext>
                </a:extLst>
              </a:tr>
              <a:tr h="370840">
                <a:tc>
                  <a:txBody>
                    <a:bodyPr/>
                    <a:lstStyle/>
                    <a:p>
                      <a:r>
                        <a:rPr lang="en-GB" b="1" dirty="0">
                          <a:latin typeface="Segoe UI Variable Text" pitchFamily="2" charset="0"/>
                        </a:rPr>
                        <a:t>3. Combine</a:t>
                      </a:r>
                    </a:p>
                    <a:p>
                      <a:r>
                        <a:rPr lang="en-GB" dirty="0">
                          <a:latin typeface="Segoe UI Variable Text" pitchFamily="2" charset="0"/>
                        </a:rPr>
                        <a:t>Keep merging sorted lists together </a:t>
                      </a:r>
                    </a:p>
                    <a:p>
                      <a:r>
                        <a:rPr lang="en-GB" dirty="0">
                          <a:latin typeface="Segoe UI Variable Text" pitchFamily="2" charset="0"/>
                        </a:rPr>
                        <a:t>Repeat until one fully sorted list is formed</a:t>
                      </a:r>
                    </a:p>
                  </a:txBody>
                  <a:tcPr/>
                </a:tc>
                <a:extLst>
                  <a:ext uri="{0D108BD9-81ED-4DB2-BD59-A6C34878D82A}">
                    <a16:rowId xmlns:a16="http://schemas.microsoft.com/office/drawing/2014/main" val="3889758023"/>
                  </a:ext>
                </a:extLst>
              </a:tr>
            </a:tbl>
          </a:graphicData>
        </a:graphic>
      </p:graphicFrame>
      <p:sp>
        <p:nvSpPr>
          <p:cNvPr id="8" name="TextBox 7">
            <a:extLst>
              <a:ext uri="{FF2B5EF4-FFF2-40B4-BE49-F238E27FC236}">
                <a16:creationId xmlns:a16="http://schemas.microsoft.com/office/drawing/2014/main" id="{AD0B5398-3217-B0A9-5B04-008984A1E535}"/>
              </a:ext>
            </a:extLst>
          </p:cNvPr>
          <p:cNvSpPr txBox="1"/>
          <p:nvPr/>
        </p:nvSpPr>
        <p:spPr>
          <a:xfrm>
            <a:off x="6373281" y="1145917"/>
            <a:ext cx="5453064" cy="2585323"/>
          </a:xfrm>
          <a:prstGeom prst="rect">
            <a:avLst/>
          </a:prstGeom>
          <a:noFill/>
          <a:ln>
            <a:solidFill>
              <a:schemeClr val="bg1">
                <a:lumMod val="75000"/>
              </a:schemeClr>
            </a:solidFill>
          </a:ln>
        </p:spPr>
        <p:txBody>
          <a:bodyPr wrap="square">
            <a:spAutoFit/>
          </a:bodyPr>
          <a:lstStyle/>
          <a:p>
            <a:r>
              <a:rPr lang="en-GB" b="1" dirty="0"/>
              <a:t>Final Merge</a:t>
            </a:r>
          </a:p>
          <a:p>
            <a:r>
              <a:rPr lang="en-GB" dirty="0"/>
              <a:t>Merge:</a:t>
            </a:r>
          </a:p>
          <a:p>
            <a:r>
              <a:rPr lang="en-GB" b="1" dirty="0"/>
              <a:t>[3, 5]</a:t>
            </a:r>
            <a:r>
              <a:rPr lang="en-GB" dirty="0"/>
              <a:t> and </a:t>
            </a:r>
            <a:r>
              <a:rPr lang="en-GB" b="1" dirty="0"/>
              <a:t>[2, 4, 8]</a:t>
            </a:r>
            <a:endParaRPr lang="en-GB" dirty="0"/>
          </a:p>
          <a:p>
            <a:r>
              <a:rPr lang="en-GB" dirty="0">
                <a:solidFill>
                  <a:srgbClr val="FF0000"/>
                </a:solidFill>
              </a:rPr>
              <a:t>Compare 3 and 2 → take 2</a:t>
            </a:r>
          </a:p>
          <a:p>
            <a:r>
              <a:rPr lang="en-GB" dirty="0">
                <a:solidFill>
                  <a:srgbClr val="FF0000"/>
                </a:solidFill>
              </a:rPr>
              <a:t>Compare 3 and 4 → take 3</a:t>
            </a:r>
          </a:p>
          <a:p>
            <a:r>
              <a:rPr lang="en-GB" dirty="0">
                <a:solidFill>
                  <a:srgbClr val="FF0000"/>
                </a:solidFill>
              </a:rPr>
              <a:t>Compare 5 and 4 → take 4</a:t>
            </a:r>
          </a:p>
          <a:p>
            <a:r>
              <a:rPr lang="en-GB" dirty="0">
                <a:solidFill>
                  <a:srgbClr val="FF0000"/>
                </a:solidFill>
              </a:rPr>
              <a:t>Compare 5 and 8 → take 5</a:t>
            </a:r>
          </a:p>
          <a:p>
            <a:r>
              <a:rPr lang="en-GB" dirty="0">
                <a:solidFill>
                  <a:srgbClr val="FF0000"/>
                </a:solidFill>
              </a:rPr>
              <a:t>Add remaining 8</a:t>
            </a:r>
          </a:p>
          <a:p>
            <a:r>
              <a:rPr lang="en-GB" b="1" dirty="0"/>
              <a:t>[2, 3, 4, 5, 8] </a:t>
            </a:r>
            <a:r>
              <a:rPr lang="en-GB" dirty="0"/>
              <a:t>✅</a:t>
            </a:r>
          </a:p>
        </p:txBody>
      </p:sp>
    </p:spTree>
    <p:extLst>
      <p:ext uri="{BB962C8B-B14F-4D97-AF65-F5344CB8AC3E}">
        <p14:creationId xmlns:p14="http://schemas.microsoft.com/office/powerpoint/2010/main" val="1685385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BACD1-0960-0907-29CA-72A2C5177D8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56C7303-4507-5DB7-C5D6-698036727206}"/>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4" name="Rectangle 3">
            <a:extLst>
              <a:ext uri="{FF2B5EF4-FFF2-40B4-BE49-F238E27FC236}">
                <a16:creationId xmlns:a16="http://schemas.microsoft.com/office/drawing/2014/main" id="{C537306E-EC43-ACE6-7B76-208E1CF8DD2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5749F095-1B82-DC2B-711E-2EC3483B71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B7D74F9E-6B20-9F6E-A714-8E80FDA674F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ACA448C-64E2-E1BC-8EBB-69DCB918EE2D}"/>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 </a:t>
            </a:r>
            <a:endParaRPr lang="en-GB" dirty="0"/>
          </a:p>
        </p:txBody>
      </p:sp>
      <p:sp>
        <p:nvSpPr>
          <p:cNvPr id="10" name="TextBox 9">
            <a:extLst>
              <a:ext uri="{FF2B5EF4-FFF2-40B4-BE49-F238E27FC236}">
                <a16:creationId xmlns:a16="http://schemas.microsoft.com/office/drawing/2014/main" id="{D194F52D-D5CA-1A9B-A6C5-8DEACA03B74D}"/>
              </a:ext>
            </a:extLst>
          </p:cNvPr>
          <p:cNvSpPr txBox="1"/>
          <p:nvPr/>
        </p:nvSpPr>
        <p:spPr>
          <a:xfrm>
            <a:off x="125730" y="1246618"/>
            <a:ext cx="5113021" cy="369332"/>
          </a:xfrm>
          <a:prstGeom prst="rect">
            <a:avLst/>
          </a:prstGeom>
          <a:noFill/>
        </p:spPr>
        <p:txBody>
          <a:bodyPr wrap="square">
            <a:spAutoFit/>
          </a:bodyPr>
          <a:lstStyle/>
          <a:p>
            <a:pPr>
              <a:buNone/>
            </a:pPr>
            <a:r>
              <a:rPr lang="en-GB" sz="1800" dirty="0">
                <a:latin typeface="Segoe UI Variable Text" pitchFamily="2" charset="0"/>
              </a:rPr>
              <a:t>Example: Sorting exam papers in a class.</a:t>
            </a:r>
          </a:p>
        </p:txBody>
      </p:sp>
      <p:sp>
        <p:nvSpPr>
          <p:cNvPr id="5" name="TextBox 4">
            <a:extLst>
              <a:ext uri="{FF2B5EF4-FFF2-40B4-BE49-F238E27FC236}">
                <a16:creationId xmlns:a16="http://schemas.microsoft.com/office/drawing/2014/main" id="{678473A2-4604-01B6-AE3C-D11E7C5B2842}"/>
              </a:ext>
            </a:extLst>
          </p:cNvPr>
          <p:cNvSpPr txBox="1"/>
          <p:nvPr/>
        </p:nvSpPr>
        <p:spPr>
          <a:xfrm>
            <a:off x="155239" y="1704906"/>
            <a:ext cx="4273886" cy="923330"/>
          </a:xfrm>
          <a:prstGeom prst="rect">
            <a:avLst/>
          </a:prstGeom>
          <a:noFill/>
        </p:spPr>
        <p:txBody>
          <a:bodyPr wrap="square">
            <a:spAutoFit/>
          </a:bodyPr>
          <a:lstStyle/>
          <a:p>
            <a:r>
              <a:rPr lang="en-GB" dirty="0">
                <a:latin typeface="Segoe UI Variable Text" pitchFamily="2" charset="0"/>
              </a:rPr>
              <a:t>A teacher has a pile of exam papers that they would like to sort from highest to lowest in marks. </a:t>
            </a:r>
            <a:endParaRPr lang="en-GB" dirty="0">
              <a:latin typeface="Segoe UI Variable Text" pitchFamily="2" charset="0"/>
              <a:cs typeface="Courier New" panose="02070309020205020404" pitchFamily="49" charset="0"/>
            </a:endParaRPr>
          </a:p>
        </p:txBody>
      </p:sp>
      <p:sp>
        <p:nvSpPr>
          <p:cNvPr id="6" name="TextBox 5">
            <a:extLst>
              <a:ext uri="{FF2B5EF4-FFF2-40B4-BE49-F238E27FC236}">
                <a16:creationId xmlns:a16="http://schemas.microsoft.com/office/drawing/2014/main" id="{C6525BC5-49F7-2EF2-A82D-40798DC9FCC5}"/>
              </a:ext>
            </a:extLst>
          </p:cNvPr>
          <p:cNvSpPr txBox="1"/>
          <p:nvPr/>
        </p:nvSpPr>
        <p:spPr>
          <a:xfrm>
            <a:off x="155239" y="2628236"/>
            <a:ext cx="4835861" cy="646331"/>
          </a:xfrm>
          <a:prstGeom prst="rect">
            <a:avLst/>
          </a:prstGeom>
          <a:noFill/>
        </p:spPr>
        <p:txBody>
          <a:bodyPr wrap="square">
            <a:spAutoFit/>
          </a:bodyPr>
          <a:lstStyle/>
          <a:p>
            <a:r>
              <a:rPr lang="en-GB" b="1" dirty="0"/>
              <a:t>📄 </a:t>
            </a:r>
            <a:r>
              <a:rPr lang="en-GB" b="1" dirty="0">
                <a:latin typeface="Segoe UI Variable Text" pitchFamily="2" charset="0"/>
              </a:rPr>
              <a:t>Unsorted list:</a:t>
            </a:r>
          </a:p>
          <a:p>
            <a:r>
              <a:rPr lang="en-GB" dirty="0"/>
              <a:t>[38, 27, 43, 3, 9, 82, 10]</a:t>
            </a:r>
          </a:p>
        </p:txBody>
      </p:sp>
      <p:sp>
        <p:nvSpPr>
          <p:cNvPr id="21" name="TextBox 20">
            <a:extLst>
              <a:ext uri="{FF2B5EF4-FFF2-40B4-BE49-F238E27FC236}">
                <a16:creationId xmlns:a16="http://schemas.microsoft.com/office/drawing/2014/main" id="{325A00A4-E6FD-0559-BF35-03C15B69BE8A}"/>
              </a:ext>
            </a:extLst>
          </p:cNvPr>
          <p:cNvSpPr txBox="1"/>
          <p:nvPr/>
        </p:nvSpPr>
        <p:spPr>
          <a:xfrm>
            <a:off x="4610100" y="1246618"/>
            <a:ext cx="6661038" cy="923330"/>
          </a:xfrm>
          <a:prstGeom prst="rect">
            <a:avLst/>
          </a:prstGeom>
          <a:noFill/>
        </p:spPr>
        <p:txBody>
          <a:bodyPr wrap="square">
            <a:spAutoFit/>
          </a:bodyPr>
          <a:lstStyle/>
          <a:p>
            <a:pPr>
              <a:buNone/>
            </a:pPr>
            <a:r>
              <a:rPr lang="en-GB" b="1" dirty="0"/>
              <a:t>✂️ </a:t>
            </a:r>
            <a:r>
              <a:rPr lang="en-GB" b="1" dirty="0">
                <a:latin typeface="Segoe UI Variable Text" pitchFamily="2" charset="0"/>
              </a:rPr>
              <a:t>Step 1: Divide (Split into single elements)</a:t>
            </a:r>
          </a:p>
          <a:p>
            <a:pPr rtl="0">
              <a:buNone/>
            </a:pPr>
            <a:r>
              <a:rPr lang="en-GB" dirty="0">
                <a:latin typeface="Courier New" panose="02070309020205020404" pitchFamily="49" charset="0"/>
              </a:rPr>
              <a:t>[38] [27] [43] [3] [9] [82] [10]</a:t>
            </a:r>
          </a:p>
          <a:p>
            <a:pPr>
              <a:buNone/>
            </a:pPr>
            <a:r>
              <a:rPr lang="en-GB" dirty="0"/>
              <a:t>👉 </a:t>
            </a:r>
            <a:r>
              <a:rPr lang="en-GB" dirty="0">
                <a:latin typeface="Segoe UI Variable Text" pitchFamily="2" charset="0"/>
              </a:rPr>
              <a:t>Each list is now “sorted” (only one item)</a:t>
            </a:r>
          </a:p>
        </p:txBody>
      </p:sp>
      <p:sp>
        <p:nvSpPr>
          <p:cNvPr id="23" name="TextBox 22">
            <a:extLst>
              <a:ext uri="{FF2B5EF4-FFF2-40B4-BE49-F238E27FC236}">
                <a16:creationId xmlns:a16="http://schemas.microsoft.com/office/drawing/2014/main" id="{C2DFD2AF-BBA9-5AF9-1878-5045E49EF4D4}"/>
              </a:ext>
            </a:extLst>
          </p:cNvPr>
          <p:cNvSpPr txBox="1"/>
          <p:nvPr/>
        </p:nvSpPr>
        <p:spPr>
          <a:xfrm>
            <a:off x="4610100" y="2307431"/>
            <a:ext cx="7063844" cy="1754326"/>
          </a:xfrm>
          <a:prstGeom prst="rect">
            <a:avLst/>
          </a:prstGeom>
          <a:noFill/>
        </p:spPr>
        <p:txBody>
          <a:bodyPr wrap="square">
            <a:spAutoFit/>
          </a:bodyPr>
          <a:lstStyle/>
          <a:p>
            <a:pPr>
              <a:buNone/>
            </a:pPr>
            <a:r>
              <a:rPr lang="en-GB" b="1" dirty="0"/>
              <a:t>🔄 </a:t>
            </a:r>
            <a:r>
              <a:rPr lang="en-GB" b="1" dirty="0">
                <a:latin typeface="Segoe UI Variable Text" pitchFamily="2" charset="0"/>
              </a:rPr>
              <a:t>Step 2: Merge (Start combining in order)</a:t>
            </a:r>
          </a:p>
          <a:p>
            <a:pPr>
              <a:buNone/>
            </a:pPr>
            <a:r>
              <a:rPr lang="en-GB" b="1" dirty="0">
                <a:latin typeface="Segoe UI Variable Text" pitchFamily="2" charset="0"/>
              </a:rPr>
              <a:t>Merge pairs:</a:t>
            </a:r>
          </a:p>
          <a:p>
            <a:pPr rtl="0">
              <a:buNone/>
            </a:pPr>
            <a:r>
              <a:rPr lang="en-GB" dirty="0">
                <a:latin typeface="Courier New" panose="02070309020205020404" pitchFamily="49" charset="0"/>
              </a:rPr>
              <a:t>[27] + [43] → [27, 43]</a:t>
            </a:r>
            <a:br>
              <a:rPr lang="en-GB" dirty="0">
                <a:latin typeface="Courier New" panose="02070309020205020404" pitchFamily="49" charset="0"/>
              </a:rPr>
            </a:br>
            <a:r>
              <a:rPr lang="en-GB" dirty="0">
                <a:latin typeface="Courier New" panose="02070309020205020404" pitchFamily="49" charset="0"/>
              </a:rPr>
              <a:t>[3] + [9] → [3, 9]</a:t>
            </a:r>
            <a:br>
              <a:rPr lang="en-GB" dirty="0">
                <a:latin typeface="Courier New" panose="02070309020205020404" pitchFamily="49" charset="0"/>
              </a:rPr>
            </a:br>
            <a:r>
              <a:rPr lang="en-GB" dirty="0">
                <a:latin typeface="Courier New" panose="02070309020205020404" pitchFamily="49" charset="0"/>
              </a:rPr>
              <a:t>[82] + [10] → [10, 82]</a:t>
            </a:r>
          </a:p>
          <a:p>
            <a:pPr rtl="0">
              <a:buNone/>
            </a:pPr>
            <a:r>
              <a:rPr lang="en-GB" dirty="0">
                <a:solidFill>
                  <a:srgbClr val="FF0000"/>
                </a:solidFill>
                <a:latin typeface="Courier New" panose="02070309020205020404" pitchFamily="49" charset="0"/>
              </a:rPr>
              <a:t>[38] [27, 43] [3, 9] [10, 82]</a:t>
            </a:r>
          </a:p>
        </p:txBody>
      </p:sp>
      <p:sp>
        <p:nvSpPr>
          <p:cNvPr id="25" name="TextBox 24">
            <a:extLst>
              <a:ext uri="{FF2B5EF4-FFF2-40B4-BE49-F238E27FC236}">
                <a16:creationId xmlns:a16="http://schemas.microsoft.com/office/drawing/2014/main" id="{09455DD8-D363-0680-CB78-450D5952A554}"/>
              </a:ext>
            </a:extLst>
          </p:cNvPr>
          <p:cNvSpPr txBox="1"/>
          <p:nvPr/>
        </p:nvSpPr>
        <p:spPr>
          <a:xfrm>
            <a:off x="4610101" y="4107924"/>
            <a:ext cx="7476340" cy="1754326"/>
          </a:xfrm>
          <a:prstGeom prst="rect">
            <a:avLst/>
          </a:prstGeom>
          <a:noFill/>
        </p:spPr>
        <p:txBody>
          <a:bodyPr wrap="square">
            <a:spAutoFit/>
          </a:bodyPr>
          <a:lstStyle/>
          <a:p>
            <a:pPr>
              <a:buNone/>
            </a:pPr>
            <a:r>
              <a:rPr lang="en-GB" b="1" dirty="0">
                <a:latin typeface="Segoe UI Variable Text" pitchFamily="2" charset="0"/>
              </a:rPr>
              <a:t>Merge next level:</a:t>
            </a:r>
          </a:p>
          <a:p>
            <a:pPr rtl="0">
              <a:buNone/>
            </a:pPr>
            <a:r>
              <a:rPr lang="en-GB" dirty="0">
                <a:latin typeface="Courier New" panose="02070309020205020404" pitchFamily="49" charset="0"/>
              </a:rPr>
              <a:t>[38] + [27, 43]</a:t>
            </a:r>
            <a:br>
              <a:rPr lang="en-GB" dirty="0">
                <a:latin typeface="Courier New" panose="02070309020205020404" pitchFamily="49" charset="0"/>
              </a:rPr>
            </a:br>
            <a:r>
              <a:rPr lang="en-GB" dirty="0">
                <a:latin typeface="Courier New" panose="02070309020205020404" pitchFamily="49" charset="0"/>
              </a:rPr>
              <a:t>→ compare 38 &amp; 27 → [27]</a:t>
            </a:r>
            <a:br>
              <a:rPr lang="en-GB" dirty="0">
                <a:latin typeface="Courier New" panose="02070309020205020404" pitchFamily="49" charset="0"/>
              </a:rPr>
            </a:br>
            <a:r>
              <a:rPr lang="en-GB" dirty="0">
                <a:latin typeface="Courier New" panose="02070309020205020404" pitchFamily="49" charset="0"/>
              </a:rPr>
              <a:t>→ compare 38 &amp; 43 → [27, 38, 43]</a:t>
            </a:r>
            <a:br>
              <a:rPr lang="en-GB" dirty="0">
                <a:latin typeface="Courier New" panose="02070309020205020404" pitchFamily="49" charset="0"/>
              </a:rPr>
            </a:br>
            <a:br>
              <a:rPr lang="en-GB" dirty="0">
                <a:latin typeface="Courier New" panose="02070309020205020404" pitchFamily="49" charset="0"/>
              </a:rPr>
            </a:br>
            <a:r>
              <a:rPr lang="en-GB" dirty="0">
                <a:solidFill>
                  <a:srgbClr val="FF0000"/>
                </a:solidFill>
                <a:latin typeface="Courier New" panose="02070309020205020404" pitchFamily="49" charset="0"/>
              </a:rPr>
              <a:t>[27, 38, 43]    [3, 9, 10, 82]</a:t>
            </a:r>
          </a:p>
        </p:txBody>
      </p:sp>
      <p:sp>
        <p:nvSpPr>
          <p:cNvPr id="27" name="TextBox 26">
            <a:extLst>
              <a:ext uri="{FF2B5EF4-FFF2-40B4-BE49-F238E27FC236}">
                <a16:creationId xmlns:a16="http://schemas.microsoft.com/office/drawing/2014/main" id="{85B9872A-4262-3B72-22D6-8067D249D83C}"/>
              </a:ext>
            </a:extLst>
          </p:cNvPr>
          <p:cNvSpPr txBox="1"/>
          <p:nvPr/>
        </p:nvSpPr>
        <p:spPr>
          <a:xfrm>
            <a:off x="4659154" y="6042055"/>
            <a:ext cx="6129336" cy="646331"/>
          </a:xfrm>
          <a:prstGeom prst="rect">
            <a:avLst/>
          </a:prstGeom>
          <a:noFill/>
        </p:spPr>
        <p:txBody>
          <a:bodyPr wrap="square">
            <a:spAutoFit/>
          </a:bodyPr>
          <a:lstStyle/>
          <a:p>
            <a:pPr>
              <a:buNone/>
            </a:pPr>
            <a:r>
              <a:rPr lang="en-GB" b="1" dirty="0"/>
              <a:t>✅ </a:t>
            </a:r>
            <a:r>
              <a:rPr lang="en-GB" b="1" dirty="0">
                <a:latin typeface="Segoe UI Variable Text" pitchFamily="2" charset="0"/>
              </a:rPr>
              <a:t>Final sorted list:</a:t>
            </a:r>
          </a:p>
          <a:p>
            <a:pPr>
              <a:buNone/>
            </a:pPr>
            <a:r>
              <a:rPr lang="en-GB" dirty="0">
                <a:latin typeface="Courier New" panose="02070309020205020404" pitchFamily="49" charset="0"/>
              </a:rPr>
              <a:t>[3, 9, 10, 27, 38, 43, 82]</a:t>
            </a:r>
            <a:endParaRPr lang="en-GB" dirty="0"/>
          </a:p>
        </p:txBody>
      </p:sp>
      <p:pic>
        <p:nvPicPr>
          <p:cNvPr id="31" name="Picture 30">
            <a:extLst>
              <a:ext uri="{FF2B5EF4-FFF2-40B4-BE49-F238E27FC236}">
                <a16:creationId xmlns:a16="http://schemas.microsoft.com/office/drawing/2014/main" id="{ADE548E0-755C-158E-3E17-1CF11781FB00}"/>
              </a:ext>
            </a:extLst>
          </p:cNvPr>
          <p:cNvPicPr>
            <a:picLocks noChangeAspect="1"/>
          </p:cNvPicPr>
          <p:nvPr/>
        </p:nvPicPr>
        <p:blipFill>
          <a:blip r:embed="rId5"/>
          <a:stretch>
            <a:fillRect/>
          </a:stretch>
        </p:blipFill>
        <p:spPr>
          <a:xfrm>
            <a:off x="224791" y="3377567"/>
            <a:ext cx="4154778" cy="2766058"/>
          </a:xfrm>
          <a:prstGeom prst="rect">
            <a:avLst/>
          </a:prstGeom>
        </p:spPr>
      </p:pic>
    </p:spTree>
    <p:extLst>
      <p:ext uri="{BB962C8B-B14F-4D97-AF65-F5344CB8AC3E}">
        <p14:creationId xmlns:p14="http://schemas.microsoft.com/office/powerpoint/2010/main" val="1978173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Application (Learning in Context – MediQueue)*</a:t>
            </a:r>
          </a:p>
          <a:p>
            <a:pPr marL="285750" indent="-285750">
              <a:buFont typeface="Arial" panose="020B0604020202020204" pitchFamily="34" charset="0"/>
              <a:buChar char="•"/>
            </a:pPr>
            <a:r>
              <a:rPr lang="en-GB" dirty="0">
                <a:latin typeface="Segoe UI Variable Text" pitchFamily="2" charset="0"/>
              </a:rPr>
              <a:t>Task 4: Exam-style question</a:t>
            </a:r>
          </a:p>
          <a:p>
            <a:pPr marL="285750" indent="-285750">
              <a:buFont typeface="Arial" panose="020B0604020202020204" pitchFamily="34" charset="0"/>
              <a:buChar char="•"/>
            </a:pPr>
            <a:endParaRPr lang="en-GB" dirty="0">
              <a:latin typeface="Segoe UI Variable Text" pitchFamily="2" charset="0"/>
            </a:endParaRPr>
          </a:p>
          <a:p>
            <a:r>
              <a:rPr lang="en-GB" dirty="0">
                <a:latin typeface="Segoe UI Variable Text" pitchFamily="2" charset="0"/>
              </a:rPr>
              <a:t>*This can be completed as an independent study/homework,</a:t>
            </a:r>
          </a:p>
        </p:txBody>
      </p:sp>
    </p:spTree>
    <p:extLst>
      <p:ext uri="{BB962C8B-B14F-4D97-AF65-F5344CB8AC3E}">
        <p14:creationId xmlns:p14="http://schemas.microsoft.com/office/powerpoint/2010/main" val="1425022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F7A46-C27D-6444-9043-FC48E95C2C4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2B9120B-14D4-2D9E-FED4-9484311E4FF2}"/>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Searching algorithms</a:t>
            </a:r>
          </a:p>
        </p:txBody>
      </p:sp>
      <p:sp>
        <p:nvSpPr>
          <p:cNvPr id="4" name="Rectangle 3">
            <a:extLst>
              <a:ext uri="{FF2B5EF4-FFF2-40B4-BE49-F238E27FC236}">
                <a16:creationId xmlns:a16="http://schemas.microsoft.com/office/drawing/2014/main" id="{D0820B63-AE04-FC42-BFF6-436901CE3FC1}"/>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30D7586E-1D76-8A2A-6248-66623457CA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8407D7E4-8EFF-51CE-B83E-4AD2F7F7F960}"/>
              </a:ext>
            </a:extLst>
          </p:cNvPr>
          <p:cNvSpPr txBox="1"/>
          <p:nvPr/>
        </p:nvSpPr>
        <p:spPr>
          <a:xfrm>
            <a:off x="7334250" y="1429018"/>
            <a:ext cx="4472940" cy="2308324"/>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marL="342900" indent="-342900">
              <a:buFont typeface="+mj-lt"/>
              <a:buAutoNum type="arabicPeriod"/>
            </a:pPr>
            <a:r>
              <a:rPr lang="en-GB" dirty="0">
                <a:latin typeface="Segoe UI Variable Text" pitchFamily="2" charset="0"/>
              </a:rPr>
              <a:t>What is the first problem with this list?</a:t>
            </a:r>
          </a:p>
          <a:p>
            <a:pPr marL="342900" indent="-342900">
              <a:buFont typeface="+mj-lt"/>
              <a:buAutoNum type="arabicPeriod"/>
            </a:pPr>
            <a:r>
              <a:rPr lang="en-GB" dirty="0">
                <a:latin typeface="Segoe UI Variable Text" pitchFamily="2" charset="0"/>
              </a:rPr>
              <a:t>Can a binary search be used on this data?</a:t>
            </a:r>
          </a:p>
          <a:p>
            <a:pPr marL="342900" indent="-342900">
              <a:buFont typeface="+mj-lt"/>
              <a:buAutoNum type="arabicPeriod"/>
            </a:pPr>
            <a:r>
              <a:rPr lang="en-GB" dirty="0">
                <a:latin typeface="Segoe UI Variable Text" pitchFamily="2" charset="0"/>
              </a:rPr>
              <a:t>What needs to be done before a binary search can take place? </a:t>
            </a:r>
          </a:p>
          <a:p>
            <a:pPr marL="342900" indent="-342900">
              <a:buFont typeface="+mj-lt"/>
              <a:buAutoNum type="arabicPeriod"/>
            </a:pPr>
            <a:r>
              <a:rPr lang="en-GB" dirty="0">
                <a:latin typeface="Segoe UI Variable Text" pitchFamily="2" charset="0"/>
              </a:rPr>
              <a:t>Rewrite the list so that a binary search can be performed.</a:t>
            </a:r>
          </a:p>
        </p:txBody>
      </p:sp>
      <p:pic>
        <p:nvPicPr>
          <p:cNvPr id="9" name="Graphic 8" descr="Clipboard Mixed with solid fill">
            <a:extLst>
              <a:ext uri="{FF2B5EF4-FFF2-40B4-BE49-F238E27FC236}">
                <a16:creationId xmlns:a16="http://schemas.microsoft.com/office/drawing/2014/main" id="{28A9125C-8CCE-8D48-D8DF-DB9949EC8A3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419850" y="1357187"/>
            <a:ext cx="914400" cy="914400"/>
          </a:xfrm>
          <a:prstGeom prst="rect">
            <a:avLst/>
          </a:prstGeom>
        </p:spPr>
      </p:pic>
      <p:sp>
        <p:nvSpPr>
          <p:cNvPr id="5" name="TextBox 4">
            <a:extLst>
              <a:ext uri="{FF2B5EF4-FFF2-40B4-BE49-F238E27FC236}">
                <a16:creationId xmlns:a16="http://schemas.microsoft.com/office/drawing/2014/main" id="{267CAF43-0800-ED63-CF63-61EE90566C32}"/>
              </a:ext>
            </a:extLst>
          </p:cNvPr>
          <p:cNvSpPr txBox="1"/>
          <p:nvPr/>
        </p:nvSpPr>
        <p:spPr>
          <a:xfrm>
            <a:off x="224790" y="1429017"/>
            <a:ext cx="6129336" cy="1754326"/>
          </a:xfrm>
          <a:prstGeom prst="rect">
            <a:avLst/>
          </a:prstGeom>
          <a:noFill/>
        </p:spPr>
        <p:txBody>
          <a:bodyPr wrap="square">
            <a:spAutoFit/>
          </a:bodyPr>
          <a:lstStyle/>
          <a:p>
            <a:pPr>
              <a:buNone/>
            </a:pPr>
            <a:r>
              <a:rPr lang="en-GB" b="1" dirty="0">
                <a:latin typeface="Segoe UI Variable Text" pitchFamily="2" charset="0"/>
              </a:rPr>
              <a:t>Search for the value: 12</a:t>
            </a:r>
          </a:p>
          <a:p>
            <a:pPr>
              <a:buNone/>
            </a:pPr>
            <a:endParaRPr lang="en-GB" b="1" dirty="0">
              <a:latin typeface="Segoe UI Variable Text" pitchFamily="2" charset="0"/>
            </a:endParaRPr>
          </a:p>
          <a:p>
            <a:pPr>
              <a:buNone/>
            </a:pPr>
            <a:r>
              <a:rPr lang="en-GB" dirty="0">
                <a:latin typeface="Segoe UI Variable Text" pitchFamily="2" charset="0"/>
              </a:rPr>
              <a:t>A computer is using </a:t>
            </a:r>
            <a:r>
              <a:rPr lang="en-GB" b="1" dirty="0">
                <a:latin typeface="Segoe UI Variable Text" pitchFamily="2" charset="0"/>
              </a:rPr>
              <a:t>binary search</a:t>
            </a:r>
            <a:r>
              <a:rPr lang="en-GB" dirty="0">
                <a:latin typeface="Segoe UI Variable Text" pitchFamily="2" charset="0"/>
              </a:rPr>
              <a:t> to find the value 12 in the list below:</a:t>
            </a:r>
          </a:p>
          <a:p>
            <a:pPr>
              <a:buNone/>
            </a:pPr>
            <a:endParaRPr lang="en-GB" dirty="0"/>
          </a:p>
          <a:p>
            <a:pPr>
              <a:buNone/>
            </a:pPr>
            <a:r>
              <a:rPr lang="en-GB" b="1" dirty="0"/>
              <a:t>18, 3, 25, 12, 7, 30, 1, 15</a:t>
            </a:r>
            <a:endParaRPr lang="en-GB" dirty="0"/>
          </a:p>
        </p:txBody>
      </p:sp>
      <p:sp>
        <p:nvSpPr>
          <p:cNvPr id="6" name="TextBox 5">
            <a:extLst>
              <a:ext uri="{FF2B5EF4-FFF2-40B4-BE49-F238E27FC236}">
                <a16:creationId xmlns:a16="http://schemas.microsoft.com/office/drawing/2014/main" id="{EA6918BA-5244-6295-4EB2-93D3C64AE997}"/>
              </a:ext>
            </a:extLst>
          </p:cNvPr>
          <p:cNvSpPr txBox="1"/>
          <p:nvPr/>
        </p:nvSpPr>
        <p:spPr>
          <a:xfrm>
            <a:off x="224790" y="3595090"/>
            <a:ext cx="6129336" cy="2308324"/>
          </a:xfrm>
          <a:prstGeom prst="rect">
            <a:avLst/>
          </a:prstGeom>
          <a:solidFill>
            <a:schemeClr val="bg1">
              <a:lumMod val="95000"/>
            </a:schemeClr>
          </a:solidFill>
        </p:spPr>
        <p:txBody>
          <a:bodyPr wrap="square">
            <a:spAutoFit/>
          </a:bodyPr>
          <a:lstStyle/>
          <a:p>
            <a:pPr>
              <a:buNone/>
            </a:pPr>
            <a:r>
              <a:rPr lang="en-GB" b="1" dirty="0"/>
              <a:t>Answers</a:t>
            </a:r>
          </a:p>
          <a:p>
            <a:pPr>
              <a:buNone/>
            </a:pPr>
            <a:endParaRPr lang="en-GB" b="1" dirty="0"/>
          </a:p>
          <a:p>
            <a:pPr>
              <a:buFont typeface="+mj-lt"/>
              <a:buAutoNum type="arabicPeriod"/>
            </a:pPr>
            <a:r>
              <a:rPr lang="en-GB" dirty="0">
                <a:latin typeface="Segoe UI Variable Text" pitchFamily="2" charset="0"/>
              </a:rPr>
              <a:t>The list is </a:t>
            </a:r>
            <a:r>
              <a:rPr lang="en-GB" b="1" dirty="0">
                <a:latin typeface="Segoe UI Variable Text" pitchFamily="2" charset="0"/>
              </a:rPr>
              <a:t>not sorted</a:t>
            </a:r>
            <a:r>
              <a:rPr lang="en-GB" dirty="0">
                <a:latin typeface="Segoe UI Variable Text" pitchFamily="2" charset="0"/>
              </a:rPr>
              <a:t>. </a:t>
            </a:r>
          </a:p>
          <a:p>
            <a:pPr>
              <a:buFont typeface="+mj-lt"/>
              <a:buAutoNum type="arabicPeriod"/>
            </a:pPr>
            <a:r>
              <a:rPr lang="en-GB" b="1" dirty="0">
                <a:latin typeface="Segoe UI Variable Text" pitchFamily="2" charset="0"/>
              </a:rPr>
              <a:t>No</a:t>
            </a:r>
            <a:r>
              <a:rPr lang="en-GB" dirty="0">
                <a:latin typeface="Segoe UI Variable Text" pitchFamily="2" charset="0"/>
              </a:rPr>
              <a:t>, binary search cannot be used. </a:t>
            </a:r>
          </a:p>
          <a:p>
            <a:pPr>
              <a:buFont typeface="+mj-lt"/>
              <a:buAutoNum type="arabicPeriod"/>
            </a:pPr>
            <a:r>
              <a:rPr lang="en-GB" dirty="0">
                <a:latin typeface="Segoe UI Variable Text" pitchFamily="2" charset="0"/>
              </a:rPr>
              <a:t>The data must be </a:t>
            </a:r>
            <a:r>
              <a:rPr lang="en-GB" b="1" dirty="0">
                <a:latin typeface="Segoe UI Variable Text" pitchFamily="2" charset="0"/>
              </a:rPr>
              <a:t>sorted into order first</a:t>
            </a:r>
            <a:r>
              <a:rPr lang="en-GB" dirty="0">
                <a:latin typeface="Segoe UI Variable Text" pitchFamily="2" charset="0"/>
              </a:rPr>
              <a:t>. </a:t>
            </a:r>
          </a:p>
          <a:p>
            <a:pPr>
              <a:buFont typeface="+mj-lt"/>
              <a:buAutoNum type="arabicPeriod"/>
            </a:pPr>
            <a:r>
              <a:rPr lang="en-GB" dirty="0">
                <a:latin typeface="Segoe UI Variable Text" pitchFamily="2" charset="0"/>
              </a:rPr>
              <a:t>List sorted using a </a:t>
            </a:r>
            <a:r>
              <a:rPr lang="en-GB" b="1" dirty="0">
                <a:latin typeface="Segoe UI Variable Text" pitchFamily="2" charset="0"/>
              </a:rPr>
              <a:t>sorting algorithm. </a:t>
            </a:r>
          </a:p>
          <a:p>
            <a:endParaRPr lang="en-GB" dirty="0"/>
          </a:p>
          <a:p>
            <a:pPr>
              <a:buNone/>
            </a:pPr>
            <a:r>
              <a:rPr lang="en-GB" b="1" dirty="0"/>
              <a:t>1, 3, 7, 12, 15, 18, 25, 30</a:t>
            </a:r>
            <a:endParaRPr lang="en-GB" dirty="0"/>
          </a:p>
        </p:txBody>
      </p:sp>
    </p:spTree>
    <p:extLst>
      <p:ext uri="{BB962C8B-B14F-4D97-AF65-F5344CB8AC3E}">
        <p14:creationId xmlns:p14="http://schemas.microsoft.com/office/powerpoint/2010/main" val="234552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Standard sorting algorithms: Bubble sort, Merge sort and Insertion sort</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know what is meant by a bubble, insertion and merge sort. </a:t>
            </a:r>
          </a:p>
          <a:p>
            <a:pPr marL="342900" indent="-342900">
              <a:buFont typeface="Arial" panose="020B0604020202020204" pitchFamily="34" charset="0"/>
              <a:buChar char="•"/>
            </a:pPr>
            <a:r>
              <a:rPr lang="en-GB" sz="2000" dirty="0">
                <a:latin typeface="Segoe UI Variable Text" pitchFamily="2" charset="0"/>
              </a:rPr>
              <a:t>To show the steps of each sorting algorithm.</a:t>
            </a:r>
          </a:p>
          <a:p>
            <a:pPr marL="342900" indent="-342900">
              <a:buFont typeface="Arial" panose="020B0604020202020204" pitchFamily="34" charset="0"/>
              <a:buChar char="•"/>
            </a:pPr>
            <a:r>
              <a:rPr lang="en-GB" sz="2000" dirty="0">
                <a:latin typeface="Segoe UI Variable Text" pitchFamily="2" charset="0"/>
              </a:rPr>
              <a:t>To demonstrate the use of all algorithms in context including the identification of each in code. </a:t>
            </a:r>
          </a:p>
        </p:txBody>
      </p:sp>
    </p:spTree>
    <p:extLst>
      <p:ext uri="{BB962C8B-B14F-4D97-AF65-F5344CB8AC3E}">
        <p14:creationId xmlns:p14="http://schemas.microsoft.com/office/powerpoint/2010/main" val="1704875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Sorting algorithms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E0C52FE7-E7C9-7743-9AEE-8F5961EC2326}"/>
              </a:ext>
            </a:extLst>
          </p:cNvPr>
          <p:cNvSpPr txBox="1"/>
          <p:nvPr/>
        </p:nvSpPr>
        <p:spPr>
          <a:xfrm>
            <a:off x="224788" y="1076889"/>
            <a:ext cx="6690361" cy="1569660"/>
          </a:xfrm>
          <a:prstGeom prst="rect">
            <a:avLst/>
          </a:prstGeom>
          <a:noFill/>
        </p:spPr>
        <p:txBody>
          <a:bodyPr wrap="square">
            <a:spAutoFit/>
          </a:bodyPr>
          <a:lstStyle/>
          <a:p>
            <a:r>
              <a:rPr lang="en-GB" sz="2400" b="1" dirty="0">
                <a:latin typeface="Segoe UI Variable Text" pitchFamily="2" charset="0"/>
              </a:rPr>
              <a:t>What is meant by a sorting algorithm?</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sorting algorithm</a:t>
            </a:r>
            <a:r>
              <a:rPr lang="en-GB" dirty="0">
                <a:latin typeface="Segoe UI Variable Text" pitchFamily="2" charset="0"/>
              </a:rPr>
              <a:t> is a method used in Computer Science to </a:t>
            </a:r>
            <a:r>
              <a:rPr lang="en-GB" b="1" dirty="0">
                <a:latin typeface="Segoe UI Variable Text" pitchFamily="2" charset="0"/>
              </a:rPr>
              <a:t>arrange data into a specific order</a:t>
            </a:r>
            <a:r>
              <a:rPr lang="en-GB" dirty="0">
                <a:latin typeface="Segoe UI Variable Text" pitchFamily="2" charset="0"/>
              </a:rPr>
              <a:t>, usually </a:t>
            </a:r>
            <a:r>
              <a:rPr lang="en-GB" b="1" dirty="0">
                <a:latin typeface="Segoe UI Variable Text" pitchFamily="2" charset="0"/>
              </a:rPr>
              <a:t>ascending (small → large)</a:t>
            </a:r>
            <a:r>
              <a:rPr lang="en-GB" dirty="0">
                <a:latin typeface="Segoe UI Variable Text" pitchFamily="2" charset="0"/>
              </a:rPr>
              <a:t> or </a:t>
            </a:r>
            <a:r>
              <a:rPr lang="en-GB" b="1" dirty="0">
                <a:latin typeface="Segoe UI Variable Text" pitchFamily="2" charset="0"/>
              </a:rPr>
              <a:t>descending (large → small)</a:t>
            </a:r>
            <a:r>
              <a:rPr lang="en-GB" dirty="0">
                <a:latin typeface="Segoe UI Variable Text" pitchFamily="2" charset="0"/>
              </a:rPr>
              <a:t>.</a:t>
            </a:r>
            <a:endParaRPr lang="en-GB" sz="1600" dirty="0">
              <a:latin typeface="Segoe UI Variable Text" pitchFamily="2" charset="0"/>
            </a:endParaRP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E27ED68D-192D-93CB-9CC4-C1D7AB338D4E}"/>
              </a:ext>
            </a:extLst>
          </p:cNvPr>
          <p:cNvSpPr txBox="1"/>
          <p:nvPr/>
        </p:nvSpPr>
        <p:spPr>
          <a:xfrm>
            <a:off x="224788" y="2942834"/>
            <a:ext cx="4118611" cy="369332"/>
          </a:xfrm>
          <a:prstGeom prst="rect">
            <a:avLst/>
          </a:prstGeom>
          <a:noFill/>
        </p:spPr>
        <p:txBody>
          <a:bodyPr wrap="square">
            <a:spAutoFit/>
          </a:bodyPr>
          <a:lstStyle/>
          <a:p>
            <a:r>
              <a:rPr lang="en-GB" b="1" dirty="0">
                <a:latin typeface="Segoe UI Variable Text" pitchFamily="2" charset="0"/>
              </a:rPr>
              <a:t>Why are sorting algorithms used?</a:t>
            </a:r>
          </a:p>
        </p:txBody>
      </p:sp>
      <p:sp>
        <p:nvSpPr>
          <p:cNvPr id="11" name="TextBox 10">
            <a:extLst>
              <a:ext uri="{FF2B5EF4-FFF2-40B4-BE49-F238E27FC236}">
                <a16:creationId xmlns:a16="http://schemas.microsoft.com/office/drawing/2014/main" id="{921C308B-2E0C-AEB4-A552-BB1F1BB7B3D5}"/>
              </a:ext>
            </a:extLst>
          </p:cNvPr>
          <p:cNvSpPr txBox="1"/>
          <p:nvPr/>
        </p:nvSpPr>
        <p:spPr>
          <a:xfrm>
            <a:off x="224788" y="3545835"/>
            <a:ext cx="3613787" cy="2585323"/>
          </a:xfrm>
          <a:prstGeom prst="rect">
            <a:avLst/>
          </a:prstGeom>
          <a:noFill/>
        </p:spPr>
        <p:txBody>
          <a:bodyPr wrap="square">
            <a:spAutoFit/>
          </a:bodyPr>
          <a:lstStyle/>
          <a:p>
            <a:r>
              <a:rPr lang="en-GB" dirty="0">
                <a:latin typeface="Segoe UI Variable Text" pitchFamily="2" charset="0"/>
              </a:rPr>
              <a:t>Sorting is important because it:</a:t>
            </a:r>
          </a:p>
          <a:p>
            <a:pPr marL="285750" indent="-285750">
              <a:buFont typeface="Arial" panose="020B0604020202020204" pitchFamily="34" charset="0"/>
              <a:buChar char="•"/>
            </a:pPr>
            <a:r>
              <a:rPr lang="en-GB" dirty="0">
                <a:latin typeface="Segoe UI Variable Text" pitchFamily="2" charset="0"/>
              </a:rPr>
              <a:t>Makes </a:t>
            </a:r>
            <a:r>
              <a:rPr lang="en-GB" b="1" dirty="0">
                <a:latin typeface="Segoe UI Variable Text" pitchFamily="2" charset="0"/>
              </a:rPr>
              <a:t>searching faster</a:t>
            </a:r>
            <a:r>
              <a:rPr lang="en-GB" dirty="0">
                <a:latin typeface="Segoe UI Variable Text" pitchFamily="2" charset="0"/>
              </a:rPr>
              <a:t> (e.g. binary search needs sorted data) </a:t>
            </a:r>
          </a:p>
          <a:p>
            <a:pPr marL="285750" indent="-285750">
              <a:buFont typeface="Arial" panose="020B0604020202020204" pitchFamily="34" charset="0"/>
              <a:buChar char="•"/>
            </a:pPr>
            <a:r>
              <a:rPr lang="en-GB" dirty="0">
                <a:latin typeface="Segoe UI Variable Text" pitchFamily="2" charset="0"/>
              </a:rPr>
              <a:t>Helps </a:t>
            </a:r>
            <a:r>
              <a:rPr lang="en-GB" b="1" dirty="0">
                <a:latin typeface="Segoe UI Variable Text" pitchFamily="2" charset="0"/>
              </a:rPr>
              <a:t>analyse data more easily</a:t>
            </a:r>
            <a:r>
              <a:rPr lang="en-GB" dirty="0">
                <a:latin typeface="Segoe UI Variable Text" pitchFamily="2" charset="0"/>
              </a:rPr>
              <a:t>  Improves efficiency in many programs </a:t>
            </a:r>
          </a:p>
          <a:p>
            <a:pPr marL="285750" indent="-285750">
              <a:buFont typeface="Arial" panose="020B0604020202020204" pitchFamily="34" charset="0"/>
              <a:buChar char="•"/>
            </a:pPr>
            <a:r>
              <a:rPr lang="en-GB" dirty="0">
                <a:latin typeface="Segoe UI Variable Text" pitchFamily="2" charset="0"/>
              </a:rPr>
              <a:t>Organises information (like names, scores, dates)</a:t>
            </a:r>
          </a:p>
        </p:txBody>
      </p:sp>
      <p:sp>
        <p:nvSpPr>
          <p:cNvPr id="20" name="TextBox 19">
            <a:extLst>
              <a:ext uri="{FF2B5EF4-FFF2-40B4-BE49-F238E27FC236}">
                <a16:creationId xmlns:a16="http://schemas.microsoft.com/office/drawing/2014/main" id="{7B7D945E-887A-A8E1-3BB5-386B8F8985BD}"/>
              </a:ext>
            </a:extLst>
          </p:cNvPr>
          <p:cNvSpPr txBox="1"/>
          <p:nvPr/>
        </p:nvSpPr>
        <p:spPr>
          <a:xfrm>
            <a:off x="4343399" y="3084797"/>
            <a:ext cx="2986143" cy="1477328"/>
          </a:xfrm>
          <a:prstGeom prst="rect">
            <a:avLst/>
          </a:prstGeom>
          <a:noFill/>
          <a:ln>
            <a:solidFill>
              <a:schemeClr val="tx1"/>
            </a:solidFill>
            <a:prstDash val="dash"/>
          </a:ln>
        </p:spPr>
        <p:txBody>
          <a:bodyPr wrap="square">
            <a:spAutoFit/>
          </a:bodyPr>
          <a:lstStyle/>
          <a:p>
            <a:pPr>
              <a:buNone/>
            </a:pPr>
            <a:r>
              <a:rPr lang="en-GB" b="1" dirty="0">
                <a:latin typeface="Segoe UI Variable Text" pitchFamily="2" charset="0"/>
              </a:rPr>
              <a:t>Examples</a:t>
            </a:r>
          </a:p>
          <a:p>
            <a:pPr marL="285750" indent="-285750">
              <a:buFont typeface="Arial" panose="020B0604020202020204" pitchFamily="34" charset="0"/>
              <a:buChar char="•"/>
            </a:pPr>
            <a:r>
              <a:rPr lang="en-GB" dirty="0">
                <a:latin typeface="Segoe UI Variable Text" pitchFamily="2" charset="0"/>
              </a:rPr>
              <a:t>Alphabetical contact lists</a:t>
            </a:r>
          </a:p>
          <a:p>
            <a:pPr marL="285750" indent="-285750">
              <a:buFont typeface="Arial" panose="020B0604020202020204" pitchFamily="34" charset="0"/>
              <a:buChar char="•"/>
            </a:pPr>
            <a:r>
              <a:rPr lang="en-GB" dirty="0">
                <a:latin typeface="Segoe UI Variable Text" pitchFamily="2" charset="0"/>
              </a:rPr>
              <a:t>Leaderboards in games</a:t>
            </a:r>
          </a:p>
          <a:p>
            <a:pPr marL="285750" indent="-285750">
              <a:buFont typeface="Arial" panose="020B0604020202020204" pitchFamily="34" charset="0"/>
              <a:buChar char="•"/>
            </a:pPr>
            <a:r>
              <a:rPr lang="en-GB" dirty="0">
                <a:latin typeface="Segoe UI Variable Text" pitchFamily="2" charset="0"/>
              </a:rPr>
              <a:t>Sorting files by date or size</a:t>
            </a:r>
          </a:p>
        </p:txBody>
      </p:sp>
      <p:sp>
        <p:nvSpPr>
          <p:cNvPr id="23" name="TextBox 22">
            <a:extLst>
              <a:ext uri="{FF2B5EF4-FFF2-40B4-BE49-F238E27FC236}">
                <a16:creationId xmlns:a16="http://schemas.microsoft.com/office/drawing/2014/main" id="{8B2D8DB5-F5D5-E213-237E-38D0981EB2D3}"/>
              </a:ext>
            </a:extLst>
          </p:cNvPr>
          <p:cNvSpPr txBox="1"/>
          <p:nvPr/>
        </p:nvSpPr>
        <p:spPr>
          <a:xfrm>
            <a:off x="4343399" y="4704088"/>
            <a:ext cx="2986143" cy="1477328"/>
          </a:xfrm>
          <a:prstGeom prst="rect">
            <a:avLst/>
          </a:prstGeom>
          <a:noFill/>
          <a:ln>
            <a:solidFill>
              <a:schemeClr val="tx1"/>
            </a:solidFill>
            <a:prstDash val="dash"/>
          </a:ln>
        </p:spPr>
        <p:txBody>
          <a:bodyPr wrap="square">
            <a:spAutoFit/>
          </a:bodyPr>
          <a:lstStyle/>
          <a:p>
            <a:pPr>
              <a:buNone/>
            </a:pPr>
            <a:r>
              <a:rPr lang="en-GB" b="1" dirty="0">
                <a:latin typeface="Segoe UI Variable Text" pitchFamily="2" charset="0"/>
              </a:rPr>
              <a:t>Types of sorting algorithms:</a:t>
            </a:r>
          </a:p>
          <a:p>
            <a:pPr marL="285750" indent="-285750">
              <a:buFont typeface="Arial" panose="020B0604020202020204" pitchFamily="34" charset="0"/>
              <a:buChar char="•"/>
            </a:pPr>
            <a:r>
              <a:rPr lang="en-GB" dirty="0">
                <a:latin typeface="Segoe UI Variable Text" pitchFamily="2" charset="0"/>
              </a:rPr>
              <a:t>Bubble</a:t>
            </a:r>
          </a:p>
          <a:p>
            <a:pPr marL="285750" indent="-285750">
              <a:buFont typeface="Arial" panose="020B0604020202020204" pitchFamily="34" charset="0"/>
              <a:buChar char="•"/>
            </a:pPr>
            <a:r>
              <a:rPr lang="en-GB" dirty="0">
                <a:latin typeface="Segoe UI Variable Text" pitchFamily="2" charset="0"/>
              </a:rPr>
              <a:t>Insertion</a:t>
            </a:r>
          </a:p>
          <a:p>
            <a:pPr marL="285750" indent="-285750">
              <a:buFont typeface="Arial" panose="020B0604020202020204" pitchFamily="34" charset="0"/>
              <a:buChar char="•"/>
            </a:pPr>
            <a:r>
              <a:rPr lang="en-GB" dirty="0">
                <a:latin typeface="Segoe UI Variable Text" pitchFamily="2" charset="0"/>
              </a:rPr>
              <a:t>Merge</a:t>
            </a:r>
          </a:p>
        </p:txBody>
      </p:sp>
      <p:cxnSp>
        <p:nvCxnSpPr>
          <p:cNvPr id="5" name="Straight Connector 4">
            <a:extLst>
              <a:ext uri="{FF2B5EF4-FFF2-40B4-BE49-F238E27FC236}">
                <a16:creationId xmlns:a16="http://schemas.microsoft.com/office/drawing/2014/main" id="{BC522B73-87C7-0A63-45F3-57CC41526729}"/>
              </a:ext>
            </a:extLst>
          </p:cNvPr>
          <p:cNvCxnSpPr/>
          <p:nvPr/>
        </p:nvCxnSpPr>
        <p:spPr>
          <a:xfrm>
            <a:off x="7543800" y="1190625"/>
            <a:ext cx="0" cy="541972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E5BC1787-8469-FBC9-03F0-CF87014E2AB5}"/>
              </a:ext>
            </a:extLst>
          </p:cNvPr>
          <p:cNvPicPr>
            <a:picLocks noChangeAspect="1"/>
          </p:cNvPicPr>
          <p:nvPr/>
        </p:nvPicPr>
        <p:blipFill>
          <a:blip r:embed="rId5"/>
          <a:stretch>
            <a:fillRect/>
          </a:stretch>
        </p:blipFill>
        <p:spPr>
          <a:xfrm>
            <a:off x="7945756" y="1190234"/>
            <a:ext cx="3832094" cy="3952875"/>
          </a:xfrm>
          <a:prstGeom prst="rect">
            <a:avLst/>
          </a:prstGeom>
        </p:spPr>
      </p:pic>
    </p:spTree>
    <p:extLst>
      <p:ext uri="{BB962C8B-B14F-4D97-AF65-F5344CB8AC3E}">
        <p14:creationId xmlns:p14="http://schemas.microsoft.com/office/powerpoint/2010/main" val="975039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78158-CCAD-9577-412E-47A7B8B3C2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24B3F96-2433-2310-BEDE-1D55F7E4853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Bubble sort</a:t>
            </a:r>
          </a:p>
        </p:txBody>
      </p:sp>
      <p:sp>
        <p:nvSpPr>
          <p:cNvPr id="4" name="Rectangle 3">
            <a:extLst>
              <a:ext uri="{FF2B5EF4-FFF2-40B4-BE49-F238E27FC236}">
                <a16:creationId xmlns:a16="http://schemas.microsoft.com/office/drawing/2014/main" id="{EE5B664C-8A40-3683-789E-6E20B0E0E74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1B9F2729-4217-614E-D696-E44C82D2A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A0E355FC-DA4B-9B70-9364-C326DB80F88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25D42531-0A0C-E54B-EA24-A11DAE94988C}"/>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 of Task 1 </a:t>
            </a:r>
            <a:r>
              <a:rPr lang="en-GB" sz="1800" dirty="0">
                <a:latin typeface="Segoe UI Variable Text" pitchFamily="2" charset="0"/>
              </a:rPr>
              <a:t>in th</a:t>
            </a:r>
            <a:r>
              <a:rPr lang="en-GB" dirty="0">
                <a:latin typeface="Segoe UI Variable Text" pitchFamily="2" charset="0"/>
              </a:rPr>
              <a:t>e student w</a:t>
            </a:r>
            <a:r>
              <a:rPr lang="en-GB" sz="1800" dirty="0">
                <a:latin typeface="Segoe UI Variable Text" pitchFamily="2" charset="0"/>
              </a:rPr>
              <a:t>orkbook. </a:t>
            </a:r>
            <a:endParaRPr lang="en-GB" dirty="0"/>
          </a:p>
        </p:txBody>
      </p:sp>
      <p:sp>
        <p:nvSpPr>
          <p:cNvPr id="2" name="TextBox 1">
            <a:extLst>
              <a:ext uri="{FF2B5EF4-FFF2-40B4-BE49-F238E27FC236}">
                <a16:creationId xmlns:a16="http://schemas.microsoft.com/office/drawing/2014/main" id="{CAF1316F-5E58-EB3E-3FB6-6E5C5FE96C2C}"/>
              </a:ext>
            </a:extLst>
          </p:cNvPr>
          <p:cNvSpPr txBox="1"/>
          <p:nvPr/>
        </p:nvSpPr>
        <p:spPr>
          <a:xfrm>
            <a:off x="176790" y="1134457"/>
            <a:ext cx="6107786" cy="1661993"/>
          </a:xfrm>
          <a:prstGeom prst="rect">
            <a:avLst/>
          </a:prstGeom>
          <a:noFill/>
        </p:spPr>
        <p:txBody>
          <a:bodyPr wrap="square">
            <a:spAutoFit/>
          </a:bodyPr>
          <a:lstStyle/>
          <a:p>
            <a:r>
              <a:rPr lang="en-GB" sz="2400" b="1" dirty="0">
                <a:latin typeface="Segoe UI Variable Text" pitchFamily="2" charset="0"/>
              </a:rPr>
              <a:t>What is meant by a bubble sort?</a:t>
            </a:r>
          </a:p>
          <a:p>
            <a:endParaRPr lang="en-GB" sz="2400" b="1" dirty="0">
              <a:latin typeface="Segoe UI Variable Text" pitchFamily="2" charset="0"/>
            </a:endParaRPr>
          </a:p>
          <a:p>
            <a:r>
              <a:rPr lang="en-GB" dirty="0">
                <a:latin typeface="Segoe UI Variable Text" pitchFamily="2" charset="0"/>
              </a:rPr>
              <a:t>A </a:t>
            </a:r>
            <a:r>
              <a:rPr lang="en-GB" b="1" dirty="0">
                <a:latin typeface="Segoe UI Variable Text" pitchFamily="2" charset="0"/>
              </a:rPr>
              <a:t>bubble sort</a:t>
            </a:r>
            <a:r>
              <a:rPr lang="en-GB" dirty="0">
                <a:latin typeface="Segoe UI Variable Text" pitchFamily="2" charset="0"/>
              </a:rPr>
              <a:t> is a simple sorting algorithm that repeatedly compares </a:t>
            </a:r>
            <a:r>
              <a:rPr lang="en-GB" b="1" dirty="0">
                <a:latin typeface="Segoe UI Variable Text" pitchFamily="2" charset="0"/>
              </a:rPr>
              <a:t>adjacent items</a:t>
            </a:r>
            <a:r>
              <a:rPr lang="en-GB" dirty="0">
                <a:latin typeface="Segoe UI Variable Text" pitchFamily="2" charset="0"/>
              </a:rPr>
              <a:t> in a list and swaps them if they are in the wrong order.</a:t>
            </a:r>
          </a:p>
        </p:txBody>
      </p:sp>
      <p:sp>
        <p:nvSpPr>
          <p:cNvPr id="5" name="TextBox 4">
            <a:extLst>
              <a:ext uri="{FF2B5EF4-FFF2-40B4-BE49-F238E27FC236}">
                <a16:creationId xmlns:a16="http://schemas.microsoft.com/office/drawing/2014/main" id="{37E2ED97-3C2C-1A6F-EC69-C89F186C8D7D}"/>
              </a:ext>
            </a:extLst>
          </p:cNvPr>
          <p:cNvSpPr txBox="1"/>
          <p:nvPr/>
        </p:nvSpPr>
        <p:spPr>
          <a:xfrm>
            <a:off x="204371" y="2842328"/>
            <a:ext cx="3079154" cy="369332"/>
          </a:xfrm>
          <a:prstGeom prst="rect">
            <a:avLst/>
          </a:prstGeom>
          <a:noFill/>
        </p:spPr>
        <p:txBody>
          <a:bodyPr wrap="square">
            <a:spAutoFit/>
          </a:bodyPr>
          <a:lstStyle/>
          <a:p>
            <a:r>
              <a:rPr lang="en-GB" b="1" dirty="0">
                <a:latin typeface="Segoe UI Variable Text" pitchFamily="2" charset="0"/>
              </a:rPr>
              <a:t>How does it work?</a:t>
            </a:r>
          </a:p>
        </p:txBody>
      </p:sp>
      <p:sp>
        <p:nvSpPr>
          <p:cNvPr id="9" name="TextBox 8">
            <a:extLst>
              <a:ext uri="{FF2B5EF4-FFF2-40B4-BE49-F238E27FC236}">
                <a16:creationId xmlns:a16="http://schemas.microsoft.com/office/drawing/2014/main" id="{A5C8C8BA-DC8B-C6F0-179A-90E23D7B8307}"/>
              </a:ext>
            </a:extLst>
          </p:cNvPr>
          <p:cNvSpPr txBox="1"/>
          <p:nvPr/>
        </p:nvSpPr>
        <p:spPr>
          <a:xfrm>
            <a:off x="224790" y="3257538"/>
            <a:ext cx="5764530" cy="2031325"/>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Start at the beginning of the list</a:t>
            </a:r>
          </a:p>
          <a:p>
            <a:pPr marL="285750" indent="-285750">
              <a:buFont typeface="Arial" panose="020B0604020202020204" pitchFamily="34" charset="0"/>
              <a:buChar char="•"/>
            </a:pPr>
            <a:r>
              <a:rPr lang="en-GB" dirty="0">
                <a:latin typeface="Segoe UI Variable Text" pitchFamily="2" charset="0"/>
              </a:rPr>
              <a:t>Compare the first two items</a:t>
            </a:r>
          </a:p>
          <a:p>
            <a:pPr marL="285750" indent="-285750">
              <a:buFont typeface="Arial" panose="020B0604020202020204" pitchFamily="34" charset="0"/>
              <a:buChar char="•"/>
            </a:pPr>
            <a:r>
              <a:rPr lang="en-GB" dirty="0">
                <a:latin typeface="Segoe UI Variable Text" pitchFamily="2" charset="0"/>
              </a:rPr>
              <a:t>Swap them if they are in the wrong order</a:t>
            </a:r>
          </a:p>
          <a:p>
            <a:pPr marL="285750" indent="-285750">
              <a:buFont typeface="Arial" panose="020B0604020202020204" pitchFamily="34" charset="0"/>
              <a:buChar char="•"/>
            </a:pPr>
            <a:r>
              <a:rPr lang="en-GB" dirty="0">
                <a:latin typeface="Segoe UI Variable Text" pitchFamily="2" charset="0"/>
              </a:rPr>
              <a:t>Move to the next pair and repeat</a:t>
            </a:r>
          </a:p>
          <a:p>
            <a:pPr marL="285750" indent="-285750">
              <a:buFont typeface="Arial" panose="020B0604020202020204" pitchFamily="34" charset="0"/>
              <a:buChar char="•"/>
            </a:pPr>
            <a:r>
              <a:rPr lang="en-GB" dirty="0">
                <a:latin typeface="Segoe UI Variable Text" pitchFamily="2" charset="0"/>
              </a:rPr>
              <a:t>After one full pass, the largest value is at the end</a:t>
            </a:r>
          </a:p>
          <a:p>
            <a:pPr marL="285750" indent="-285750">
              <a:buFont typeface="Arial" panose="020B0604020202020204" pitchFamily="34" charset="0"/>
              <a:buChar char="•"/>
            </a:pPr>
            <a:r>
              <a:rPr lang="en-GB" dirty="0">
                <a:latin typeface="Segoe UI Variable Text" pitchFamily="2" charset="0"/>
              </a:rPr>
              <a:t>Repeat the process (ignoring the sorted end part)</a:t>
            </a:r>
          </a:p>
          <a:p>
            <a:pPr marL="285750" indent="-285750">
              <a:buFont typeface="Arial" panose="020B0604020202020204" pitchFamily="34" charset="0"/>
              <a:buChar char="•"/>
            </a:pPr>
            <a:r>
              <a:rPr lang="en-GB" dirty="0">
                <a:latin typeface="Segoe UI Variable Text" pitchFamily="2" charset="0"/>
              </a:rPr>
              <a:t>Stop when no swaps are needed</a:t>
            </a:r>
          </a:p>
        </p:txBody>
      </p:sp>
      <p:sp>
        <p:nvSpPr>
          <p:cNvPr id="26" name="TextBox 25">
            <a:extLst>
              <a:ext uri="{FF2B5EF4-FFF2-40B4-BE49-F238E27FC236}">
                <a16:creationId xmlns:a16="http://schemas.microsoft.com/office/drawing/2014/main" id="{0B450AA4-25B9-974B-F273-E2F06CD5D8E6}"/>
              </a:ext>
            </a:extLst>
          </p:cNvPr>
          <p:cNvSpPr txBox="1"/>
          <p:nvPr/>
        </p:nvSpPr>
        <p:spPr>
          <a:xfrm>
            <a:off x="224790" y="5392882"/>
            <a:ext cx="6129336" cy="923330"/>
          </a:xfrm>
          <a:prstGeom prst="rect">
            <a:avLst/>
          </a:prstGeom>
          <a:noFill/>
        </p:spPr>
        <p:txBody>
          <a:bodyPr wrap="square">
            <a:spAutoFit/>
          </a:bodyPr>
          <a:lstStyle/>
          <a:p>
            <a:pPr>
              <a:buNone/>
            </a:pPr>
            <a:r>
              <a:rPr lang="en-GB" b="1" dirty="0">
                <a:latin typeface="Segoe UI Variable Text" pitchFamily="2" charset="0"/>
              </a:rPr>
              <a:t>When is bubble sort useful?</a:t>
            </a:r>
          </a:p>
          <a:p>
            <a:pPr marL="285750" indent="-285750">
              <a:buFont typeface="Arial" panose="020B0604020202020204" pitchFamily="34" charset="0"/>
              <a:buChar char="•"/>
            </a:pPr>
            <a:r>
              <a:rPr lang="en-GB" dirty="0">
                <a:latin typeface="Segoe UI Variable Text" pitchFamily="2" charset="0"/>
              </a:rPr>
              <a:t>Very </a:t>
            </a:r>
            <a:r>
              <a:rPr lang="en-GB" b="1" dirty="0">
                <a:latin typeface="Segoe UI Variable Text" pitchFamily="2" charset="0"/>
              </a:rPr>
              <a:t>small datasets</a:t>
            </a:r>
            <a:r>
              <a:rPr lang="en-GB" dirty="0">
                <a:latin typeface="Segoe UI Variable Text" pitchFamily="2" charset="0"/>
              </a:rPr>
              <a:t> </a:t>
            </a:r>
          </a:p>
          <a:p>
            <a:pPr marL="285750" indent="-285750">
              <a:buFont typeface="Arial" panose="020B0604020202020204" pitchFamily="34" charset="0"/>
              <a:buChar char="•"/>
            </a:pPr>
            <a:r>
              <a:rPr lang="en-GB" dirty="0">
                <a:latin typeface="Segoe UI Variable Text" pitchFamily="2" charset="0"/>
              </a:rPr>
              <a:t>When simplicity matters more than efficiency</a:t>
            </a:r>
          </a:p>
        </p:txBody>
      </p:sp>
      <p:sp>
        <p:nvSpPr>
          <p:cNvPr id="7" name="TextBox 6">
            <a:extLst>
              <a:ext uri="{FF2B5EF4-FFF2-40B4-BE49-F238E27FC236}">
                <a16:creationId xmlns:a16="http://schemas.microsoft.com/office/drawing/2014/main" id="{76DEC887-CD6B-B8CF-175B-CFE0A40B49F2}"/>
              </a:ext>
            </a:extLst>
          </p:cNvPr>
          <p:cNvSpPr txBox="1"/>
          <p:nvPr/>
        </p:nvSpPr>
        <p:spPr>
          <a:xfrm>
            <a:off x="6354127" y="1134457"/>
            <a:ext cx="5453064" cy="646331"/>
          </a:xfrm>
          <a:prstGeom prst="rect">
            <a:avLst/>
          </a:prstGeom>
          <a:noFill/>
          <a:ln>
            <a:solidFill>
              <a:schemeClr val="bg1">
                <a:lumMod val="75000"/>
              </a:schemeClr>
            </a:solidFill>
          </a:ln>
        </p:spPr>
        <p:txBody>
          <a:bodyPr wrap="square">
            <a:spAutoFit/>
          </a:bodyPr>
          <a:lstStyle/>
          <a:p>
            <a:pPr>
              <a:buNone/>
            </a:pPr>
            <a:r>
              <a:rPr lang="en-GB" b="1" dirty="0"/>
              <a:t>Start</a:t>
            </a:r>
          </a:p>
          <a:p>
            <a:pPr>
              <a:buNone/>
            </a:pPr>
            <a:r>
              <a:rPr lang="en-GB" b="1" dirty="0"/>
              <a:t>5, 3, 8, 4, 2</a:t>
            </a:r>
            <a:endParaRPr lang="en-GB" dirty="0"/>
          </a:p>
        </p:txBody>
      </p:sp>
      <p:sp>
        <p:nvSpPr>
          <p:cNvPr id="10" name="TextBox 9">
            <a:extLst>
              <a:ext uri="{FF2B5EF4-FFF2-40B4-BE49-F238E27FC236}">
                <a16:creationId xmlns:a16="http://schemas.microsoft.com/office/drawing/2014/main" id="{E80F3C4C-B9C1-EE08-D6F7-29429EC72ADE}"/>
              </a:ext>
            </a:extLst>
          </p:cNvPr>
          <p:cNvSpPr txBox="1"/>
          <p:nvPr/>
        </p:nvSpPr>
        <p:spPr>
          <a:xfrm>
            <a:off x="6354126" y="1958571"/>
            <a:ext cx="5453064" cy="3791872"/>
          </a:xfrm>
          <a:prstGeom prst="rect">
            <a:avLst/>
          </a:prstGeom>
          <a:noFill/>
          <a:ln>
            <a:solidFill>
              <a:schemeClr val="bg1">
                <a:lumMod val="75000"/>
              </a:schemeClr>
            </a:solidFill>
          </a:ln>
        </p:spPr>
        <p:txBody>
          <a:bodyPr wrap="square">
            <a:spAutoFit/>
          </a:bodyPr>
          <a:lstStyle/>
          <a:p>
            <a:pPr>
              <a:lnSpc>
                <a:spcPct val="150000"/>
              </a:lnSpc>
              <a:buNone/>
            </a:pPr>
            <a:r>
              <a:rPr lang="en-GB" b="1" dirty="0"/>
              <a:t>Pass 1</a:t>
            </a:r>
          </a:p>
          <a:p>
            <a:pPr>
              <a:lnSpc>
                <a:spcPct val="150000"/>
              </a:lnSpc>
              <a:buNone/>
            </a:pPr>
            <a:r>
              <a:rPr lang="en-GB" dirty="0"/>
              <a:t>Compare </a:t>
            </a:r>
            <a:r>
              <a:rPr lang="en-GB" b="1" dirty="0"/>
              <a:t>5</a:t>
            </a:r>
            <a:r>
              <a:rPr lang="en-GB" dirty="0"/>
              <a:t> and </a:t>
            </a:r>
            <a:r>
              <a:rPr lang="en-GB" b="1" dirty="0"/>
              <a:t>3</a:t>
            </a:r>
            <a:r>
              <a:rPr lang="en-GB" dirty="0"/>
              <a:t> → Swap</a:t>
            </a:r>
          </a:p>
          <a:p>
            <a:pPr>
              <a:lnSpc>
                <a:spcPct val="150000"/>
              </a:lnSpc>
              <a:buNone/>
            </a:pPr>
            <a:r>
              <a:rPr lang="en-GB" b="1" dirty="0">
                <a:solidFill>
                  <a:srgbClr val="FF0000"/>
                </a:solidFill>
              </a:rPr>
              <a:t>3, 5</a:t>
            </a:r>
            <a:r>
              <a:rPr lang="en-GB" b="1" dirty="0"/>
              <a:t>, 8, 4, 2</a:t>
            </a:r>
            <a:endParaRPr lang="en-GB" dirty="0"/>
          </a:p>
          <a:p>
            <a:pPr>
              <a:lnSpc>
                <a:spcPct val="150000"/>
              </a:lnSpc>
              <a:buNone/>
            </a:pPr>
            <a:r>
              <a:rPr lang="en-GB" dirty="0"/>
              <a:t>Compare </a:t>
            </a:r>
            <a:r>
              <a:rPr lang="en-GB" b="1" dirty="0"/>
              <a:t>5</a:t>
            </a:r>
            <a:r>
              <a:rPr lang="en-GB" dirty="0"/>
              <a:t> and </a:t>
            </a:r>
            <a:r>
              <a:rPr lang="en-GB" b="1" dirty="0"/>
              <a:t>8</a:t>
            </a:r>
            <a:r>
              <a:rPr lang="en-GB" dirty="0"/>
              <a:t> → No swap</a:t>
            </a:r>
          </a:p>
          <a:p>
            <a:pPr>
              <a:lnSpc>
                <a:spcPct val="150000"/>
              </a:lnSpc>
              <a:buNone/>
            </a:pPr>
            <a:r>
              <a:rPr lang="en-GB" b="1" dirty="0"/>
              <a:t>3, </a:t>
            </a:r>
            <a:r>
              <a:rPr lang="en-GB" b="1" dirty="0">
                <a:solidFill>
                  <a:srgbClr val="FF0000"/>
                </a:solidFill>
              </a:rPr>
              <a:t>5, 8</a:t>
            </a:r>
            <a:r>
              <a:rPr lang="en-GB" b="1" dirty="0"/>
              <a:t>, 4, 2</a:t>
            </a:r>
            <a:endParaRPr lang="en-GB" dirty="0"/>
          </a:p>
          <a:p>
            <a:pPr>
              <a:lnSpc>
                <a:spcPct val="150000"/>
              </a:lnSpc>
              <a:buNone/>
            </a:pPr>
            <a:r>
              <a:rPr lang="en-GB" dirty="0"/>
              <a:t>Compare </a:t>
            </a:r>
            <a:r>
              <a:rPr lang="en-GB" b="1" dirty="0"/>
              <a:t>8</a:t>
            </a:r>
            <a:r>
              <a:rPr lang="en-GB" dirty="0"/>
              <a:t> and </a:t>
            </a:r>
            <a:r>
              <a:rPr lang="en-GB" b="1" dirty="0"/>
              <a:t>4</a:t>
            </a:r>
            <a:r>
              <a:rPr lang="en-GB" dirty="0"/>
              <a:t> → Swap</a:t>
            </a:r>
          </a:p>
          <a:p>
            <a:pPr>
              <a:lnSpc>
                <a:spcPct val="150000"/>
              </a:lnSpc>
              <a:buNone/>
            </a:pPr>
            <a:r>
              <a:rPr lang="en-GB" b="1" dirty="0"/>
              <a:t>3, 5, </a:t>
            </a:r>
            <a:r>
              <a:rPr lang="en-GB" b="1" dirty="0">
                <a:solidFill>
                  <a:srgbClr val="FF0000"/>
                </a:solidFill>
              </a:rPr>
              <a:t>4, 8</a:t>
            </a:r>
            <a:r>
              <a:rPr lang="en-GB" b="1" dirty="0"/>
              <a:t>, 2</a:t>
            </a:r>
            <a:endParaRPr lang="en-GB" dirty="0"/>
          </a:p>
          <a:p>
            <a:pPr>
              <a:lnSpc>
                <a:spcPct val="150000"/>
              </a:lnSpc>
              <a:buNone/>
            </a:pPr>
            <a:r>
              <a:rPr lang="en-GB" dirty="0"/>
              <a:t>Compare </a:t>
            </a:r>
            <a:r>
              <a:rPr lang="en-GB" b="1" dirty="0"/>
              <a:t>8</a:t>
            </a:r>
            <a:r>
              <a:rPr lang="en-GB" dirty="0"/>
              <a:t> and </a:t>
            </a:r>
            <a:r>
              <a:rPr lang="en-GB" b="1" dirty="0"/>
              <a:t>2</a:t>
            </a:r>
            <a:r>
              <a:rPr lang="en-GB" dirty="0"/>
              <a:t> → Swap</a:t>
            </a:r>
          </a:p>
          <a:p>
            <a:pPr>
              <a:lnSpc>
                <a:spcPct val="150000"/>
              </a:lnSpc>
              <a:buNone/>
            </a:pPr>
            <a:r>
              <a:rPr lang="en-GB" b="1" dirty="0"/>
              <a:t>3, 5, 4, </a:t>
            </a:r>
            <a:r>
              <a:rPr lang="en-GB" b="1" dirty="0">
                <a:solidFill>
                  <a:srgbClr val="FF0000"/>
                </a:solidFill>
              </a:rPr>
              <a:t>2, 8</a:t>
            </a:r>
            <a:endParaRPr lang="en-GB" dirty="0">
              <a:solidFill>
                <a:srgbClr val="FF0000"/>
              </a:solidFill>
            </a:endParaRPr>
          </a:p>
        </p:txBody>
      </p:sp>
      <p:sp>
        <p:nvSpPr>
          <p:cNvPr id="11" name="TextBox 10">
            <a:extLst>
              <a:ext uri="{FF2B5EF4-FFF2-40B4-BE49-F238E27FC236}">
                <a16:creationId xmlns:a16="http://schemas.microsoft.com/office/drawing/2014/main" id="{7DCC5480-6DA7-79EF-4C61-772E0C736F21}"/>
              </a:ext>
            </a:extLst>
          </p:cNvPr>
          <p:cNvSpPr txBox="1"/>
          <p:nvPr/>
        </p:nvSpPr>
        <p:spPr>
          <a:xfrm>
            <a:off x="6284575" y="5888712"/>
            <a:ext cx="4542474" cy="923330"/>
          </a:xfrm>
          <a:prstGeom prst="rect">
            <a:avLst/>
          </a:prstGeom>
          <a:noFill/>
        </p:spPr>
        <p:txBody>
          <a:bodyPr wrap="square" rtlCol="0">
            <a:spAutoFit/>
          </a:bodyPr>
          <a:lstStyle/>
          <a:p>
            <a:r>
              <a:rPr lang="en-GB" dirty="0">
                <a:latin typeface="Segoe UI Variable Text" pitchFamily="2" charset="0"/>
              </a:rPr>
              <a:t>This is the problem with a bubble sort; the process needs to be repeated as it’s still not sorted.</a:t>
            </a:r>
          </a:p>
        </p:txBody>
      </p:sp>
    </p:spTree>
    <p:extLst>
      <p:ext uri="{BB962C8B-B14F-4D97-AF65-F5344CB8AC3E}">
        <p14:creationId xmlns:p14="http://schemas.microsoft.com/office/powerpoint/2010/main" val="3713618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6E625-0C91-6EAE-A2ED-F18091A5C15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20D567A-9016-D267-7121-45F363766D92}"/>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Bubble sort</a:t>
            </a:r>
          </a:p>
        </p:txBody>
      </p:sp>
      <p:sp>
        <p:nvSpPr>
          <p:cNvPr id="4" name="Rectangle 3">
            <a:extLst>
              <a:ext uri="{FF2B5EF4-FFF2-40B4-BE49-F238E27FC236}">
                <a16:creationId xmlns:a16="http://schemas.microsoft.com/office/drawing/2014/main" id="{2914B812-CD56-DC7D-0FFB-6E4037E0249D}"/>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FB4FA1DD-7D94-679A-06A1-81E178F69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37F862A7-A177-8BB6-C3D1-E3B962B8969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507FA9A7-1514-BAB5-D17D-DE1B25F19D7C}"/>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92E233F5-3590-F825-032E-B52D4CEEE869}"/>
              </a:ext>
            </a:extLst>
          </p:cNvPr>
          <p:cNvSpPr txBox="1"/>
          <p:nvPr/>
        </p:nvSpPr>
        <p:spPr>
          <a:xfrm>
            <a:off x="176790" y="1134457"/>
            <a:ext cx="6107786" cy="1661993"/>
          </a:xfrm>
          <a:prstGeom prst="rect">
            <a:avLst/>
          </a:prstGeom>
          <a:noFill/>
        </p:spPr>
        <p:txBody>
          <a:bodyPr wrap="square">
            <a:spAutoFit/>
          </a:bodyPr>
          <a:lstStyle/>
          <a:p>
            <a:r>
              <a:rPr lang="en-GB" sz="2400" b="1" dirty="0">
                <a:latin typeface="Segoe UI Variable Text" pitchFamily="2" charset="0"/>
              </a:rPr>
              <a:t>What is meant by a bubble sort?</a:t>
            </a:r>
          </a:p>
          <a:p>
            <a:endParaRPr lang="en-GB" sz="2400" b="1" dirty="0">
              <a:latin typeface="Segoe UI Variable Text" pitchFamily="2" charset="0"/>
            </a:endParaRPr>
          </a:p>
          <a:p>
            <a:r>
              <a:rPr lang="en-GB" dirty="0">
                <a:latin typeface="Segoe UI Variable Text" pitchFamily="2" charset="0"/>
              </a:rPr>
              <a:t>A </a:t>
            </a:r>
            <a:r>
              <a:rPr lang="en-GB" b="1" dirty="0">
                <a:latin typeface="Segoe UI Variable Text" pitchFamily="2" charset="0"/>
              </a:rPr>
              <a:t>bubble sort</a:t>
            </a:r>
            <a:r>
              <a:rPr lang="en-GB" dirty="0">
                <a:latin typeface="Segoe UI Variable Text" pitchFamily="2" charset="0"/>
              </a:rPr>
              <a:t> is a simple sorting algorithm that repeatedly compares </a:t>
            </a:r>
            <a:r>
              <a:rPr lang="en-GB" b="1" dirty="0">
                <a:latin typeface="Segoe UI Variable Text" pitchFamily="2" charset="0"/>
              </a:rPr>
              <a:t>adjacent items</a:t>
            </a:r>
            <a:r>
              <a:rPr lang="en-GB" dirty="0">
                <a:latin typeface="Segoe UI Variable Text" pitchFamily="2" charset="0"/>
              </a:rPr>
              <a:t> in a list and swaps them if they are in the wrong order.</a:t>
            </a:r>
          </a:p>
        </p:txBody>
      </p:sp>
      <p:sp>
        <p:nvSpPr>
          <p:cNvPr id="5" name="TextBox 4">
            <a:extLst>
              <a:ext uri="{FF2B5EF4-FFF2-40B4-BE49-F238E27FC236}">
                <a16:creationId xmlns:a16="http://schemas.microsoft.com/office/drawing/2014/main" id="{FE99AC5A-6C41-6F90-5466-D59217102AB7}"/>
              </a:ext>
            </a:extLst>
          </p:cNvPr>
          <p:cNvSpPr txBox="1"/>
          <p:nvPr/>
        </p:nvSpPr>
        <p:spPr>
          <a:xfrm>
            <a:off x="204371" y="2842328"/>
            <a:ext cx="3079154" cy="369332"/>
          </a:xfrm>
          <a:prstGeom prst="rect">
            <a:avLst/>
          </a:prstGeom>
          <a:noFill/>
        </p:spPr>
        <p:txBody>
          <a:bodyPr wrap="square">
            <a:spAutoFit/>
          </a:bodyPr>
          <a:lstStyle/>
          <a:p>
            <a:r>
              <a:rPr lang="en-GB" b="1" dirty="0">
                <a:latin typeface="Segoe UI Variable Text" pitchFamily="2" charset="0"/>
              </a:rPr>
              <a:t>How does it work?</a:t>
            </a:r>
          </a:p>
        </p:txBody>
      </p:sp>
      <p:sp>
        <p:nvSpPr>
          <p:cNvPr id="9" name="TextBox 8">
            <a:extLst>
              <a:ext uri="{FF2B5EF4-FFF2-40B4-BE49-F238E27FC236}">
                <a16:creationId xmlns:a16="http://schemas.microsoft.com/office/drawing/2014/main" id="{F21E8E0D-C164-6476-A668-3E5859B91A46}"/>
              </a:ext>
            </a:extLst>
          </p:cNvPr>
          <p:cNvSpPr txBox="1"/>
          <p:nvPr/>
        </p:nvSpPr>
        <p:spPr>
          <a:xfrm>
            <a:off x="224790" y="3257538"/>
            <a:ext cx="5764530" cy="2031325"/>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Start at the beginning of the list</a:t>
            </a:r>
          </a:p>
          <a:p>
            <a:pPr marL="285750" indent="-285750">
              <a:buFont typeface="Arial" panose="020B0604020202020204" pitchFamily="34" charset="0"/>
              <a:buChar char="•"/>
            </a:pPr>
            <a:r>
              <a:rPr lang="en-GB" dirty="0">
                <a:latin typeface="Segoe UI Variable Text" pitchFamily="2" charset="0"/>
              </a:rPr>
              <a:t>Compare the first two items</a:t>
            </a:r>
          </a:p>
          <a:p>
            <a:pPr marL="285750" indent="-285750">
              <a:buFont typeface="Arial" panose="020B0604020202020204" pitchFamily="34" charset="0"/>
              <a:buChar char="•"/>
            </a:pPr>
            <a:r>
              <a:rPr lang="en-GB" dirty="0">
                <a:latin typeface="Segoe UI Variable Text" pitchFamily="2" charset="0"/>
              </a:rPr>
              <a:t>Swap them if they are in the wrong order</a:t>
            </a:r>
          </a:p>
          <a:p>
            <a:pPr marL="285750" indent="-285750">
              <a:buFont typeface="Arial" panose="020B0604020202020204" pitchFamily="34" charset="0"/>
              <a:buChar char="•"/>
            </a:pPr>
            <a:r>
              <a:rPr lang="en-GB" dirty="0">
                <a:latin typeface="Segoe UI Variable Text" pitchFamily="2" charset="0"/>
              </a:rPr>
              <a:t>Move to the next pair and repeat</a:t>
            </a:r>
          </a:p>
          <a:p>
            <a:pPr marL="285750" indent="-285750">
              <a:buFont typeface="Arial" panose="020B0604020202020204" pitchFamily="34" charset="0"/>
              <a:buChar char="•"/>
            </a:pPr>
            <a:r>
              <a:rPr lang="en-GB" dirty="0">
                <a:latin typeface="Segoe UI Variable Text" pitchFamily="2" charset="0"/>
              </a:rPr>
              <a:t>After one full pass, the largest value is at the end</a:t>
            </a:r>
          </a:p>
          <a:p>
            <a:pPr marL="285750" indent="-285750">
              <a:buFont typeface="Arial" panose="020B0604020202020204" pitchFamily="34" charset="0"/>
              <a:buChar char="•"/>
            </a:pPr>
            <a:r>
              <a:rPr lang="en-GB" dirty="0">
                <a:latin typeface="Segoe UI Variable Text" pitchFamily="2" charset="0"/>
              </a:rPr>
              <a:t>Repeat the process (ignoring the sorted end part)</a:t>
            </a:r>
          </a:p>
          <a:p>
            <a:pPr marL="285750" indent="-285750">
              <a:buFont typeface="Arial" panose="020B0604020202020204" pitchFamily="34" charset="0"/>
              <a:buChar char="•"/>
            </a:pPr>
            <a:r>
              <a:rPr lang="en-GB" dirty="0">
                <a:latin typeface="Segoe UI Variable Text" pitchFamily="2" charset="0"/>
              </a:rPr>
              <a:t>Stop when no swaps are needed</a:t>
            </a:r>
          </a:p>
        </p:txBody>
      </p:sp>
      <p:sp>
        <p:nvSpPr>
          <p:cNvPr id="26" name="TextBox 25">
            <a:extLst>
              <a:ext uri="{FF2B5EF4-FFF2-40B4-BE49-F238E27FC236}">
                <a16:creationId xmlns:a16="http://schemas.microsoft.com/office/drawing/2014/main" id="{B7670523-9E87-1F6C-DBB2-643C0C70829A}"/>
              </a:ext>
            </a:extLst>
          </p:cNvPr>
          <p:cNvSpPr txBox="1"/>
          <p:nvPr/>
        </p:nvSpPr>
        <p:spPr>
          <a:xfrm>
            <a:off x="224790" y="5392882"/>
            <a:ext cx="6129336" cy="923330"/>
          </a:xfrm>
          <a:prstGeom prst="rect">
            <a:avLst/>
          </a:prstGeom>
          <a:noFill/>
        </p:spPr>
        <p:txBody>
          <a:bodyPr wrap="square">
            <a:spAutoFit/>
          </a:bodyPr>
          <a:lstStyle/>
          <a:p>
            <a:pPr>
              <a:buNone/>
            </a:pPr>
            <a:r>
              <a:rPr lang="en-GB" b="1" dirty="0">
                <a:latin typeface="Segoe UI Variable Text" pitchFamily="2" charset="0"/>
              </a:rPr>
              <a:t>When is bubble sort useful?</a:t>
            </a:r>
          </a:p>
          <a:p>
            <a:pPr marL="285750" indent="-285750">
              <a:buFont typeface="Arial" panose="020B0604020202020204" pitchFamily="34" charset="0"/>
              <a:buChar char="•"/>
            </a:pPr>
            <a:r>
              <a:rPr lang="en-GB" dirty="0">
                <a:latin typeface="Segoe UI Variable Text" pitchFamily="2" charset="0"/>
              </a:rPr>
              <a:t>Very </a:t>
            </a:r>
            <a:r>
              <a:rPr lang="en-GB" b="1" dirty="0">
                <a:latin typeface="Segoe UI Variable Text" pitchFamily="2" charset="0"/>
              </a:rPr>
              <a:t>small datasets</a:t>
            </a:r>
            <a:r>
              <a:rPr lang="en-GB" dirty="0">
                <a:latin typeface="Segoe UI Variable Text" pitchFamily="2" charset="0"/>
              </a:rPr>
              <a:t> </a:t>
            </a:r>
          </a:p>
          <a:p>
            <a:pPr marL="285750" indent="-285750">
              <a:buFont typeface="Arial" panose="020B0604020202020204" pitchFamily="34" charset="0"/>
              <a:buChar char="•"/>
            </a:pPr>
            <a:r>
              <a:rPr lang="en-GB" dirty="0">
                <a:latin typeface="Segoe UI Variable Text" pitchFamily="2" charset="0"/>
              </a:rPr>
              <a:t>When simplicity matters more than efficiency</a:t>
            </a:r>
          </a:p>
        </p:txBody>
      </p:sp>
      <p:sp>
        <p:nvSpPr>
          <p:cNvPr id="10" name="TextBox 9">
            <a:extLst>
              <a:ext uri="{FF2B5EF4-FFF2-40B4-BE49-F238E27FC236}">
                <a16:creationId xmlns:a16="http://schemas.microsoft.com/office/drawing/2014/main" id="{FB96C316-D8A1-AA3A-B319-32201D008E49}"/>
              </a:ext>
            </a:extLst>
          </p:cNvPr>
          <p:cNvSpPr txBox="1"/>
          <p:nvPr/>
        </p:nvSpPr>
        <p:spPr>
          <a:xfrm>
            <a:off x="6373281" y="1134457"/>
            <a:ext cx="5453064" cy="2031325"/>
          </a:xfrm>
          <a:prstGeom prst="rect">
            <a:avLst/>
          </a:prstGeom>
          <a:noFill/>
          <a:ln>
            <a:solidFill>
              <a:schemeClr val="bg1">
                <a:lumMod val="75000"/>
              </a:schemeClr>
            </a:solidFill>
          </a:ln>
        </p:spPr>
        <p:txBody>
          <a:bodyPr wrap="square">
            <a:spAutoFit/>
          </a:bodyPr>
          <a:lstStyle/>
          <a:p>
            <a:r>
              <a:rPr lang="en-GB" b="1" dirty="0"/>
              <a:t>Pass 2</a:t>
            </a:r>
          </a:p>
          <a:p>
            <a:r>
              <a:rPr lang="en-GB" dirty="0"/>
              <a:t>Compare </a:t>
            </a:r>
            <a:r>
              <a:rPr lang="en-GB" b="1" dirty="0"/>
              <a:t>3</a:t>
            </a:r>
            <a:r>
              <a:rPr lang="en-GB" dirty="0"/>
              <a:t> and </a:t>
            </a:r>
            <a:r>
              <a:rPr lang="en-GB" b="1" dirty="0"/>
              <a:t>5</a:t>
            </a:r>
            <a:r>
              <a:rPr lang="en-GB" dirty="0"/>
              <a:t> → No swap</a:t>
            </a:r>
          </a:p>
          <a:p>
            <a:r>
              <a:rPr lang="en-GB" b="1" dirty="0">
                <a:solidFill>
                  <a:srgbClr val="FF0000"/>
                </a:solidFill>
              </a:rPr>
              <a:t>3, 5</a:t>
            </a:r>
            <a:r>
              <a:rPr lang="en-GB" b="1" dirty="0"/>
              <a:t>, 4, 2, 8</a:t>
            </a:r>
            <a:endParaRPr lang="en-GB" dirty="0"/>
          </a:p>
          <a:p>
            <a:r>
              <a:rPr lang="en-GB" dirty="0"/>
              <a:t>Compare </a:t>
            </a:r>
            <a:r>
              <a:rPr lang="en-GB" b="1" dirty="0"/>
              <a:t>5</a:t>
            </a:r>
            <a:r>
              <a:rPr lang="en-GB" dirty="0"/>
              <a:t> and </a:t>
            </a:r>
            <a:r>
              <a:rPr lang="en-GB" b="1" dirty="0"/>
              <a:t>4</a:t>
            </a:r>
            <a:r>
              <a:rPr lang="en-GB" dirty="0"/>
              <a:t> → Swap</a:t>
            </a:r>
          </a:p>
          <a:p>
            <a:r>
              <a:rPr lang="en-GB" b="1" dirty="0"/>
              <a:t>3, </a:t>
            </a:r>
            <a:r>
              <a:rPr lang="en-GB" b="1" dirty="0">
                <a:solidFill>
                  <a:srgbClr val="FF0000"/>
                </a:solidFill>
              </a:rPr>
              <a:t>4, 5</a:t>
            </a:r>
            <a:r>
              <a:rPr lang="en-GB" b="1" dirty="0"/>
              <a:t>, 2, 8</a:t>
            </a:r>
            <a:endParaRPr lang="en-GB" dirty="0"/>
          </a:p>
          <a:p>
            <a:r>
              <a:rPr lang="en-GB" dirty="0"/>
              <a:t>Compare </a:t>
            </a:r>
            <a:r>
              <a:rPr lang="en-GB" b="1" dirty="0"/>
              <a:t>5</a:t>
            </a:r>
            <a:r>
              <a:rPr lang="en-GB" dirty="0"/>
              <a:t> and </a:t>
            </a:r>
            <a:r>
              <a:rPr lang="en-GB" b="1" dirty="0"/>
              <a:t>2</a:t>
            </a:r>
            <a:r>
              <a:rPr lang="en-GB" dirty="0"/>
              <a:t> → Swap</a:t>
            </a:r>
          </a:p>
          <a:p>
            <a:r>
              <a:rPr lang="en-GB" b="1" dirty="0"/>
              <a:t>3, 4, </a:t>
            </a:r>
            <a:r>
              <a:rPr lang="en-GB" b="1" dirty="0">
                <a:solidFill>
                  <a:srgbClr val="FF0000"/>
                </a:solidFill>
              </a:rPr>
              <a:t>2, 5</a:t>
            </a:r>
            <a:r>
              <a:rPr lang="en-GB" b="1" dirty="0"/>
              <a:t>, 8</a:t>
            </a:r>
            <a:endParaRPr lang="en-GB" dirty="0"/>
          </a:p>
        </p:txBody>
      </p:sp>
      <p:sp>
        <p:nvSpPr>
          <p:cNvPr id="6" name="TextBox 5">
            <a:extLst>
              <a:ext uri="{FF2B5EF4-FFF2-40B4-BE49-F238E27FC236}">
                <a16:creationId xmlns:a16="http://schemas.microsoft.com/office/drawing/2014/main" id="{7D2CF2AB-6458-509B-AAD6-C44B9B624FAF}"/>
              </a:ext>
            </a:extLst>
          </p:cNvPr>
          <p:cNvSpPr txBox="1"/>
          <p:nvPr/>
        </p:nvSpPr>
        <p:spPr>
          <a:xfrm>
            <a:off x="6373281" y="3282969"/>
            <a:ext cx="5453064" cy="1477328"/>
          </a:xfrm>
          <a:prstGeom prst="rect">
            <a:avLst/>
          </a:prstGeom>
          <a:noFill/>
          <a:ln>
            <a:solidFill>
              <a:schemeClr val="bg1">
                <a:lumMod val="75000"/>
              </a:schemeClr>
            </a:solidFill>
          </a:ln>
        </p:spPr>
        <p:txBody>
          <a:bodyPr wrap="square">
            <a:spAutoFit/>
          </a:bodyPr>
          <a:lstStyle/>
          <a:p>
            <a:r>
              <a:rPr lang="en-GB" b="1" dirty="0"/>
              <a:t>Pass 3</a:t>
            </a:r>
          </a:p>
          <a:p>
            <a:r>
              <a:rPr lang="en-GB" dirty="0"/>
              <a:t>Compare </a:t>
            </a:r>
            <a:r>
              <a:rPr lang="en-GB" b="1" dirty="0"/>
              <a:t>3</a:t>
            </a:r>
            <a:r>
              <a:rPr lang="en-GB" dirty="0"/>
              <a:t> and </a:t>
            </a:r>
            <a:r>
              <a:rPr lang="en-GB" b="1" dirty="0"/>
              <a:t>4</a:t>
            </a:r>
            <a:r>
              <a:rPr lang="en-GB" dirty="0"/>
              <a:t> → No swap</a:t>
            </a:r>
          </a:p>
          <a:p>
            <a:r>
              <a:rPr lang="en-GB" b="1" dirty="0">
                <a:solidFill>
                  <a:srgbClr val="FF0000"/>
                </a:solidFill>
              </a:rPr>
              <a:t>3, 4</a:t>
            </a:r>
            <a:r>
              <a:rPr lang="en-GB" b="1" dirty="0"/>
              <a:t>, 2, 5, 8</a:t>
            </a:r>
            <a:endParaRPr lang="en-GB" dirty="0"/>
          </a:p>
          <a:p>
            <a:r>
              <a:rPr lang="en-GB" dirty="0"/>
              <a:t>Compare </a:t>
            </a:r>
            <a:r>
              <a:rPr lang="en-GB" b="1" dirty="0"/>
              <a:t>4</a:t>
            </a:r>
            <a:r>
              <a:rPr lang="en-GB" dirty="0"/>
              <a:t> and </a:t>
            </a:r>
            <a:r>
              <a:rPr lang="en-GB" b="1" dirty="0"/>
              <a:t>2</a:t>
            </a:r>
            <a:r>
              <a:rPr lang="en-GB" dirty="0"/>
              <a:t> → Swap</a:t>
            </a:r>
          </a:p>
          <a:p>
            <a:r>
              <a:rPr lang="en-GB" b="1" dirty="0"/>
              <a:t>3, </a:t>
            </a:r>
            <a:r>
              <a:rPr lang="en-GB" b="1" dirty="0">
                <a:solidFill>
                  <a:srgbClr val="FF0000"/>
                </a:solidFill>
              </a:rPr>
              <a:t>2, 4</a:t>
            </a:r>
            <a:r>
              <a:rPr lang="en-GB" b="1" dirty="0"/>
              <a:t>, 5, 8</a:t>
            </a:r>
            <a:endParaRPr lang="en-GB" dirty="0"/>
          </a:p>
        </p:txBody>
      </p:sp>
      <p:sp>
        <p:nvSpPr>
          <p:cNvPr id="8" name="TextBox 7">
            <a:extLst>
              <a:ext uri="{FF2B5EF4-FFF2-40B4-BE49-F238E27FC236}">
                <a16:creationId xmlns:a16="http://schemas.microsoft.com/office/drawing/2014/main" id="{9C0722DF-DE13-3AC8-E243-E9F96F53277A}"/>
              </a:ext>
            </a:extLst>
          </p:cNvPr>
          <p:cNvSpPr txBox="1"/>
          <p:nvPr/>
        </p:nvSpPr>
        <p:spPr>
          <a:xfrm>
            <a:off x="6373281" y="4931217"/>
            <a:ext cx="5453064" cy="923330"/>
          </a:xfrm>
          <a:prstGeom prst="rect">
            <a:avLst/>
          </a:prstGeom>
          <a:noFill/>
          <a:ln>
            <a:solidFill>
              <a:schemeClr val="bg1">
                <a:lumMod val="75000"/>
              </a:schemeClr>
            </a:solidFill>
          </a:ln>
        </p:spPr>
        <p:txBody>
          <a:bodyPr wrap="square">
            <a:spAutoFit/>
          </a:bodyPr>
          <a:lstStyle/>
          <a:p>
            <a:r>
              <a:rPr lang="en-GB" b="1" dirty="0"/>
              <a:t>Pass 4</a:t>
            </a:r>
          </a:p>
          <a:p>
            <a:r>
              <a:rPr lang="en-GB" dirty="0"/>
              <a:t>Compare </a:t>
            </a:r>
            <a:r>
              <a:rPr lang="en-GB" b="1" dirty="0"/>
              <a:t>3</a:t>
            </a:r>
            <a:r>
              <a:rPr lang="en-GB" dirty="0"/>
              <a:t> and </a:t>
            </a:r>
            <a:r>
              <a:rPr lang="en-GB" b="1" dirty="0"/>
              <a:t>2</a:t>
            </a:r>
            <a:r>
              <a:rPr lang="en-GB" dirty="0"/>
              <a:t> → Swap</a:t>
            </a:r>
          </a:p>
          <a:p>
            <a:r>
              <a:rPr lang="en-GB" b="1" dirty="0">
                <a:solidFill>
                  <a:srgbClr val="FF0000"/>
                </a:solidFill>
              </a:rPr>
              <a:t>2, 3</a:t>
            </a:r>
            <a:r>
              <a:rPr lang="en-GB" b="1" dirty="0"/>
              <a:t>, 4, 5, 8 </a:t>
            </a:r>
            <a:r>
              <a:rPr lang="en-GB" dirty="0"/>
              <a:t>✅</a:t>
            </a:r>
          </a:p>
        </p:txBody>
      </p:sp>
    </p:spTree>
    <p:extLst>
      <p:ext uri="{BB962C8B-B14F-4D97-AF65-F5344CB8AC3E}">
        <p14:creationId xmlns:p14="http://schemas.microsoft.com/office/powerpoint/2010/main" val="121817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12F16-B474-5ED7-C47F-D16BFAA329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D4E496-6302-7A88-0FDA-914DC278A71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4" name="Rectangle 3">
            <a:extLst>
              <a:ext uri="{FF2B5EF4-FFF2-40B4-BE49-F238E27FC236}">
                <a16:creationId xmlns:a16="http://schemas.microsoft.com/office/drawing/2014/main" id="{6DB0BC63-2AEC-5EAB-D5A2-5B2AC66AE5D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E1FFC94D-540A-CA3B-3803-E7CDA6BE5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572564"/>
            <a:ext cx="1067921" cy="563328"/>
          </a:xfrm>
          <a:prstGeom prst="rect">
            <a:avLst/>
          </a:prstGeom>
        </p:spPr>
      </p:pic>
      <p:pic>
        <p:nvPicPr>
          <p:cNvPr id="16" name="Graphic 15" descr="Thumbs up sign with solid fill">
            <a:extLst>
              <a:ext uri="{FF2B5EF4-FFF2-40B4-BE49-F238E27FC236}">
                <a16:creationId xmlns:a16="http://schemas.microsoft.com/office/drawing/2014/main" id="{B3BC3101-DDD6-5730-ED04-BFF9A80468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56C7C8B-ED90-847C-1278-F5306CE5204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 </a:t>
            </a:r>
            <a:r>
              <a:rPr lang="en-GB" dirty="0">
                <a:latin typeface="Segoe UI Variable Text" pitchFamily="2" charset="0"/>
              </a:rPr>
              <a:t>in the student workbook. </a:t>
            </a:r>
            <a:endParaRPr lang="en-GB" dirty="0"/>
          </a:p>
        </p:txBody>
      </p:sp>
      <p:pic>
        <p:nvPicPr>
          <p:cNvPr id="2" name="Picture 5">
            <a:extLst>
              <a:ext uri="{FF2B5EF4-FFF2-40B4-BE49-F238E27FC236}">
                <a16:creationId xmlns:a16="http://schemas.microsoft.com/office/drawing/2014/main" id="{6905C30C-4C5D-C4B5-84C8-F30E2E0296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790" y="1898568"/>
            <a:ext cx="3411531" cy="263598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F04CA9A-E934-652F-5101-DEAC73B59049}"/>
              </a:ext>
            </a:extLst>
          </p:cNvPr>
          <p:cNvSpPr txBox="1"/>
          <p:nvPr/>
        </p:nvSpPr>
        <p:spPr>
          <a:xfrm>
            <a:off x="153931" y="1273253"/>
            <a:ext cx="8028146" cy="369332"/>
          </a:xfrm>
          <a:prstGeom prst="rect">
            <a:avLst/>
          </a:prstGeom>
          <a:noFill/>
        </p:spPr>
        <p:txBody>
          <a:bodyPr wrap="square">
            <a:spAutoFit/>
          </a:bodyPr>
          <a:lstStyle/>
          <a:p>
            <a:r>
              <a:rPr lang="en-GB" dirty="0">
                <a:latin typeface="Segoe UI Variable Text" pitchFamily="2" charset="0"/>
              </a:rPr>
              <a:t>Example: Music playlist sorting</a:t>
            </a:r>
          </a:p>
        </p:txBody>
      </p:sp>
      <p:sp>
        <p:nvSpPr>
          <p:cNvPr id="19" name="TextBox 18">
            <a:extLst>
              <a:ext uri="{FF2B5EF4-FFF2-40B4-BE49-F238E27FC236}">
                <a16:creationId xmlns:a16="http://schemas.microsoft.com/office/drawing/2014/main" id="{44C4193B-B347-8665-4867-CC7B9F2D853E}"/>
              </a:ext>
            </a:extLst>
          </p:cNvPr>
          <p:cNvSpPr txBox="1"/>
          <p:nvPr/>
        </p:nvSpPr>
        <p:spPr>
          <a:xfrm>
            <a:off x="3946909" y="1273253"/>
            <a:ext cx="7879435" cy="1200329"/>
          </a:xfrm>
          <a:prstGeom prst="rect">
            <a:avLst/>
          </a:prstGeom>
          <a:noFill/>
        </p:spPr>
        <p:txBody>
          <a:bodyPr wrap="square">
            <a:spAutoFit/>
          </a:bodyPr>
          <a:lstStyle/>
          <a:p>
            <a:pPr>
              <a:buNone/>
            </a:pPr>
            <a:r>
              <a:rPr lang="en-GB" dirty="0">
                <a:latin typeface="Segoe UI Variable Text" pitchFamily="2" charset="0"/>
              </a:rPr>
              <a:t>Imagine a music app wants to sort songs by </a:t>
            </a:r>
            <a:r>
              <a:rPr lang="en-GB" b="1" dirty="0">
                <a:latin typeface="Segoe UI Variable Text" pitchFamily="2" charset="0"/>
              </a:rPr>
              <a:t>length (shortest to longest)</a:t>
            </a:r>
            <a:r>
              <a:rPr lang="en-GB" dirty="0">
                <a:latin typeface="Segoe UI Variable Text" pitchFamily="2" charset="0"/>
              </a:rPr>
              <a:t>.</a:t>
            </a:r>
          </a:p>
          <a:p>
            <a:pPr>
              <a:buNone/>
            </a:pPr>
            <a:r>
              <a:rPr lang="en-GB" b="1" dirty="0">
                <a:latin typeface="Segoe UI Variable Text" pitchFamily="2" charset="0"/>
              </a:rPr>
              <a:t>🎵 Unsorted playlist (minutes):</a:t>
            </a:r>
          </a:p>
          <a:p>
            <a:pPr>
              <a:buNone/>
            </a:pPr>
            <a:r>
              <a:rPr lang="en-GB" dirty="0">
                <a:latin typeface="Courier New" panose="02070309020205020404" pitchFamily="49" charset="0"/>
              </a:rPr>
              <a:t>[3.5, 2.8, 4.2, 3.0]</a:t>
            </a:r>
            <a:endParaRPr lang="en-GB" dirty="0"/>
          </a:p>
          <a:p>
            <a:pPr>
              <a:buNone/>
            </a:pPr>
            <a:r>
              <a:rPr lang="en-GB" dirty="0">
                <a:latin typeface="Segoe UI Variable Text" pitchFamily="2" charset="0"/>
              </a:rPr>
              <a:t>The app uses </a:t>
            </a:r>
            <a:r>
              <a:rPr lang="en-GB" b="1" dirty="0">
                <a:latin typeface="Segoe UI Variable Text" pitchFamily="2" charset="0"/>
              </a:rPr>
              <a:t>bubble sort</a:t>
            </a:r>
            <a:r>
              <a:rPr lang="en-GB" dirty="0">
                <a:latin typeface="Segoe UI Variable Text" pitchFamily="2" charset="0"/>
              </a:rPr>
              <a:t> to organise the songs.</a:t>
            </a:r>
          </a:p>
        </p:txBody>
      </p:sp>
      <p:sp>
        <p:nvSpPr>
          <p:cNvPr id="21" name="TextBox 20">
            <a:extLst>
              <a:ext uri="{FF2B5EF4-FFF2-40B4-BE49-F238E27FC236}">
                <a16:creationId xmlns:a16="http://schemas.microsoft.com/office/drawing/2014/main" id="{D8341BF1-0C6C-A8BE-DDFE-B31080C7D03E}"/>
              </a:ext>
            </a:extLst>
          </p:cNvPr>
          <p:cNvSpPr txBox="1"/>
          <p:nvPr/>
        </p:nvSpPr>
        <p:spPr>
          <a:xfrm>
            <a:off x="3946909" y="2579222"/>
            <a:ext cx="7740266" cy="1477328"/>
          </a:xfrm>
          <a:prstGeom prst="rect">
            <a:avLst/>
          </a:prstGeom>
          <a:noFill/>
        </p:spPr>
        <p:txBody>
          <a:bodyPr wrap="square">
            <a:spAutoFit/>
          </a:bodyPr>
          <a:lstStyle/>
          <a:p>
            <a:pPr>
              <a:buNone/>
            </a:pPr>
            <a:r>
              <a:rPr lang="en-GB" b="1" dirty="0"/>
              <a:t>🔄 </a:t>
            </a:r>
            <a:r>
              <a:rPr lang="en-GB" b="1" dirty="0">
                <a:latin typeface="Segoe UI Variable Text" pitchFamily="2" charset="0"/>
              </a:rPr>
              <a:t>Pass 1:</a:t>
            </a:r>
          </a:p>
          <a:p>
            <a:pPr>
              <a:buFont typeface="Arial" panose="020B0604020202020204" pitchFamily="34" charset="0"/>
              <a:buChar char="•"/>
            </a:pPr>
            <a:r>
              <a:rPr lang="en-GB" dirty="0">
                <a:latin typeface="Segoe UI Variable Text" pitchFamily="2" charset="0"/>
              </a:rPr>
              <a:t>Compare 3.5 &amp; 2.8 → swap → </a:t>
            </a:r>
            <a:r>
              <a:rPr lang="en-GB" dirty="0">
                <a:latin typeface="Courier New" panose="02070309020205020404" pitchFamily="49" charset="0"/>
              </a:rPr>
              <a:t>[2.8, 3.5, 4.2, 3.0]</a:t>
            </a:r>
            <a:r>
              <a:rPr lang="en-GB" dirty="0"/>
              <a:t> </a:t>
            </a:r>
          </a:p>
          <a:p>
            <a:pPr>
              <a:buFont typeface="Arial" panose="020B0604020202020204" pitchFamily="34" charset="0"/>
              <a:buChar char="•"/>
            </a:pPr>
            <a:r>
              <a:rPr lang="en-GB" dirty="0">
                <a:latin typeface="Segoe UI Variable Text" pitchFamily="2" charset="0"/>
              </a:rPr>
              <a:t>Compare 3.5 &amp; 4.2 → no swap </a:t>
            </a:r>
          </a:p>
          <a:p>
            <a:pPr>
              <a:buFont typeface="Arial" panose="020B0604020202020204" pitchFamily="34" charset="0"/>
              <a:buChar char="•"/>
            </a:pPr>
            <a:r>
              <a:rPr lang="en-GB" dirty="0">
                <a:latin typeface="Segoe UI Variable Text" pitchFamily="2" charset="0"/>
              </a:rPr>
              <a:t>Compare 4.2 &amp; 3.0 → swap → </a:t>
            </a:r>
            <a:r>
              <a:rPr lang="en-GB" dirty="0">
                <a:latin typeface="Courier New" panose="02070309020205020404" pitchFamily="49" charset="0"/>
              </a:rPr>
              <a:t>[2.8, 3.5, 3.0, 4.2]</a:t>
            </a:r>
            <a:r>
              <a:rPr lang="en-GB" dirty="0"/>
              <a:t> </a:t>
            </a:r>
          </a:p>
          <a:p>
            <a:pPr>
              <a:buNone/>
            </a:pPr>
            <a:r>
              <a:rPr lang="en-GB" dirty="0"/>
              <a:t>👉 </a:t>
            </a:r>
            <a:r>
              <a:rPr lang="en-GB" dirty="0">
                <a:latin typeface="Segoe UI Variable Text" pitchFamily="2" charset="0"/>
              </a:rPr>
              <a:t>Longest song (</a:t>
            </a:r>
            <a:r>
              <a:rPr lang="en-GB" b="1" dirty="0">
                <a:latin typeface="Segoe UI Variable Text" pitchFamily="2" charset="0"/>
              </a:rPr>
              <a:t>4.2</a:t>
            </a:r>
            <a:r>
              <a:rPr lang="en-GB" dirty="0">
                <a:latin typeface="Segoe UI Variable Text" pitchFamily="2" charset="0"/>
              </a:rPr>
              <a:t>) is now at the end</a:t>
            </a:r>
          </a:p>
        </p:txBody>
      </p:sp>
      <p:sp>
        <p:nvSpPr>
          <p:cNvPr id="24" name="TextBox 23">
            <a:extLst>
              <a:ext uri="{FF2B5EF4-FFF2-40B4-BE49-F238E27FC236}">
                <a16:creationId xmlns:a16="http://schemas.microsoft.com/office/drawing/2014/main" id="{89546B21-F1A9-63BA-6B35-66008E81141A}"/>
              </a:ext>
            </a:extLst>
          </p:cNvPr>
          <p:cNvSpPr txBox="1"/>
          <p:nvPr/>
        </p:nvSpPr>
        <p:spPr>
          <a:xfrm>
            <a:off x="3946909" y="4340202"/>
            <a:ext cx="6159116" cy="1200329"/>
          </a:xfrm>
          <a:prstGeom prst="rect">
            <a:avLst/>
          </a:prstGeom>
          <a:noFill/>
        </p:spPr>
        <p:txBody>
          <a:bodyPr wrap="square">
            <a:spAutoFit/>
          </a:bodyPr>
          <a:lstStyle/>
          <a:p>
            <a:pPr>
              <a:buNone/>
            </a:pPr>
            <a:r>
              <a:rPr lang="en-GB" b="1" dirty="0"/>
              <a:t>🔄 </a:t>
            </a:r>
            <a:r>
              <a:rPr lang="en-GB" b="1" dirty="0">
                <a:latin typeface="Segoe UI Variable Text" pitchFamily="2" charset="0"/>
              </a:rPr>
              <a:t>Pass 2:</a:t>
            </a:r>
          </a:p>
          <a:p>
            <a:pPr>
              <a:buFont typeface="Arial" panose="020B0604020202020204" pitchFamily="34" charset="0"/>
              <a:buChar char="•"/>
            </a:pPr>
            <a:r>
              <a:rPr lang="en-GB" dirty="0">
                <a:latin typeface="Segoe UI Variable Text" pitchFamily="2" charset="0"/>
              </a:rPr>
              <a:t>Compare 2.8 &amp; 3.5 → no swap </a:t>
            </a:r>
          </a:p>
          <a:p>
            <a:pPr>
              <a:buFont typeface="Arial" panose="020B0604020202020204" pitchFamily="34" charset="0"/>
              <a:buChar char="•"/>
            </a:pPr>
            <a:r>
              <a:rPr lang="en-GB" dirty="0">
                <a:latin typeface="Segoe UI Variable Text" pitchFamily="2" charset="0"/>
              </a:rPr>
              <a:t>Compare 3.5 &amp; 3.0 → swap →</a:t>
            </a:r>
            <a:r>
              <a:rPr lang="en-GB" dirty="0"/>
              <a:t> </a:t>
            </a:r>
            <a:r>
              <a:rPr lang="en-GB" dirty="0">
                <a:latin typeface="Courier New" panose="02070309020205020404" pitchFamily="49" charset="0"/>
              </a:rPr>
              <a:t>[2.8, 3.0, 3.5, 4.2]</a:t>
            </a:r>
            <a:r>
              <a:rPr lang="en-GB" dirty="0"/>
              <a:t> </a:t>
            </a:r>
          </a:p>
          <a:p>
            <a:pPr>
              <a:buNone/>
            </a:pPr>
            <a:r>
              <a:rPr lang="en-GB" dirty="0"/>
              <a:t>👉 </a:t>
            </a:r>
            <a:r>
              <a:rPr lang="en-GB" dirty="0">
                <a:latin typeface="Segoe UI Variable Text" pitchFamily="2" charset="0"/>
              </a:rPr>
              <a:t>Second longest (</a:t>
            </a:r>
            <a:r>
              <a:rPr lang="en-GB" b="1" dirty="0">
                <a:latin typeface="Segoe UI Variable Text" pitchFamily="2" charset="0"/>
              </a:rPr>
              <a:t>3.5</a:t>
            </a:r>
            <a:r>
              <a:rPr lang="en-GB" dirty="0">
                <a:latin typeface="Segoe UI Variable Text" pitchFamily="2" charset="0"/>
              </a:rPr>
              <a:t>) now in place</a:t>
            </a:r>
          </a:p>
        </p:txBody>
      </p:sp>
      <p:sp>
        <p:nvSpPr>
          <p:cNvPr id="26" name="TextBox 25">
            <a:extLst>
              <a:ext uri="{FF2B5EF4-FFF2-40B4-BE49-F238E27FC236}">
                <a16:creationId xmlns:a16="http://schemas.microsoft.com/office/drawing/2014/main" id="{6B8DB9E8-7876-BEC6-98C8-DD231817EBD5}"/>
              </a:ext>
            </a:extLst>
          </p:cNvPr>
          <p:cNvSpPr txBox="1"/>
          <p:nvPr/>
        </p:nvSpPr>
        <p:spPr>
          <a:xfrm>
            <a:off x="3979444" y="5824184"/>
            <a:ext cx="3631031" cy="923330"/>
          </a:xfrm>
          <a:prstGeom prst="rect">
            <a:avLst/>
          </a:prstGeom>
          <a:noFill/>
        </p:spPr>
        <p:txBody>
          <a:bodyPr wrap="square">
            <a:spAutoFit/>
          </a:bodyPr>
          <a:lstStyle/>
          <a:p>
            <a:pPr>
              <a:buNone/>
            </a:pPr>
            <a:r>
              <a:rPr lang="en-GB" b="1" dirty="0"/>
              <a:t>🔄 </a:t>
            </a:r>
            <a:r>
              <a:rPr lang="en-GB" b="1" dirty="0">
                <a:latin typeface="Segoe UI Variable Text" pitchFamily="2" charset="0"/>
              </a:rPr>
              <a:t>Pass 3:</a:t>
            </a:r>
          </a:p>
          <a:p>
            <a:pPr>
              <a:buFont typeface="Arial" panose="020B0604020202020204" pitchFamily="34" charset="0"/>
              <a:buChar char="•"/>
            </a:pPr>
            <a:r>
              <a:rPr lang="en-GB" dirty="0">
                <a:latin typeface="Segoe UI Variable Text" pitchFamily="2" charset="0"/>
              </a:rPr>
              <a:t>Compare 2.8 &amp; 3.0 → no swap </a:t>
            </a:r>
          </a:p>
          <a:p>
            <a:pPr>
              <a:buNone/>
            </a:pPr>
            <a:r>
              <a:rPr lang="en-GB" dirty="0">
                <a:latin typeface="Segoe UI Variable Text" pitchFamily="2" charset="0"/>
              </a:rPr>
              <a:t>👉 No swaps → list is sorted</a:t>
            </a:r>
          </a:p>
        </p:txBody>
      </p:sp>
      <p:sp>
        <p:nvSpPr>
          <p:cNvPr id="28" name="TextBox 27">
            <a:extLst>
              <a:ext uri="{FF2B5EF4-FFF2-40B4-BE49-F238E27FC236}">
                <a16:creationId xmlns:a16="http://schemas.microsoft.com/office/drawing/2014/main" id="{A3E72B4B-56CD-C97E-5661-B01076D8F11F}"/>
              </a:ext>
            </a:extLst>
          </p:cNvPr>
          <p:cNvSpPr txBox="1"/>
          <p:nvPr/>
        </p:nvSpPr>
        <p:spPr>
          <a:xfrm>
            <a:off x="8524728" y="5824184"/>
            <a:ext cx="3301616" cy="646331"/>
          </a:xfrm>
          <a:prstGeom prst="rect">
            <a:avLst/>
          </a:prstGeom>
          <a:noFill/>
        </p:spPr>
        <p:txBody>
          <a:bodyPr wrap="square">
            <a:spAutoFit/>
          </a:bodyPr>
          <a:lstStyle/>
          <a:p>
            <a:pPr>
              <a:buNone/>
            </a:pPr>
            <a:r>
              <a:rPr lang="en-GB" b="1" dirty="0"/>
              <a:t>✅ </a:t>
            </a:r>
            <a:r>
              <a:rPr lang="en-GB" b="1" dirty="0">
                <a:latin typeface="Segoe UI Variable Text" pitchFamily="2" charset="0"/>
              </a:rPr>
              <a:t>Final sorted playlist:</a:t>
            </a:r>
          </a:p>
          <a:p>
            <a:pPr>
              <a:buNone/>
            </a:pPr>
            <a:r>
              <a:rPr lang="en-GB" dirty="0">
                <a:latin typeface="Courier New" panose="02070309020205020404" pitchFamily="49" charset="0"/>
              </a:rPr>
              <a:t>[2.8, 3.0, 3.5, 4.2]</a:t>
            </a:r>
            <a:endParaRPr lang="en-GB" dirty="0"/>
          </a:p>
        </p:txBody>
      </p:sp>
      <p:sp>
        <p:nvSpPr>
          <p:cNvPr id="29" name="Arrow: Down 28">
            <a:extLst>
              <a:ext uri="{FF2B5EF4-FFF2-40B4-BE49-F238E27FC236}">
                <a16:creationId xmlns:a16="http://schemas.microsoft.com/office/drawing/2014/main" id="{5B7E3928-8CED-E71F-B42E-B1E3274B9E8C}"/>
              </a:ext>
            </a:extLst>
          </p:cNvPr>
          <p:cNvSpPr/>
          <p:nvPr/>
        </p:nvSpPr>
        <p:spPr>
          <a:xfrm>
            <a:off x="6284575" y="4056550"/>
            <a:ext cx="316250" cy="3630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Arrow: Down 29">
            <a:extLst>
              <a:ext uri="{FF2B5EF4-FFF2-40B4-BE49-F238E27FC236}">
                <a16:creationId xmlns:a16="http://schemas.microsoft.com/office/drawing/2014/main" id="{5B1AF95A-31CC-11ED-B7D3-C9A9763247DF}"/>
              </a:ext>
            </a:extLst>
          </p:cNvPr>
          <p:cNvSpPr/>
          <p:nvPr/>
        </p:nvSpPr>
        <p:spPr>
          <a:xfrm>
            <a:off x="6284575" y="5715403"/>
            <a:ext cx="316250" cy="3630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Arrow: Down 30">
            <a:extLst>
              <a:ext uri="{FF2B5EF4-FFF2-40B4-BE49-F238E27FC236}">
                <a16:creationId xmlns:a16="http://schemas.microsoft.com/office/drawing/2014/main" id="{D6774042-7FC7-6303-8819-91F13165C3A6}"/>
              </a:ext>
            </a:extLst>
          </p:cNvPr>
          <p:cNvSpPr/>
          <p:nvPr/>
        </p:nvSpPr>
        <p:spPr>
          <a:xfrm rot="16200000">
            <a:off x="7662450" y="5903606"/>
            <a:ext cx="316250" cy="3630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625351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12F16-B474-5ED7-C47F-D16BFAA329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D4E496-6302-7A88-0FDA-914DC278A71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Insertion sort</a:t>
            </a:r>
          </a:p>
        </p:txBody>
      </p:sp>
      <p:sp>
        <p:nvSpPr>
          <p:cNvPr id="4" name="Rectangle 3">
            <a:extLst>
              <a:ext uri="{FF2B5EF4-FFF2-40B4-BE49-F238E27FC236}">
                <a16:creationId xmlns:a16="http://schemas.microsoft.com/office/drawing/2014/main" id="{6DB0BC63-2AEC-5EAB-D5A2-5B2AC66AE5D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E1FFC94D-540A-CA3B-3803-E7CDA6BE5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B3BC3101-DDD6-5730-ED04-BFF9A80468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56C7C8B-ED90-847C-1278-F5306CE5204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5A7447DF-A847-B428-3127-CC6D8FAC2E6F}"/>
              </a:ext>
            </a:extLst>
          </p:cNvPr>
          <p:cNvSpPr txBox="1"/>
          <p:nvPr/>
        </p:nvSpPr>
        <p:spPr>
          <a:xfrm>
            <a:off x="176790" y="1134457"/>
            <a:ext cx="5490585" cy="1292662"/>
          </a:xfrm>
          <a:prstGeom prst="rect">
            <a:avLst/>
          </a:prstGeom>
          <a:noFill/>
        </p:spPr>
        <p:txBody>
          <a:bodyPr wrap="square">
            <a:spAutoFit/>
          </a:bodyPr>
          <a:lstStyle/>
          <a:p>
            <a:r>
              <a:rPr lang="en-GB" sz="2400" b="1" dirty="0">
                <a:latin typeface="Segoe UI Variable Text" pitchFamily="2" charset="0"/>
              </a:rPr>
              <a:t>What is meant by an insertion sort?</a:t>
            </a:r>
          </a:p>
          <a:p>
            <a:endParaRPr lang="en-GB" dirty="0">
              <a:latin typeface="Segoe UI Variable Text" pitchFamily="2" charset="0"/>
            </a:endParaRPr>
          </a:p>
          <a:p>
            <a:r>
              <a:rPr lang="en-GB" dirty="0">
                <a:latin typeface="Segoe UI Variable Text" pitchFamily="2" charset="0"/>
              </a:rPr>
              <a:t>An </a:t>
            </a:r>
            <a:r>
              <a:rPr lang="en-GB" b="1" dirty="0">
                <a:latin typeface="Segoe UI Variable Text" pitchFamily="2" charset="0"/>
              </a:rPr>
              <a:t>insertion sort</a:t>
            </a:r>
            <a:r>
              <a:rPr lang="en-GB" dirty="0">
                <a:latin typeface="Segoe UI Variable Text" pitchFamily="2" charset="0"/>
              </a:rPr>
              <a:t> is a simple sorting algorithm that builds a sorted list </a:t>
            </a:r>
            <a:r>
              <a:rPr lang="en-GB" b="1" dirty="0">
                <a:latin typeface="Segoe UI Variable Text" pitchFamily="2" charset="0"/>
              </a:rPr>
              <a:t>one item at a time</a:t>
            </a:r>
            <a:r>
              <a:rPr lang="en-GB" dirty="0">
                <a:latin typeface="Segoe UI Variable Text" pitchFamily="2" charset="0"/>
              </a:rPr>
              <a:t>.</a:t>
            </a:r>
            <a:endParaRPr lang="en-GB" dirty="0">
              <a:latin typeface="Segoe UI Variable Text" pitchFamily="2" charset="0"/>
              <a:cs typeface="Segoe UI" panose="020B0502040204020203" pitchFamily="34" charset="0"/>
            </a:endParaRPr>
          </a:p>
        </p:txBody>
      </p:sp>
      <p:sp>
        <p:nvSpPr>
          <p:cNvPr id="5" name="TextBox 4">
            <a:extLst>
              <a:ext uri="{FF2B5EF4-FFF2-40B4-BE49-F238E27FC236}">
                <a16:creationId xmlns:a16="http://schemas.microsoft.com/office/drawing/2014/main" id="{29168FBE-F7AC-C894-3830-56C05FC6922F}"/>
              </a:ext>
            </a:extLst>
          </p:cNvPr>
          <p:cNvSpPr txBox="1"/>
          <p:nvPr/>
        </p:nvSpPr>
        <p:spPr>
          <a:xfrm>
            <a:off x="226022" y="2706168"/>
            <a:ext cx="3079154" cy="369332"/>
          </a:xfrm>
          <a:prstGeom prst="rect">
            <a:avLst/>
          </a:prstGeom>
          <a:noFill/>
        </p:spPr>
        <p:txBody>
          <a:bodyPr wrap="square">
            <a:spAutoFit/>
          </a:bodyPr>
          <a:lstStyle/>
          <a:p>
            <a:r>
              <a:rPr lang="en-GB" b="1" dirty="0">
                <a:latin typeface="Segoe UI Variable Text" pitchFamily="2" charset="0"/>
              </a:rPr>
              <a:t>How does it work?</a:t>
            </a:r>
          </a:p>
        </p:txBody>
      </p:sp>
      <p:sp>
        <p:nvSpPr>
          <p:cNvPr id="6" name="TextBox 5">
            <a:extLst>
              <a:ext uri="{FF2B5EF4-FFF2-40B4-BE49-F238E27FC236}">
                <a16:creationId xmlns:a16="http://schemas.microsoft.com/office/drawing/2014/main" id="{9CD1A864-BE8A-7324-FB41-4623EE0B3940}"/>
              </a:ext>
            </a:extLst>
          </p:cNvPr>
          <p:cNvSpPr txBox="1"/>
          <p:nvPr/>
        </p:nvSpPr>
        <p:spPr>
          <a:xfrm>
            <a:off x="224789" y="3181652"/>
            <a:ext cx="5328286" cy="1754326"/>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Assume the first item is already sorted</a:t>
            </a:r>
          </a:p>
          <a:p>
            <a:pPr marL="285750" indent="-285750">
              <a:buFont typeface="Arial" panose="020B0604020202020204" pitchFamily="34" charset="0"/>
              <a:buChar char="•"/>
            </a:pPr>
            <a:r>
              <a:rPr lang="en-GB" dirty="0">
                <a:latin typeface="Segoe UI Variable Text" pitchFamily="2" charset="0"/>
              </a:rPr>
              <a:t>Take the next item</a:t>
            </a:r>
          </a:p>
          <a:p>
            <a:pPr marL="285750" indent="-285750">
              <a:buFont typeface="Arial" panose="020B0604020202020204" pitchFamily="34" charset="0"/>
              <a:buChar char="•"/>
            </a:pPr>
            <a:r>
              <a:rPr lang="en-GB" dirty="0">
                <a:latin typeface="Segoe UI Variable Text" pitchFamily="2" charset="0"/>
              </a:rPr>
              <a:t>Compare it with items in the sorted section</a:t>
            </a:r>
          </a:p>
          <a:p>
            <a:pPr marL="285750" indent="-285750">
              <a:buFont typeface="Arial" panose="020B0604020202020204" pitchFamily="34" charset="0"/>
              <a:buChar char="•"/>
            </a:pPr>
            <a:r>
              <a:rPr lang="en-GB" dirty="0">
                <a:latin typeface="Segoe UI Variable Text" pitchFamily="2" charset="0"/>
              </a:rPr>
              <a:t>Shift larger items to the right</a:t>
            </a:r>
          </a:p>
          <a:p>
            <a:pPr marL="285750" indent="-285750">
              <a:buFont typeface="Arial" panose="020B0604020202020204" pitchFamily="34" charset="0"/>
              <a:buChar char="•"/>
            </a:pPr>
            <a:r>
              <a:rPr lang="en-GB" dirty="0">
                <a:latin typeface="Segoe UI Variable Text" pitchFamily="2" charset="0"/>
              </a:rPr>
              <a:t>Insert the item into the correct position</a:t>
            </a:r>
          </a:p>
          <a:p>
            <a:pPr marL="285750" indent="-285750">
              <a:buFont typeface="Arial" panose="020B0604020202020204" pitchFamily="34" charset="0"/>
              <a:buChar char="•"/>
            </a:pPr>
            <a:r>
              <a:rPr lang="en-GB" dirty="0">
                <a:latin typeface="Segoe UI Variable Text" pitchFamily="2" charset="0"/>
              </a:rPr>
              <a:t>Repeat until all items are sorted</a:t>
            </a:r>
          </a:p>
        </p:txBody>
      </p:sp>
      <p:sp>
        <p:nvSpPr>
          <p:cNvPr id="29" name="TextBox 28">
            <a:extLst>
              <a:ext uri="{FF2B5EF4-FFF2-40B4-BE49-F238E27FC236}">
                <a16:creationId xmlns:a16="http://schemas.microsoft.com/office/drawing/2014/main" id="{76D0EBA5-6987-696D-1D43-9B394059A0E1}"/>
              </a:ext>
            </a:extLst>
          </p:cNvPr>
          <p:cNvSpPr txBox="1"/>
          <p:nvPr/>
        </p:nvSpPr>
        <p:spPr>
          <a:xfrm>
            <a:off x="224790" y="5392882"/>
            <a:ext cx="6499860" cy="1200329"/>
          </a:xfrm>
          <a:prstGeom prst="rect">
            <a:avLst/>
          </a:prstGeom>
          <a:noFill/>
        </p:spPr>
        <p:txBody>
          <a:bodyPr wrap="square">
            <a:spAutoFit/>
          </a:bodyPr>
          <a:lstStyle/>
          <a:p>
            <a:pPr>
              <a:buNone/>
            </a:pPr>
            <a:r>
              <a:rPr lang="en-GB" b="1" dirty="0">
                <a:latin typeface="Segoe UI Variable Text" pitchFamily="2" charset="0"/>
              </a:rPr>
              <a:t>When is insertion sort useful?</a:t>
            </a:r>
          </a:p>
          <a:p>
            <a:pPr marL="285750" indent="-285750">
              <a:buFont typeface="Arial" panose="020B0604020202020204" pitchFamily="34" charset="0"/>
              <a:buChar char="•"/>
            </a:pPr>
            <a:r>
              <a:rPr lang="en-GB" dirty="0">
                <a:latin typeface="Segoe UI Variable Text" pitchFamily="2" charset="0"/>
              </a:rPr>
              <a:t>Small datasets</a:t>
            </a:r>
          </a:p>
          <a:p>
            <a:pPr marL="285750" indent="-285750">
              <a:buFont typeface="Arial" panose="020B0604020202020204" pitchFamily="34" charset="0"/>
              <a:buChar char="•"/>
            </a:pPr>
            <a:r>
              <a:rPr lang="en-GB" dirty="0">
                <a:latin typeface="Segoe UI Variable Text" pitchFamily="2" charset="0"/>
              </a:rPr>
              <a:t>Nearly sorted data</a:t>
            </a:r>
          </a:p>
          <a:p>
            <a:pPr marL="285750" indent="-285750">
              <a:buFont typeface="Arial" panose="020B0604020202020204" pitchFamily="34" charset="0"/>
              <a:buChar char="•"/>
            </a:pPr>
            <a:r>
              <a:rPr lang="en-GB" dirty="0">
                <a:latin typeface="Segoe UI Variable Text" pitchFamily="2" charset="0"/>
              </a:rPr>
              <a:t>Situations where simplicity is more important than speed</a:t>
            </a:r>
          </a:p>
        </p:txBody>
      </p:sp>
      <p:sp>
        <p:nvSpPr>
          <p:cNvPr id="7" name="TextBox 6">
            <a:extLst>
              <a:ext uri="{FF2B5EF4-FFF2-40B4-BE49-F238E27FC236}">
                <a16:creationId xmlns:a16="http://schemas.microsoft.com/office/drawing/2014/main" id="{D74AEE54-CC9B-A241-8EEA-7751F65CEF0B}"/>
              </a:ext>
            </a:extLst>
          </p:cNvPr>
          <p:cNvSpPr txBox="1"/>
          <p:nvPr/>
        </p:nvSpPr>
        <p:spPr>
          <a:xfrm>
            <a:off x="6354127" y="1134457"/>
            <a:ext cx="5453064" cy="646331"/>
          </a:xfrm>
          <a:prstGeom prst="rect">
            <a:avLst/>
          </a:prstGeom>
          <a:noFill/>
          <a:ln>
            <a:solidFill>
              <a:schemeClr val="bg1">
                <a:lumMod val="75000"/>
              </a:schemeClr>
            </a:solidFill>
          </a:ln>
        </p:spPr>
        <p:txBody>
          <a:bodyPr wrap="square">
            <a:spAutoFit/>
          </a:bodyPr>
          <a:lstStyle/>
          <a:p>
            <a:pPr>
              <a:buNone/>
            </a:pPr>
            <a:r>
              <a:rPr lang="en-GB" b="1" dirty="0"/>
              <a:t>Start</a:t>
            </a:r>
          </a:p>
          <a:p>
            <a:pPr>
              <a:buNone/>
            </a:pPr>
            <a:r>
              <a:rPr lang="en-GB" b="1" dirty="0"/>
              <a:t>5, 3, 8, 4, 2</a:t>
            </a:r>
            <a:endParaRPr lang="en-GB" dirty="0"/>
          </a:p>
        </p:txBody>
      </p:sp>
      <p:sp>
        <p:nvSpPr>
          <p:cNvPr id="8" name="TextBox 7">
            <a:extLst>
              <a:ext uri="{FF2B5EF4-FFF2-40B4-BE49-F238E27FC236}">
                <a16:creationId xmlns:a16="http://schemas.microsoft.com/office/drawing/2014/main" id="{0656CFD0-3A27-D933-0DD5-41232A447D0C}"/>
              </a:ext>
            </a:extLst>
          </p:cNvPr>
          <p:cNvSpPr txBox="1"/>
          <p:nvPr/>
        </p:nvSpPr>
        <p:spPr>
          <a:xfrm>
            <a:off x="6354127" y="1958576"/>
            <a:ext cx="5453064" cy="1477328"/>
          </a:xfrm>
          <a:prstGeom prst="rect">
            <a:avLst/>
          </a:prstGeom>
          <a:noFill/>
          <a:ln>
            <a:solidFill>
              <a:schemeClr val="bg1">
                <a:lumMod val="75000"/>
              </a:schemeClr>
            </a:solidFill>
          </a:ln>
        </p:spPr>
        <p:txBody>
          <a:bodyPr wrap="square">
            <a:spAutoFit/>
          </a:bodyPr>
          <a:lstStyle/>
          <a:p>
            <a:r>
              <a:rPr lang="en-GB" b="1" dirty="0"/>
              <a:t>Pass 1</a:t>
            </a:r>
          </a:p>
          <a:p>
            <a:r>
              <a:rPr lang="en-GB" dirty="0"/>
              <a:t>Consider </a:t>
            </a:r>
            <a:r>
              <a:rPr lang="en-GB" b="1" dirty="0">
                <a:solidFill>
                  <a:srgbClr val="FF0000"/>
                </a:solidFill>
              </a:rPr>
              <a:t>3</a:t>
            </a:r>
            <a:endParaRPr lang="en-GB" dirty="0">
              <a:solidFill>
                <a:srgbClr val="FF0000"/>
              </a:solidFill>
            </a:endParaRPr>
          </a:p>
          <a:p>
            <a:r>
              <a:rPr lang="en-GB" dirty="0"/>
              <a:t>Sorted section: </a:t>
            </a:r>
            <a:r>
              <a:rPr lang="en-GB" b="1" dirty="0"/>
              <a:t>[5]</a:t>
            </a:r>
            <a:endParaRPr lang="en-GB" dirty="0"/>
          </a:p>
          <a:p>
            <a:r>
              <a:rPr lang="en-GB" dirty="0"/>
              <a:t>Insert </a:t>
            </a:r>
            <a:r>
              <a:rPr lang="en-GB" dirty="0">
                <a:solidFill>
                  <a:srgbClr val="FF0000"/>
                </a:solidFill>
              </a:rPr>
              <a:t>3 before 5:</a:t>
            </a:r>
          </a:p>
          <a:p>
            <a:r>
              <a:rPr lang="en-GB" b="1" dirty="0"/>
              <a:t>3, 5, 8, 4, 2</a:t>
            </a:r>
            <a:endParaRPr lang="en-GB" dirty="0"/>
          </a:p>
        </p:txBody>
      </p:sp>
      <p:sp>
        <p:nvSpPr>
          <p:cNvPr id="9" name="TextBox 8">
            <a:extLst>
              <a:ext uri="{FF2B5EF4-FFF2-40B4-BE49-F238E27FC236}">
                <a16:creationId xmlns:a16="http://schemas.microsoft.com/office/drawing/2014/main" id="{77A4FB27-D048-79D2-41C1-126BC8CB67CA}"/>
              </a:ext>
            </a:extLst>
          </p:cNvPr>
          <p:cNvSpPr txBox="1"/>
          <p:nvPr/>
        </p:nvSpPr>
        <p:spPr>
          <a:xfrm>
            <a:off x="6354127" y="3599885"/>
            <a:ext cx="5453063" cy="1477328"/>
          </a:xfrm>
          <a:prstGeom prst="rect">
            <a:avLst/>
          </a:prstGeom>
          <a:noFill/>
          <a:ln>
            <a:solidFill>
              <a:schemeClr val="bg1">
                <a:lumMod val="75000"/>
              </a:schemeClr>
            </a:solidFill>
          </a:ln>
        </p:spPr>
        <p:txBody>
          <a:bodyPr wrap="square">
            <a:spAutoFit/>
          </a:bodyPr>
          <a:lstStyle/>
          <a:p>
            <a:r>
              <a:rPr lang="en-GB" b="1" dirty="0"/>
              <a:t>Pass 2</a:t>
            </a:r>
          </a:p>
          <a:p>
            <a:r>
              <a:rPr lang="en-GB" dirty="0"/>
              <a:t>Consider </a:t>
            </a:r>
            <a:r>
              <a:rPr lang="en-GB" b="1" dirty="0">
                <a:solidFill>
                  <a:srgbClr val="FF0000"/>
                </a:solidFill>
              </a:rPr>
              <a:t>8</a:t>
            </a:r>
            <a:endParaRPr lang="en-GB" dirty="0">
              <a:solidFill>
                <a:srgbClr val="FF0000"/>
              </a:solidFill>
            </a:endParaRPr>
          </a:p>
          <a:p>
            <a:r>
              <a:rPr lang="en-GB" dirty="0"/>
              <a:t>Sorted section: </a:t>
            </a:r>
            <a:r>
              <a:rPr lang="en-GB" b="1" dirty="0"/>
              <a:t>[3, 5]</a:t>
            </a:r>
            <a:endParaRPr lang="en-GB" dirty="0"/>
          </a:p>
          <a:p>
            <a:r>
              <a:rPr lang="en-GB" dirty="0">
                <a:solidFill>
                  <a:srgbClr val="FF0000"/>
                </a:solidFill>
              </a:rPr>
              <a:t>8 is already in the correct position:</a:t>
            </a:r>
          </a:p>
          <a:p>
            <a:r>
              <a:rPr lang="en-GB" b="1" dirty="0"/>
              <a:t>3, 5, 8, 4, 2</a:t>
            </a:r>
            <a:endParaRPr lang="en-GB" dirty="0"/>
          </a:p>
        </p:txBody>
      </p:sp>
    </p:spTree>
    <p:extLst>
      <p:ext uri="{BB962C8B-B14F-4D97-AF65-F5344CB8AC3E}">
        <p14:creationId xmlns:p14="http://schemas.microsoft.com/office/powerpoint/2010/main" val="3851712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9D511-D6B8-D087-DA49-4E88D3F49AA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7929E87-5276-2894-4954-547CC279B966}"/>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Insertion sort</a:t>
            </a:r>
          </a:p>
        </p:txBody>
      </p:sp>
      <p:sp>
        <p:nvSpPr>
          <p:cNvPr id="4" name="Rectangle 3">
            <a:extLst>
              <a:ext uri="{FF2B5EF4-FFF2-40B4-BE49-F238E27FC236}">
                <a16:creationId xmlns:a16="http://schemas.microsoft.com/office/drawing/2014/main" id="{16749E09-9CCF-FD26-C888-5056A2080CD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607F014B-87E1-D7E9-4129-4F0DF0D267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94799BF4-533A-7C46-75C4-B96D77336D4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B93CBC4C-3579-3900-8EBC-C733C509C4C3}"/>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43353CD7-DCD0-C425-B4A1-D98BEABC8AF8}"/>
              </a:ext>
            </a:extLst>
          </p:cNvPr>
          <p:cNvSpPr txBox="1"/>
          <p:nvPr/>
        </p:nvSpPr>
        <p:spPr>
          <a:xfrm>
            <a:off x="176790" y="1134457"/>
            <a:ext cx="5490585" cy="1292662"/>
          </a:xfrm>
          <a:prstGeom prst="rect">
            <a:avLst/>
          </a:prstGeom>
          <a:noFill/>
        </p:spPr>
        <p:txBody>
          <a:bodyPr wrap="square">
            <a:spAutoFit/>
          </a:bodyPr>
          <a:lstStyle/>
          <a:p>
            <a:r>
              <a:rPr lang="en-GB" sz="2400" b="1" dirty="0">
                <a:latin typeface="Segoe UI Variable Text" pitchFamily="2" charset="0"/>
              </a:rPr>
              <a:t>What is meant by an insertion sort?</a:t>
            </a:r>
          </a:p>
          <a:p>
            <a:endParaRPr lang="en-GB" dirty="0">
              <a:latin typeface="Segoe UI Variable Text" pitchFamily="2" charset="0"/>
            </a:endParaRPr>
          </a:p>
          <a:p>
            <a:r>
              <a:rPr lang="en-GB" dirty="0">
                <a:latin typeface="Segoe UI Variable Text" pitchFamily="2" charset="0"/>
              </a:rPr>
              <a:t>An </a:t>
            </a:r>
            <a:r>
              <a:rPr lang="en-GB" b="1" dirty="0">
                <a:latin typeface="Segoe UI Variable Text" pitchFamily="2" charset="0"/>
              </a:rPr>
              <a:t>insertion sort</a:t>
            </a:r>
            <a:r>
              <a:rPr lang="en-GB" dirty="0">
                <a:latin typeface="Segoe UI Variable Text" pitchFamily="2" charset="0"/>
              </a:rPr>
              <a:t> is a simple sorting algorithm that builds a sorted list </a:t>
            </a:r>
            <a:r>
              <a:rPr lang="en-GB" b="1" dirty="0">
                <a:latin typeface="Segoe UI Variable Text" pitchFamily="2" charset="0"/>
              </a:rPr>
              <a:t>one item at a time</a:t>
            </a:r>
            <a:r>
              <a:rPr lang="en-GB" dirty="0">
                <a:latin typeface="Segoe UI Variable Text" pitchFamily="2" charset="0"/>
              </a:rPr>
              <a:t>.</a:t>
            </a:r>
            <a:endParaRPr lang="en-GB" dirty="0">
              <a:latin typeface="Segoe UI Variable Text" pitchFamily="2" charset="0"/>
              <a:cs typeface="Segoe UI" panose="020B0502040204020203" pitchFamily="34" charset="0"/>
            </a:endParaRPr>
          </a:p>
        </p:txBody>
      </p:sp>
      <p:sp>
        <p:nvSpPr>
          <p:cNvPr id="5" name="TextBox 4">
            <a:extLst>
              <a:ext uri="{FF2B5EF4-FFF2-40B4-BE49-F238E27FC236}">
                <a16:creationId xmlns:a16="http://schemas.microsoft.com/office/drawing/2014/main" id="{B5C3BF63-8F5D-C584-AC96-DB8EEC99AC06}"/>
              </a:ext>
            </a:extLst>
          </p:cNvPr>
          <p:cNvSpPr txBox="1"/>
          <p:nvPr/>
        </p:nvSpPr>
        <p:spPr>
          <a:xfrm>
            <a:off x="226022" y="2706168"/>
            <a:ext cx="3079154" cy="369332"/>
          </a:xfrm>
          <a:prstGeom prst="rect">
            <a:avLst/>
          </a:prstGeom>
          <a:noFill/>
        </p:spPr>
        <p:txBody>
          <a:bodyPr wrap="square">
            <a:spAutoFit/>
          </a:bodyPr>
          <a:lstStyle/>
          <a:p>
            <a:r>
              <a:rPr lang="en-GB" b="1" dirty="0">
                <a:latin typeface="Segoe UI Variable Text" pitchFamily="2" charset="0"/>
              </a:rPr>
              <a:t>How does it work?</a:t>
            </a:r>
          </a:p>
        </p:txBody>
      </p:sp>
      <p:sp>
        <p:nvSpPr>
          <p:cNvPr id="6" name="TextBox 5">
            <a:extLst>
              <a:ext uri="{FF2B5EF4-FFF2-40B4-BE49-F238E27FC236}">
                <a16:creationId xmlns:a16="http://schemas.microsoft.com/office/drawing/2014/main" id="{4230197A-07E8-3179-AB89-3872C108491E}"/>
              </a:ext>
            </a:extLst>
          </p:cNvPr>
          <p:cNvSpPr txBox="1"/>
          <p:nvPr/>
        </p:nvSpPr>
        <p:spPr>
          <a:xfrm>
            <a:off x="224789" y="3181652"/>
            <a:ext cx="5328286" cy="1754326"/>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Assume the first item is already sorted</a:t>
            </a:r>
          </a:p>
          <a:p>
            <a:pPr marL="285750" indent="-285750">
              <a:buFont typeface="Arial" panose="020B0604020202020204" pitchFamily="34" charset="0"/>
              <a:buChar char="•"/>
            </a:pPr>
            <a:r>
              <a:rPr lang="en-GB" dirty="0">
                <a:latin typeface="Segoe UI Variable Text" pitchFamily="2" charset="0"/>
              </a:rPr>
              <a:t>Take the next item</a:t>
            </a:r>
          </a:p>
          <a:p>
            <a:pPr marL="285750" indent="-285750">
              <a:buFont typeface="Arial" panose="020B0604020202020204" pitchFamily="34" charset="0"/>
              <a:buChar char="•"/>
            </a:pPr>
            <a:r>
              <a:rPr lang="en-GB" dirty="0">
                <a:latin typeface="Segoe UI Variable Text" pitchFamily="2" charset="0"/>
              </a:rPr>
              <a:t>Compare it with items in the sorted section</a:t>
            </a:r>
          </a:p>
          <a:p>
            <a:pPr marL="285750" indent="-285750">
              <a:buFont typeface="Arial" panose="020B0604020202020204" pitchFamily="34" charset="0"/>
              <a:buChar char="•"/>
            </a:pPr>
            <a:r>
              <a:rPr lang="en-GB" dirty="0">
                <a:latin typeface="Segoe UI Variable Text" pitchFamily="2" charset="0"/>
              </a:rPr>
              <a:t>Shift larger items to the right</a:t>
            </a:r>
          </a:p>
          <a:p>
            <a:pPr marL="285750" indent="-285750">
              <a:buFont typeface="Arial" panose="020B0604020202020204" pitchFamily="34" charset="0"/>
              <a:buChar char="•"/>
            </a:pPr>
            <a:r>
              <a:rPr lang="en-GB" dirty="0">
                <a:latin typeface="Segoe UI Variable Text" pitchFamily="2" charset="0"/>
              </a:rPr>
              <a:t>Insert the item into the correct position</a:t>
            </a:r>
          </a:p>
          <a:p>
            <a:pPr marL="285750" indent="-285750">
              <a:buFont typeface="Arial" panose="020B0604020202020204" pitchFamily="34" charset="0"/>
              <a:buChar char="•"/>
            </a:pPr>
            <a:r>
              <a:rPr lang="en-GB" dirty="0">
                <a:latin typeface="Segoe UI Variable Text" pitchFamily="2" charset="0"/>
              </a:rPr>
              <a:t>Repeat until all items are sorted</a:t>
            </a:r>
          </a:p>
        </p:txBody>
      </p:sp>
      <p:sp>
        <p:nvSpPr>
          <p:cNvPr id="29" name="TextBox 28">
            <a:extLst>
              <a:ext uri="{FF2B5EF4-FFF2-40B4-BE49-F238E27FC236}">
                <a16:creationId xmlns:a16="http://schemas.microsoft.com/office/drawing/2014/main" id="{9B5A5961-7C01-E8F6-2956-176B861AA7AF}"/>
              </a:ext>
            </a:extLst>
          </p:cNvPr>
          <p:cNvSpPr txBox="1"/>
          <p:nvPr/>
        </p:nvSpPr>
        <p:spPr>
          <a:xfrm>
            <a:off x="224790" y="5392882"/>
            <a:ext cx="6499860" cy="1200329"/>
          </a:xfrm>
          <a:prstGeom prst="rect">
            <a:avLst/>
          </a:prstGeom>
          <a:noFill/>
        </p:spPr>
        <p:txBody>
          <a:bodyPr wrap="square">
            <a:spAutoFit/>
          </a:bodyPr>
          <a:lstStyle/>
          <a:p>
            <a:pPr>
              <a:buNone/>
            </a:pPr>
            <a:r>
              <a:rPr lang="en-GB" b="1" dirty="0">
                <a:latin typeface="Segoe UI Variable Text" pitchFamily="2" charset="0"/>
              </a:rPr>
              <a:t>When is insertion sort useful?</a:t>
            </a:r>
          </a:p>
          <a:p>
            <a:pPr marL="285750" indent="-285750">
              <a:buFont typeface="Arial" panose="020B0604020202020204" pitchFamily="34" charset="0"/>
              <a:buChar char="•"/>
            </a:pPr>
            <a:r>
              <a:rPr lang="en-GB" dirty="0">
                <a:latin typeface="Segoe UI Variable Text" pitchFamily="2" charset="0"/>
              </a:rPr>
              <a:t>Small datasets</a:t>
            </a:r>
          </a:p>
          <a:p>
            <a:pPr marL="285750" indent="-285750">
              <a:buFont typeface="Arial" panose="020B0604020202020204" pitchFamily="34" charset="0"/>
              <a:buChar char="•"/>
            </a:pPr>
            <a:r>
              <a:rPr lang="en-GB" dirty="0">
                <a:latin typeface="Segoe UI Variable Text" pitchFamily="2" charset="0"/>
              </a:rPr>
              <a:t>Nearly sorted data</a:t>
            </a:r>
          </a:p>
          <a:p>
            <a:pPr marL="285750" indent="-285750">
              <a:buFont typeface="Arial" panose="020B0604020202020204" pitchFamily="34" charset="0"/>
              <a:buChar char="•"/>
            </a:pPr>
            <a:r>
              <a:rPr lang="en-GB" dirty="0">
                <a:latin typeface="Segoe UI Variable Text" pitchFamily="2" charset="0"/>
              </a:rPr>
              <a:t>Situations where simplicity is more important than speed</a:t>
            </a:r>
          </a:p>
        </p:txBody>
      </p:sp>
      <p:sp>
        <p:nvSpPr>
          <p:cNvPr id="7" name="TextBox 6">
            <a:extLst>
              <a:ext uri="{FF2B5EF4-FFF2-40B4-BE49-F238E27FC236}">
                <a16:creationId xmlns:a16="http://schemas.microsoft.com/office/drawing/2014/main" id="{55FC0B60-744C-0D17-2CB0-7B1D42E65413}"/>
              </a:ext>
            </a:extLst>
          </p:cNvPr>
          <p:cNvSpPr txBox="1"/>
          <p:nvPr/>
        </p:nvSpPr>
        <p:spPr>
          <a:xfrm>
            <a:off x="6354126" y="1912414"/>
            <a:ext cx="5453064" cy="2585323"/>
          </a:xfrm>
          <a:prstGeom prst="rect">
            <a:avLst/>
          </a:prstGeom>
          <a:noFill/>
          <a:ln>
            <a:solidFill>
              <a:schemeClr val="bg1">
                <a:lumMod val="75000"/>
              </a:schemeClr>
            </a:solidFill>
          </a:ln>
        </p:spPr>
        <p:txBody>
          <a:bodyPr wrap="square">
            <a:spAutoFit/>
          </a:bodyPr>
          <a:lstStyle/>
          <a:p>
            <a:r>
              <a:rPr lang="en-GB" b="1" dirty="0"/>
              <a:t>Pass 3</a:t>
            </a:r>
          </a:p>
          <a:p>
            <a:r>
              <a:rPr lang="en-GB" dirty="0"/>
              <a:t>Consider </a:t>
            </a:r>
            <a:r>
              <a:rPr lang="en-GB" b="1" dirty="0">
                <a:solidFill>
                  <a:srgbClr val="FF0000"/>
                </a:solidFill>
              </a:rPr>
              <a:t>4</a:t>
            </a:r>
            <a:endParaRPr lang="en-GB" dirty="0">
              <a:solidFill>
                <a:srgbClr val="FF0000"/>
              </a:solidFill>
            </a:endParaRPr>
          </a:p>
          <a:p>
            <a:r>
              <a:rPr lang="en-GB" dirty="0"/>
              <a:t>Sorted section: </a:t>
            </a:r>
            <a:r>
              <a:rPr lang="en-GB" b="1" dirty="0"/>
              <a:t>[3, 5, 8]</a:t>
            </a:r>
            <a:endParaRPr lang="en-GB" dirty="0"/>
          </a:p>
          <a:p>
            <a:r>
              <a:rPr lang="en-GB" dirty="0">
                <a:solidFill>
                  <a:srgbClr val="FF0000"/>
                </a:solidFill>
              </a:rPr>
              <a:t>4 is less than 8 → shift 8</a:t>
            </a:r>
          </a:p>
          <a:p>
            <a:r>
              <a:rPr lang="en-GB" b="1" dirty="0"/>
              <a:t>3, 5, _, 8, 2</a:t>
            </a:r>
            <a:endParaRPr lang="en-GB" dirty="0"/>
          </a:p>
          <a:p>
            <a:r>
              <a:rPr lang="en-GB" dirty="0">
                <a:solidFill>
                  <a:srgbClr val="FF0000"/>
                </a:solidFill>
              </a:rPr>
              <a:t>4 is less than 5 → shift 5</a:t>
            </a:r>
          </a:p>
          <a:p>
            <a:r>
              <a:rPr lang="en-GB" b="1" dirty="0"/>
              <a:t>3, _, 5, 8, 2</a:t>
            </a:r>
            <a:endParaRPr lang="en-GB" dirty="0"/>
          </a:p>
          <a:p>
            <a:r>
              <a:rPr lang="en-GB" dirty="0"/>
              <a:t>Insert 4:</a:t>
            </a:r>
          </a:p>
          <a:p>
            <a:r>
              <a:rPr lang="en-GB" b="1" dirty="0"/>
              <a:t>3, 4, 5, 8, 2</a:t>
            </a:r>
            <a:endParaRPr lang="en-GB" dirty="0"/>
          </a:p>
        </p:txBody>
      </p:sp>
      <p:sp>
        <p:nvSpPr>
          <p:cNvPr id="11" name="TextBox 10">
            <a:extLst>
              <a:ext uri="{FF2B5EF4-FFF2-40B4-BE49-F238E27FC236}">
                <a16:creationId xmlns:a16="http://schemas.microsoft.com/office/drawing/2014/main" id="{07CE6FE9-7087-BC79-0859-D4DF58CCE635}"/>
              </a:ext>
            </a:extLst>
          </p:cNvPr>
          <p:cNvSpPr txBox="1"/>
          <p:nvPr/>
        </p:nvSpPr>
        <p:spPr>
          <a:xfrm>
            <a:off x="6354127" y="1134457"/>
            <a:ext cx="5453064" cy="646331"/>
          </a:xfrm>
          <a:prstGeom prst="rect">
            <a:avLst/>
          </a:prstGeom>
          <a:noFill/>
          <a:ln>
            <a:solidFill>
              <a:schemeClr val="bg1">
                <a:lumMod val="75000"/>
              </a:schemeClr>
            </a:solidFill>
          </a:ln>
        </p:spPr>
        <p:txBody>
          <a:bodyPr wrap="square">
            <a:spAutoFit/>
          </a:bodyPr>
          <a:lstStyle/>
          <a:p>
            <a:pPr>
              <a:buNone/>
            </a:pPr>
            <a:r>
              <a:rPr lang="en-GB" b="1" dirty="0"/>
              <a:t>Resume</a:t>
            </a:r>
          </a:p>
          <a:p>
            <a:r>
              <a:rPr lang="en-GB" b="1" dirty="0"/>
              <a:t>3, 5, 8, 4, 2</a:t>
            </a:r>
            <a:endParaRPr lang="en-GB" dirty="0"/>
          </a:p>
        </p:txBody>
      </p:sp>
    </p:spTree>
    <p:extLst>
      <p:ext uri="{BB962C8B-B14F-4D97-AF65-F5344CB8AC3E}">
        <p14:creationId xmlns:p14="http://schemas.microsoft.com/office/powerpoint/2010/main" val="346978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5813</TotalTime>
  <Words>2808</Words>
  <Application>Microsoft Office PowerPoint</Application>
  <PresentationFormat>Widescreen</PresentationFormat>
  <Paragraphs>385</Paragraphs>
  <Slides>18</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192</cp:revision>
  <cp:lastPrinted>2026-02-17T16:07:28Z</cp:lastPrinted>
  <dcterms:created xsi:type="dcterms:W3CDTF">2026-01-24T22:14:20Z</dcterms:created>
  <dcterms:modified xsi:type="dcterms:W3CDTF">2026-06-09T21:25:55Z</dcterms:modified>
</cp:coreProperties>
</file>