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261" r:id="rId3"/>
    <p:sldId id="324" r:id="rId4"/>
    <p:sldId id="267" r:id="rId5"/>
    <p:sldId id="263" r:id="rId6"/>
    <p:sldId id="300" r:id="rId7"/>
    <p:sldId id="323" r:id="rId8"/>
    <p:sldId id="322" r:id="rId9"/>
    <p:sldId id="314" r:id="rId10"/>
    <p:sldId id="268" r:id="rId11"/>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20/06/2026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B9B8B-9D29-064D-CD1E-8CF6CF6BB4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50A50E-5235-14F8-0477-77D4134F7C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55E8B5-089E-797F-71BB-50A4D841CC0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4BBF97B-2358-D1FF-3A1B-2804BFC962AD}"/>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064066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86F65-6A25-C541-4AFB-3B1364EBF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BAB14-1F2F-C3FF-2C62-908C0AE90D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AA54B-A658-2014-61C8-29761ED140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B7822C8-F378-8AC6-4CAF-068D11982CE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263878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F19A9-4422-3C2A-9EE9-F9CF9F00FF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AEAF38-1686-E48D-58D2-B083490BA8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99D211-BF68-D129-9287-B4D54F9B8D6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E672F05-8EF6-3D61-106D-0E367FF0C271}"/>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794135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3:</a:t>
            </a:r>
          </a:p>
          <a:p>
            <a:r>
              <a:rPr lang="en-GB" sz="4000" b="1" dirty="0">
                <a:solidFill>
                  <a:schemeClr val="bg1"/>
                </a:solidFill>
                <a:latin typeface="Segoe UI Black" panose="020B0A02040204020203" pitchFamily="34" charset="0"/>
                <a:ea typeface="Segoe UI Black" panose="020B0A02040204020203" pitchFamily="34" charset="0"/>
              </a:rPr>
              <a:t>Operational planning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7075169"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Cambridge Technicals in Digital Media</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Pre-production and planning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6431281" cy="800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1C81A981-B3E2-DE1E-CAFB-13C4E00B33A5}"/>
              </a:ext>
            </a:extLst>
          </p:cNvPr>
          <p:cNvPicPr>
            <a:picLocks noChangeAspect="1"/>
          </p:cNvPicPr>
          <p:nvPr/>
        </p:nvPicPr>
        <p:blipFill>
          <a:blip r:embed="rId5"/>
          <a:stretch>
            <a:fillRect/>
          </a:stretch>
        </p:blipFill>
        <p:spPr>
          <a:xfrm>
            <a:off x="8447253" y="1356321"/>
            <a:ext cx="2192172" cy="2192172"/>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Point builder</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Add as many example to each column that you can think of.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A4305B08-FAE3-9E48-50BD-94B9CDC1954F}"/>
              </a:ext>
            </a:extLst>
          </p:cNvPr>
          <p:cNvGraphicFramePr>
            <a:graphicFrameLocks noGrp="1"/>
          </p:cNvGraphicFramePr>
          <p:nvPr>
            <p:extLst>
              <p:ext uri="{D42A27DB-BD31-4B8C-83A1-F6EECF244321}">
                <p14:modId xmlns:p14="http://schemas.microsoft.com/office/powerpoint/2010/main" val="4255679116"/>
              </p:ext>
            </p:extLst>
          </p:nvPr>
        </p:nvGraphicFramePr>
        <p:xfrm>
          <a:off x="224790" y="1381343"/>
          <a:ext cx="7195186" cy="4851400"/>
        </p:xfrm>
        <a:graphic>
          <a:graphicData uri="http://schemas.openxmlformats.org/drawingml/2006/table">
            <a:tbl>
              <a:tblPr firstRow="1" bandRow="1">
                <a:tableStyleId>{5940675A-B579-460E-94D1-54222C63F5DA}</a:tableStyleId>
              </a:tblPr>
              <a:tblGrid>
                <a:gridCol w="3597593">
                  <a:extLst>
                    <a:ext uri="{9D8B030D-6E8A-4147-A177-3AD203B41FA5}">
                      <a16:colId xmlns:a16="http://schemas.microsoft.com/office/drawing/2014/main" val="2748428961"/>
                    </a:ext>
                  </a:extLst>
                </a:gridCol>
                <a:gridCol w="3597593">
                  <a:extLst>
                    <a:ext uri="{9D8B030D-6E8A-4147-A177-3AD203B41FA5}">
                      <a16:colId xmlns:a16="http://schemas.microsoft.com/office/drawing/2014/main" val="3974717203"/>
                    </a:ext>
                  </a:extLst>
                </a:gridCol>
              </a:tblGrid>
              <a:tr h="370840">
                <a:tc>
                  <a:txBody>
                    <a:bodyPr/>
                    <a:lstStyle/>
                    <a:p>
                      <a:pPr algn="ctr"/>
                      <a:r>
                        <a:rPr lang="en-GB" b="1" dirty="0">
                          <a:latin typeface="Segoe UI Variable Text" pitchFamily="2" charset="0"/>
                        </a:rPr>
                        <a:t>Types of media products</a:t>
                      </a:r>
                    </a:p>
                  </a:txBody>
                  <a:tcPr>
                    <a:solidFill>
                      <a:schemeClr val="bg1">
                        <a:lumMod val="95000"/>
                      </a:schemeClr>
                    </a:solidFill>
                  </a:tcPr>
                </a:tc>
                <a:tc>
                  <a:txBody>
                    <a:bodyPr/>
                    <a:lstStyle/>
                    <a:p>
                      <a:pPr algn="ctr"/>
                      <a:r>
                        <a:rPr lang="en-GB" b="1" dirty="0">
                          <a:latin typeface="Segoe UI Variable Text" pitchFamily="2" charset="0"/>
                        </a:rPr>
                        <a:t>Revenue streams</a:t>
                      </a:r>
                    </a:p>
                  </a:txBody>
                  <a:tcPr>
                    <a:solidFill>
                      <a:schemeClr val="bg1">
                        <a:lumMod val="95000"/>
                      </a:schemeClr>
                    </a:solidFill>
                  </a:tcPr>
                </a:tc>
                <a:extLst>
                  <a:ext uri="{0D108BD9-81ED-4DB2-BD59-A6C34878D82A}">
                    <a16:rowId xmlns:a16="http://schemas.microsoft.com/office/drawing/2014/main" val="2906773998"/>
                  </a:ext>
                </a:extLst>
              </a:tr>
              <a:tr h="370840">
                <a:tc>
                  <a:txBody>
                    <a:bodyPr/>
                    <a:lstStyle/>
                    <a:p>
                      <a:pPr algn="ctr"/>
                      <a:endParaRPr lang="en-GB" dirty="0">
                        <a:latin typeface="Segoe UI Variable Text" pitchFamily="2" charset="0"/>
                      </a:endParaRPr>
                    </a:p>
                  </a:txBody>
                  <a:tcPr/>
                </a:tc>
                <a:tc>
                  <a:txBody>
                    <a:bodyPr/>
                    <a:lstStyle/>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p>
                      <a:pPr algn="ctr"/>
                      <a:endParaRPr lang="en-GB" dirty="0">
                        <a:latin typeface="Segoe UI Variable Text" pitchFamily="2" charset="0"/>
                      </a:endParaRPr>
                    </a:p>
                  </a:txBody>
                  <a:tcPr/>
                </a:tc>
                <a:extLst>
                  <a:ext uri="{0D108BD9-81ED-4DB2-BD59-A6C34878D82A}">
                    <a16:rowId xmlns:a16="http://schemas.microsoft.com/office/drawing/2014/main" val="2730584398"/>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7CA29-4E16-3BA5-9E49-257A1438F60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6EF57FF-C3E1-2A54-1D7E-08A869E2D85E}"/>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Point builder</a:t>
            </a:r>
          </a:p>
        </p:txBody>
      </p:sp>
      <p:sp>
        <p:nvSpPr>
          <p:cNvPr id="4" name="Rectangle 3">
            <a:extLst>
              <a:ext uri="{FF2B5EF4-FFF2-40B4-BE49-F238E27FC236}">
                <a16:creationId xmlns:a16="http://schemas.microsoft.com/office/drawing/2014/main" id="{BECA104F-980F-2517-DEAE-38FE40BA21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E3802B0-48B4-AB25-F969-3B7C9B93E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013FEF28-EFD1-C373-CF68-AE88946F9A21}"/>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Add as many example to each column that you can think of. </a:t>
            </a:r>
          </a:p>
        </p:txBody>
      </p:sp>
      <p:pic>
        <p:nvPicPr>
          <p:cNvPr id="9" name="Graphic 8" descr="Clipboard Mixed with solid fill">
            <a:extLst>
              <a:ext uri="{FF2B5EF4-FFF2-40B4-BE49-F238E27FC236}">
                <a16:creationId xmlns:a16="http://schemas.microsoft.com/office/drawing/2014/main" id="{999EDC7F-9B0F-6723-ED0C-485DD9FBECD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BE93869D-F7C1-AE12-9EB6-8F43B6B762C4}"/>
              </a:ext>
            </a:extLst>
          </p:cNvPr>
          <p:cNvGraphicFramePr>
            <a:graphicFrameLocks noGrp="1"/>
          </p:cNvGraphicFramePr>
          <p:nvPr>
            <p:extLst>
              <p:ext uri="{D42A27DB-BD31-4B8C-83A1-F6EECF244321}">
                <p14:modId xmlns:p14="http://schemas.microsoft.com/office/powerpoint/2010/main" val="4158330665"/>
              </p:ext>
            </p:extLst>
          </p:nvPr>
        </p:nvGraphicFramePr>
        <p:xfrm>
          <a:off x="224790" y="1381343"/>
          <a:ext cx="7195186" cy="2926080"/>
        </p:xfrm>
        <a:graphic>
          <a:graphicData uri="http://schemas.openxmlformats.org/drawingml/2006/table">
            <a:tbl>
              <a:tblPr firstRow="1" bandRow="1">
                <a:tableStyleId>{5940675A-B579-460E-94D1-54222C63F5DA}</a:tableStyleId>
              </a:tblPr>
              <a:tblGrid>
                <a:gridCol w="3597593">
                  <a:extLst>
                    <a:ext uri="{9D8B030D-6E8A-4147-A177-3AD203B41FA5}">
                      <a16:colId xmlns:a16="http://schemas.microsoft.com/office/drawing/2014/main" val="2748428961"/>
                    </a:ext>
                  </a:extLst>
                </a:gridCol>
                <a:gridCol w="3597593">
                  <a:extLst>
                    <a:ext uri="{9D8B030D-6E8A-4147-A177-3AD203B41FA5}">
                      <a16:colId xmlns:a16="http://schemas.microsoft.com/office/drawing/2014/main" val="3974717203"/>
                    </a:ext>
                  </a:extLst>
                </a:gridCol>
              </a:tblGrid>
              <a:tr h="0">
                <a:tc>
                  <a:txBody>
                    <a:bodyPr/>
                    <a:lstStyle/>
                    <a:p>
                      <a:pPr algn="ctr"/>
                      <a:r>
                        <a:rPr lang="en-GB" b="1" dirty="0">
                          <a:latin typeface="Segoe UI Variable Text" pitchFamily="2" charset="0"/>
                        </a:rPr>
                        <a:t>Types of media products</a:t>
                      </a:r>
                    </a:p>
                  </a:txBody>
                  <a:tcPr>
                    <a:solidFill>
                      <a:schemeClr val="bg1">
                        <a:lumMod val="95000"/>
                      </a:schemeClr>
                    </a:solidFill>
                  </a:tcPr>
                </a:tc>
                <a:tc>
                  <a:txBody>
                    <a:bodyPr/>
                    <a:lstStyle/>
                    <a:p>
                      <a:pPr algn="ctr"/>
                      <a:r>
                        <a:rPr lang="en-GB" b="1" dirty="0">
                          <a:latin typeface="Segoe UI Variable Text" pitchFamily="2" charset="0"/>
                        </a:rPr>
                        <a:t>Revenue streams</a:t>
                      </a:r>
                    </a:p>
                  </a:txBody>
                  <a:tcPr>
                    <a:solidFill>
                      <a:schemeClr val="bg1">
                        <a:lumMod val="95000"/>
                      </a:schemeClr>
                    </a:solidFill>
                  </a:tcPr>
                </a:tc>
                <a:extLst>
                  <a:ext uri="{0D108BD9-81ED-4DB2-BD59-A6C34878D82A}">
                    <a16:rowId xmlns:a16="http://schemas.microsoft.com/office/drawing/2014/main" val="2906773998"/>
                  </a:ext>
                </a:extLst>
              </a:tr>
              <a:tr h="742405">
                <a:tc>
                  <a:txBody>
                    <a:bodyPr/>
                    <a:lstStyle/>
                    <a:p>
                      <a:pPr algn="ctr"/>
                      <a:r>
                        <a:rPr lang="en-GB" dirty="0">
                          <a:latin typeface="Segoe UI Variable Text" pitchFamily="2" charset="0"/>
                        </a:rPr>
                        <a:t>Print (Newspaper, Magazine)</a:t>
                      </a:r>
                    </a:p>
                    <a:p>
                      <a:pPr algn="ctr"/>
                      <a:r>
                        <a:rPr lang="en-GB" dirty="0">
                          <a:latin typeface="Segoe UI Variable Text" pitchFamily="2" charset="0"/>
                        </a:rPr>
                        <a:t>Television</a:t>
                      </a:r>
                    </a:p>
                    <a:p>
                      <a:pPr algn="ctr"/>
                      <a:r>
                        <a:rPr lang="en-GB" dirty="0">
                          <a:latin typeface="Segoe UI Variable Text" pitchFamily="2" charset="0"/>
                        </a:rPr>
                        <a:t>Film</a:t>
                      </a:r>
                    </a:p>
                    <a:p>
                      <a:pPr algn="ctr"/>
                      <a:r>
                        <a:rPr lang="en-GB" dirty="0">
                          <a:latin typeface="Segoe UI Variable Text" pitchFamily="2" charset="0"/>
                        </a:rPr>
                        <a:t>Web/Online</a:t>
                      </a:r>
                    </a:p>
                    <a:p>
                      <a:pPr algn="ctr"/>
                      <a:r>
                        <a:rPr lang="en-GB" dirty="0">
                          <a:latin typeface="Segoe UI Variable Text" pitchFamily="2" charset="0"/>
                        </a:rPr>
                        <a:t>Interactive media</a:t>
                      </a:r>
                    </a:p>
                    <a:p>
                      <a:pPr algn="ctr"/>
                      <a:r>
                        <a:rPr lang="en-GB" dirty="0">
                          <a:latin typeface="Segoe UI Variable Text" pitchFamily="2" charset="0"/>
                        </a:rPr>
                        <a:t>Radio</a:t>
                      </a:r>
                    </a:p>
                    <a:p>
                      <a:pPr algn="ctr"/>
                      <a:r>
                        <a:rPr lang="en-GB" dirty="0">
                          <a:latin typeface="Segoe UI Variable Text" pitchFamily="2" charset="0"/>
                        </a:rPr>
                        <a:t>Computer games</a:t>
                      </a:r>
                    </a:p>
                    <a:p>
                      <a:pPr algn="ctr"/>
                      <a:endParaRPr lang="en-GB" dirty="0">
                        <a:latin typeface="Segoe UI Variable Text" pitchFamily="2" charset="0"/>
                      </a:endParaRPr>
                    </a:p>
                    <a:p>
                      <a:pPr algn="ctr"/>
                      <a:r>
                        <a:rPr lang="en-GB" dirty="0">
                          <a:latin typeface="Segoe UI Variable Text" pitchFamily="2" charset="0"/>
                        </a:rPr>
                        <a:t>Any other suitable example</a:t>
                      </a:r>
                    </a:p>
                  </a:txBody>
                  <a:tcPr/>
                </a:tc>
                <a:tc>
                  <a:txBody>
                    <a:bodyPr/>
                    <a:lstStyle/>
                    <a:p>
                      <a:pPr algn="ctr"/>
                      <a:r>
                        <a:rPr lang="en-GB" dirty="0">
                          <a:latin typeface="Segoe UI Variable Text" pitchFamily="2" charset="0"/>
                        </a:rPr>
                        <a:t>Financing methods</a:t>
                      </a:r>
                    </a:p>
                    <a:p>
                      <a:pPr algn="ctr"/>
                      <a:r>
                        <a:rPr lang="en-GB" dirty="0">
                          <a:latin typeface="Segoe UI Variable Text" pitchFamily="2" charset="0"/>
                        </a:rPr>
                        <a:t>Sponsorship</a:t>
                      </a:r>
                    </a:p>
                    <a:p>
                      <a:pPr algn="ctr"/>
                      <a:r>
                        <a:rPr lang="en-GB" dirty="0">
                          <a:latin typeface="Segoe UI Variable Text" pitchFamily="2" charset="0"/>
                        </a:rPr>
                        <a:t>Crowd funding</a:t>
                      </a:r>
                    </a:p>
                    <a:p>
                      <a:pPr algn="ctr"/>
                      <a:r>
                        <a:rPr lang="en-GB" dirty="0">
                          <a:latin typeface="Segoe UI Variable Text" pitchFamily="2" charset="0"/>
                        </a:rPr>
                        <a:t>Corporate finance</a:t>
                      </a:r>
                    </a:p>
                    <a:p>
                      <a:pPr algn="ctr"/>
                      <a:r>
                        <a:rPr lang="en-GB" dirty="0">
                          <a:latin typeface="Segoe UI Variable Text" pitchFamily="2" charset="0"/>
                        </a:rPr>
                        <a:t>Advertising</a:t>
                      </a:r>
                    </a:p>
                    <a:p>
                      <a:pPr algn="ctr"/>
                      <a:endParaRPr lang="en-GB" dirty="0">
                        <a:latin typeface="Segoe UI Variable Text" pitchFamily="2" charset="0"/>
                      </a:endParaRPr>
                    </a:p>
                    <a:p>
                      <a:pPr algn="ctr"/>
                      <a:r>
                        <a:rPr lang="en-GB" dirty="0">
                          <a:latin typeface="Segoe UI Variable Text" pitchFamily="2" charset="0"/>
                        </a:rPr>
                        <a:t>Any other suitable example</a:t>
                      </a:r>
                    </a:p>
                  </a:txBody>
                  <a:tcPr/>
                </a:tc>
                <a:extLst>
                  <a:ext uri="{0D108BD9-81ED-4DB2-BD59-A6C34878D82A}">
                    <a16:rowId xmlns:a16="http://schemas.microsoft.com/office/drawing/2014/main" val="2730584398"/>
                  </a:ext>
                </a:extLst>
              </a:tr>
            </a:tbl>
          </a:graphicData>
        </a:graphic>
      </p:graphicFrame>
    </p:spTree>
    <p:extLst>
      <p:ext uri="{BB962C8B-B14F-4D97-AF65-F5344CB8AC3E}">
        <p14:creationId xmlns:p14="http://schemas.microsoft.com/office/powerpoint/2010/main" val="3036216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Learning outcome:</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Understand the factors that need to be considered during the planning of a media product.</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time constraints to produce the media product.</a:t>
            </a:r>
          </a:p>
          <a:p>
            <a:pPr marL="342900" indent="-342900">
              <a:buFont typeface="Arial" panose="020B0604020202020204" pitchFamily="34" charset="0"/>
              <a:buChar char="•"/>
            </a:pPr>
            <a:r>
              <a:rPr lang="en-GB" sz="2000" dirty="0">
                <a:latin typeface="Segoe UI Variable Text" pitchFamily="2" charset="0"/>
              </a:rPr>
              <a:t>To identify the personnel involved and relevant facilities needed for the creation of a media product.</a:t>
            </a:r>
          </a:p>
          <a:p>
            <a:pPr marL="342900" indent="-342900">
              <a:buFont typeface="Arial" panose="020B0604020202020204" pitchFamily="34" charset="0"/>
              <a:buChar char="•"/>
            </a:pPr>
            <a:r>
              <a:rPr lang="en-GB" sz="2000" dirty="0">
                <a:latin typeface="Segoe UI Variable Text" pitchFamily="2" charset="0"/>
              </a:rPr>
              <a:t>To produce an operational plan (time constraints, personnel involved and relevant facilities) for a specific media product.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Time constraints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41264" y="1076889"/>
            <a:ext cx="6925346" cy="1292662"/>
          </a:xfrm>
          <a:prstGeom prst="rect">
            <a:avLst/>
          </a:prstGeom>
          <a:noFill/>
        </p:spPr>
        <p:txBody>
          <a:bodyPr wrap="square">
            <a:spAutoFit/>
          </a:bodyPr>
          <a:lstStyle/>
          <a:p>
            <a:r>
              <a:rPr lang="en-GB" sz="2400" b="1" dirty="0">
                <a:latin typeface="Segoe UI Variable Text" pitchFamily="2" charset="0"/>
              </a:rPr>
              <a:t>What is meant by time constraints?</a:t>
            </a:r>
          </a:p>
          <a:p>
            <a:endParaRPr lang="en-GB" dirty="0">
              <a:latin typeface="Segoe UI Variable Text" pitchFamily="2" charset="0"/>
            </a:endParaRPr>
          </a:p>
          <a:p>
            <a:r>
              <a:rPr lang="en-GB" dirty="0">
                <a:latin typeface="Segoe UI Variable Text" pitchFamily="2" charset="0"/>
              </a:rPr>
              <a:t>Time constraints are limitations caused by the amount of time available to complete a media product.</a:t>
            </a:r>
            <a:endParaRPr lang="en-GB" dirty="0">
              <a:latin typeface="Segoe UI Variable Text" pitchFamily="2" charset="0"/>
              <a:cs typeface="Segoe UI" panose="020B0502040204020203" pitchFamily="34"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241264" y="2493840"/>
            <a:ext cx="2882936" cy="4339650"/>
          </a:xfrm>
          <a:prstGeom prst="rect">
            <a:avLst/>
          </a:prstGeom>
          <a:noFill/>
        </p:spPr>
        <p:txBody>
          <a:bodyPr wrap="square">
            <a:spAutoFit/>
          </a:bodyPr>
          <a:lstStyle/>
          <a:p>
            <a:r>
              <a:rPr lang="en-GB" sz="2000" b="1" dirty="0">
                <a:latin typeface="Segoe UI Variable Text" pitchFamily="2" charset="0"/>
              </a:rPr>
              <a:t>Common time constraints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Deadlines</a:t>
            </a:r>
          </a:p>
          <a:p>
            <a:pPr marL="285750" lvl="0" indent="-285750">
              <a:buFont typeface="Arial" panose="020B0604020202020204" pitchFamily="34" charset="0"/>
              <a:buChar char="•"/>
            </a:pPr>
            <a:r>
              <a:rPr lang="en-GB" dirty="0">
                <a:latin typeface="Segoe UI Variable Text" pitchFamily="2" charset="0"/>
              </a:rPr>
              <a:t>Limited production time</a:t>
            </a:r>
          </a:p>
          <a:p>
            <a:pPr marL="285750" lvl="0" indent="-285750">
              <a:buFont typeface="Arial" panose="020B0604020202020204" pitchFamily="34" charset="0"/>
              <a:buChar char="•"/>
            </a:pPr>
            <a:r>
              <a:rPr lang="en-GB" dirty="0">
                <a:latin typeface="Segoe UI Variable Text" pitchFamily="2" charset="0"/>
              </a:rPr>
              <a:t>Scheduling problems</a:t>
            </a:r>
          </a:p>
          <a:p>
            <a:pPr marL="285750" lvl="0" indent="-285750">
              <a:buFont typeface="Arial" panose="020B0604020202020204" pitchFamily="34" charset="0"/>
              <a:buChar char="•"/>
            </a:pPr>
            <a:r>
              <a:rPr lang="en-GB" dirty="0">
                <a:latin typeface="Segoe UI Variable Text" pitchFamily="2" charset="0"/>
              </a:rPr>
              <a:t>Post-production process</a:t>
            </a:r>
          </a:p>
          <a:p>
            <a:pPr marL="285750" lvl="0" indent="-285750">
              <a:buFont typeface="Arial" panose="020B0604020202020204" pitchFamily="34" charset="0"/>
              <a:buChar char="•"/>
            </a:pPr>
            <a:r>
              <a:rPr lang="en-GB" dirty="0">
                <a:latin typeface="Segoe UI Variable Text" pitchFamily="2" charset="0"/>
              </a:rPr>
              <a:t>Weather and external delays</a:t>
            </a:r>
          </a:p>
          <a:p>
            <a:pPr marL="285750" lvl="0" indent="-285750">
              <a:buFont typeface="Arial" panose="020B0604020202020204" pitchFamily="34" charset="0"/>
              <a:buChar char="•"/>
            </a:pPr>
            <a:r>
              <a:rPr lang="en-GB" dirty="0">
                <a:latin typeface="Segoe UI Variable Text" pitchFamily="2" charset="0"/>
              </a:rPr>
              <a:t>Balancing quality and speed</a:t>
            </a:r>
          </a:p>
          <a:p>
            <a:pPr marL="285750" lvl="0" indent="-285750">
              <a:buFont typeface="Arial" panose="020B0604020202020204" pitchFamily="34" charset="0"/>
              <a:buChar char="•"/>
            </a:pPr>
            <a:r>
              <a:rPr lang="en-GB" dirty="0">
                <a:latin typeface="Segoe UI Variable Text" pitchFamily="2" charset="0"/>
              </a:rPr>
              <a:t>Marketing and release schedules</a:t>
            </a:r>
          </a:p>
        </p:txBody>
      </p:sp>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6998617"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workbook.</a:t>
            </a:r>
            <a:endParaRPr lang="en-GB" dirty="0"/>
          </a:p>
        </p:txBody>
      </p:sp>
      <p:sp>
        <p:nvSpPr>
          <p:cNvPr id="24" name="TextBox 23">
            <a:extLst>
              <a:ext uri="{FF2B5EF4-FFF2-40B4-BE49-F238E27FC236}">
                <a16:creationId xmlns:a16="http://schemas.microsoft.com/office/drawing/2014/main" id="{2924FF5C-4A61-8DFD-C3C7-93BC61C16447}"/>
              </a:ext>
            </a:extLst>
          </p:cNvPr>
          <p:cNvSpPr txBox="1"/>
          <p:nvPr/>
        </p:nvSpPr>
        <p:spPr>
          <a:xfrm>
            <a:off x="7277772" y="4305809"/>
            <a:ext cx="4529418" cy="2031325"/>
          </a:xfrm>
          <a:prstGeom prst="rect">
            <a:avLst/>
          </a:prstGeom>
          <a:noFill/>
        </p:spPr>
        <p:txBody>
          <a:bodyPr wrap="square">
            <a:spAutoFit/>
          </a:bodyPr>
          <a:lstStyle/>
          <a:p>
            <a:r>
              <a:rPr lang="en-GB" dirty="0">
                <a:latin typeface="Segoe UI Variable Text" pitchFamily="2" charset="0"/>
              </a:rPr>
              <a:t>A school media project with a two-week deadline </a:t>
            </a:r>
            <a:r>
              <a:rPr lang="en-GB" b="1" dirty="0">
                <a:latin typeface="Segoe UI Variable Text" pitchFamily="2" charset="0"/>
              </a:rPr>
              <a:t>may:</a:t>
            </a:r>
          </a:p>
          <a:p>
            <a:pPr marL="285750" lvl="0" indent="-285750">
              <a:buFont typeface="Arial" panose="020B0604020202020204" pitchFamily="34" charset="0"/>
              <a:buChar char="•"/>
            </a:pPr>
            <a:r>
              <a:rPr lang="en-GB" dirty="0">
                <a:latin typeface="Segoe UI Variable Text" pitchFamily="2" charset="0"/>
              </a:rPr>
              <a:t>limit the number of filming locations, </a:t>
            </a:r>
          </a:p>
          <a:p>
            <a:pPr marL="285750" lvl="0" indent="-285750">
              <a:buFont typeface="Arial" panose="020B0604020202020204" pitchFamily="34" charset="0"/>
              <a:buChar char="•"/>
            </a:pPr>
            <a:r>
              <a:rPr lang="en-GB" dirty="0">
                <a:latin typeface="Segoe UI Variable Text" pitchFamily="2" charset="0"/>
              </a:rPr>
              <a:t>use fewer special effects, </a:t>
            </a:r>
          </a:p>
          <a:p>
            <a:pPr marL="285750" lvl="0" indent="-285750">
              <a:buFont typeface="Arial" panose="020B0604020202020204" pitchFamily="34" charset="0"/>
              <a:buChar char="•"/>
            </a:pPr>
            <a:r>
              <a:rPr lang="en-GB" dirty="0">
                <a:latin typeface="Segoe UI Variable Text" pitchFamily="2" charset="0"/>
              </a:rPr>
              <a:t>shorten editing time, </a:t>
            </a:r>
          </a:p>
          <a:p>
            <a:pPr marL="285750" lvl="0" indent="-285750">
              <a:buFont typeface="Arial" panose="020B0604020202020204" pitchFamily="34" charset="0"/>
              <a:buChar char="•"/>
            </a:pPr>
            <a:r>
              <a:rPr lang="en-GB" dirty="0">
                <a:latin typeface="Segoe UI Variable Text" pitchFamily="2" charset="0"/>
              </a:rPr>
              <a:t>require staff to complete multiple roles quickly. </a:t>
            </a:r>
          </a:p>
        </p:txBody>
      </p:sp>
      <p:sp>
        <p:nvSpPr>
          <p:cNvPr id="29" name="TextBox 28">
            <a:extLst>
              <a:ext uri="{FF2B5EF4-FFF2-40B4-BE49-F238E27FC236}">
                <a16:creationId xmlns:a16="http://schemas.microsoft.com/office/drawing/2014/main" id="{CD92C78E-7591-2BD4-0C71-A80625C6DA4A}"/>
              </a:ext>
            </a:extLst>
          </p:cNvPr>
          <p:cNvSpPr txBox="1"/>
          <p:nvPr/>
        </p:nvSpPr>
        <p:spPr>
          <a:xfrm>
            <a:off x="7266342" y="1110058"/>
            <a:ext cx="4529418" cy="646331"/>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 School media project</a:t>
            </a:r>
            <a:endParaRPr lang="en-GB" sz="1800" b="1" dirty="0">
              <a:latin typeface="Segoe UI Variable Text" pitchFamily="2" charset="0"/>
            </a:endParaRPr>
          </a:p>
        </p:txBody>
      </p:sp>
      <p:sp>
        <p:nvSpPr>
          <p:cNvPr id="30" name="TextBox 29">
            <a:extLst>
              <a:ext uri="{FF2B5EF4-FFF2-40B4-BE49-F238E27FC236}">
                <a16:creationId xmlns:a16="http://schemas.microsoft.com/office/drawing/2014/main" id="{5545129F-D41C-D8F6-AD82-F1231E091C27}"/>
              </a:ext>
            </a:extLst>
          </p:cNvPr>
          <p:cNvSpPr txBox="1"/>
          <p:nvPr/>
        </p:nvSpPr>
        <p:spPr>
          <a:xfrm>
            <a:off x="3189178" y="2493840"/>
            <a:ext cx="3809439" cy="4093428"/>
          </a:xfrm>
          <a:prstGeom prst="rect">
            <a:avLst/>
          </a:prstGeom>
          <a:noFill/>
        </p:spPr>
        <p:txBody>
          <a:bodyPr wrap="square">
            <a:spAutoFit/>
          </a:bodyPr>
          <a:lstStyle/>
          <a:p>
            <a:r>
              <a:rPr lang="en-GB" sz="2000" b="1" dirty="0">
                <a:latin typeface="Segoe UI Variable Text" pitchFamily="2" charset="0"/>
              </a:rPr>
              <a:t>What impact can time constraints have on the creation of a media product?</a:t>
            </a:r>
          </a:p>
          <a:p>
            <a:endParaRPr lang="en-GB" sz="2000" b="1" dirty="0">
              <a:latin typeface="Segoe UI Variable Text" pitchFamily="2" charset="0"/>
            </a:endParaRPr>
          </a:p>
          <a:p>
            <a:r>
              <a:rPr lang="en-GB" dirty="0">
                <a:latin typeface="Segoe UI Variable Text" pitchFamily="2" charset="0"/>
              </a:rPr>
              <a:t>Time constraints can:</a:t>
            </a:r>
          </a:p>
          <a:p>
            <a:pPr marL="285750" lvl="0" indent="-285750">
              <a:buFont typeface="Arial" panose="020B0604020202020204" pitchFamily="34" charset="0"/>
              <a:buChar char="•"/>
            </a:pPr>
            <a:r>
              <a:rPr lang="en-GB" dirty="0">
                <a:latin typeface="Segoe UI Variable Text" pitchFamily="2" charset="0"/>
              </a:rPr>
              <a:t>increase pressure on staff, </a:t>
            </a:r>
          </a:p>
          <a:p>
            <a:pPr marL="285750" lvl="0" indent="-285750">
              <a:buFont typeface="Arial" panose="020B0604020202020204" pitchFamily="34" charset="0"/>
              <a:buChar char="•"/>
            </a:pPr>
            <a:r>
              <a:rPr lang="en-GB" dirty="0">
                <a:latin typeface="Segoe UI Variable Text" pitchFamily="2" charset="0"/>
              </a:rPr>
              <a:t>reduce production quality, </a:t>
            </a:r>
          </a:p>
          <a:p>
            <a:pPr marL="285750" lvl="0" indent="-285750">
              <a:buFont typeface="Arial" panose="020B0604020202020204" pitchFamily="34" charset="0"/>
              <a:buChar char="•"/>
            </a:pPr>
            <a:r>
              <a:rPr lang="en-GB" dirty="0">
                <a:latin typeface="Segoe UI Variable Text" pitchFamily="2" charset="0"/>
              </a:rPr>
              <a:t>lead to mistakes or rushed decisions, </a:t>
            </a:r>
          </a:p>
          <a:p>
            <a:pPr marL="285750" lvl="0" indent="-285750">
              <a:buFont typeface="Arial" panose="020B0604020202020204" pitchFamily="34" charset="0"/>
              <a:buChar char="•"/>
            </a:pPr>
            <a:r>
              <a:rPr lang="en-GB" dirty="0">
                <a:latin typeface="Segoe UI Variable Text" pitchFamily="2" charset="0"/>
              </a:rPr>
              <a:t>limit creativity and experimentation, </a:t>
            </a:r>
          </a:p>
          <a:p>
            <a:pPr marL="285750" lvl="0" indent="-285750">
              <a:buFont typeface="Arial" panose="020B0604020202020204" pitchFamily="34" charset="0"/>
              <a:buChar char="•"/>
            </a:pPr>
            <a:r>
              <a:rPr lang="en-GB" dirty="0">
                <a:latin typeface="Segoe UI Variable Text" pitchFamily="2" charset="0"/>
              </a:rPr>
              <a:t>but also improve organisation and efficiency through careful planning.</a:t>
            </a:r>
          </a:p>
        </p:txBody>
      </p:sp>
      <p:pic>
        <p:nvPicPr>
          <p:cNvPr id="33" name="Picture 32">
            <a:extLst>
              <a:ext uri="{FF2B5EF4-FFF2-40B4-BE49-F238E27FC236}">
                <a16:creationId xmlns:a16="http://schemas.microsoft.com/office/drawing/2014/main" id="{D847E27A-90A0-B647-BCDA-452661636B6F}"/>
              </a:ext>
            </a:extLst>
          </p:cNvPr>
          <p:cNvPicPr>
            <a:picLocks noChangeAspect="1"/>
          </p:cNvPicPr>
          <p:nvPr/>
        </p:nvPicPr>
        <p:blipFill>
          <a:blip r:embed="rId5"/>
          <a:stretch>
            <a:fillRect/>
          </a:stretch>
        </p:blipFill>
        <p:spPr>
          <a:xfrm>
            <a:off x="7824171" y="1878742"/>
            <a:ext cx="3436620" cy="2291080"/>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24F5-1422-987B-6AB6-D830680803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AD266A-9F88-0950-A05E-020A6930E8E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Personnel</a:t>
            </a:r>
          </a:p>
        </p:txBody>
      </p:sp>
      <p:sp>
        <p:nvSpPr>
          <p:cNvPr id="4" name="Rectangle 3">
            <a:extLst>
              <a:ext uri="{FF2B5EF4-FFF2-40B4-BE49-F238E27FC236}">
                <a16:creationId xmlns:a16="http://schemas.microsoft.com/office/drawing/2014/main" id="{0F835E6C-8A92-9AA2-F6F7-360839E6F2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A3276ED-DE61-12E8-D7FD-9E83CF2A8A4C}"/>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personnel?</a:t>
            </a:r>
          </a:p>
          <a:p>
            <a:endParaRPr lang="en-GB" dirty="0">
              <a:latin typeface="Segoe UI Variable Text" pitchFamily="2" charset="0"/>
            </a:endParaRPr>
          </a:p>
          <a:p>
            <a:r>
              <a:rPr lang="en-GB" dirty="0">
                <a:latin typeface="Segoe UI Variable Text" pitchFamily="2" charset="0"/>
              </a:rPr>
              <a:t>Personnel considerations are factors related to the people working on a media product. </a:t>
            </a:r>
          </a:p>
        </p:txBody>
      </p:sp>
      <p:pic>
        <p:nvPicPr>
          <p:cNvPr id="32" name="Picture 31">
            <a:extLst>
              <a:ext uri="{FF2B5EF4-FFF2-40B4-BE49-F238E27FC236}">
                <a16:creationId xmlns:a16="http://schemas.microsoft.com/office/drawing/2014/main" id="{1AA7C815-9259-7FE6-5229-32F38391F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E8BA81BA-ACBF-5D89-3C3B-97DF1A7CC7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622E663-0A08-0BAF-EE75-50CC0ABC9002}"/>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Q2-5 of Task 1 </a:t>
            </a:r>
            <a:r>
              <a:rPr lang="en-GB" dirty="0">
                <a:latin typeface="Segoe UI Variable Text" pitchFamily="2" charset="0"/>
              </a:rPr>
              <a:t>in the student workbook.</a:t>
            </a:r>
            <a:endParaRPr lang="en-GB" dirty="0"/>
          </a:p>
        </p:txBody>
      </p:sp>
      <p:sp>
        <p:nvSpPr>
          <p:cNvPr id="48" name="TextBox 47">
            <a:extLst>
              <a:ext uri="{FF2B5EF4-FFF2-40B4-BE49-F238E27FC236}">
                <a16:creationId xmlns:a16="http://schemas.microsoft.com/office/drawing/2014/main" id="{4A9CA550-508E-F457-A522-351FD7B024FA}"/>
              </a:ext>
            </a:extLst>
          </p:cNvPr>
          <p:cNvSpPr txBox="1"/>
          <p:nvPr/>
        </p:nvSpPr>
        <p:spPr>
          <a:xfrm>
            <a:off x="2409825" y="2464088"/>
            <a:ext cx="5745479" cy="1015663"/>
          </a:xfrm>
          <a:prstGeom prst="rect">
            <a:avLst/>
          </a:prstGeom>
          <a:noFill/>
        </p:spPr>
        <p:txBody>
          <a:bodyPr wrap="square">
            <a:spAutoFit/>
          </a:bodyPr>
          <a:lstStyle/>
          <a:p>
            <a:r>
              <a:rPr lang="en-GB" sz="2000" b="1" dirty="0">
                <a:latin typeface="Segoe UI Variable Text" pitchFamily="2" charset="0"/>
              </a:rPr>
              <a:t>What considerations need to be made about the personnel involved?</a:t>
            </a:r>
          </a:p>
          <a:p>
            <a:endParaRPr lang="en-GB" sz="2000" b="1" dirty="0">
              <a:latin typeface="Segoe UI Variable Text" pitchFamily="2" charset="0"/>
            </a:endParaRPr>
          </a:p>
        </p:txBody>
      </p:sp>
      <p:sp>
        <p:nvSpPr>
          <p:cNvPr id="49" name="TextBox 48">
            <a:extLst>
              <a:ext uri="{FF2B5EF4-FFF2-40B4-BE49-F238E27FC236}">
                <a16:creationId xmlns:a16="http://schemas.microsoft.com/office/drawing/2014/main" id="{F91F4CD7-0939-CE5D-00B7-18D13F220C7E}"/>
              </a:ext>
            </a:extLst>
          </p:cNvPr>
          <p:cNvSpPr txBox="1"/>
          <p:nvPr/>
        </p:nvSpPr>
        <p:spPr>
          <a:xfrm>
            <a:off x="241265" y="2464088"/>
            <a:ext cx="2482886" cy="3508653"/>
          </a:xfrm>
          <a:prstGeom prst="rect">
            <a:avLst/>
          </a:prstGeom>
          <a:noFill/>
        </p:spPr>
        <p:txBody>
          <a:bodyPr wrap="square">
            <a:spAutoFit/>
          </a:bodyPr>
          <a:lstStyle/>
          <a:p>
            <a:r>
              <a:rPr lang="en-GB" sz="2000" b="1" dirty="0">
                <a:latin typeface="Segoe UI Variable Text" pitchFamily="2" charset="0"/>
              </a:rPr>
              <a:t>Why are they important?</a:t>
            </a:r>
          </a:p>
          <a:p>
            <a:endParaRPr lang="en-GB" sz="2000" b="1" dirty="0">
              <a:latin typeface="Segoe UI Variable Text" pitchFamily="2" charset="0"/>
            </a:endParaRPr>
          </a:p>
          <a:p>
            <a:r>
              <a:rPr lang="en-GB" dirty="0">
                <a:latin typeface="Segoe UI Variable Text" pitchFamily="2" charset="0"/>
              </a:rPr>
              <a:t>Producers must carefully plan the number of staff needed, the skills required, and the experience of the team to ensure the production is successful.</a:t>
            </a:r>
          </a:p>
        </p:txBody>
      </p:sp>
      <p:cxnSp>
        <p:nvCxnSpPr>
          <p:cNvPr id="50" name="Straight Connector 49">
            <a:extLst>
              <a:ext uri="{FF2B5EF4-FFF2-40B4-BE49-F238E27FC236}">
                <a16:creationId xmlns:a16="http://schemas.microsoft.com/office/drawing/2014/main" id="{D56C46B9-00AA-389F-324E-CC5549F389D2}"/>
              </a:ext>
            </a:extLst>
          </p:cNvPr>
          <p:cNvCxnSpPr>
            <a:cxnSpLocks/>
          </p:cNvCxnSpPr>
          <p:nvPr/>
        </p:nvCxnSpPr>
        <p:spPr>
          <a:xfrm>
            <a:off x="8248650" y="1134457"/>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80FA534-47AA-360B-1606-9DDB7D7292D1}"/>
              </a:ext>
            </a:extLst>
          </p:cNvPr>
          <p:cNvSpPr txBox="1"/>
          <p:nvPr/>
        </p:nvSpPr>
        <p:spPr>
          <a:xfrm>
            <a:off x="8524874" y="1110058"/>
            <a:ext cx="3270885" cy="923330"/>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 Personnel in audio production</a:t>
            </a:r>
            <a:endParaRPr lang="en-GB" sz="1800" b="1" dirty="0">
              <a:latin typeface="Segoe UI Variable Text" pitchFamily="2" charset="0"/>
            </a:endParaRPr>
          </a:p>
        </p:txBody>
      </p:sp>
      <p:sp>
        <p:nvSpPr>
          <p:cNvPr id="55" name="TextBox 54">
            <a:extLst>
              <a:ext uri="{FF2B5EF4-FFF2-40B4-BE49-F238E27FC236}">
                <a16:creationId xmlns:a16="http://schemas.microsoft.com/office/drawing/2014/main" id="{52EE621B-308C-EB68-19CA-9F10001E099F}"/>
              </a:ext>
            </a:extLst>
          </p:cNvPr>
          <p:cNvSpPr txBox="1"/>
          <p:nvPr/>
        </p:nvSpPr>
        <p:spPr>
          <a:xfrm>
            <a:off x="8423856" y="4078434"/>
            <a:ext cx="3472919" cy="2308324"/>
          </a:xfrm>
          <a:prstGeom prst="rect">
            <a:avLst/>
          </a:prstGeom>
          <a:noFill/>
        </p:spPr>
        <p:txBody>
          <a:bodyPr wrap="square">
            <a:spAutoFit/>
          </a:bodyPr>
          <a:lstStyle/>
          <a:p>
            <a:r>
              <a:rPr lang="en-GB" dirty="0">
                <a:latin typeface="Segoe UI Variable Text" pitchFamily="2" charset="0"/>
              </a:rPr>
              <a:t>An independent podcast may only need:</a:t>
            </a:r>
          </a:p>
          <a:p>
            <a:pPr marL="285750" lvl="0" indent="-285750">
              <a:buFont typeface="Arial" panose="020B0604020202020204" pitchFamily="34" charset="0"/>
              <a:buChar char="•"/>
            </a:pPr>
            <a:r>
              <a:rPr lang="en-GB" b="1" dirty="0">
                <a:latin typeface="Segoe UI Variable Text" pitchFamily="2" charset="0"/>
              </a:rPr>
              <a:t>one</a:t>
            </a:r>
            <a:r>
              <a:rPr lang="en-GB" dirty="0">
                <a:latin typeface="Segoe UI Variable Text" pitchFamily="2" charset="0"/>
              </a:rPr>
              <a:t> presenter, </a:t>
            </a:r>
          </a:p>
          <a:p>
            <a:pPr marL="285750" lvl="0" indent="-285750">
              <a:buFont typeface="Arial" panose="020B0604020202020204" pitchFamily="34" charset="0"/>
              <a:buChar char="•"/>
            </a:pPr>
            <a:r>
              <a:rPr lang="en-GB" b="1" dirty="0">
                <a:latin typeface="Segoe UI Variable Text" pitchFamily="2" charset="0"/>
              </a:rPr>
              <a:t>one </a:t>
            </a:r>
            <a:r>
              <a:rPr lang="en-GB" dirty="0">
                <a:latin typeface="Segoe UI Variable Text" pitchFamily="2" charset="0"/>
              </a:rPr>
              <a:t>editor, </a:t>
            </a:r>
          </a:p>
          <a:p>
            <a:pPr marL="285750" lvl="0" indent="-285750">
              <a:buFont typeface="Arial" panose="020B0604020202020204" pitchFamily="34" charset="0"/>
              <a:buChar char="•"/>
            </a:pPr>
            <a:r>
              <a:rPr lang="en-GB" dirty="0">
                <a:latin typeface="Segoe UI Variable Text" pitchFamily="2" charset="0"/>
              </a:rPr>
              <a:t>and </a:t>
            </a:r>
            <a:r>
              <a:rPr lang="en-GB" b="1" dirty="0">
                <a:latin typeface="Segoe UI Variable Text" pitchFamily="2" charset="0"/>
              </a:rPr>
              <a:t>one</a:t>
            </a:r>
            <a:r>
              <a:rPr lang="en-GB" dirty="0">
                <a:latin typeface="Segoe UI Variable Text" pitchFamily="2" charset="0"/>
              </a:rPr>
              <a:t> social media manager. </a:t>
            </a:r>
          </a:p>
          <a:p>
            <a:r>
              <a:rPr lang="en-GB" dirty="0">
                <a:latin typeface="Segoe UI Variable Text" pitchFamily="2" charset="0"/>
              </a:rPr>
              <a:t>A large film production could involve hundreds of people.</a:t>
            </a:r>
          </a:p>
        </p:txBody>
      </p:sp>
      <p:graphicFrame>
        <p:nvGraphicFramePr>
          <p:cNvPr id="58" name="Table 57">
            <a:extLst>
              <a:ext uri="{FF2B5EF4-FFF2-40B4-BE49-F238E27FC236}">
                <a16:creationId xmlns:a16="http://schemas.microsoft.com/office/drawing/2014/main" id="{BB367325-F786-6BED-528F-5D7FFBA9767E}"/>
              </a:ext>
            </a:extLst>
          </p:cNvPr>
          <p:cNvGraphicFramePr>
            <a:graphicFrameLocks noGrp="1"/>
          </p:cNvGraphicFramePr>
          <p:nvPr>
            <p:extLst>
              <p:ext uri="{D42A27DB-BD31-4B8C-83A1-F6EECF244321}">
                <p14:modId xmlns:p14="http://schemas.microsoft.com/office/powerpoint/2010/main" val="2633226903"/>
              </p:ext>
            </p:extLst>
          </p:nvPr>
        </p:nvGraphicFramePr>
        <p:xfrm>
          <a:off x="2508885" y="3429000"/>
          <a:ext cx="5284470" cy="3200400"/>
        </p:xfrm>
        <a:graphic>
          <a:graphicData uri="http://schemas.openxmlformats.org/drawingml/2006/table">
            <a:tbl>
              <a:tblPr firstRow="1" bandRow="1">
                <a:tableStyleId>{5940675A-B579-460E-94D1-54222C63F5DA}</a:tableStyleId>
              </a:tblPr>
              <a:tblGrid>
                <a:gridCol w="1285875">
                  <a:extLst>
                    <a:ext uri="{9D8B030D-6E8A-4147-A177-3AD203B41FA5}">
                      <a16:colId xmlns:a16="http://schemas.microsoft.com/office/drawing/2014/main" val="2775211864"/>
                    </a:ext>
                  </a:extLst>
                </a:gridCol>
                <a:gridCol w="3998595">
                  <a:extLst>
                    <a:ext uri="{9D8B030D-6E8A-4147-A177-3AD203B41FA5}">
                      <a16:colId xmlns:a16="http://schemas.microsoft.com/office/drawing/2014/main" val="3407819546"/>
                    </a:ext>
                  </a:extLst>
                </a:gridCol>
              </a:tblGrid>
              <a:tr h="37084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b="1" dirty="0">
                          <a:solidFill>
                            <a:schemeClr val="bg1"/>
                          </a:solidFill>
                          <a:latin typeface="Segoe UI Variable Text" pitchFamily="2" charset="0"/>
                        </a:rPr>
                        <a:t>Number of personnel</a:t>
                      </a:r>
                    </a:p>
                    <a:p>
                      <a:endParaRPr lang="en-GB" sz="1600" b="1" dirty="0">
                        <a:solidFill>
                          <a:schemeClr val="bg1"/>
                        </a:solidFill>
                        <a:latin typeface="Segoe UI Variable Text" pitchFamily="2" charset="0"/>
                      </a:endParaRPr>
                    </a:p>
                  </a:txBody>
                  <a:tcPr>
                    <a:solidFill>
                      <a:schemeClr val="tx1"/>
                    </a:solidFill>
                  </a:tcPr>
                </a:tc>
                <a:tc>
                  <a:txBody>
                    <a:bodyPr/>
                    <a:lstStyle/>
                    <a:p>
                      <a:r>
                        <a:rPr lang="en-GB" sz="1600" dirty="0">
                          <a:latin typeface="Segoe UI Variable Text" pitchFamily="2" charset="0"/>
                        </a:rPr>
                        <a:t>The size of the production team depends on:</a:t>
                      </a:r>
                    </a:p>
                    <a:p>
                      <a:pPr marL="285750" indent="-285750">
                        <a:buFont typeface="Arial" panose="020B0604020202020204" pitchFamily="34" charset="0"/>
                        <a:buChar char="•"/>
                      </a:pPr>
                      <a:r>
                        <a:rPr lang="en-GB" sz="1600" dirty="0">
                          <a:latin typeface="Segoe UI Variable Text" pitchFamily="2" charset="0"/>
                        </a:rPr>
                        <a:t>the budget, </a:t>
                      </a:r>
                    </a:p>
                    <a:p>
                      <a:pPr marL="285750" indent="-285750">
                        <a:buFont typeface="Arial" panose="020B0604020202020204" pitchFamily="34" charset="0"/>
                        <a:buChar char="•"/>
                      </a:pPr>
                      <a:r>
                        <a:rPr lang="en-GB" sz="1600" dirty="0">
                          <a:latin typeface="Segoe UI Variable Text" pitchFamily="2" charset="0"/>
                        </a:rPr>
                        <a:t>the scale of the project, </a:t>
                      </a:r>
                    </a:p>
                    <a:p>
                      <a:pPr marL="285750" indent="-285750">
                        <a:buFont typeface="Arial" panose="020B0604020202020204" pitchFamily="34" charset="0"/>
                        <a:buChar char="•"/>
                      </a:pPr>
                      <a:r>
                        <a:rPr lang="en-GB" sz="1600" dirty="0">
                          <a:latin typeface="Segoe UI Variable Text" pitchFamily="2" charset="0"/>
                        </a:rPr>
                        <a:t>and the production deadline. </a:t>
                      </a:r>
                    </a:p>
                  </a:txBody>
                  <a:tcPr/>
                </a:tc>
                <a:extLst>
                  <a:ext uri="{0D108BD9-81ED-4DB2-BD59-A6C34878D82A}">
                    <a16:rowId xmlns:a16="http://schemas.microsoft.com/office/drawing/2014/main" val="2832400300"/>
                  </a:ext>
                </a:extLst>
              </a:tr>
              <a:tr h="370840">
                <a:tc>
                  <a:txBody>
                    <a:bodyPr/>
                    <a:lstStyle/>
                    <a:p>
                      <a:r>
                        <a:rPr lang="en-GB" sz="1600" b="1" dirty="0">
                          <a:solidFill>
                            <a:schemeClr val="bg1"/>
                          </a:solidFill>
                          <a:latin typeface="Segoe UI Variable Text" pitchFamily="2" charset="0"/>
                        </a:rPr>
                        <a:t>Skills</a:t>
                      </a:r>
                    </a:p>
                  </a:txBody>
                  <a:tcPr>
                    <a:solidFill>
                      <a:schemeClr val="tx1"/>
                    </a:solidFill>
                  </a:tcPr>
                </a:tc>
                <a:tc>
                  <a:txBody>
                    <a:bodyPr/>
                    <a:lstStyle/>
                    <a:p>
                      <a:r>
                        <a:rPr lang="en-GB" sz="1600" dirty="0">
                          <a:latin typeface="Segoe UI Variable Text" pitchFamily="2" charset="0"/>
                        </a:rPr>
                        <a:t>Different media productions require specialist skills. (e.g. film and camera operation)</a:t>
                      </a:r>
                    </a:p>
                  </a:txBody>
                  <a:tcPr/>
                </a:tc>
                <a:extLst>
                  <a:ext uri="{0D108BD9-81ED-4DB2-BD59-A6C34878D82A}">
                    <a16:rowId xmlns:a16="http://schemas.microsoft.com/office/drawing/2014/main" val="2146254776"/>
                  </a:ext>
                </a:extLst>
              </a:tr>
              <a:tr h="370840">
                <a:tc>
                  <a:txBody>
                    <a:bodyPr/>
                    <a:lstStyle/>
                    <a:p>
                      <a:r>
                        <a:rPr lang="en-GB" sz="1600" b="1" dirty="0">
                          <a:solidFill>
                            <a:schemeClr val="bg1"/>
                          </a:solidFill>
                          <a:latin typeface="Segoe UI Variable Text" pitchFamily="2" charset="0"/>
                        </a:rPr>
                        <a:t>Experience</a:t>
                      </a:r>
                    </a:p>
                  </a:txBody>
                  <a:tcPr>
                    <a:solidFill>
                      <a:schemeClr val="tx1"/>
                    </a:solidFill>
                  </a:tcPr>
                </a:tc>
                <a:tc>
                  <a:txBody>
                    <a:bodyPr/>
                    <a:lstStyle/>
                    <a:p>
                      <a:r>
                        <a:rPr lang="en-GB" sz="1600" kern="1200" dirty="0">
                          <a:solidFill>
                            <a:schemeClr val="tx1"/>
                          </a:solidFill>
                          <a:effectLst/>
                          <a:latin typeface="Segoe UI Variable Text" pitchFamily="2" charset="0"/>
                          <a:ea typeface="+mn-ea"/>
                          <a:cs typeface="+mn-cs"/>
                        </a:rPr>
                        <a:t>Experienced personnel are often able to:</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work more efficiently, </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solve problems quickly, </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and produce higher-quality work. </a:t>
                      </a:r>
                    </a:p>
                  </a:txBody>
                  <a:tcPr/>
                </a:tc>
                <a:extLst>
                  <a:ext uri="{0D108BD9-81ED-4DB2-BD59-A6C34878D82A}">
                    <a16:rowId xmlns:a16="http://schemas.microsoft.com/office/drawing/2014/main" val="1742845948"/>
                  </a:ext>
                </a:extLst>
              </a:tr>
            </a:tbl>
          </a:graphicData>
        </a:graphic>
      </p:graphicFrame>
      <p:pic>
        <p:nvPicPr>
          <p:cNvPr id="60" name="Picture 59">
            <a:extLst>
              <a:ext uri="{FF2B5EF4-FFF2-40B4-BE49-F238E27FC236}">
                <a16:creationId xmlns:a16="http://schemas.microsoft.com/office/drawing/2014/main" id="{31CFCC1B-BBE3-0229-0DD3-F72B76F5FF3D}"/>
              </a:ext>
            </a:extLst>
          </p:cNvPr>
          <p:cNvPicPr>
            <a:picLocks noChangeAspect="1"/>
          </p:cNvPicPr>
          <p:nvPr/>
        </p:nvPicPr>
        <p:blipFill>
          <a:blip r:embed="rId5"/>
          <a:stretch>
            <a:fillRect/>
          </a:stretch>
        </p:blipFill>
        <p:spPr>
          <a:xfrm>
            <a:off x="8715375" y="2126176"/>
            <a:ext cx="2971801" cy="1886858"/>
          </a:xfrm>
          <a:prstGeom prst="rect">
            <a:avLst/>
          </a:prstGeom>
        </p:spPr>
      </p:pic>
    </p:spTree>
    <p:extLst>
      <p:ext uri="{BB962C8B-B14F-4D97-AF65-F5344CB8AC3E}">
        <p14:creationId xmlns:p14="http://schemas.microsoft.com/office/powerpoint/2010/main" val="4229457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5D41C-16C6-FB33-E5F6-90BA6CA40A7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BBB4794-AB91-D50B-DEDF-E63DA750A972}"/>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Relevant facilities</a:t>
            </a:r>
          </a:p>
        </p:txBody>
      </p:sp>
      <p:sp>
        <p:nvSpPr>
          <p:cNvPr id="4" name="Rectangle 3">
            <a:extLst>
              <a:ext uri="{FF2B5EF4-FFF2-40B4-BE49-F238E27FC236}">
                <a16:creationId xmlns:a16="http://schemas.microsoft.com/office/drawing/2014/main" id="{742CE6A8-11BF-9249-D8CC-6E1A275B8C5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3E502885-A8FD-6825-0746-7402900819A0}"/>
              </a:ext>
            </a:extLst>
          </p:cNvPr>
          <p:cNvSpPr txBox="1"/>
          <p:nvPr/>
        </p:nvSpPr>
        <p:spPr>
          <a:xfrm>
            <a:off x="241264" y="1076889"/>
            <a:ext cx="7096796" cy="1569660"/>
          </a:xfrm>
          <a:prstGeom prst="rect">
            <a:avLst/>
          </a:prstGeom>
          <a:noFill/>
        </p:spPr>
        <p:txBody>
          <a:bodyPr wrap="square">
            <a:spAutoFit/>
          </a:bodyPr>
          <a:lstStyle/>
          <a:p>
            <a:r>
              <a:rPr lang="en-GB" sz="2400" b="1" dirty="0">
                <a:latin typeface="Segoe UI Variable Text" pitchFamily="2" charset="0"/>
              </a:rPr>
              <a:t>What is meant by relevant facilities?</a:t>
            </a:r>
          </a:p>
          <a:p>
            <a:endParaRPr lang="en-GB" dirty="0">
              <a:latin typeface="Segoe UI Variable Text" pitchFamily="2" charset="0"/>
            </a:endParaRPr>
          </a:p>
          <a:p>
            <a:r>
              <a:rPr lang="en-GB" b="1" dirty="0">
                <a:latin typeface="Segoe UI Variable Text" pitchFamily="2" charset="0"/>
              </a:rPr>
              <a:t>Relevant facilities and resources required for a media production</a:t>
            </a:r>
            <a:r>
              <a:rPr lang="en-GB" dirty="0">
                <a:latin typeface="Segoe UI Variable Text" pitchFamily="2" charset="0"/>
              </a:rPr>
              <a:t> means the equipment, locations, technology, software, and people needed to successfully create a media product.</a:t>
            </a:r>
          </a:p>
        </p:txBody>
      </p:sp>
      <p:pic>
        <p:nvPicPr>
          <p:cNvPr id="32" name="Picture 31">
            <a:extLst>
              <a:ext uri="{FF2B5EF4-FFF2-40B4-BE49-F238E27FC236}">
                <a16:creationId xmlns:a16="http://schemas.microsoft.com/office/drawing/2014/main" id="{347ECA0A-9535-01F1-B870-E3932D6F3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6B623108-38E8-21C3-D814-C9F3DF7B81C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BE4529D2-0B13-AC97-99B5-A7511062E58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Q6 of Task 1 </a:t>
            </a:r>
            <a:r>
              <a:rPr lang="en-GB" dirty="0">
                <a:latin typeface="Segoe UI Variable Text" pitchFamily="2" charset="0"/>
              </a:rPr>
              <a:t>in the student workbook.</a:t>
            </a:r>
            <a:endParaRPr lang="en-GB" dirty="0"/>
          </a:p>
        </p:txBody>
      </p:sp>
      <p:sp>
        <p:nvSpPr>
          <p:cNvPr id="48" name="TextBox 47">
            <a:extLst>
              <a:ext uri="{FF2B5EF4-FFF2-40B4-BE49-F238E27FC236}">
                <a16:creationId xmlns:a16="http://schemas.microsoft.com/office/drawing/2014/main" id="{56297311-4C5D-DDC8-13C1-3B49C35DB784}"/>
              </a:ext>
            </a:extLst>
          </p:cNvPr>
          <p:cNvSpPr txBox="1"/>
          <p:nvPr/>
        </p:nvSpPr>
        <p:spPr>
          <a:xfrm>
            <a:off x="243841" y="2838391"/>
            <a:ext cx="5745479" cy="400110"/>
          </a:xfrm>
          <a:prstGeom prst="rect">
            <a:avLst/>
          </a:prstGeom>
          <a:noFill/>
        </p:spPr>
        <p:txBody>
          <a:bodyPr wrap="square">
            <a:spAutoFit/>
          </a:bodyPr>
          <a:lstStyle/>
          <a:p>
            <a:r>
              <a:rPr lang="en-GB" sz="2000" b="1" dirty="0">
                <a:latin typeface="Segoe UI Variable Text" pitchFamily="2" charset="0"/>
              </a:rPr>
              <a:t>Examples of relevant facilities</a:t>
            </a:r>
          </a:p>
        </p:txBody>
      </p:sp>
      <p:sp>
        <p:nvSpPr>
          <p:cNvPr id="53" name="TextBox 52">
            <a:extLst>
              <a:ext uri="{FF2B5EF4-FFF2-40B4-BE49-F238E27FC236}">
                <a16:creationId xmlns:a16="http://schemas.microsoft.com/office/drawing/2014/main" id="{6A3893D7-AD75-762B-07D3-3CBAF6A008F9}"/>
              </a:ext>
            </a:extLst>
          </p:cNvPr>
          <p:cNvSpPr txBox="1"/>
          <p:nvPr/>
        </p:nvSpPr>
        <p:spPr>
          <a:xfrm>
            <a:off x="7121534" y="1110058"/>
            <a:ext cx="4674226" cy="369332"/>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 Set design</a:t>
            </a:r>
            <a:endParaRPr lang="en-GB" sz="1800" b="1" dirty="0">
              <a:latin typeface="Segoe UI Variable Text" pitchFamily="2" charset="0"/>
            </a:endParaRPr>
          </a:p>
        </p:txBody>
      </p:sp>
      <p:graphicFrame>
        <p:nvGraphicFramePr>
          <p:cNvPr id="58" name="Table 57">
            <a:extLst>
              <a:ext uri="{FF2B5EF4-FFF2-40B4-BE49-F238E27FC236}">
                <a16:creationId xmlns:a16="http://schemas.microsoft.com/office/drawing/2014/main" id="{2B3CD176-79D6-8320-7104-C92D90CE9748}"/>
              </a:ext>
            </a:extLst>
          </p:cNvPr>
          <p:cNvGraphicFramePr>
            <a:graphicFrameLocks noGrp="1"/>
          </p:cNvGraphicFramePr>
          <p:nvPr>
            <p:extLst>
              <p:ext uri="{D42A27DB-BD31-4B8C-83A1-F6EECF244321}">
                <p14:modId xmlns:p14="http://schemas.microsoft.com/office/powerpoint/2010/main" val="193915838"/>
              </p:ext>
            </p:extLst>
          </p:nvPr>
        </p:nvGraphicFramePr>
        <p:xfrm>
          <a:off x="323798" y="3523533"/>
          <a:ext cx="10420401" cy="3012440"/>
        </p:xfrm>
        <a:graphic>
          <a:graphicData uri="http://schemas.openxmlformats.org/drawingml/2006/table">
            <a:tbl>
              <a:tblPr firstRow="1" bandRow="1">
                <a:tableStyleId>{5940675A-B579-460E-94D1-54222C63F5DA}</a:tableStyleId>
              </a:tblPr>
              <a:tblGrid>
                <a:gridCol w="1457377">
                  <a:extLst>
                    <a:ext uri="{9D8B030D-6E8A-4147-A177-3AD203B41FA5}">
                      <a16:colId xmlns:a16="http://schemas.microsoft.com/office/drawing/2014/main" val="2775211864"/>
                    </a:ext>
                  </a:extLst>
                </a:gridCol>
                <a:gridCol w="8963024">
                  <a:extLst>
                    <a:ext uri="{9D8B030D-6E8A-4147-A177-3AD203B41FA5}">
                      <a16:colId xmlns:a16="http://schemas.microsoft.com/office/drawing/2014/main" val="3407819546"/>
                    </a:ext>
                  </a:extLst>
                </a:gridCol>
              </a:tblGrid>
              <a:tr h="37084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b="1" dirty="0">
                          <a:solidFill>
                            <a:schemeClr val="bg1"/>
                          </a:solidFill>
                          <a:latin typeface="Segoe UI Variable Text" pitchFamily="2" charset="0"/>
                        </a:rPr>
                        <a:t>Studio</a:t>
                      </a:r>
                    </a:p>
                  </a:txBody>
                  <a:tcPr>
                    <a:solidFill>
                      <a:schemeClr val="tx1"/>
                    </a:solidFill>
                  </a:tcPr>
                </a:tc>
                <a:tc>
                  <a:txBody>
                    <a:bodyPr/>
                    <a:lstStyle/>
                    <a:p>
                      <a:r>
                        <a:rPr lang="en-GB" sz="1600" kern="1200" dirty="0">
                          <a:solidFill>
                            <a:schemeClr val="tx1"/>
                          </a:solidFill>
                          <a:effectLst/>
                          <a:latin typeface="Segoe UI Variable Text" pitchFamily="2" charset="0"/>
                          <a:ea typeface="+mn-ea"/>
                          <a:cs typeface="+mn-cs"/>
                        </a:rPr>
                        <a:t>A studio is a controlled environment used for filming, photography, recording audio, or live broadcasting.</a:t>
                      </a:r>
                    </a:p>
                  </a:txBody>
                  <a:tcPr/>
                </a:tc>
                <a:extLst>
                  <a:ext uri="{0D108BD9-81ED-4DB2-BD59-A6C34878D82A}">
                    <a16:rowId xmlns:a16="http://schemas.microsoft.com/office/drawing/2014/main" val="2832400300"/>
                  </a:ext>
                </a:extLst>
              </a:tr>
              <a:tr h="370840">
                <a:tc>
                  <a:txBody>
                    <a:bodyPr/>
                    <a:lstStyle/>
                    <a:p>
                      <a:r>
                        <a:rPr lang="en-GB" sz="1600" b="1" dirty="0">
                          <a:solidFill>
                            <a:schemeClr val="bg1"/>
                          </a:solidFill>
                          <a:latin typeface="Segoe UI Variable Text" pitchFamily="2" charset="0"/>
                        </a:rPr>
                        <a:t>Props</a:t>
                      </a:r>
                    </a:p>
                  </a:txBody>
                  <a:tcPr>
                    <a:solidFill>
                      <a:schemeClr val="tx1"/>
                    </a:solidFill>
                  </a:tcPr>
                </a:tc>
                <a:tc>
                  <a:txBody>
                    <a:bodyPr/>
                    <a:lstStyle/>
                    <a:p>
                      <a:r>
                        <a:rPr lang="en-GB" sz="1600" kern="1200" dirty="0">
                          <a:solidFill>
                            <a:schemeClr val="tx1"/>
                          </a:solidFill>
                          <a:effectLst/>
                          <a:latin typeface="Segoe UI Variable Text" pitchFamily="2" charset="0"/>
                          <a:ea typeface="+mn-ea"/>
                          <a:cs typeface="+mn-cs"/>
                        </a:rPr>
                        <a:t>Props are objects used within a media production to support the story, setting, or characters.</a:t>
                      </a:r>
                    </a:p>
                  </a:txBody>
                  <a:tcPr/>
                </a:tc>
                <a:extLst>
                  <a:ext uri="{0D108BD9-81ED-4DB2-BD59-A6C34878D82A}">
                    <a16:rowId xmlns:a16="http://schemas.microsoft.com/office/drawing/2014/main" val="2146254776"/>
                  </a:ext>
                </a:extLst>
              </a:tr>
              <a:tr h="370840">
                <a:tc>
                  <a:txBody>
                    <a:bodyPr/>
                    <a:lstStyle/>
                    <a:p>
                      <a:r>
                        <a:rPr lang="en-GB" sz="1600" b="1" dirty="0">
                          <a:solidFill>
                            <a:schemeClr val="bg1"/>
                          </a:solidFill>
                          <a:latin typeface="Segoe UI Variable Text" pitchFamily="2" charset="0"/>
                        </a:rPr>
                        <a:t>Set</a:t>
                      </a:r>
                    </a:p>
                  </a:txBody>
                  <a:tcPr>
                    <a:solidFill>
                      <a:schemeClr val="tx1"/>
                    </a:solidFill>
                  </a:tcPr>
                </a:tc>
                <a:tc>
                  <a:txBody>
                    <a:bodyPr/>
                    <a:lstStyle/>
                    <a:p>
                      <a:r>
                        <a:rPr lang="en-GB" sz="1600" kern="1200" dirty="0">
                          <a:solidFill>
                            <a:schemeClr val="tx1"/>
                          </a:solidFill>
                          <a:effectLst/>
                          <a:latin typeface="Segoe UI Variable Text" pitchFamily="2" charset="0"/>
                          <a:ea typeface="+mn-ea"/>
                          <a:cs typeface="+mn-cs"/>
                        </a:rPr>
                        <a:t>A set is the designed environment where filming or photography takes place.</a:t>
                      </a:r>
                    </a:p>
                  </a:txBody>
                  <a:tcPr/>
                </a:tc>
                <a:extLst>
                  <a:ext uri="{0D108BD9-81ED-4DB2-BD59-A6C34878D82A}">
                    <a16:rowId xmlns:a16="http://schemas.microsoft.com/office/drawing/2014/main" val="1742845948"/>
                  </a:ext>
                </a:extLst>
              </a:tr>
              <a:tr h="370840">
                <a:tc>
                  <a:txBody>
                    <a:bodyPr/>
                    <a:lstStyle/>
                    <a:p>
                      <a:r>
                        <a:rPr lang="en-GB" sz="1600" b="1" dirty="0">
                          <a:solidFill>
                            <a:schemeClr val="bg1"/>
                          </a:solidFill>
                          <a:latin typeface="Segoe UI Variable Text" pitchFamily="2" charset="0"/>
                        </a:rPr>
                        <a:t>Microphone</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Microphones are used to record dialogue, sound effects, music, and voice-overs.</a:t>
                      </a:r>
                    </a:p>
                  </a:txBody>
                  <a:tcPr/>
                </a:tc>
                <a:extLst>
                  <a:ext uri="{0D108BD9-81ED-4DB2-BD59-A6C34878D82A}">
                    <a16:rowId xmlns:a16="http://schemas.microsoft.com/office/drawing/2014/main" val="1950635200"/>
                  </a:ext>
                </a:extLst>
              </a:tr>
              <a:tr h="370840">
                <a:tc>
                  <a:txBody>
                    <a:bodyPr/>
                    <a:lstStyle/>
                    <a:p>
                      <a:r>
                        <a:rPr lang="en-GB" sz="1600" b="1" dirty="0">
                          <a:solidFill>
                            <a:schemeClr val="bg1"/>
                          </a:solidFill>
                          <a:latin typeface="Segoe UI Variable Text" pitchFamily="2" charset="0"/>
                        </a:rPr>
                        <a:t>Computers</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Computers are essential for creating, editing, storing, and distributing media products.</a:t>
                      </a:r>
                    </a:p>
                  </a:txBody>
                  <a:tcPr/>
                </a:tc>
                <a:extLst>
                  <a:ext uri="{0D108BD9-81ED-4DB2-BD59-A6C34878D82A}">
                    <a16:rowId xmlns:a16="http://schemas.microsoft.com/office/drawing/2014/main" val="2384421190"/>
                  </a:ext>
                </a:extLst>
              </a:tr>
              <a:tr h="370840">
                <a:tc>
                  <a:txBody>
                    <a:bodyPr/>
                    <a:lstStyle/>
                    <a:p>
                      <a:r>
                        <a:rPr lang="en-GB" sz="1600" b="1" dirty="0">
                          <a:solidFill>
                            <a:schemeClr val="bg1"/>
                          </a:solidFill>
                          <a:latin typeface="Segoe UI Variable Text" pitchFamily="2" charset="0"/>
                        </a:rPr>
                        <a:t>Cameras</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Cameras are used to capture video footage or photographs for the media product.</a:t>
                      </a:r>
                    </a:p>
                  </a:txBody>
                  <a:tcPr/>
                </a:tc>
                <a:extLst>
                  <a:ext uri="{0D108BD9-81ED-4DB2-BD59-A6C34878D82A}">
                    <a16:rowId xmlns:a16="http://schemas.microsoft.com/office/drawing/2014/main" val="647470985"/>
                  </a:ext>
                </a:extLst>
              </a:tr>
              <a:tr h="370840">
                <a:tc>
                  <a:txBody>
                    <a:bodyPr/>
                    <a:lstStyle/>
                    <a:p>
                      <a:r>
                        <a:rPr lang="en-GB" sz="1600" b="1" dirty="0">
                          <a:solidFill>
                            <a:schemeClr val="bg1"/>
                          </a:solidFill>
                          <a:latin typeface="Segoe UI Variable Text" pitchFamily="2" charset="0"/>
                        </a:rPr>
                        <a:t>Software</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Software is used to create, edit, and improve media products during production and post-production.</a:t>
                      </a:r>
                    </a:p>
                  </a:txBody>
                  <a:tcPr/>
                </a:tc>
                <a:extLst>
                  <a:ext uri="{0D108BD9-81ED-4DB2-BD59-A6C34878D82A}">
                    <a16:rowId xmlns:a16="http://schemas.microsoft.com/office/drawing/2014/main" val="2900644897"/>
                  </a:ext>
                </a:extLst>
              </a:tr>
            </a:tbl>
          </a:graphicData>
        </a:graphic>
      </p:graphicFrame>
      <p:sp>
        <p:nvSpPr>
          <p:cNvPr id="7" name="TextBox 6">
            <a:extLst>
              <a:ext uri="{FF2B5EF4-FFF2-40B4-BE49-F238E27FC236}">
                <a16:creationId xmlns:a16="http://schemas.microsoft.com/office/drawing/2014/main" id="{0B4E38D4-56D6-97AD-C8DA-05AA07960DAD}"/>
              </a:ext>
            </a:extLst>
          </p:cNvPr>
          <p:cNvSpPr txBox="1"/>
          <p:nvPr/>
        </p:nvSpPr>
        <p:spPr>
          <a:xfrm>
            <a:off x="9140974" y="1554872"/>
            <a:ext cx="3051026" cy="959622"/>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science-fiction production may build a futuristic control room set.</a:t>
            </a:r>
          </a:p>
        </p:txBody>
      </p:sp>
      <p:pic>
        <p:nvPicPr>
          <p:cNvPr id="9" name="Picture 8">
            <a:extLst>
              <a:ext uri="{FF2B5EF4-FFF2-40B4-BE49-F238E27FC236}">
                <a16:creationId xmlns:a16="http://schemas.microsoft.com/office/drawing/2014/main" id="{A41A96D2-4D5C-CB4C-E66D-565DD9CA20E9}"/>
              </a:ext>
            </a:extLst>
          </p:cNvPr>
          <p:cNvPicPr>
            <a:picLocks noChangeAspect="1"/>
          </p:cNvPicPr>
          <p:nvPr/>
        </p:nvPicPr>
        <p:blipFill>
          <a:blip r:embed="rId5"/>
          <a:stretch>
            <a:fillRect/>
          </a:stretch>
        </p:blipFill>
        <p:spPr>
          <a:xfrm>
            <a:off x="7792234" y="1512559"/>
            <a:ext cx="1214606" cy="1821909"/>
          </a:xfrm>
          <a:prstGeom prst="rect">
            <a:avLst/>
          </a:prstGeom>
        </p:spPr>
      </p:pic>
    </p:spTree>
    <p:extLst>
      <p:ext uri="{BB962C8B-B14F-4D97-AF65-F5344CB8AC3E}">
        <p14:creationId xmlns:p14="http://schemas.microsoft.com/office/powerpoint/2010/main" val="2005327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(Bright Frame Media)*</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could be completed as independent study/homework</a:t>
            </a:r>
          </a:p>
        </p:txBody>
      </p:sp>
    </p:spTree>
    <p:extLst>
      <p:ext uri="{BB962C8B-B14F-4D97-AF65-F5344CB8AC3E}">
        <p14:creationId xmlns:p14="http://schemas.microsoft.com/office/powerpoint/2010/main" val="1425022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1989</TotalTime>
  <Words>1028</Words>
  <Application>Microsoft Office PowerPoint</Application>
  <PresentationFormat>Widescreen</PresentationFormat>
  <Paragraphs>164</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114</cp:revision>
  <cp:lastPrinted>2026-02-17T16:07:28Z</cp:lastPrinted>
  <dcterms:created xsi:type="dcterms:W3CDTF">2026-01-24T22:14:20Z</dcterms:created>
  <dcterms:modified xsi:type="dcterms:W3CDTF">2026-06-20T21:07:15Z</dcterms:modified>
</cp:coreProperties>
</file>