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8" r:id="rId2"/>
    <p:sldId id="261" r:id="rId3"/>
    <p:sldId id="299" r:id="rId4"/>
    <p:sldId id="267" r:id="rId5"/>
    <p:sldId id="263" r:id="rId6"/>
    <p:sldId id="266" r:id="rId7"/>
    <p:sldId id="323" r:id="rId8"/>
    <p:sldId id="324" r:id="rId9"/>
    <p:sldId id="322" r:id="rId10"/>
    <p:sldId id="300" r:id="rId11"/>
    <p:sldId id="268" r:id="rId12"/>
  </p:sldIdLst>
  <p:sldSz cx="12192000" cy="6858000"/>
  <p:notesSz cx="6889750" cy="100218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67" d="100"/>
          <a:sy n="67" d="100"/>
        </p:scale>
        <p:origin x="572"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5558" cy="502835"/>
          </a:xfrm>
          <a:prstGeom prst="rect">
            <a:avLst/>
          </a:prstGeom>
        </p:spPr>
        <p:txBody>
          <a:bodyPr vert="horz" lIns="96634" tIns="48317" rIns="96634" bIns="48317" rtlCol="0"/>
          <a:lstStyle>
            <a:lvl1pPr algn="l">
              <a:defRPr sz="1300"/>
            </a:lvl1pPr>
          </a:lstStyle>
          <a:p>
            <a:endParaRPr lang="en-GB"/>
          </a:p>
        </p:txBody>
      </p:sp>
      <p:sp>
        <p:nvSpPr>
          <p:cNvPr id="3" name="Date Placeholder 2"/>
          <p:cNvSpPr>
            <a:spLocks noGrp="1"/>
          </p:cNvSpPr>
          <p:nvPr>
            <p:ph type="dt" idx="1"/>
          </p:nvPr>
        </p:nvSpPr>
        <p:spPr>
          <a:xfrm>
            <a:off x="3902597" y="0"/>
            <a:ext cx="2985558" cy="502835"/>
          </a:xfrm>
          <a:prstGeom prst="rect">
            <a:avLst/>
          </a:prstGeom>
        </p:spPr>
        <p:txBody>
          <a:bodyPr vert="horz" lIns="96634" tIns="48317" rIns="96634" bIns="48317" rtlCol="0"/>
          <a:lstStyle>
            <a:lvl1pPr algn="r">
              <a:defRPr sz="1300"/>
            </a:lvl1pPr>
          </a:lstStyle>
          <a:p>
            <a:fld id="{A47F04B1-EDDA-4D32-9534-CCB3E4CDFA31}" type="datetimeFigureOut">
              <a:rPr lang="en-GB" smtClean="0"/>
              <a:t>12/06/2026</a:t>
            </a:fld>
            <a:endParaRPr lang="en-GB"/>
          </a:p>
        </p:txBody>
      </p:sp>
      <p:sp>
        <p:nvSpPr>
          <p:cNvPr id="4" name="Slide Image Placeholder 3"/>
          <p:cNvSpPr>
            <a:spLocks noGrp="1" noRot="1" noChangeAspect="1"/>
          </p:cNvSpPr>
          <p:nvPr>
            <p:ph type="sldImg" idx="2"/>
          </p:nvPr>
        </p:nvSpPr>
        <p:spPr>
          <a:xfrm>
            <a:off x="438150" y="1252538"/>
            <a:ext cx="6013450" cy="3382962"/>
          </a:xfrm>
          <a:prstGeom prst="rect">
            <a:avLst/>
          </a:prstGeom>
          <a:noFill/>
          <a:ln w="12700">
            <a:solidFill>
              <a:prstClr val="black"/>
            </a:solidFill>
          </a:ln>
        </p:spPr>
        <p:txBody>
          <a:bodyPr vert="horz" lIns="96634" tIns="48317" rIns="96634" bIns="48317" rtlCol="0" anchor="ctr"/>
          <a:lstStyle/>
          <a:p>
            <a:endParaRPr lang="en-GB"/>
          </a:p>
        </p:txBody>
      </p:sp>
      <p:sp>
        <p:nvSpPr>
          <p:cNvPr id="5" name="Notes Placeholder 4"/>
          <p:cNvSpPr>
            <a:spLocks noGrp="1"/>
          </p:cNvSpPr>
          <p:nvPr>
            <p:ph type="body" sz="quarter" idx="3"/>
          </p:nvPr>
        </p:nvSpPr>
        <p:spPr>
          <a:xfrm>
            <a:off x="688975" y="4823034"/>
            <a:ext cx="5511800" cy="3946118"/>
          </a:xfrm>
          <a:prstGeom prst="rect">
            <a:avLst/>
          </a:prstGeom>
        </p:spPr>
        <p:txBody>
          <a:bodyPr vert="horz" lIns="96634" tIns="48317" rIns="96634" bIns="4831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519055"/>
            <a:ext cx="2985558" cy="502834"/>
          </a:xfrm>
          <a:prstGeom prst="rect">
            <a:avLst/>
          </a:prstGeom>
        </p:spPr>
        <p:txBody>
          <a:bodyPr vert="horz" lIns="96634" tIns="48317" rIns="96634" bIns="48317" rtlCol="0" anchor="b"/>
          <a:lstStyle>
            <a:lvl1pPr algn="l">
              <a:defRPr sz="1300"/>
            </a:lvl1pPr>
          </a:lstStyle>
          <a:p>
            <a:endParaRPr lang="en-GB"/>
          </a:p>
        </p:txBody>
      </p:sp>
      <p:sp>
        <p:nvSpPr>
          <p:cNvPr id="7" name="Slide Number Placeholder 6"/>
          <p:cNvSpPr>
            <a:spLocks noGrp="1"/>
          </p:cNvSpPr>
          <p:nvPr>
            <p:ph type="sldNum" sz="quarter" idx="5"/>
          </p:nvPr>
        </p:nvSpPr>
        <p:spPr>
          <a:xfrm>
            <a:off x="3902597" y="9519055"/>
            <a:ext cx="2985558" cy="502834"/>
          </a:xfrm>
          <a:prstGeom prst="rect">
            <a:avLst/>
          </a:prstGeom>
        </p:spPr>
        <p:txBody>
          <a:bodyPr vert="horz" lIns="96634" tIns="48317" rIns="96634" bIns="48317" rtlCol="0" anchor="b"/>
          <a:lstStyle>
            <a:lvl1pPr algn="r">
              <a:defRPr sz="1300"/>
            </a:lvl1pPr>
          </a:lstStyle>
          <a:p>
            <a:fld id="{B55CF561-0861-49F7-ADB4-44D0436595CD}" type="slidenum">
              <a:rPr lang="en-GB" smtClean="0"/>
              <a:t>‹#›</a:t>
            </a:fld>
            <a:endParaRPr lang="en-GB"/>
          </a:p>
        </p:txBody>
      </p:sp>
    </p:spTree>
    <p:extLst>
      <p:ext uri="{BB962C8B-B14F-4D97-AF65-F5344CB8AC3E}">
        <p14:creationId xmlns:p14="http://schemas.microsoft.com/office/powerpoint/2010/main" val="476114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0B017B-9035-B47F-08D2-4FA7409DDD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58E9B9-D953-BCED-595B-AFECBD4128A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C15235-B76F-4830-F5E0-B752004D4A9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B4E038C-8715-6F73-3A2B-B04E5C33984F}"/>
              </a:ext>
            </a:extLst>
          </p:cNvPr>
          <p:cNvSpPr>
            <a:spLocks noGrp="1"/>
          </p:cNvSpPr>
          <p:nvPr>
            <p:ph type="sldNum" sz="quarter" idx="5"/>
          </p:nvPr>
        </p:nvSpPr>
        <p:spPr/>
        <p:txBody>
          <a:bodyPr/>
          <a:lstStyle/>
          <a:p>
            <a:fld id="{B55CF561-0861-49F7-ADB4-44D0436595CD}" type="slidenum">
              <a:rPr lang="en-GB" smtClean="0"/>
              <a:t>2</a:t>
            </a:fld>
            <a:endParaRPr lang="en-GB"/>
          </a:p>
        </p:txBody>
      </p:sp>
    </p:spTree>
    <p:extLst>
      <p:ext uri="{BB962C8B-B14F-4D97-AF65-F5344CB8AC3E}">
        <p14:creationId xmlns:p14="http://schemas.microsoft.com/office/powerpoint/2010/main" val="5128506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F4F45D-3768-7913-7EAC-FDBC22C5BF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AAB5B1-9950-F64C-2DD6-817A9C17D0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564C42E-90EC-9602-F3FE-ABB86D0460F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3E20D3C-5A14-C977-22A2-6C1CE7104B88}"/>
              </a:ext>
            </a:extLst>
          </p:cNvPr>
          <p:cNvSpPr>
            <a:spLocks noGrp="1"/>
          </p:cNvSpPr>
          <p:nvPr>
            <p:ph type="sldNum" sz="quarter" idx="5"/>
          </p:nvPr>
        </p:nvSpPr>
        <p:spPr/>
        <p:txBody>
          <a:bodyPr/>
          <a:lstStyle/>
          <a:p>
            <a:fld id="{B55CF561-0861-49F7-ADB4-44D0436595CD}" type="slidenum">
              <a:rPr lang="en-GB" smtClean="0"/>
              <a:t>11</a:t>
            </a:fld>
            <a:endParaRPr lang="en-GB"/>
          </a:p>
        </p:txBody>
      </p:sp>
    </p:spTree>
    <p:extLst>
      <p:ext uri="{BB962C8B-B14F-4D97-AF65-F5344CB8AC3E}">
        <p14:creationId xmlns:p14="http://schemas.microsoft.com/office/powerpoint/2010/main" val="12423787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E28ABE-78EC-7C0A-35DB-29E874EF06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8465FD-5230-E905-85EB-FE51506A2C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970689-7340-F0DA-8236-6FD09D20326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89E419B1-560E-6F0F-5B91-380AA99091C0}"/>
              </a:ext>
            </a:extLst>
          </p:cNvPr>
          <p:cNvSpPr>
            <a:spLocks noGrp="1"/>
          </p:cNvSpPr>
          <p:nvPr>
            <p:ph type="sldNum" sz="quarter" idx="5"/>
          </p:nvPr>
        </p:nvSpPr>
        <p:spPr/>
        <p:txBody>
          <a:bodyPr/>
          <a:lstStyle/>
          <a:p>
            <a:fld id="{B55CF561-0861-49F7-ADB4-44D0436595CD}" type="slidenum">
              <a:rPr lang="en-GB" smtClean="0"/>
              <a:t>3</a:t>
            </a:fld>
            <a:endParaRPr lang="en-GB"/>
          </a:p>
        </p:txBody>
      </p:sp>
    </p:spTree>
    <p:extLst>
      <p:ext uri="{BB962C8B-B14F-4D97-AF65-F5344CB8AC3E}">
        <p14:creationId xmlns:p14="http://schemas.microsoft.com/office/powerpoint/2010/main" val="892121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94DE58-8EEE-318F-E3F1-1FC5A81752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3DC446-A009-2E02-CA8A-927228B344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6F0D8B-35C6-009A-4F6E-94CCFD60A8E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684A452-9CC3-FBE2-3162-FABEC46C0425}"/>
              </a:ext>
            </a:extLst>
          </p:cNvPr>
          <p:cNvSpPr>
            <a:spLocks noGrp="1"/>
          </p:cNvSpPr>
          <p:nvPr>
            <p:ph type="sldNum" sz="quarter" idx="5"/>
          </p:nvPr>
        </p:nvSpPr>
        <p:spPr/>
        <p:txBody>
          <a:bodyPr/>
          <a:lstStyle/>
          <a:p>
            <a:fld id="{B55CF561-0861-49F7-ADB4-44D0436595CD}" type="slidenum">
              <a:rPr lang="en-GB" smtClean="0"/>
              <a:t>4</a:t>
            </a:fld>
            <a:endParaRPr lang="en-GB"/>
          </a:p>
        </p:txBody>
      </p:sp>
    </p:spTree>
    <p:extLst>
      <p:ext uri="{BB962C8B-B14F-4D97-AF65-F5344CB8AC3E}">
        <p14:creationId xmlns:p14="http://schemas.microsoft.com/office/powerpoint/2010/main" val="41988531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F4203B-3861-3E35-47D4-C94FF4421A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A076C9-9D5D-73AC-B3FE-3184891712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88496B-556B-8FFA-FC68-2F4AE81C4D3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97BF6B1-E71F-AC87-05A1-FD350FCF3D64}"/>
              </a:ext>
            </a:extLst>
          </p:cNvPr>
          <p:cNvSpPr>
            <a:spLocks noGrp="1"/>
          </p:cNvSpPr>
          <p:nvPr>
            <p:ph type="sldNum" sz="quarter" idx="5"/>
          </p:nvPr>
        </p:nvSpPr>
        <p:spPr/>
        <p:txBody>
          <a:bodyPr/>
          <a:lstStyle/>
          <a:p>
            <a:fld id="{B55CF561-0861-49F7-ADB4-44D0436595CD}" type="slidenum">
              <a:rPr lang="en-GB" smtClean="0"/>
              <a:t>5</a:t>
            </a:fld>
            <a:endParaRPr lang="en-GB"/>
          </a:p>
        </p:txBody>
      </p:sp>
    </p:spTree>
    <p:extLst>
      <p:ext uri="{BB962C8B-B14F-4D97-AF65-F5344CB8AC3E}">
        <p14:creationId xmlns:p14="http://schemas.microsoft.com/office/powerpoint/2010/main" val="10342965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B83FDD-A5EC-25E5-0E38-0D206CABA7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F81DD5-4F76-31D7-ECC6-838C31E7D78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BFC232-97DD-0C48-1021-F333D1B2698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6D7A166-C105-F72D-8E87-C599151ECC24}"/>
              </a:ext>
            </a:extLst>
          </p:cNvPr>
          <p:cNvSpPr>
            <a:spLocks noGrp="1"/>
          </p:cNvSpPr>
          <p:nvPr>
            <p:ph type="sldNum" sz="quarter" idx="5"/>
          </p:nvPr>
        </p:nvSpPr>
        <p:spPr/>
        <p:txBody>
          <a:bodyPr/>
          <a:lstStyle/>
          <a:p>
            <a:fld id="{B55CF561-0861-49F7-ADB4-44D0436595CD}" type="slidenum">
              <a:rPr lang="en-GB" smtClean="0"/>
              <a:t>6</a:t>
            </a:fld>
            <a:endParaRPr lang="en-GB"/>
          </a:p>
        </p:txBody>
      </p:sp>
    </p:spTree>
    <p:extLst>
      <p:ext uri="{BB962C8B-B14F-4D97-AF65-F5344CB8AC3E}">
        <p14:creationId xmlns:p14="http://schemas.microsoft.com/office/powerpoint/2010/main" val="5962341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C1AFCC-8C05-B11B-1757-5CD71C6175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4066FD-65F4-7164-0EE4-3AB54FB5349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4961333-350C-A315-F544-75FBA28E408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D3BC135-4F0E-1223-DE3E-40763EE2B846}"/>
              </a:ext>
            </a:extLst>
          </p:cNvPr>
          <p:cNvSpPr>
            <a:spLocks noGrp="1"/>
          </p:cNvSpPr>
          <p:nvPr>
            <p:ph type="sldNum" sz="quarter" idx="5"/>
          </p:nvPr>
        </p:nvSpPr>
        <p:spPr/>
        <p:txBody>
          <a:bodyPr/>
          <a:lstStyle/>
          <a:p>
            <a:fld id="{B55CF561-0861-49F7-ADB4-44D0436595CD}" type="slidenum">
              <a:rPr lang="en-GB" smtClean="0"/>
              <a:t>7</a:t>
            </a:fld>
            <a:endParaRPr lang="en-GB"/>
          </a:p>
        </p:txBody>
      </p:sp>
    </p:spTree>
    <p:extLst>
      <p:ext uri="{BB962C8B-B14F-4D97-AF65-F5344CB8AC3E}">
        <p14:creationId xmlns:p14="http://schemas.microsoft.com/office/powerpoint/2010/main" val="5386759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3AB7DF-C22F-A309-9535-E4CF18411D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D8686FF-622D-EE9E-0024-68368370E22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D4A1E27-BD84-B380-E519-E91B9D823F8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A2E4090-9322-21EA-D5C9-002C8C149FE4}"/>
              </a:ext>
            </a:extLst>
          </p:cNvPr>
          <p:cNvSpPr>
            <a:spLocks noGrp="1"/>
          </p:cNvSpPr>
          <p:nvPr>
            <p:ph type="sldNum" sz="quarter" idx="5"/>
          </p:nvPr>
        </p:nvSpPr>
        <p:spPr/>
        <p:txBody>
          <a:bodyPr/>
          <a:lstStyle/>
          <a:p>
            <a:fld id="{B55CF561-0861-49F7-ADB4-44D0436595CD}" type="slidenum">
              <a:rPr lang="en-GB" smtClean="0"/>
              <a:t>8</a:t>
            </a:fld>
            <a:endParaRPr lang="en-GB"/>
          </a:p>
        </p:txBody>
      </p:sp>
    </p:spTree>
    <p:extLst>
      <p:ext uri="{BB962C8B-B14F-4D97-AF65-F5344CB8AC3E}">
        <p14:creationId xmlns:p14="http://schemas.microsoft.com/office/powerpoint/2010/main" val="33256818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FA742E-2D20-CC30-6CC1-88BE3B121C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6FF465-7CED-CD2E-A82B-FEA254EEA4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DB27C59-EBE5-8747-BC3E-572750B4537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12EF47E-BE87-215E-05AF-3BB071A9C9C9}"/>
              </a:ext>
            </a:extLst>
          </p:cNvPr>
          <p:cNvSpPr>
            <a:spLocks noGrp="1"/>
          </p:cNvSpPr>
          <p:nvPr>
            <p:ph type="sldNum" sz="quarter" idx="5"/>
          </p:nvPr>
        </p:nvSpPr>
        <p:spPr/>
        <p:txBody>
          <a:bodyPr/>
          <a:lstStyle/>
          <a:p>
            <a:fld id="{B55CF561-0861-49F7-ADB4-44D0436595CD}" type="slidenum">
              <a:rPr lang="en-GB" smtClean="0"/>
              <a:t>9</a:t>
            </a:fld>
            <a:endParaRPr lang="en-GB"/>
          </a:p>
        </p:txBody>
      </p:sp>
    </p:spTree>
    <p:extLst>
      <p:ext uri="{BB962C8B-B14F-4D97-AF65-F5344CB8AC3E}">
        <p14:creationId xmlns:p14="http://schemas.microsoft.com/office/powerpoint/2010/main" val="4837589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F712AE-BFCD-F981-E555-59FB0D635C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35F296-1099-0DA5-50C3-AA7B6E5094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AE4BD6-571E-1613-B714-52CF4424CB0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F04F424-F022-B25B-A61C-3DF87709AC8E}"/>
              </a:ext>
            </a:extLst>
          </p:cNvPr>
          <p:cNvSpPr>
            <a:spLocks noGrp="1"/>
          </p:cNvSpPr>
          <p:nvPr>
            <p:ph type="sldNum" sz="quarter" idx="5"/>
          </p:nvPr>
        </p:nvSpPr>
        <p:spPr/>
        <p:txBody>
          <a:bodyPr/>
          <a:lstStyle/>
          <a:p>
            <a:fld id="{B55CF561-0861-49F7-ADB4-44D0436595CD}" type="slidenum">
              <a:rPr lang="en-GB" smtClean="0"/>
              <a:t>10</a:t>
            </a:fld>
            <a:endParaRPr lang="en-GB"/>
          </a:p>
        </p:txBody>
      </p:sp>
    </p:spTree>
    <p:extLst>
      <p:ext uri="{BB962C8B-B14F-4D97-AF65-F5344CB8AC3E}">
        <p14:creationId xmlns:p14="http://schemas.microsoft.com/office/powerpoint/2010/main" val="1670899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1C54A0-C162-8834-EC2A-86302761EC0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94C559BD-97F9-CE57-ACE9-C8A8ED02226E}"/>
              </a:ext>
            </a:extLst>
          </p:cNvPr>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40808C9-5598-1306-91D7-FB2A440020D2}"/>
              </a:ext>
            </a:extLst>
          </p:cNvPr>
          <p:cNvSpPr>
            <a:spLocks noGrp="1"/>
          </p:cNvSpPr>
          <p:nvPr>
            <p:ph type="dt" sz="half" idx="10"/>
          </p:nvPr>
        </p:nvSpPr>
        <p:spPr/>
        <p:txBody>
          <a:bodyPr/>
          <a:lstStyle/>
          <a:p>
            <a:fld id="{65D50978-3352-48F2-9F03-1D94A14C6465}" type="datetimeFigureOut">
              <a:rPr lang="en-GB" smtClean="0"/>
              <a:t>12/06/2026</a:t>
            </a:fld>
            <a:endParaRPr lang="en-GB"/>
          </a:p>
        </p:txBody>
      </p:sp>
      <p:sp>
        <p:nvSpPr>
          <p:cNvPr id="5" name="Footer Placeholder 4">
            <a:extLst>
              <a:ext uri="{FF2B5EF4-FFF2-40B4-BE49-F238E27FC236}">
                <a16:creationId xmlns:a16="http://schemas.microsoft.com/office/drawing/2014/main" id="{BE0BA555-43CB-321C-8769-AA1261107B1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529B5F7-446E-AD08-7ABE-51DA1EF58CA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6723731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AFCB9-63C0-9E43-6B95-806AEB4E641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23BA764-0813-9DFF-635C-103B27E2A47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E4AE334-4D9D-709D-5495-905AEBE18742}"/>
              </a:ext>
            </a:extLst>
          </p:cNvPr>
          <p:cNvSpPr>
            <a:spLocks noGrp="1"/>
          </p:cNvSpPr>
          <p:nvPr>
            <p:ph type="dt" sz="half" idx="10"/>
          </p:nvPr>
        </p:nvSpPr>
        <p:spPr/>
        <p:txBody>
          <a:bodyPr/>
          <a:lstStyle/>
          <a:p>
            <a:fld id="{65D50978-3352-48F2-9F03-1D94A14C6465}" type="datetimeFigureOut">
              <a:rPr lang="en-GB" smtClean="0"/>
              <a:t>12/06/2026</a:t>
            </a:fld>
            <a:endParaRPr lang="en-GB"/>
          </a:p>
        </p:txBody>
      </p:sp>
      <p:sp>
        <p:nvSpPr>
          <p:cNvPr id="5" name="Footer Placeholder 4">
            <a:extLst>
              <a:ext uri="{FF2B5EF4-FFF2-40B4-BE49-F238E27FC236}">
                <a16:creationId xmlns:a16="http://schemas.microsoft.com/office/drawing/2014/main" id="{9FF7C08F-DEF2-0D05-524C-2A5D21E640E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1DD8AE2-D1B7-2018-66E0-15E61C8C2130}"/>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4924734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9E03E83-6671-CE57-009C-54D4FBCA10DE}"/>
              </a:ext>
            </a:extLst>
          </p:cNvPr>
          <p:cNvSpPr>
            <a:spLocks noGrp="1"/>
          </p:cNvSpPr>
          <p:nvPr>
            <p:ph type="title" orient="vert"/>
          </p:nvPr>
        </p:nvSpPr>
        <p:spPr>
          <a:xfrm>
            <a:off x="8724901"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55475EB-A5F8-EBAD-1A37-246ADCA6D8A2}"/>
              </a:ext>
            </a:extLst>
          </p:cNvPr>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A6718C8-9659-FAC4-93F3-A2C05127F113}"/>
              </a:ext>
            </a:extLst>
          </p:cNvPr>
          <p:cNvSpPr>
            <a:spLocks noGrp="1"/>
          </p:cNvSpPr>
          <p:nvPr>
            <p:ph type="dt" sz="half" idx="10"/>
          </p:nvPr>
        </p:nvSpPr>
        <p:spPr/>
        <p:txBody>
          <a:bodyPr/>
          <a:lstStyle/>
          <a:p>
            <a:fld id="{65D50978-3352-48F2-9F03-1D94A14C6465}" type="datetimeFigureOut">
              <a:rPr lang="en-GB" smtClean="0"/>
              <a:t>12/06/2026</a:t>
            </a:fld>
            <a:endParaRPr lang="en-GB"/>
          </a:p>
        </p:txBody>
      </p:sp>
      <p:sp>
        <p:nvSpPr>
          <p:cNvPr id="5" name="Footer Placeholder 4">
            <a:extLst>
              <a:ext uri="{FF2B5EF4-FFF2-40B4-BE49-F238E27FC236}">
                <a16:creationId xmlns:a16="http://schemas.microsoft.com/office/drawing/2014/main" id="{692D2FE9-9101-1212-8EA9-FB8EA511718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94F23B3-ED19-6881-7DCC-2D313D0ED725}"/>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6638096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15C1D-E407-B488-9CD0-3D63DD57023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022D293-2B93-0AEE-D72F-2644A0C9036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D10EC4-B302-E49B-90F5-88B83EC5F867}"/>
              </a:ext>
            </a:extLst>
          </p:cNvPr>
          <p:cNvSpPr>
            <a:spLocks noGrp="1"/>
          </p:cNvSpPr>
          <p:nvPr>
            <p:ph type="dt" sz="half" idx="10"/>
          </p:nvPr>
        </p:nvSpPr>
        <p:spPr/>
        <p:txBody>
          <a:bodyPr/>
          <a:lstStyle/>
          <a:p>
            <a:fld id="{65D50978-3352-48F2-9F03-1D94A14C6465}" type="datetimeFigureOut">
              <a:rPr lang="en-GB" smtClean="0"/>
              <a:t>12/06/2026</a:t>
            </a:fld>
            <a:endParaRPr lang="en-GB"/>
          </a:p>
        </p:txBody>
      </p:sp>
      <p:sp>
        <p:nvSpPr>
          <p:cNvPr id="5" name="Footer Placeholder 4">
            <a:extLst>
              <a:ext uri="{FF2B5EF4-FFF2-40B4-BE49-F238E27FC236}">
                <a16:creationId xmlns:a16="http://schemas.microsoft.com/office/drawing/2014/main" id="{4BA30F5F-70DC-B3E3-6B00-925C89FE76F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9B6B219-9B7D-5B46-5311-E27346538A7C}"/>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5016144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AB0BE-2654-8B32-D640-42060668AA82}"/>
              </a:ext>
            </a:extLst>
          </p:cNvPr>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C89D536B-1E9B-1C9F-0811-5AE9438D2C52}"/>
              </a:ext>
            </a:extLst>
          </p:cNvPr>
          <p:cNvSpPr>
            <a:spLocks noGrp="1"/>
          </p:cNvSpPr>
          <p:nvPr>
            <p:ph type="body" idx="1"/>
          </p:nvPr>
        </p:nvSpPr>
        <p:spPr>
          <a:xfrm>
            <a:off x="831851" y="4589465"/>
            <a:ext cx="10515600" cy="1500187"/>
          </a:xfrm>
        </p:spPr>
        <p:txBody>
          <a:bodyPr/>
          <a:lstStyle>
            <a:lvl1pPr marL="0" indent="0">
              <a:buNone/>
              <a:defRPr sz="2400">
                <a:solidFill>
                  <a:schemeClr val="tx1">
                    <a:tint val="82000"/>
                  </a:schemeClr>
                </a:solidFill>
              </a:defRPr>
            </a:lvl1pPr>
            <a:lvl2pPr marL="457189" indent="0">
              <a:buNone/>
              <a:defRPr sz="2000">
                <a:solidFill>
                  <a:schemeClr val="tx1">
                    <a:tint val="82000"/>
                  </a:schemeClr>
                </a:solidFill>
              </a:defRPr>
            </a:lvl2pPr>
            <a:lvl3pPr marL="914377" indent="0">
              <a:buNone/>
              <a:defRPr sz="1800">
                <a:solidFill>
                  <a:schemeClr val="tx1">
                    <a:tint val="82000"/>
                  </a:schemeClr>
                </a:solidFill>
              </a:defRPr>
            </a:lvl3pPr>
            <a:lvl4pPr marL="1371566" indent="0">
              <a:buNone/>
              <a:defRPr sz="1600">
                <a:solidFill>
                  <a:schemeClr val="tx1">
                    <a:tint val="82000"/>
                  </a:schemeClr>
                </a:solidFill>
              </a:defRPr>
            </a:lvl4pPr>
            <a:lvl5pPr marL="1828754" indent="0">
              <a:buNone/>
              <a:defRPr sz="1600">
                <a:solidFill>
                  <a:schemeClr val="tx1">
                    <a:tint val="82000"/>
                  </a:schemeClr>
                </a:solidFill>
              </a:defRPr>
            </a:lvl5pPr>
            <a:lvl6pPr marL="2285943" indent="0">
              <a:buNone/>
              <a:defRPr sz="1600">
                <a:solidFill>
                  <a:schemeClr val="tx1">
                    <a:tint val="82000"/>
                  </a:schemeClr>
                </a:solidFill>
              </a:defRPr>
            </a:lvl6pPr>
            <a:lvl7pPr marL="2743131" indent="0">
              <a:buNone/>
              <a:defRPr sz="1600">
                <a:solidFill>
                  <a:schemeClr val="tx1">
                    <a:tint val="82000"/>
                  </a:schemeClr>
                </a:solidFill>
              </a:defRPr>
            </a:lvl7pPr>
            <a:lvl8pPr marL="3200320" indent="0">
              <a:buNone/>
              <a:defRPr sz="1600">
                <a:solidFill>
                  <a:schemeClr val="tx1">
                    <a:tint val="82000"/>
                  </a:schemeClr>
                </a:solidFill>
              </a:defRPr>
            </a:lvl8pPr>
            <a:lvl9pPr marL="3657509"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A567140-154C-DA36-DF13-9CA71A6DAA5D}"/>
              </a:ext>
            </a:extLst>
          </p:cNvPr>
          <p:cNvSpPr>
            <a:spLocks noGrp="1"/>
          </p:cNvSpPr>
          <p:nvPr>
            <p:ph type="dt" sz="half" idx="10"/>
          </p:nvPr>
        </p:nvSpPr>
        <p:spPr/>
        <p:txBody>
          <a:bodyPr/>
          <a:lstStyle/>
          <a:p>
            <a:fld id="{65D50978-3352-48F2-9F03-1D94A14C6465}" type="datetimeFigureOut">
              <a:rPr lang="en-GB" smtClean="0"/>
              <a:t>12/06/2026</a:t>
            </a:fld>
            <a:endParaRPr lang="en-GB"/>
          </a:p>
        </p:txBody>
      </p:sp>
      <p:sp>
        <p:nvSpPr>
          <p:cNvPr id="5" name="Footer Placeholder 4">
            <a:extLst>
              <a:ext uri="{FF2B5EF4-FFF2-40B4-BE49-F238E27FC236}">
                <a16:creationId xmlns:a16="http://schemas.microsoft.com/office/drawing/2014/main" id="{9A18C279-F3A3-5BB2-EE7A-B0D91F32630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0A16D18-5F2F-1ACF-6EFC-6743A689CC3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691152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D9243-6030-2DE9-C49F-558FCD7B132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0321B99-D195-E74A-6745-F04A7CCA14F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5930072-3DE5-8D50-5083-57009F10A10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8845D1B-4E65-D799-4F44-A4D86196791D}"/>
              </a:ext>
            </a:extLst>
          </p:cNvPr>
          <p:cNvSpPr>
            <a:spLocks noGrp="1"/>
          </p:cNvSpPr>
          <p:nvPr>
            <p:ph type="dt" sz="half" idx="10"/>
          </p:nvPr>
        </p:nvSpPr>
        <p:spPr/>
        <p:txBody>
          <a:bodyPr/>
          <a:lstStyle/>
          <a:p>
            <a:fld id="{65D50978-3352-48F2-9F03-1D94A14C6465}" type="datetimeFigureOut">
              <a:rPr lang="en-GB" smtClean="0"/>
              <a:t>12/06/2026</a:t>
            </a:fld>
            <a:endParaRPr lang="en-GB"/>
          </a:p>
        </p:txBody>
      </p:sp>
      <p:sp>
        <p:nvSpPr>
          <p:cNvPr id="6" name="Footer Placeholder 5">
            <a:extLst>
              <a:ext uri="{FF2B5EF4-FFF2-40B4-BE49-F238E27FC236}">
                <a16:creationId xmlns:a16="http://schemas.microsoft.com/office/drawing/2014/main" id="{E3477EE8-7E5F-B79B-41B8-4BB9E8D1790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BCA20F7-8674-E347-FD69-788BB984137E}"/>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90306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8337D-9343-A466-094A-044DB997CAE3}"/>
              </a:ext>
            </a:extLst>
          </p:cNvPr>
          <p:cNvSpPr>
            <a:spLocks noGrp="1"/>
          </p:cNvSpPr>
          <p:nvPr>
            <p:ph type="title"/>
          </p:nvPr>
        </p:nvSpPr>
        <p:spPr>
          <a:xfrm>
            <a:off x="839788" y="365127"/>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6A7DFC9-2EAE-2F63-DA5E-832F4FAB8A87}"/>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1816C33-9FB3-1AE0-92DB-B7F67FABBBB7}"/>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5C026B2-4B96-2815-0536-314301FB942A}"/>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7920540-2001-072B-FE69-3AED729D41E2}"/>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838212D-62F3-0F93-F894-1A6CD8A566D2}"/>
              </a:ext>
            </a:extLst>
          </p:cNvPr>
          <p:cNvSpPr>
            <a:spLocks noGrp="1"/>
          </p:cNvSpPr>
          <p:nvPr>
            <p:ph type="dt" sz="half" idx="10"/>
          </p:nvPr>
        </p:nvSpPr>
        <p:spPr/>
        <p:txBody>
          <a:bodyPr/>
          <a:lstStyle/>
          <a:p>
            <a:fld id="{65D50978-3352-48F2-9F03-1D94A14C6465}" type="datetimeFigureOut">
              <a:rPr lang="en-GB" smtClean="0"/>
              <a:t>12/06/2026</a:t>
            </a:fld>
            <a:endParaRPr lang="en-GB"/>
          </a:p>
        </p:txBody>
      </p:sp>
      <p:sp>
        <p:nvSpPr>
          <p:cNvPr id="8" name="Footer Placeholder 7">
            <a:extLst>
              <a:ext uri="{FF2B5EF4-FFF2-40B4-BE49-F238E27FC236}">
                <a16:creationId xmlns:a16="http://schemas.microsoft.com/office/drawing/2014/main" id="{85022F61-8CFC-6B44-4345-24D42665281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C34D12E-0CAD-08CE-EBF6-5625080307B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55056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BF664-95D0-59F7-2EB3-78EA83163499}"/>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A837237-032C-7FD0-74BC-427F454BB516}"/>
              </a:ext>
            </a:extLst>
          </p:cNvPr>
          <p:cNvSpPr>
            <a:spLocks noGrp="1"/>
          </p:cNvSpPr>
          <p:nvPr>
            <p:ph type="dt" sz="half" idx="10"/>
          </p:nvPr>
        </p:nvSpPr>
        <p:spPr/>
        <p:txBody>
          <a:bodyPr/>
          <a:lstStyle/>
          <a:p>
            <a:fld id="{65D50978-3352-48F2-9F03-1D94A14C6465}" type="datetimeFigureOut">
              <a:rPr lang="en-GB" smtClean="0"/>
              <a:t>12/06/2026</a:t>
            </a:fld>
            <a:endParaRPr lang="en-GB"/>
          </a:p>
        </p:txBody>
      </p:sp>
      <p:sp>
        <p:nvSpPr>
          <p:cNvPr id="4" name="Footer Placeholder 3">
            <a:extLst>
              <a:ext uri="{FF2B5EF4-FFF2-40B4-BE49-F238E27FC236}">
                <a16:creationId xmlns:a16="http://schemas.microsoft.com/office/drawing/2014/main" id="{D97CA37B-C98D-159F-0DDA-24C5DBB8F42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7233BE4-0209-ADB9-35CB-476FAA5F76C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4112149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5C58145-57D4-A12A-3552-D7590FAEDD7C}"/>
              </a:ext>
            </a:extLst>
          </p:cNvPr>
          <p:cNvSpPr>
            <a:spLocks noGrp="1"/>
          </p:cNvSpPr>
          <p:nvPr>
            <p:ph type="dt" sz="half" idx="10"/>
          </p:nvPr>
        </p:nvSpPr>
        <p:spPr/>
        <p:txBody>
          <a:bodyPr/>
          <a:lstStyle/>
          <a:p>
            <a:fld id="{65D50978-3352-48F2-9F03-1D94A14C6465}" type="datetimeFigureOut">
              <a:rPr lang="en-GB" smtClean="0"/>
              <a:t>12/06/2026</a:t>
            </a:fld>
            <a:endParaRPr lang="en-GB"/>
          </a:p>
        </p:txBody>
      </p:sp>
      <p:sp>
        <p:nvSpPr>
          <p:cNvPr id="3" name="Footer Placeholder 2">
            <a:extLst>
              <a:ext uri="{FF2B5EF4-FFF2-40B4-BE49-F238E27FC236}">
                <a16:creationId xmlns:a16="http://schemas.microsoft.com/office/drawing/2014/main" id="{DF157779-312F-686A-4CAE-316F017F312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35239E70-567C-4E25-59DB-CD88E03DBAC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9413000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86D33-70CF-38FB-75BE-289764D525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A7EAF71-0B60-CFA6-15F5-7960D51596BE}"/>
              </a:ext>
            </a:extLst>
          </p:cNvPr>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2BDCE1E-7304-6BB2-BF4E-D371B30994EF}"/>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0BE6A5-6AE3-22FC-28C3-3E4EC938BB9C}"/>
              </a:ext>
            </a:extLst>
          </p:cNvPr>
          <p:cNvSpPr>
            <a:spLocks noGrp="1"/>
          </p:cNvSpPr>
          <p:nvPr>
            <p:ph type="dt" sz="half" idx="10"/>
          </p:nvPr>
        </p:nvSpPr>
        <p:spPr/>
        <p:txBody>
          <a:bodyPr/>
          <a:lstStyle/>
          <a:p>
            <a:fld id="{65D50978-3352-48F2-9F03-1D94A14C6465}" type="datetimeFigureOut">
              <a:rPr lang="en-GB" smtClean="0"/>
              <a:t>12/06/2026</a:t>
            </a:fld>
            <a:endParaRPr lang="en-GB"/>
          </a:p>
        </p:txBody>
      </p:sp>
      <p:sp>
        <p:nvSpPr>
          <p:cNvPr id="6" name="Footer Placeholder 5">
            <a:extLst>
              <a:ext uri="{FF2B5EF4-FFF2-40B4-BE49-F238E27FC236}">
                <a16:creationId xmlns:a16="http://schemas.microsoft.com/office/drawing/2014/main" id="{CBC0DCF7-D005-5B6F-E525-26430208D10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B436ECA-9D42-72D3-731F-51373C911B54}"/>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113158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E95315-BBD2-3D19-22CC-35BC7C9A70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7EF2156F-8426-D2AF-2154-1BDAE6D8CC98}"/>
              </a:ext>
            </a:extLst>
          </p:cNvPr>
          <p:cNvSpPr>
            <a:spLocks noGrp="1"/>
          </p:cNvSpPr>
          <p:nvPr>
            <p:ph type="pic" idx="1"/>
          </p:nvPr>
        </p:nvSpPr>
        <p:spPr>
          <a:xfrm>
            <a:off x="5183188" y="987427"/>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a:p>
        </p:txBody>
      </p:sp>
      <p:sp>
        <p:nvSpPr>
          <p:cNvPr id="4" name="Text Placeholder 3">
            <a:extLst>
              <a:ext uri="{FF2B5EF4-FFF2-40B4-BE49-F238E27FC236}">
                <a16:creationId xmlns:a16="http://schemas.microsoft.com/office/drawing/2014/main" id="{3607702A-1C8F-381C-66AB-BA079B34DBE1}"/>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9258DF-0521-E5CF-133A-0B7A46BE37AA}"/>
              </a:ext>
            </a:extLst>
          </p:cNvPr>
          <p:cNvSpPr>
            <a:spLocks noGrp="1"/>
          </p:cNvSpPr>
          <p:nvPr>
            <p:ph type="dt" sz="half" idx="10"/>
          </p:nvPr>
        </p:nvSpPr>
        <p:spPr/>
        <p:txBody>
          <a:bodyPr/>
          <a:lstStyle/>
          <a:p>
            <a:fld id="{65D50978-3352-48F2-9F03-1D94A14C6465}" type="datetimeFigureOut">
              <a:rPr lang="en-GB" smtClean="0"/>
              <a:t>12/06/2026</a:t>
            </a:fld>
            <a:endParaRPr lang="en-GB"/>
          </a:p>
        </p:txBody>
      </p:sp>
      <p:sp>
        <p:nvSpPr>
          <p:cNvPr id="6" name="Footer Placeholder 5">
            <a:extLst>
              <a:ext uri="{FF2B5EF4-FFF2-40B4-BE49-F238E27FC236}">
                <a16:creationId xmlns:a16="http://schemas.microsoft.com/office/drawing/2014/main" id="{26C9B3E9-1EC5-355F-3DB0-4F8AAA291BD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B076072-7AAA-FED8-4030-F5730578E39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833823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93FF9F5-F742-1585-81B2-005A4C9F54B9}"/>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0D17DA3-C5DD-30DB-74CB-4BB10A29B12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E8AC50D-03FB-4026-4DFA-008054047CEE}"/>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5D50978-3352-48F2-9F03-1D94A14C6465}" type="datetimeFigureOut">
              <a:rPr lang="en-GB" smtClean="0"/>
              <a:t>12/06/2026</a:t>
            </a:fld>
            <a:endParaRPr lang="en-GB"/>
          </a:p>
        </p:txBody>
      </p:sp>
      <p:sp>
        <p:nvSpPr>
          <p:cNvPr id="5" name="Footer Placeholder 4">
            <a:extLst>
              <a:ext uri="{FF2B5EF4-FFF2-40B4-BE49-F238E27FC236}">
                <a16:creationId xmlns:a16="http://schemas.microsoft.com/office/drawing/2014/main" id="{9C5634C6-9DEF-2349-17AC-4D3934E7D29B}"/>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8BADBF54-1043-9C81-F00F-FF55356015ED}"/>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8CB7B86-F301-45FD-BB1C-128D4D560BC2}" type="slidenum">
              <a:rPr lang="en-GB" smtClean="0"/>
              <a:t>‹#›</a:t>
            </a:fld>
            <a:endParaRPr lang="en-GB"/>
          </a:p>
        </p:txBody>
      </p:sp>
    </p:spTree>
    <p:extLst>
      <p:ext uri="{BB962C8B-B14F-4D97-AF65-F5344CB8AC3E}">
        <p14:creationId xmlns:p14="http://schemas.microsoft.com/office/powerpoint/2010/main" val="19147321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6.sv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6.sv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sv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7.sv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7.sv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7.sv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6606871B-8AD6-FD99-33C1-147B7F603A8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2BC39AF-99E4-CDD1-EDC2-3F50FB934D31}"/>
              </a:ext>
            </a:extLst>
          </p:cNvPr>
          <p:cNvSpPr txBox="1"/>
          <p:nvPr/>
        </p:nvSpPr>
        <p:spPr>
          <a:xfrm>
            <a:off x="468631" y="1128968"/>
            <a:ext cx="5806440" cy="1323439"/>
          </a:xfrm>
          <a:prstGeom prst="rect">
            <a:avLst/>
          </a:prstGeom>
          <a:noFill/>
        </p:spPr>
        <p:txBody>
          <a:bodyPr wrap="square" rtlCol="0">
            <a:spAutoFit/>
          </a:bodyPr>
          <a:lstStyle/>
          <a:p>
            <a:r>
              <a:rPr lang="en-GB" sz="4000" b="1" dirty="0">
                <a:solidFill>
                  <a:schemeClr val="bg1"/>
                </a:solidFill>
                <a:latin typeface="Segoe UI Black" panose="020B0A02040204020203" pitchFamily="34" charset="0"/>
                <a:ea typeface="Segoe UI Black" panose="020B0A02040204020203" pitchFamily="34" charset="0"/>
              </a:rPr>
              <a:t>Lesson 3:</a:t>
            </a:r>
          </a:p>
          <a:p>
            <a:r>
              <a:rPr lang="en-GB" sz="4000" b="1" dirty="0">
                <a:solidFill>
                  <a:schemeClr val="bg1"/>
                </a:solidFill>
                <a:latin typeface="Segoe UI Black" panose="020B0A02040204020203" pitchFamily="34" charset="0"/>
                <a:ea typeface="Segoe UI Black" panose="020B0A02040204020203" pitchFamily="34" charset="0"/>
              </a:rPr>
              <a:t>Embedded systems</a:t>
            </a:r>
          </a:p>
        </p:txBody>
      </p:sp>
      <p:sp>
        <p:nvSpPr>
          <p:cNvPr id="5" name="TextBox 4">
            <a:extLst>
              <a:ext uri="{FF2B5EF4-FFF2-40B4-BE49-F238E27FC236}">
                <a16:creationId xmlns:a16="http://schemas.microsoft.com/office/drawing/2014/main" id="{424C083F-C106-A635-ACA5-16B7224E4069}"/>
              </a:ext>
            </a:extLst>
          </p:cNvPr>
          <p:cNvSpPr txBox="1"/>
          <p:nvPr/>
        </p:nvSpPr>
        <p:spPr>
          <a:xfrm>
            <a:off x="468631" y="4713376"/>
            <a:ext cx="5806440" cy="1015663"/>
          </a:xfrm>
          <a:prstGeom prst="rect">
            <a:avLst/>
          </a:prstGeom>
          <a:noFill/>
        </p:spPr>
        <p:txBody>
          <a:bodyPr wrap="square" rtlCol="0">
            <a:spAutoFit/>
          </a:bodyPr>
          <a:lstStyle/>
          <a:p>
            <a:r>
              <a:rPr lang="en-GB" sz="2000" dirty="0">
                <a:solidFill>
                  <a:schemeClr val="bg1"/>
                </a:solidFill>
                <a:latin typeface="Segoe UI Black" panose="020B0A02040204020203" pitchFamily="34" charset="0"/>
                <a:ea typeface="Segoe UI Black" panose="020B0A02040204020203" pitchFamily="34" charset="0"/>
              </a:rPr>
              <a:t>Course: OCR GCSE Computer Science (J277)</a:t>
            </a:r>
          </a:p>
          <a:p>
            <a:endParaRPr lang="en-GB" sz="2000" dirty="0">
              <a:solidFill>
                <a:schemeClr val="bg1"/>
              </a:solidFill>
              <a:latin typeface="Segoe UI Black" panose="020B0A02040204020203" pitchFamily="34" charset="0"/>
              <a:ea typeface="Segoe UI Black" panose="020B0A02040204020203" pitchFamily="34" charset="0"/>
            </a:endParaRPr>
          </a:p>
          <a:p>
            <a:r>
              <a:rPr lang="en-GB" sz="2000" dirty="0">
                <a:solidFill>
                  <a:schemeClr val="bg1"/>
                </a:solidFill>
                <a:latin typeface="Segoe UI Black" panose="020B0A02040204020203" pitchFamily="34" charset="0"/>
                <a:ea typeface="Segoe UI Black" panose="020B0A02040204020203" pitchFamily="34" charset="0"/>
              </a:rPr>
              <a:t>Unit 1 – Computer systems</a:t>
            </a:r>
          </a:p>
        </p:txBody>
      </p:sp>
      <p:pic>
        <p:nvPicPr>
          <p:cNvPr id="3" name="Picture 2">
            <a:extLst>
              <a:ext uri="{FF2B5EF4-FFF2-40B4-BE49-F238E27FC236}">
                <a16:creationId xmlns:a16="http://schemas.microsoft.com/office/drawing/2014/main" id="{BF865ECE-19F7-E001-D185-EE0CACF894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89402" y="-564826"/>
            <a:ext cx="5754052" cy="5754052"/>
          </a:xfrm>
          <a:prstGeom prst="rect">
            <a:avLst/>
          </a:prstGeom>
        </p:spPr>
      </p:pic>
      <p:pic>
        <p:nvPicPr>
          <p:cNvPr id="2" name="Picture 1" descr="A white text on a black background&#10;&#10;Description automatically generated">
            <a:extLst>
              <a:ext uri="{FF2B5EF4-FFF2-40B4-BE49-F238E27FC236}">
                <a16:creationId xmlns:a16="http://schemas.microsoft.com/office/drawing/2014/main" id="{A98DE7AA-1A48-4BCA-63AC-B8DF426A70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078" y="6229355"/>
            <a:ext cx="1013709" cy="536439"/>
          </a:xfrm>
          <a:prstGeom prst="rect">
            <a:avLst/>
          </a:prstGeom>
        </p:spPr>
      </p:pic>
      <p:sp>
        <p:nvSpPr>
          <p:cNvPr id="6" name="TextBox 5">
            <a:extLst>
              <a:ext uri="{FF2B5EF4-FFF2-40B4-BE49-F238E27FC236}">
                <a16:creationId xmlns:a16="http://schemas.microsoft.com/office/drawing/2014/main" id="{453B9582-FFD5-4272-066B-E172760A6493}"/>
              </a:ext>
            </a:extLst>
          </p:cNvPr>
          <p:cNvSpPr txBox="1"/>
          <p:nvPr/>
        </p:nvSpPr>
        <p:spPr>
          <a:xfrm>
            <a:off x="8602700" y="6332499"/>
            <a:ext cx="3230525" cy="369332"/>
          </a:xfrm>
          <a:prstGeom prst="rect">
            <a:avLst/>
          </a:prstGeom>
          <a:noFill/>
        </p:spPr>
        <p:txBody>
          <a:bodyPr wrap="square" rtlCol="0">
            <a:spAutoFit/>
          </a:bodyPr>
          <a:lstStyle/>
          <a:p>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www.mysimplyteach.co.uk</a:t>
            </a:r>
          </a:p>
        </p:txBody>
      </p:sp>
      <p:sp>
        <p:nvSpPr>
          <p:cNvPr id="7" name="TextBox 6">
            <a:extLst>
              <a:ext uri="{FF2B5EF4-FFF2-40B4-BE49-F238E27FC236}">
                <a16:creationId xmlns:a16="http://schemas.microsoft.com/office/drawing/2014/main" id="{E84EB781-673C-71F6-3861-BDEADF23F188}"/>
              </a:ext>
            </a:extLst>
          </p:cNvPr>
          <p:cNvSpPr txBox="1"/>
          <p:nvPr/>
        </p:nvSpPr>
        <p:spPr>
          <a:xfrm>
            <a:off x="3791393" y="6361188"/>
            <a:ext cx="4104240" cy="369332"/>
          </a:xfrm>
          <a:prstGeom prst="rect">
            <a:avLst/>
          </a:prstGeom>
          <a:noFill/>
        </p:spPr>
        <p:txBody>
          <a:bodyPr wrap="square" rtlCol="0">
            <a:spAutoFit/>
          </a:bodyPr>
          <a:lstStyle/>
          <a:p>
            <a:pPr algn="ctr"/>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 SIMPLY TEACH 2026</a:t>
            </a:r>
          </a:p>
        </p:txBody>
      </p:sp>
      <p:pic>
        <p:nvPicPr>
          <p:cNvPr id="8" name="Picture 2" descr="Facebook Logos PNG images free download">
            <a:extLst>
              <a:ext uri="{FF2B5EF4-FFF2-40B4-BE49-F238E27FC236}">
                <a16:creationId xmlns:a16="http://schemas.microsoft.com/office/drawing/2014/main" id="{1D8D03C8-8EB5-9019-2A1E-6E7999BEBBE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26775" y="6332499"/>
            <a:ext cx="412899" cy="412899"/>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18811ACD-639A-CC7F-7D6C-5D1D8B5BEA5B}"/>
              </a:ext>
            </a:extLst>
          </p:cNvPr>
          <p:cNvSpPr/>
          <p:nvPr/>
        </p:nvSpPr>
        <p:spPr>
          <a:xfrm>
            <a:off x="560069" y="5109209"/>
            <a:ext cx="5246371" cy="8001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28" name="Picture 4" descr="Computer Science Icon Style 21665772 Vector Art at Vecteezy">
            <a:extLst>
              <a:ext uri="{FF2B5EF4-FFF2-40B4-BE49-F238E27FC236}">
                <a16:creationId xmlns:a16="http://schemas.microsoft.com/office/drawing/2014/main" id="{2BA9753A-253A-487D-3EAC-89E5327B3EE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97903" y="1588764"/>
            <a:ext cx="2254857" cy="19545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67417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FA9543-A9D6-A079-58F4-55A5DD71DE2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2E0B2AD-384D-BAF5-9EDB-A8ADC3601F4C}"/>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Instructions</a:t>
            </a:r>
          </a:p>
        </p:txBody>
      </p:sp>
      <p:pic>
        <p:nvPicPr>
          <p:cNvPr id="32" name="Picture 31">
            <a:extLst>
              <a:ext uri="{FF2B5EF4-FFF2-40B4-BE49-F238E27FC236}">
                <a16:creationId xmlns:a16="http://schemas.microsoft.com/office/drawing/2014/main" id="{18DC33CD-B8A5-3513-DF44-AB3E6F563A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25A06E50-85F0-77E8-B650-CDCF7A504B6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5157F2FF-ADF5-AB5C-BD54-C78703E46C58}"/>
              </a:ext>
            </a:extLst>
          </p:cNvPr>
          <p:cNvSpPr txBox="1"/>
          <p:nvPr/>
        </p:nvSpPr>
        <p:spPr>
          <a:xfrm>
            <a:off x="224790" y="1268535"/>
            <a:ext cx="8204835" cy="2031325"/>
          </a:xfrm>
          <a:prstGeom prst="rect">
            <a:avLst/>
          </a:prstGeom>
          <a:noFill/>
        </p:spPr>
        <p:txBody>
          <a:bodyPr wrap="square" rtlCol="0">
            <a:spAutoFit/>
          </a:bodyPr>
          <a:lstStyle/>
          <a:p>
            <a:r>
              <a:rPr lang="en-GB" dirty="0">
                <a:latin typeface="Segoe UI Variable Text" pitchFamily="2" charset="0"/>
              </a:rPr>
              <a:t>In the student workbook, </a:t>
            </a:r>
            <a:r>
              <a:rPr lang="en-GB" b="1" dirty="0">
                <a:latin typeface="Segoe UI Variable Text" pitchFamily="2" charset="0"/>
              </a:rPr>
              <a:t>you need to complete</a:t>
            </a:r>
            <a:r>
              <a:rPr lang="en-GB" dirty="0">
                <a:latin typeface="Segoe UI Variable Text" pitchFamily="2" charset="0"/>
              </a:rPr>
              <a:t>:</a:t>
            </a:r>
          </a:p>
          <a:p>
            <a:pPr marL="285750" indent="-285750">
              <a:buFont typeface="Arial" panose="020B0604020202020204" pitchFamily="34" charset="0"/>
              <a:buChar char="•"/>
            </a:pPr>
            <a:r>
              <a:rPr lang="en-GB" dirty="0">
                <a:latin typeface="Segoe UI Variable Text" pitchFamily="2" charset="0"/>
              </a:rPr>
              <a:t>Task 1: Knowledge and understanding</a:t>
            </a:r>
          </a:p>
          <a:p>
            <a:pPr marL="285750" indent="-285750">
              <a:buFont typeface="Arial" panose="020B0604020202020204" pitchFamily="34" charset="0"/>
              <a:buChar char="•"/>
            </a:pPr>
            <a:r>
              <a:rPr lang="en-GB" dirty="0">
                <a:latin typeface="Segoe UI Variable Text" pitchFamily="2" charset="0"/>
              </a:rPr>
              <a:t>Task 2: Guided practice</a:t>
            </a:r>
          </a:p>
          <a:p>
            <a:pPr marL="285750" indent="-285750">
              <a:buFont typeface="Arial" panose="020B0604020202020204" pitchFamily="34" charset="0"/>
              <a:buChar char="•"/>
            </a:pPr>
            <a:r>
              <a:rPr lang="en-GB" dirty="0">
                <a:latin typeface="Segoe UI Variable Text" pitchFamily="2" charset="0"/>
              </a:rPr>
              <a:t>Task 3: Independent practice (Learning in Context - IntelliHome)*</a:t>
            </a:r>
          </a:p>
          <a:p>
            <a:pPr marL="285750" indent="-285750">
              <a:buFont typeface="Arial" panose="020B0604020202020204" pitchFamily="34" charset="0"/>
              <a:buChar char="•"/>
            </a:pPr>
            <a:r>
              <a:rPr lang="en-GB" dirty="0">
                <a:latin typeface="Segoe UI Variable Text" pitchFamily="2" charset="0"/>
              </a:rPr>
              <a:t>Task 4: Exam-style question</a:t>
            </a:r>
          </a:p>
          <a:p>
            <a:endParaRPr lang="en-GB" dirty="0">
              <a:latin typeface="Segoe UI Variable Text" pitchFamily="2" charset="0"/>
            </a:endParaRPr>
          </a:p>
          <a:p>
            <a:r>
              <a:rPr lang="en-GB" dirty="0">
                <a:latin typeface="Segoe UI Variable Text" pitchFamily="2" charset="0"/>
              </a:rPr>
              <a:t>*This could be best as independent study/homework.</a:t>
            </a:r>
          </a:p>
        </p:txBody>
      </p:sp>
    </p:spTree>
    <p:extLst>
      <p:ext uri="{BB962C8B-B14F-4D97-AF65-F5344CB8AC3E}">
        <p14:creationId xmlns:p14="http://schemas.microsoft.com/office/powerpoint/2010/main" val="14250228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ED8F55-2D3E-6F36-EB94-371D97905E0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A58F87A-F4AC-96EF-9A89-51F97C430481}"/>
              </a:ext>
            </a:extLst>
          </p:cNvPr>
          <p:cNvSpPr/>
          <p:nvPr/>
        </p:nvSpPr>
        <p:spPr>
          <a:xfrm>
            <a:off x="295318" y="297976"/>
            <a:ext cx="11500441" cy="6130489"/>
          </a:xfrm>
          <a:prstGeom prst="rect">
            <a:avLst/>
          </a:prstGeom>
          <a:solidFill>
            <a:schemeClr val="bg1">
              <a:alpha val="94000"/>
            </a:schemeClr>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black text with a black arrow&#10;&#10;Description automatically generated">
            <a:extLst>
              <a:ext uri="{FF2B5EF4-FFF2-40B4-BE49-F238E27FC236}">
                <a16:creationId xmlns:a16="http://schemas.microsoft.com/office/drawing/2014/main" id="{E803709C-DAF8-CA95-7932-6FAC24F104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10598" y="429535"/>
            <a:ext cx="1748446" cy="922305"/>
          </a:xfrm>
          <a:prstGeom prst="rect">
            <a:avLst/>
          </a:prstGeom>
        </p:spPr>
      </p:pic>
      <p:sp>
        <p:nvSpPr>
          <p:cNvPr id="9" name="TextBox 8">
            <a:extLst>
              <a:ext uri="{FF2B5EF4-FFF2-40B4-BE49-F238E27FC236}">
                <a16:creationId xmlns:a16="http://schemas.microsoft.com/office/drawing/2014/main" id="{2E4F05EB-A523-8B0B-EE27-E5C1CAD3AAFE}"/>
              </a:ext>
            </a:extLst>
          </p:cNvPr>
          <p:cNvSpPr txBox="1"/>
          <p:nvPr/>
        </p:nvSpPr>
        <p:spPr>
          <a:xfrm>
            <a:off x="633788" y="603204"/>
            <a:ext cx="10830501" cy="560980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7000"/>
              </a:lnSpc>
              <a:spcAft>
                <a:spcPts val="800"/>
              </a:spcAft>
            </a:pPr>
            <a:r>
              <a:rPr lang="en-GB" sz="2000" b="1" kern="100" dirty="0">
                <a:effectLst/>
                <a:latin typeface="Aptos" panose="020B0004020202020204" pitchFamily="34" charset="0"/>
                <a:ea typeface="Aptos" panose="020B0004020202020204" pitchFamily="34" charset="0"/>
                <a:cs typeface="Times New Roman" panose="02020603050405020304" pitchFamily="18" charset="0"/>
              </a:rPr>
              <a:t>Terms of Use: Copyright Notice</a:t>
            </a:r>
            <a:endParaRPr lang="en-GB" sz="20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 SIMPLY TEACH 2026</a:t>
            </a:r>
          </a:p>
          <a:p>
            <a:pPr>
              <a:lnSpc>
                <a:spcPct val="107000"/>
              </a:lnSpc>
              <a:spcAft>
                <a:spcPts val="800"/>
              </a:spcAft>
            </a:pP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These Terms of Use govern the use of any material, content, or intellectual property provided by Simply Teach. By accessing or using the Material provided by Simply Teach, you agree to be bound by these Terms of Use.</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Copyright Notice: All Material provided by Simply Teach is protected by copyright laws. All rights are reserved by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Non-Redistribution: You may not redistribute, reproduce, republish, transmit, distribute, or otherwise use the Material provided by Simply Teach without prior written permission from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 Public Domain Usage: The Material provided by Simply Teach is not released into the public domain. You may not use, modify, or distribute the Material in any way that would place it in the public domain.</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Intellectual Property Rights: All intellectual property rights in the Material, including but not limited to copyrights, trademarks, patents, and trade secrets, belong to Simply Teach. You agree not to infringe upon these rights in any way.</a:t>
            </a:r>
          </a:p>
          <a:p>
            <a:pPr marL="457200">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Contact Information: If you have any questions about these Terms of Use, please contact Simply Teach</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By accessing or using the Material provided by Simply Teach, you acknowledge that you have read, understood, and agree to be bound by these Terms of Use. If you do not agree to these terms, you may not access or use the Material.</a:t>
            </a:r>
            <a:endParaRPr lang="en-GB" sz="1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7609869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D6E822-7778-33EC-BEB0-B424195DC1E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C881D63-8F52-5AC9-685A-33449816A456}"/>
              </a:ext>
            </a:extLst>
          </p:cNvPr>
          <p:cNvSpPr txBox="1"/>
          <p:nvPr/>
        </p:nvSpPr>
        <p:spPr>
          <a:xfrm>
            <a:off x="125730" y="134273"/>
            <a:ext cx="996696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Knowledge retrieval – TRUE or FALSE?</a:t>
            </a:r>
          </a:p>
        </p:txBody>
      </p:sp>
      <p:sp>
        <p:nvSpPr>
          <p:cNvPr id="4" name="Rectangle 3">
            <a:extLst>
              <a:ext uri="{FF2B5EF4-FFF2-40B4-BE49-F238E27FC236}">
                <a16:creationId xmlns:a16="http://schemas.microsoft.com/office/drawing/2014/main" id="{6E0117C0-8A2F-883C-682C-4E3F2108B07C}"/>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B7C6EB04-5CEA-4A63-3F0B-585C5E8FC0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8" name="TextBox 7">
            <a:extLst>
              <a:ext uri="{FF2B5EF4-FFF2-40B4-BE49-F238E27FC236}">
                <a16:creationId xmlns:a16="http://schemas.microsoft.com/office/drawing/2014/main" id="{E99CB3A6-5C5E-62FD-47A7-1D0448AB3BBB}"/>
              </a:ext>
            </a:extLst>
          </p:cNvPr>
          <p:cNvSpPr txBox="1"/>
          <p:nvPr/>
        </p:nvSpPr>
        <p:spPr>
          <a:xfrm>
            <a:off x="7783830" y="1306681"/>
            <a:ext cx="4023360" cy="1477328"/>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r>
              <a:rPr lang="en-GB" dirty="0">
                <a:latin typeface="Segoe UI Variable Text" pitchFamily="2" charset="0"/>
              </a:rPr>
              <a:t>For each statement:</a:t>
            </a:r>
          </a:p>
          <a:p>
            <a:pPr marL="285750" indent="-285750">
              <a:buFont typeface="Arial" panose="020B0604020202020204" pitchFamily="34" charset="0"/>
              <a:buChar char="•"/>
            </a:pPr>
            <a:r>
              <a:rPr lang="en-GB" dirty="0">
                <a:latin typeface="Segoe UI Variable Text" pitchFamily="2" charset="0"/>
              </a:rPr>
              <a:t>Write </a:t>
            </a:r>
            <a:r>
              <a:rPr lang="en-GB" b="1" dirty="0">
                <a:latin typeface="Segoe UI Variable Text" pitchFamily="2" charset="0"/>
              </a:rPr>
              <a:t>True</a:t>
            </a:r>
            <a:r>
              <a:rPr lang="en-GB" dirty="0">
                <a:latin typeface="Segoe UI Variable Text" pitchFamily="2" charset="0"/>
              </a:rPr>
              <a:t> or </a:t>
            </a:r>
            <a:r>
              <a:rPr lang="en-GB" b="1" dirty="0">
                <a:latin typeface="Segoe UI Variable Text" pitchFamily="2" charset="0"/>
              </a:rPr>
              <a:t>False</a:t>
            </a:r>
            <a:r>
              <a:rPr lang="en-GB" dirty="0">
                <a:latin typeface="Segoe UI Variable Text" pitchFamily="2" charset="0"/>
              </a:rPr>
              <a:t>.</a:t>
            </a:r>
          </a:p>
          <a:p>
            <a:pPr marL="285750" indent="-285750">
              <a:buFont typeface="Arial" panose="020B0604020202020204" pitchFamily="34" charset="0"/>
              <a:buChar char="•"/>
            </a:pPr>
            <a:r>
              <a:rPr lang="en-GB" dirty="0">
                <a:latin typeface="Segoe UI Variable Text" pitchFamily="2" charset="0"/>
              </a:rPr>
              <a:t>If it is </a:t>
            </a:r>
            <a:r>
              <a:rPr lang="en-GB" b="1" dirty="0">
                <a:latin typeface="Segoe UI Variable Text" pitchFamily="2" charset="0"/>
              </a:rPr>
              <a:t>False</a:t>
            </a:r>
            <a:r>
              <a:rPr lang="en-GB" dirty="0">
                <a:latin typeface="Segoe UI Variable Text" pitchFamily="2" charset="0"/>
              </a:rPr>
              <a:t>, explain why using correct technical terminology.</a:t>
            </a:r>
          </a:p>
        </p:txBody>
      </p:sp>
      <p:pic>
        <p:nvPicPr>
          <p:cNvPr id="9" name="Graphic 8" descr="Clipboard Mixed with solid fill">
            <a:extLst>
              <a:ext uri="{FF2B5EF4-FFF2-40B4-BE49-F238E27FC236}">
                <a16:creationId xmlns:a16="http://schemas.microsoft.com/office/drawing/2014/main" id="{7B670421-B3CD-4170-51CA-0DB8D8CB5AA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732270" y="1306681"/>
            <a:ext cx="914400" cy="914400"/>
          </a:xfrm>
          <a:prstGeom prst="rect">
            <a:avLst/>
          </a:prstGeom>
        </p:spPr>
      </p:pic>
      <p:sp>
        <p:nvSpPr>
          <p:cNvPr id="13" name="TextBox 12">
            <a:extLst>
              <a:ext uri="{FF2B5EF4-FFF2-40B4-BE49-F238E27FC236}">
                <a16:creationId xmlns:a16="http://schemas.microsoft.com/office/drawing/2014/main" id="{8E88BDE3-2D40-48BC-D36D-DA9286E42342}"/>
              </a:ext>
            </a:extLst>
          </p:cNvPr>
          <p:cNvSpPr txBox="1"/>
          <p:nvPr/>
        </p:nvSpPr>
        <p:spPr>
          <a:xfrm>
            <a:off x="384810" y="1429018"/>
            <a:ext cx="5981700" cy="4247317"/>
          </a:xfrm>
          <a:prstGeom prst="rect">
            <a:avLst/>
          </a:prstGeom>
          <a:noFill/>
          <a:ln>
            <a:solidFill>
              <a:schemeClr val="tx1"/>
            </a:solidFill>
          </a:ln>
        </p:spPr>
        <p:txBody>
          <a:bodyPr wrap="square">
            <a:spAutoFit/>
          </a:bodyPr>
          <a:lstStyle/>
          <a:p>
            <a:r>
              <a:rPr lang="en-GB" dirty="0">
                <a:latin typeface="Segoe UI Variable Text" pitchFamily="2" charset="0"/>
              </a:rPr>
              <a:t>Cache Size: Increasing cache size can reduce the time taken to access frequently used data. </a:t>
            </a:r>
            <a:r>
              <a:rPr lang="en-GB" b="1" dirty="0">
                <a:latin typeface="Segoe UI Variable Text" pitchFamily="2" charset="0"/>
              </a:rPr>
              <a:t>TRUE or FALSE?</a:t>
            </a:r>
          </a:p>
          <a:p>
            <a:endParaRPr lang="en-GB" dirty="0">
              <a:latin typeface="Segoe UI Variable Text" pitchFamily="2" charset="0"/>
            </a:endParaRPr>
          </a:p>
          <a:p>
            <a:r>
              <a:rPr lang="en-GB" dirty="0">
                <a:latin typeface="Segoe UI Variable Text" pitchFamily="2" charset="0"/>
              </a:rPr>
              <a:t>Number of Cores: A CPU with more cores can process multiple tasks at the same time. </a:t>
            </a:r>
            <a:r>
              <a:rPr lang="en-GB" b="1" dirty="0">
                <a:latin typeface="Segoe UI Variable Text" pitchFamily="2" charset="0"/>
              </a:rPr>
              <a:t>TRUE or FALSE?</a:t>
            </a:r>
            <a:endParaRPr lang="en-GB" dirty="0">
              <a:latin typeface="Segoe UI Variable Text" pitchFamily="2" charset="0"/>
            </a:endParaRPr>
          </a:p>
          <a:p>
            <a:endParaRPr lang="en-GB" dirty="0">
              <a:latin typeface="Segoe UI Variable Text" pitchFamily="2" charset="0"/>
            </a:endParaRPr>
          </a:p>
          <a:p>
            <a:r>
              <a:rPr lang="en-GB" dirty="0">
                <a:latin typeface="Segoe UI Variable Text" pitchFamily="2" charset="0"/>
              </a:rPr>
              <a:t>Clock Speed: Clock speed is measured in gigabytes (GB). </a:t>
            </a:r>
            <a:r>
              <a:rPr lang="en-GB" b="1" dirty="0">
                <a:latin typeface="Segoe UI Variable Text" pitchFamily="2" charset="0"/>
              </a:rPr>
              <a:t>TRUE or FALSE?</a:t>
            </a:r>
          </a:p>
          <a:p>
            <a:endParaRPr lang="en-GB" dirty="0">
              <a:latin typeface="Segoe UI Variable Text" pitchFamily="2" charset="0"/>
            </a:endParaRPr>
          </a:p>
          <a:p>
            <a:r>
              <a:rPr lang="en-GB" dirty="0">
                <a:latin typeface="Segoe UI Variable Text" pitchFamily="2" charset="0"/>
              </a:rPr>
              <a:t>Arithmetic Logic Unit (ALU): The ALU stores the instructions before they are executed</a:t>
            </a:r>
            <a:r>
              <a:rPr lang="en-GB" dirty="0"/>
              <a:t>.</a:t>
            </a:r>
            <a:r>
              <a:rPr lang="en-GB" dirty="0">
                <a:latin typeface="Segoe UI Variable Text" pitchFamily="2" charset="0"/>
              </a:rPr>
              <a:t> </a:t>
            </a:r>
            <a:r>
              <a:rPr lang="en-GB" b="1" dirty="0">
                <a:latin typeface="Segoe UI Variable Text" pitchFamily="2" charset="0"/>
              </a:rPr>
              <a:t>TRUE or FALSE?</a:t>
            </a:r>
          </a:p>
          <a:p>
            <a:endParaRPr lang="en-GB" dirty="0">
              <a:latin typeface="Segoe UI Variable Text" pitchFamily="2" charset="0"/>
            </a:endParaRPr>
          </a:p>
          <a:p>
            <a:r>
              <a:rPr lang="en-GB" dirty="0">
                <a:latin typeface="Segoe UI Variable Text" pitchFamily="2" charset="0"/>
              </a:rPr>
              <a:t>Program Counter (PC): The Program Counter stores the address of the next instruction to be executed. </a:t>
            </a:r>
            <a:r>
              <a:rPr lang="en-GB" b="1" dirty="0">
                <a:latin typeface="Segoe UI Variable Text" pitchFamily="2" charset="0"/>
              </a:rPr>
              <a:t>TRUE or FALSE?</a:t>
            </a:r>
          </a:p>
        </p:txBody>
      </p:sp>
    </p:spTree>
    <p:extLst>
      <p:ext uri="{BB962C8B-B14F-4D97-AF65-F5344CB8AC3E}">
        <p14:creationId xmlns:p14="http://schemas.microsoft.com/office/powerpoint/2010/main" val="1345368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B3E89A-FA22-4988-70AF-6667F11D230E}"/>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D469B9C5-0E8D-9D09-FE49-C042EE758C44}"/>
              </a:ext>
            </a:extLst>
          </p:cNvPr>
          <p:cNvSpPr txBox="1"/>
          <p:nvPr/>
        </p:nvSpPr>
        <p:spPr>
          <a:xfrm>
            <a:off x="125730" y="134273"/>
            <a:ext cx="996696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Knowledge retrieval – TRUE or FALSE?</a:t>
            </a:r>
          </a:p>
        </p:txBody>
      </p:sp>
      <p:sp>
        <p:nvSpPr>
          <p:cNvPr id="4" name="Rectangle 3">
            <a:extLst>
              <a:ext uri="{FF2B5EF4-FFF2-40B4-BE49-F238E27FC236}">
                <a16:creationId xmlns:a16="http://schemas.microsoft.com/office/drawing/2014/main" id="{CCAD0782-3582-342D-78D2-68E6F6B6807F}"/>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1DDEF57D-578C-1627-8973-4717FB9664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8" name="TextBox 7">
            <a:extLst>
              <a:ext uri="{FF2B5EF4-FFF2-40B4-BE49-F238E27FC236}">
                <a16:creationId xmlns:a16="http://schemas.microsoft.com/office/drawing/2014/main" id="{EDE93777-8BAA-FE4D-1713-6CEA5D9492E9}"/>
              </a:ext>
            </a:extLst>
          </p:cNvPr>
          <p:cNvSpPr txBox="1"/>
          <p:nvPr/>
        </p:nvSpPr>
        <p:spPr>
          <a:xfrm>
            <a:off x="7783830" y="1306681"/>
            <a:ext cx="4023360" cy="1477328"/>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r>
              <a:rPr lang="en-GB" dirty="0">
                <a:latin typeface="Segoe UI Variable Text" pitchFamily="2" charset="0"/>
              </a:rPr>
              <a:t>For each statement:</a:t>
            </a:r>
          </a:p>
          <a:p>
            <a:pPr marL="285750" indent="-285750">
              <a:buFont typeface="Arial" panose="020B0604020202020204" pitchFamily="34" charset="0"/>
              <a:buChar char="•"/>
            </a:pPr>
            <a:r>
              <a:rPr lang="en-GB" dirty="0">
                <a:latin typeface="Segoe UI Variable Text" pitchFamily="2" charset="0"/>
              </a:rPr>
              <a:t>Write </a:t>
            </a:r>
            <a:r>
              <a:rPr lang="en-GB" b="1" dirty="0">
                <a:latin typeface="Segoe UI Variable Text" pitchFamily="2" charset="0"/>
              </a:rPr>
              <a:t>True</a:t>
            </a:r>
            <a:r>
              <a:rPr lang="en-GB" dirty="0">
                <a:latin typeface="Segoe UI Variable Text" pitchFamily="2" charset="0"/>
              </a:rPr>
              <a:t> or </a:t>
            </a:r>
            <a:r>
              <a:rPr lang="en-GB" b="1" dirty="0">
                <a:latin typeface="Segoe UI Variable Text" pitchFamily="2" charset="0"/>
              </a:rPr>
              <a:t>False</a:t>
            </a:r>
            <a:r>
              <a:rPr lang="en-GB" dirty="0">
                <a:latin typeface="Segoe UI Variable Text" pitchFamily="2" charset="0"/>
              </a:rPr>
              <a:t>.</a:t>
            </a:r>
          </a:p>
          <a:p>
            <a:pPr marL="285750" indent="-285750">
              <a:buFont typeface="Arial" panose="020B0604020202020204" pitchFamily="34" charset="0"/>
              <a:buChar char="•"/>
            </a:pPr>
            <a:r>
              <a:rPr lang="en-GB" dirty="0">
                <a:latin typeface="Segoe UI Variable Text" pitchFamily="2" charset="0"/>
              </a:rPr>
              <a:t>If it is </a:t>
            </a:r>
            <a:r>
              <a:rPr lang="en-GB" b="1" dirty="0">
                <a:latin typeface="Segoe UI Variable Text" pitchFamily="2" charset="0"/>
              </a:rPr>
              <a:t>False</a:t>
            </a:r>
            <a:r>
              <a:rPr lang="en-GB" dirty="0">
                <a:latin typeface="Segoe UI Variable Text" pitchFamily="2" charset="0"/>
              </a:rPr>
              <a:t>, explain why using correct technical terminology.</a:t>
            </a:r>
          </a:p>
        </p:txBody>
      </p:sp>
      <p:pic>
        <p:nvPicPr>
          <p:cNvPr id="9" name="Graphic 8" descr="Clipboard Mixed with solid fill">
            <a:extLst>
              <a:ext uri="{FF2B5EF4-FFF2-40B4-BE49-F238E27FC236}">
                <a16:creationId xmlns:a16="http://schemas.microsoft.com/office/drawing/2014/main" id="{0D381462-8F40-21ED-DCF8-6FC03909715E}"/>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732270" y="1306681"/>
            <a:ext cx="914400" cy="914400"/>
          </a:xfrm>
          <a:prstGeom prst="rect">
            <a:avLst/>
          </a:prstGeom>
        </p:spPr>
      </p:pic>
      <p:sp>
        <p:nvSpPr>
          <p:cNvPr id="13" name="TextBox 12">
            <a:extLst>
              <a:ext uri="{FF2B5EF4-FFF2-40B4-BE49-F238E27FC236}">
                <a16:creationId xmlns:a16="http://schemas.microsoft.com/office/drawing/2014/main" id="{BBC2CBF9-3D38-99A3-C60A-63F69EB7382D}"/>
              </a:ext>
            </a:extLst>
          </p:cNvPr>
          <p:cNvSpPr txBox="1"/>
          <p:nvPr/>
        </p:nvSpPr>
        <p:spPr>
          <a:xfrm>
            <a:off x="384810" y="1429018"/>
            <a:ext cx="5981700" cy="4247317"/>
          </a:xfrm>
          <a:prstGeom prst="rect">
            <a:avLst/>
          </a:prstGeom>
          <a:noFill/>
          <a:ln>
            <a:solidFill>
              <a:schemeClr val="tx1"/>
            </a:solidFill>
          </a:ln>
        </p:spPr>
        <p:txBody>
          <a:bodyPr wrap="square">
            <a:spAutoFit/>
          </a:bodyPr>
          <a:lstStyle/>
          <a:p>
            <a:r>
              <a:rPr lang="en-GB" dirty="0">
                <a:latin typeface="Segoe UI Variable Text" pitchFamily="2" charset="0"/>
              </a:rPr>
              <a:t>Cache Size: Increasing cache size can reduce the time taken to access frequently used data. </a:t>
            </a:r>
            <a:r>
              <a:rPr lang="en-GB" b="1" dirty="0">
                <a:highlight>
                  <a:srgbClr val="FFFF00"/>
                </a:highlight>
                <a:latin typeface="Segoe UI Variable Text" pitchFamily="2" charset="0"/>
              </a:rPr>
              <a:t>TRUE</a:t>
            </a:r>
            <a:r>
              <a:rPr lang="en-GB" b="1" dirty="0">
                <a:latin typeface="Segoe UI Variable Text" pitchFamily="2" charset="0"/>
              </a:rPr>
              <a:t> or FALSE?</a:t>
            </a:r>
          </a:p>
          <a:p>
            <a:endParaRPr lang="en-GB" dirty="0">
              <a:latin typeface="Segoe UI Variable Text" pitchFamily="2" charset="0"/>
            </a:endParaRPr>
          </a:p>
          <a:p>
            <a:r>
              <a:rPr lang="en-GB" dirty="0">
                <a:latin typeface="Segoe UI Variable Text" pitchFamily="2" charset="0"/>
              </a:rPr>
              <a:t>Number of Cores: A CPU with more cores can process multiple tasks at the same time. </a:t>
            </a:r>
            <a:r>
              <a:rPr lang="en-GB" b="1" dirty="0">
                <a:highlight>
                  <a:srgbClr val="FFFF00"/>
                </a:highlight>
                <a:latin typeface="Segoe UI Variable Text" pitchFamily="2" charset="0"/>
              </a:rPr>
              <a:t>TRUE</a:t>
            </a:r>
            <a:r>
              <a:rPr lang="en-GB" b="1" dirty="0">
                <a:latin typeface="Segoe UI Variable Text" pitchFamily="2" charset="0"/>
              </a:rPr>
              <a:t> or FALSE?</a:t>
            </a:r>
            <a:endParaRPr lang="en-GB" dirty="0">
              <a:latin typeface="Segoe UI Variable Text" pitchFamily="2" charset="0"/>
            </a:endParaRPr>
          </a:p>
          <a:p>
            <a:endParaRPr lang="en-GB" dirty="0">
              <a:latin typeface="Segoe UI Variable Text" pitchFamily="2" charset="0"/>
            </a:endParaRPr>
          </a:p>
          <a:p>
            <a:r>
              <a:rPr lang="en-GB" dirty="0">
                <a:latin typeface="Segoe UI Variable Text" pitchFamily="2" charset="0"/>
              </a:rPr>
              <a:t>Clock Speed: Clock speed is measured in gigabytes (GB). </a:t>
            </a:r>
            <a:r>
              <a:rPr lang="en-GB" b="1" dirty="0">
                <a:latin typeface="Segoe UI Variable Text" pitchFamily="2" charset="0"/>
              </a:rPr>
              <a:t>TRUE or </a:t>
            </a:r>
            <a:r>
              <a:rPr lang="en-GB" b="1" dirty="0">
                <a:highlight>
                  <a:srgbClr val="FFFF00"/>
                </a:highlight>
                <a:latin typeface="Segoe UI Variable Text" pitchFamily="2" charset="0"/>
              </a:rPr>
              <a:t>FALSE?</a:t>
            </a:r>
          </a:p>
          <a:p>
            <a:endParaRPr lang="en-GB" dirty="0">
              <a:latin typeface="Segoe UI Variable Text" pitchFamily="2" charset="0"/>
            </a:endParaRPr>
          </a:p>
          <a:p>
            <a:r>
              <a:rPr lang="en-GB" dirty="0">
                <a:latin typeface="Segoe UI Variable Text" pitchFamily="2" charset="0"/>
              </a:rPr>
              <a:t>Arithmetic Logic Unit (ALU): The ALU stores the instructions before they are executed. </a:t>
            </a:r>
            <a:r>
              <a:rPr lang="en-GB" b="1" dirty="0">
                <a:latin typeface="Segoe UI Variable Text" pitchFamily="2" charset="0"/>
              </a:rPr>
              <a:t>TRUE or </a:t>
            </a:r>
            <a:r>
              <a:rPr lang="en-GB" b="1" dirty="0">
                <a:highlight>
                  <a:srgbClr val="FFFF00"/>
                </a:highlight>
                <a:latin typeface="Segoe UI Variable Text" pitchFamily="2" charset="0"/>
              </a:rPr>
              <a:t>FALSE?</a:t>
            </a:r>
          </a:p>
          <a:p>
            <a:endParaRPr lang="en-GB" dirty="0">
              <a:latin typeface="Segoe UI Variable Text" pitchFamily="2" charset="0"/>
            </a:endParaRPr>
          </a:p>
          <a:p>
            <a:r>
              <a:rPr lang="en-GB" dirty="0">
                <a:latin typeface="Segoe UI Variable Text" pitchFamily="2" charset="0"/>
              </a:rPr>
              <a:t>Program Counter (PC): The Program Counter stores the address of the next instruction to be executed. </a:t>
            </a:r>
            <a:r>
              <a:rPr lang="en-GB" b="1" dirty="0">
                <a:highlight>
                  <a:srgbClr val="FFFF00"/>
                </a:highlight>
                <a:latin typeface="Segoe UI Variable Text" pitchFamily="2" charset="0"/>
              </a:rPr>
              <a:t>TRUE</a:t>
            </a:r>
            <a:r>
              <a:rPr lang="en-GB" b="1" dirty="0">
                <a:latin typeface="Segoe UI Variable Text" pitchFamily="2" charset="0"/>
              </a:rPr>
              <a:t> or FALSE?</a:t>
            </a:r>
          </a:p>
        </p:txBody>
      </p:sp>
      <p:sp>
        <p:nvSpPr>
          <p:cNvPr id="5" name="TextBox 4">
            <a:extLst>
              <a:ext uri="{FF2B5EF4-FFF2-40B4-BE49-F238E27FC236}">
                <a16:creationId xmlns:a16="http://schemas.microsoft.com/office/drawing/2014/main" id="{863B760B-31B2-9538-B4C3-A9C34E71052F}"/>
              </a:ext>
            </a:extLst>
          </p:cNvPr>
          <p:cNvSpPr txBox="1"/>
          <p:nvPr/>
        </p:nvSpPr>
        <p:spPr>
          <a:xfrm>
            <a:off x="6606540" y="3073420"/>
            <a:ext cx="5200650" cy="2585323"/>
          </a:xfrm>
          <a:prstGeom prst="rect">
            <a:avLst/>
          </a:prstGeom>
          <a:noFill/>
        </p:spPr>
        <p:txBody>
          <a:bodyPr wrap="square">
            <a:spAutoFit/>
          </a:bodyPr>
          <a:lstStyle/>
          <a:p>
            <a:pPr>
              <a:buNone/>
            </a:pPr>
            <a:r>
              <a:rPr lang="en-GB" b="1" u="sng" dirty="0">
                <a:solidFill>
                  <a:srgbClr val="FF0000"/>
                </a:solidFill>
                <a:latin typeface="Segoe UI Variable Text" pitchFamily="2" charset="0"/>
              </a:rPr>
              <a:t>Clock speed </a:t>
            </a:r>
            <a:r>
              <a:rPr lang="en-GB" dirty="0">
                <a:solidFill>
                  <a:srgbClr val="FF0000"/>
                </a:solidFill>
                <a:latin typeface="Segoe UI Variable Text" pitchFamily="2" charset="0"/>
              </a:rPr>
              <a:t>is measured in </a:t>
            </a:r>
            <a:r>
              <a:rPr lang="en-GB" b="1" dirty="0">
                <a:solidFill>
                  <a:srgbClr val="FF0000"/>
                </a:solidFill>
                <a:latin typeface="Segoe UI Variable Text" pitchFamily="2" charset="0"/>
              </a:rPr>
              <a:t>Hertz (Hz)</a:t>
            </a:r>
            <a:r>
              <a:rPr lang="en-GB" dirty="0">
                <a:solidFill>
                  <a:srgbClr val="FF0000"/>
                </a:solidFill>
                <a:latin typeface="Segoe UI Variable Text" pitchFamily="2" charset="0"/>
              </a:rPr>
              <a:t>, typically GHz. Gigabytes measure storage capacity, not processing speed.</a:t>
            </a:r>
          </a:p>
          <a:p>
            <a:pPr>
              <a:buNone/>
            </a:pPr>
            <a:endParaRPr lang="en-GB" dirty="0">
              <a:solidFill>
                <a:srgbClr val="FF0000"/>
              </a:solidFill>
              <a:latin typeface="Segoe UI Variable Text" pitchFamily="2" charset="0"/>
            </a:endParaRPr>
          </a:p>
          <a:p>
            <a:pPr>
              <a:buNone/>
            </a:pPr>
            <a:br>
              <a:rPr lang="en-GB" dirty="0">
                <a:solidFill>
                  <a:srgbClr val="FF0000"/>
                </a:solidFill>
                <a:latin typeface="Segoe UI Variable Text" pitchFamily="2" charset="0"/>
              </a:rPr>
            </a:br>
            <a:r>
              <a:rPr lang="en-GB" dirty="0">
                <a:solidFill>
                  <a:srgbClr val="FF0000"/>
                </a:solidFill>
                <a:latin typeface="Segoe UI Variable Text" pitchFamily="2" charset="0"/>
              </a:rPr>
              <a:t>The </a:t>
            </a:r>
            <a:r>
              <a:rPr lang="en-GB" b="1" u="sng" dirty="0">
                <a:solidFill>
                  <a:srgbClr val="FF0000"/>
                </a:solidFill>
                <a:latin typeface="Segoe UI Variable Text" pitchFamily="2" charset="0"/>
              </a:rPr>
              <a:t>ALU</a:t>
            </a:r>
            <a:r>
              <a:rPr lang="en-GB" dirty="0">
                <a:solidFill>
                  <a:srgbClr val="FF0000"/>
                </a:solidFill>
                <a:latin typeface="Segoe UI Variable Text" pitchFamily="2" charset="0"/>
              </a:rPr>
              <a:t> does </a:t>
            </a:r>
            <a:r>
              <a:rPr lang="en-GB" b="1" dirty="0">
                <a:solidFill>
                  <a:srgbClr val="FF0000"/>
                </a:solidFill>
                <a:latin typeface="Segoe UI Variable Text" pitchFamily="2" charset="0"/>
              </a:rPr>
              <a:t>not</a:t>
            </a:r>
            <a:r>
              <a:rPr lang="en-GB" dirty="0">
                <a:solidFill>
                  <a:srgbClr val="FF0000"/>
                </a:solidFill>
                <a:latin typeface="Segoe UI Variable Text" pitchFamily="2" charset="0"/>
              </a:rPr>
              <a:t> store instructions. It performs arithmetic and logical operations. Instructions are stored in memory and managed by the Control Unit.</a:t>
            </a:r>
          </a:p>
        </p:txBody>
      </p:sp>
    </p:spTree>
    <p:extLst>
      <p:ext uri="{BB962C8B-B14F-4D97-AF65-F5344CB8AC3E}">
        <p14:creationId xmlns:p14="http://schemas.microsoft.com/office/powerpoint/2010/main" val="6785870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62507A-5412-E8DF-1753-22D2C7807AE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10CD51F-7347-A29A-43EE-8153A5E1F3CA}"/>
              </a:ext>
            </a:extLst>
          </p:cNvPr>
          <p:cNvSpPr txBox="1"/>
          <p:nvPr/>
        </p:nvSpPr>
        <p:spPr>
          <a:xfrm>
            <a:off x="125730" y="134273"/>
            <a:ext cx="467487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Learning outcomes</a:t>
            </a:r>
          </a:p>
        </p:txBody>
      </p:sp>
      <p:sp>
        <p:nvSpPr>
          <p:cNvPr id="4" name="Rectangle 3">
            <a:extLst>
              <a:ext uri="{FF2B5EF4-FFF2-40B4-BE49-F238E27FC236}">
                <a16:creationId xmlns:a16="http://schemas.microsoft.com/office/drawing/2014/main" id="{82ACEE6C-C290-93FC-FBF7-EF55DA6E180B}"/>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7DC039D8-746D-A50C-B45B-F0271EA4AF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62A00000-BE7C-306B-F8D3-D32900BEAFCF}"/>
              </a:ext>
            </a:extLst>
          </p:cNvPr>
          <p:cNvSpPr txBox="1"/>
          <p:nvPr/>
        </p:nvSpPr>
        <p:spPr>
          <a:xfrm>
            <a:off x="224790" y="1417082"/>
            <a:ext cx="8576310" cy="1138773"/>
          </a:xfrm>
          <a:prstGeom prst="rect">
            <a:avLst/>
          </a:prstGeom>
          <a:solidFill>
            <a:schemeClr val="bg1">
              <a:lumMod val="95000"/>
            </a:schemeClr>
          </a:solidFill>
        </p:spPr>
        <p:txBody>
          <a:bodyPr wrap="square">
            <a:spAutoFit/>
          </a:bodyPr>
          <a:lstStyle/>
          <a:p>
            <a:r>
              <a:rPr lang="en-GB" sz="2400" b="1" dirty="0">
                <a:latin typeface="Segoe UI Variable Text" pitchFamily="2" charset="0"/>
              </a:rPr>
              <a:t>Specification point(s):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Embedded systems</a:t>
            </a:r>
          </a:p>
        </p:txBody>
      </p:sp>
      <p:sp>
        <p:nvSpPr>
          <p:cNvPr id="5" name="TextBox 4">
            <a:extLst>
              <a:ext uri="{FF2B5EF4-FFF2-40B4-BE49-F238E27FC236}">
                <a16:creationId xmlns:a16="http://schemas.microsoft.com/office/drawing/2014/main" id="{F06856DC-C18A-A889-7804-FDC40BB73350}"/>
              </a:ext>
            </a:extLst>
          </p:cNvPr>
          <p:cNvSpPr txBox="1"/>
          <p:nvPr/>
        </p:nvSpPr>
        <p:spPr>
          <a:xfrm>
            <a:off x="224790" y="3429000"/>
            <a:ext cx="8576310" cy="2062103"/>
          </a:xfrm>
          <a:prstGeom prst="rect">
            <a:avLst/>
          </a:prstGeom>
          <a:solidFill>
            <a:schemeClr val="bg1">
              <a:lumMod val="95000"/>
            </a:schemeClr>
          </a:solidFill>
        </p:spPr>
        <p:txBody>
          <a:bodyPr wrap="square">
            <a:spAutoFit/>
          </a:bodyPr>
          <a:lstStyle/>
          <a:p>
            <a:r>
              <a:rPr lang="en-GB" sz="2400" b="1" dirty="0">
                <a:latin typeface="Segoe UI Variable Text" pitchFamily="2" charset="0"/>
              </a:rPr>
              <a:t>Lesson components: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To understand the purpose of an </a:t>
            </a:r>
            <a:r>
              <a:rPr lang="en-GB" sz="2000">
                <a:latin typeface="Segoe UI Variable Text" pitchFamily="2" charset="0"/>
              </a:rPr>
              <a:t>embedded system.</a:t>
            </a:r>
            <a:endParaRPr lang="en-GB" sz="2000"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To identify examples of embedded systems used in everyday life.</a:t>
            </a:r>
          </a:p>
          <a:p>
            <a:pPr marL="342900" indent="-342900">
              <a:buFont typeface="Arial" panose="020B0604020202020204" pitchFamily="34" charset="0"/>
              <a:buChar char="•"/>
            </a:pPr>
            <a:r>
              <a:rPr lang="en-GB" sz="2000" dirty="0">
                <a:latin typeface="Segoe UI Variable Text" pitchFamily="2" charset="0"/>
              </a:rPr>
              <a:t>To understand the characteristics that help to determine when an embedded system is being used. </a:t>
            </a:r>
          </a:p>
        </p:txBody>
      </p:sp>
    </p:spTree>
    <p:extLst>
      <p:ext uri="{BB962C8B-B14F-4D97-AF65-F5344CB8AC3E}">
        <p14:creationId xmlns:p14="http://schemas.microsoft.com/office/powerpoint/2010/main" val="17048758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09D4A2-BE85-2961-E99B-CBD0F710ECD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565F744-426C-AF64-B1D2-7696868F46B0}"/>
              </a:ext>
            </a:extLst>
          </p:cNvPr>
          <p:cNvSpPr txBox="1"/>
          <p:nvPr/>
        </p:nvSpPr>
        <p:spPr>
          <a:xfrm>
            <a:off x="125730" y="134273"/>
            <a:ext cx="586359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Embedded systems</a:t>
            </a:r>
          </a:p>
        </p:txBody>
      </p:sp>
      <p:sp>
        <p:nvSpPr>
          <p:cNvPr id="4" name="Rectangle 3">
            <a:extLst>
              <a:ext uri="{FF2B5EF4-FFF2-40B4-BE49-F238E27FC236}">
                <a16:creationId xmlns:a16="http://schemas.microsoft.com/office/drawing/2014/main" id="{1CB1A076-1ECE-6102-617F-A80A63F8FB7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E0C52FE7-E7C9-7743-9AEE-8F5961EC2326}"/>
              </a:ext>
            </a:extLst>
          </p:cNvPr>
          <p:cNvSpPr txBox="1"/>
          <p:nvPr/>
        </p:nvSpPr>
        <p:spPr>
          <a:xfrm>
            <a:off x="224790" y="1156284"/>
            <a:ext cx="7158989" cy="1384995"/>
          </a:xfrm>
          <a:prstGeom prst="rect">
            <a:avLst/>
          </a:prstGeom>
          <a:noFill/>
        </p:spPr>
        <p:txBody>
          <a:bodyPr wrap="square">
            <a:spAutoFit/>
          </a:bodyPr>
          <a:lstStyle/>
          <a:p>
            <a:r>
              <a:rPr lang="en-GB" sz="2400" b="1" dirty="0">
                <a:latin typeface="Segoe UI Variable Text" pitchFamily="2" charset="0"/>
              </a:rPr>
              <a:t>What is meant by an embedded system?</a:t>
            </a:r>
          </a:p>
          <a:p>
            <a:endParaRPr lang="en-GB" sz="2400" dirty="0">
              <a:latin typeface="Segoe UI Variable Text" pitchFamily="2" charset="0"/>
            </a:endParaRPr>
          </a:p>
          <a:p>
            <a:r>
              <a:rPr lang="en-GB" dirty="0">
                <a:latin typeface="Segoe UI Variable Text" pitchFamily="2" charset="0"/>
              </a:rPr>
              <a:t>An </a:t>
            </a:r>
            <a:r>
              <a:rPr lang="en-GB" b="1" dirty="0">
                <a:latin typeface="Segoe UI Variable Text" pitchFamily="2" charset="0"/>
              </a:rPr>
              <a:t>embedded system</a:t>
            </a:r>
            <a:r>
              <a:rPr lang="en-GB" dirty="0">
                <a:latin typeface="Segoe UI Variable Text" pitchFamily="2" charset="0"/>
              </a:rPr>
              <a:t> is a </a:t>
            </a:r>
            <a:r>
              <a:rPr lang="en-GB" b="1" dirty="0">
                <a:latin typeface="Segoe UI Variable Text" pitchFamily="2" charset="0"/>
              </a:rPr>
              <a:t>specialised computer system built into a larger device</a:t>
            </a:r>
            <a:r>
              <a:rPr lang="en-GB" dirty="0">
                <a:latin typeface="Segoe UI Variable Text" pitchFamily="2" charset="0"/>
              </a:rPr>
              <a:t> to perform a </a:t>
            </a:r>
            <a:r>
              <a:rPr lang="en-GB" b="1" dirty="0">
                <a:latin typeface="Segoe UI Variable Text" pitchFamily="2" charset="0"/>
              </a:rPr>
              <a:t>specific task</a:t>
            </a:r>
            <a:r>
              <a:rPr lang="en-GB" dirty="0">
                <a:latin typeface="Segoe UI Variable Text" pitchFamily="2" charset="0"/>
              </a:rPr>
              <a:t> or a small set of tasks.</a:t>
            </a:r>
          </a:p>
        </p:txBody>
      </p:sp>
      <p:sp>
        <p:nvSpPr>
          <p:cNvPr id="10" name="TextBox 9">
            <a:extLst>
              <a:ext uri="{FF2B5EF4-FFF2-40B4-BE49-F238E27FC236}">
                <a16:creationId xmlns:a16="http://schemas.microsoft.com/office/drawing/2014/main" id="{148C5BD5-D0F1-3174-CA50-EE347E86DA3A}"/>
              </a:ext>
            </a:extLst>
          </p:cNvPr>
          <p:cNvSpPr txBox="1"/>
          <p:nvPr/>
        </p:nvSpPr>
        <p:spPr>
          <a:xfrm>
            <a:off x="4445036" y="2748128"/>
            <a:ext cx="3018754" cy="3231654"/>
          </a:xfrm>
          <a:prstGeom prst="rect">
            <a:avLst/>
          </a:prstGeom>
          <a:noFill/>
        </p:spPr>
        <p:txBody>
          <a:bodyPr wrap="square">
            <a:spAutoFit/>
          </a:bodyPr>
          <a:lstStyle/>
          <a:p>
            <a:r>
              <a:rPr lang="en-GB" sz="2000" b="1" dirty="0">
                <a:latin typeface="Segoe UI Variable Text" pitchFamily="2" charset="0"/>
              </a:rPr>
              <a:t>Examples of embedded systems</a:t>
            </a:r>
          </a:p>
          <a:p>
            <a:endParaRPr lang="en-GB" sz="2000" b="1" dirty="0">
              <a:latin typeface="Segoe UI Variable Text" pitchFamily="2" charset="0"/>
            </a:endParaRPr>
          </a:p>
          <a:p>
            <a:pPr marL="285750" indent="-285750">
              <a:buFont typeface="Arial" panose="020B0604020202020204" pitchFamily="34" charset="0"/>
              <a:buChar char="•"/>
            </a:pPr>
            <a:r>
              <a:rPr lang="en-GB" dirty="0">
                <a:latin typeface="Segoe UI Variable Text" pitchFamily="2" charset="0"/>
              </a:rPr>
              <a:t>Microwave</a:t>
            </a:r>
          </a:p>
          <a:p>
            <a:pPr marL="285750" indent="-285750">
              <a:buFont typeface="Arial" panose="020B0604020202020204" pitchFamily="34" charset="0"/>
              <a:buChar char="•"/>
            </a:pPr>
            <a:r>
              <a:rPr lang="en-GB" dirty="0">
                <a:latin typeface="Segoe UI Variable Text" pitchFamily="2" charset="0"/>
              </a:rPr>
              <a:t>Washing machine</a:t>
            </a:r>
          </a:p>
          <a:p>
            <a:pPr marL="285750" indent="-285750">
              <a:buFont typeface="Arial" panose="020B0604020202020204" pitchFamily="34" charset="0"/>
              <a:buChar char="•"/>
            </a:pPr>
            <a:r>
              <a:rPr lang="en-GB" dirty="0">
                <a:latin typeface="Segoe UI Variable Text" pitchFamily="2" charset="0"/>
              </a:rPr>
              <a:t>Oven</a:t>
            </a:r>
          </a:p>
          <a:p>
            <a:pPr marL="285750" indent="-285750">
              <a:buFont typeface="Arial" panose="020B0604020202020204" pitchFamily="34" charset="0"/>
              <a:buChar char="•"/>
            </a:pPr>
            <a:r>
              <a:rPr lang="en-GB" dirty="0">
                <a:latin typeface="Segoe UI Variable Text" pitchFamily="2" charset="0"/>
              </a:rPr>
              <a:t>Dishwasher</a:t>
            </a:r>
          </a:p>
          <a:p>
            <a:pPr marL="285750" indent="-285750">
              <a:buFont typeface="Arial" panose="020B0604020202020204" pitchFamily="34" charset="0"/>
              <a:buChar char="•"/>
            </a:pPr>
            <a:r>
              <a:rPr lang="en-GB" dirty="0">
                <a:latin typeface="Segoe UI Variable Text" pitchFamily="2" charset="0"/>
              </a:rPr>
              <a:t>Sat Nav</a:t>
            </a:r>
          </a:p>
          <a:p>
            <a:pPr marL="285750" indent="-285750">
              <a:buFont typeface="Arial" panose="020B0604020202020204" pitchFamily="34" charset="0"/>
              <a:buChar char="•"/>
            </a:pPr>
            <a:r>
              <a:rPr lang="en-GB" dirty="0">
                <a:latin typeface="Segoe UI Variable Text" pitchFamily="2" charset="0"/>
              </a:rPr>
              <a:t>Pacemaker</a:t>
            </a:r>
          </a:p>
          <a:p>
            <a:pPr marL="285750" indent="-285750">
              <a:buFont typeface="Arial" panose="020B0604020202020204" pitchFamily="34" charset="0"/>
              <a:buChar char="•"/>
            </a:pPr>
            <a:r>
              <a:rPr lang="en-GB" dirty="0">
                <a:latin typeface="Segoe UI Variable Text" pitchFamily="2" charset="0"/>
              </a:rPr>
              <a:t>Heart rate monitor</a:t>
            </a:r>
          </a:p>
          <a:p>
            <a:pPr marL="285750" indent="-285750">
              <a:buFont typeface="Arial" panose="020B0604020202020204" pitchFamily="34" charset="0"/>
              <a:buChar char="•"/>
            </a:pPr>
            <a:endParaRPr lang="en-GB" dirty="0">
              <a:latin typeface="Segoe UI Variable Text" pitchFamily="2" charset="0"/>
            </a:endParaRPr>
          </a:p>
        </p:txBody>
      </p:sp>
      <p:pic>
        <p:nvPicPr>
          <p:cNvPr id="32" name="Picture 31">
            <a:extLst>
              <a:ext uri="{FF2B5EF4-FFF2-40B4-BE49-F238E27FC236}">
                <a16:creationId xmlns:a16="http://schemas.microsoft.com/office/drawing/2014/main" id="{209DA79C-4504-F609-140A-857A4C34CF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cxnSp>
        <p:nvCxnSpPr>
          <p:cNvPr id="9" name="Straight Connector 8">
            <a:extLst>
              <a:ext uri="{FF2B5EF4-FFF2-40B4-BE49-F238E27FC236}">
                <a16:creationId xmlns:a16="http://schemas.microsoft.com/office/drawing/2014/main" id="{29E3040A-F2B4-CBC0-27F3-AEEF4DD184BD}"/>
              </a:ext>
            </a:extLst>
          </p:cNvPr>
          <p:cNvCxnSpPr>
            <a:cxnSpLocks/>
          </p:cNvCxnSpPr>
          <p:nvPr/>
        </p:nvCxnSpPr>
        <p:spPr>
          <a:xfrm>
            <a:off x="4248150" y="2734694"/>
            <a:ext cx="0" cy="394422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2" name="TextBox 1">
            <a:extLst>
              <a:ext uri="{FF2B5EF4-FFF2-40B4-BE49-F238E27FC236}">
                <a16:creationId xmlns:a16="http://schemas.microsoft.com/office/drawing/2014/main" id="{C35412A3-A42B-0542-248E-74F1222C0652}"/>
              </a:ext>
            </a:extLst>
          </p:cNvPr>
          <p:cNvSpPr txBox="1"/>
          <p:nvPr/>
        </p:nvSpPr>
        <p:spPr>
          <a:xfrm>
            <a:off x="224791" y="2734695"/>
            <a:ext cx="3821430" cy="3785652"/>
          </a:xfrm>
          <a:prstGeom prst="rect">
            <a:avLst/>
          </a:prstGeom>
          <a:noFill/>
        </p:spPr>
        <p:txBody>
          <a:bodyPr wrap="square">
            <a:spAutoFit/>
          </a:bodyPr>
          <a:lstStyle/>
          <a:p>
            <a:r>
              <a:rPr lang="en-GB" sz="2000" b="1" dirty="0">
                <a:latin typeface="Segoe UI Variable Text" pitchFamily="2" charset="0"/>
              </a:rPr>
              <a:t>What is the purpose of an embedded system?</a:t>
            </a:r>
          </a:p>
          <a:p>
            <a:endParaRPr lang="en-GB" sz="2000" b="1" dirty="0">
              <a:latin typeface="Segoe UI Variable Text" pitchFamily="2" charset="0"/>
            </a:endParaRPr>
          </a:p>
          <a:p>
            <a:pPr lvl="0"/>
            <a:r>
              <a:rPr lang="en-GB" dirty="0"/>
              <a:t>✅ </a:t>
            </a:r>
            <a:r>
              <a:rPr lang="en-GB" b="1" dirty="0">
                <a:latin typeface="Segoe UI Variable Text" pitchFamily="2" charset="0"/>
              </a:rPr>
              <a:t>Control</a:t>
            </a:r>
            <a:r>
              <a:rPr lang="en-GB" dirty="0">
                <a:latin typeface="Segoe UI Variable Text" pitchFamily="2" charset="0"/>
              </a:rPr>
              <a:t> a device (e.g., manage temperature in an oven)</a:t>
            </a:r>
          </a:p>
          <a:p>
            <a:pPr lvl="0"/>
            <a:r>
              <a:rPr lang="en-GB" dirty="0">
                <a:latin typeface="Segoe UI Variable Text" pitchFamily="2" charset="0"/>
              </a:rPr>
              <a:t>✅ </a:t>
            </a:r>
            <a:r>
              <a:rPr lang="en-GB" b="1" dirty="0">
                <a:latin typeface="Segoe UI Variable Text" pitchFamily="2" charset="0"/>
              </a:rPr>
              <a:t>Monitor</a:t>
            </a:r>
            <a:r>
              <a:rPr lang="en-GB" dirty="0">
                <a:latin typeface="Segoe UI Variable Text" pitchFamily="2" charset="0"/>
              </a:rPr>
              <a:t> conditions using sensors (e.g., heart rate in a fitness tracker)</a:t>
            </a:r>
          </a:p>
          <a:p>
            <a:pPr lvl="0"/>
            <a:r>
              <a:rPr lang="en-GB" dirty="0">
                <a:latin typeface="Segoe UI Variable Text" pitchFamily="2" charset="0"/>
              </a:rPr>
              <a:t>✅ </a:t>
            </a:r>
            <a:r>
              <a:rPr lang="en-GB" b="1" dirty="0">
                <a:latin typeface="Segoe UI Variable Text" pitchFamily="2" charset="0"/>
              </a:rPr>
              <a:t>Automate processes</a:t>
            </a:r>
            <a:r>
              <a:rPr lang="en-GB" dirty="0">
                <a:latin typeface="Segoe UI Variable Text" pitchFamily="2" charset="0"/>
              </a:rPr>
              <a:t> (e.g., washing machine cycles)</a:t>
            </a:r>
          </a:p>
          <a:p>
            <a:pPr lvl="0"/>
            <a:r>
              <a:rPr lang="en-GB" dirty="0">
                <a:latin typeface="Segoe UI Variable Text" pitchFamily="2" charset="0"/>
              </a:rPr>
              <a:t>✅ </a:t>
            </a:r>
            <a:r>
              <a:rPr lang="en-GB" b="1" dirty="0">
                <a:latin typeface="Segoe UI Variable Text" pitchFamily="2" charset="0"/>
              </a:rPr>
              <a:t>Respond in real time</a:t>
            </a:r>
            <a:r>
              <a:rPr lang="en-GB" dirty="0">
                <a:latin typeface="Segoe UI Variable Text" pitchFamily="2" charset="0"/>
              </a:rPr>
              <a:t> to inputs</a:t>
            </a:r>
          </a:p>
          <a:p>
            <a:pPr lvl="0"/>
            <a:r>
              <a:rPr lang="en-GB" dirty="0">
                <a:latin typeface="Segoe UI Variable Text" pitchFamily="2" charset="0"/>
              </a:rPr>
              <a:t>✅ Improve </a:t>
            </a:r>
            <a:r>
              <a:rPr lang="en-GB" b="1" dirty="0">
                <a:latin typeface="Segoe UI Variable Text" pitchFamily="2" charset="0"/>
              </a:rPr>
              <a:t>efficiency, safety, and reliability</a:t>
            </a:r>
            <a:endParaRPr lang="en-GB" dirty="0">
              <a:latin typeface="Segoe UI Variable Text" pitchFamily="2" charset="0"/>
            </a:endParaRPr>
          </a:p>
        </p:txBody>
      </p:sp>
      <p:cxnSp>
        <p:nvCxnSpPr>
          <p:cNvPr id="11" name="Straight Connector 10">
            <a:extLst>
              <a:ext uri="{FF2B5EF4-FFF2-40B4-BE49-F238E27FC236}">
                <a16:creationId xmlns:a16="http://schemas.microsoft.com/office/drawing/2014/main" id="{452CAB57-BDB9-FC3D-521A-4CC8C7BB7434}"/>
              </a:ext>
            </a:extLst>
          </p:cNvPr>
          <p:cNvCxnSpPr>
            <a:cxnSpLocks/>
          </p:cNvCxnSpPr>
          <p:nvPr/>
        </p:nvCxnSpPr>
        <p:spPr>
          <a:xfrm>
            <a:off x="7569234" y="1156284"/>
            <a:ext cx="11430" cy="552263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pic>
        <p:nvPicPr>
          <p:cNvPr id="16" name="Graphic 15" descr="Thumbs up sign with solid fill">
            <a:extLst>
              <a:ext uri="{FF2B5EF4-FFF2-40B4-BE49-F238E27FC236}">
                <a16:creationId xmlns:a16="http://schemas.microsoft.com/office/drawing/2014/main" id="{047A2135-1BD8-DF2F-0C08-6A0B60A0E75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7" name="TextBox 16">
            <a:extLst>
              <a:ext uri="{FF2B5EF4-FFF2-40B4-BE49-F238E27FC236}">
                <a16:creationId xmlns:a16="http://schemas.microsoft.com/office/drawing/2014/main" id="{8C5DBEE9-55A0-5E9E-D3BF-5E3107B09A77}"/>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19" name="TextBox 18">
            <a:extLst>
              <a:ext uri="{FF2B5EF4-FFF2-40B4-BE49-F238E27FC236}">
                <a16:creationId xmlns:a16="http://schemas.microsoft.com/office/drawing/2014/main" id="{B15CB98F-1D8F-FAA0-FD00-58284A1F17FE}"/>
              </a:ext>
            </a:extLst>
          </p:cNvPr>
          <p:cNvSpPr txBox="1"/>
          <p:nvPr/>
        </p:nvSpPr>
        <p:spPr>
          <a:xfrm>
            <a:off x="7766119" y="4363955"/>
            <a:ext cx="4060226" cy="2270750"/>
          </a:xfrm>
          <a:prstGeom prst="rect">
            <a:avLst/>
          </a:prstGeom>
          <a:noFill/>
        </p:spPr>
        <p:txBody>
          <a:bodyPr wrap="square">
            <a:spAutoFit/>
          </a:bodyPr>
          <a:lstStyle/>
          <a:p>
            <a:pPr>
              <a:lnSpc>
                <a:spcPct val="107000"/>
              </a:lnSpc>
              <a:spcAft>
                <a:spcPts val="800"/>
              </a:spcAft>
              <a:buNone/>
            </a:pPr>
            <a:r>
              <a:rPr lang="en-GB" sz="1800" b="1" kern="100" dirty="0">
                <a:effectLst/>
                <a:latin typeface="Segoe UI Variable Text" pitchFamily="2" charset="0"/>
                <a:ea typeface="Aptos" panose="020B0004020202020204" pitchFamily="34" charset="0"/>
                <a:cs typeface="Times New Roman" panose="02020603050405020304" pitchFamily="18" charset="0"/>
              </a:rPr>
              <a:t>Purpose:</a:t>
            </a:r>
            <a:br>
              <a:rPr lang="en-GB" sz="1800" kern="100" dirty="0">
                <a:effectLst/>
                <a:latin typeface="Segoe UI Variable Text" pitchFamily="2" charset="0"/>
                <a:ea typeface="Aptos" panose="020B0004020202020204" pitchFamily="34" charset="0"/>
                <a:cs typeface="Times New Roman" panose="02020603050405020304" pitchFamily="18" charset="0"/>
              </a:rPr>
            </a:br>
            <a:r>
              <a:rPr lang="en-GB" sz="1800" kern="100" dirty="0">
                <a:effectLst/>
                <a:latin typeface="Segoe UI Variable Text" pitchFamily="2" charset="0"/>
                <a:ea typeface="Aptos" panose="020B0004020202020204" pitchFamily="34" charset="0"/>
                <a:cs typeface="Times New Roman" panose="02020603050405020304" pitchFamily="18" charset="0"/>
              </a:rPr>
              <a:t>Automates the washing process.</a:t>
            </a:r>
          </a:p>
          <a:p>
            <a:pPr>
              <a:lnSpc>
                <a:spcPct val="107000"/>
              </a:lnSpc>
              <a:spcAft>
                <a:spcPts val="800"/>
              </a:spcAft>
              <a:buNone/>
            </a:pPr>
            <a:r>
              <a:rPr lang="en-GB" sz="1800" b="1" kern="100" dirty="0">
                <a:effectLst/>
                <a:latin typeface="Segoe UI Variable Text" pitchFamily="2" charset="0"/>
                <a:ea typeface="Aptos" panose="020B0004020202020204" pitchFamily="34" charset="0"/>
                <a:cs typeface="Times New Roman" panose="02020603050405020304" pitchFamily="18" charset="0"/>
              </a:rPr>
              <a:t>What it does:</a:t>
            </a:r>
            <a:endParaRPr lang="en-GB" sz="1800" kern="100" dirty="0">
              <a:effectLst/>
              <a:latin typeface="Segoe UI Variable Text" pitchFamily="2" charset="0"/>
              <a:ea typeface="Aptos" panose="020B000402020202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Controls water levels</a:t>
            </a:r>
          </a:p>
          <a:p>
            <a:pPr marL="342900" lvl="0" indent="-342900">
              <a:lnSpc>
                <a:spcPct val="107000"/>
              </a:lnSpc>
              <a:spcAft>
                <a:spcPts val="800"/>
              </a:spcAft>
              <a:buSzPts val="1000"/>
              <a:buFont typeface="Symbol" panose="05050102010706020507" pitchFamily="18" charset="2"/>
              <a:buChar char=""/>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Sets wash time</a:t>
            </a:r>
          </a:p>
          <a:p>
            <a:pPr marL="342900" lvl="0" indent="-342900">
              <a:lnSpc>
                <a:spcPct val="107000"/>
              </a:lnSpc>
              <a:spcAft>
                <a:spcPts val="800"/>
              </a:spcAft>
              <a:buSzPts val="1000"/>
              <a:buFont typeface="Symbol" panose="05050102010706020507" pitchFamily="18" charset="2"/>
              <a:buChar char=""/>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Controls spin speed</a:t>
            </a:r>
          </a:p>
        </p:txBody>
      </p:sp>
      <p:pic>
        <p:nvPicPr>
          <p:cNvPr id="20" name="Picture 19">
            <a:extLst>
              <a:ext uri="{FF2B5EF4-FFF2-40B4-BE49-F238E27FC236}">
                <a16:creationId xmlns:a16="http://schemas.microsoft.com/office/drawing/2014/main" id="{5AF308B2-3BF2-7D38-8133-539B6AFB82ED}"/>
              </a:ext>
            </a:extLst>
          </p:cNvPr>
          <p:cNvPicPr>
            <a:picLocks noChangeAspect="1"/>
          </p:cNvPicPr>
          <p:nvPr/>
        </p:nvPicPr>
        <p:blipFill>
          <a:blip r:embed="rId5"/>
          <a:stretch>
            <a:fillRect/>
          </a:stretch>
        </p:blipFill>
        <p:spPr>
          <a:xfrm>
            <a:off x="7813254" y="1617852"/>
            <a:ext cx="3993936" cy="2653866"/>
          </a:xfrm>
          <a:prstGeom prst="rect">
            <a:avLst/>
          </a:prstGeom>
        </p:spPr>
      </p:pic>
      <p:sp>
        <p:nvSpPr>
          <p:cNvPr id="22" name="TextBox 21">
            <a:extLst>
              <a:ext uri="{FF2B5EF4-FFF2-40B4-BE49-F238E27FC236}">
                <a16:creationId xmlns:a16="http://schemas.microsoft.com/office/drawing/2014/main" id="{CAC9B65A-8182-44A3-A513-7DFF97ED8CB0}"/>
              </a:ext>
            </a:extLst>
          </p:cNvPr>
          <p:cNvSpPr txBox="1"/>
          <p:nvPr/>
        </p:nvSpPr>
        <p:spPr>
          <a:xfrm>
            <a:off x="7660558" y="1156284"/>
            <a:ext cx="4425883" cy="369332"/>
          </a:xfrm>
          <a:prstGeom prst="rect">
            <a:avLst/>
          </a:prstGeom>
          <a:noFill/>
        </p:spPr>
        <p:txBody>
          <a:bodyPr wrap="square">
            <a:spAutoFit/>
          </a:bodyPr>
          <a:lstStyle/>
          <a:p>
            <a:r>
              <a:rPr lang="en-GB" sz="1800" b="1" dirty="0">
                <a:latin typeface="Segoe UI Variable Text" pitchFamily="2" charset="0"/>
              </a:rPr>
              <a:t>Learning in Context: Washing machine</a:t>
            </a:r>
          </a:p>
        </p:txBody>
      </p:sp>
    </p:spTree>
    <p:extLst>
      <p:ext uri="{BB962C8B-B14F-4D97-AF65-F5344CB8AC3E}">
        <p14:creationId xmlns:p14="http://schemas.microsoft.com/office/powerpoint/2010/main" val="975039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116562-D256-76F2-113D-14176A896560}"/>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8CE3ED9-5C31-EC68-75FA-01853F041024}"/>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Characteristics</a:t>
            </a:r>
          </a:p>
        </p:txBody>
      </p:sp>
      <p:pic>
        <p:nvPicPr>
          <p:cNvPr id="32" name="Picture 31">
            <a:extLst>
              <a:ext uri="{FF2B5EF4-FFF2-40B4-BE49-F238E27FC236}">
                <a16:creationId xmlns:a16="http://schemas.microsoft.com/office/drawing/2014/main" id="{5F9E2504-F502-C248-96F3-B1F90FBD02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866B04AE-564F-E342-4088-C18BE4B9AAB2}"/>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97089952-099F-5DB9-2F0B-0EFC55B59CFE}"/>
              </a:ext>
            </a:extLst>
          </p:cNvPr>
          <p:cNvSpPr txBox="1"/>
          <p:nvPr/>
        </p:nvSpPr>
        <p:spPr>
          <a:xfrm>
            <a:off x="221418" y="1185092"/>
            <a:ext cx="8339652" cy="461665"/>
          </a:xfrm>
          <a:prstGeom prst="rect">
            <a:avLst/>
          </a:prstGeom>
          <a:noFill/>
        </p:spPr>
        <p:txBody>
          <a:bodyPr wrap="square">
            <a:spAutoFit/>
          </a:bodyPr>
          <a:lstStyle/>
          <a:p>
            <a:r>
              <a:rPr lang="en-GB" sz="2400" b="1" dirty="0">
                <a:latin typeface="Segoe UI Variable Text" pitchFamily="2" charset="0"/>
              </a:rPr>
              <a:t>What are the characteristics of an embedded system?</a:t>
            </a:r>
          </a:p>
        </p:txBody>
      </p:sp>
      <p:pic>
        <p:nvPicPr>
          <p:cNvPr id="16" name="Graphic 15" descr="Thumbs up sign with solid fill">
            <a:extLst>
              <a:ext uri="{FF2B5EF4-FFF2-40B4-BE49-F238E27FC236}">
                <a16:creationId xmlns:a16="http://schemas.microsoft.com/office/drawing/2014/main" id="{A36F99A8-B5C6-CC9C-5E9A-4729660C1D7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65420" y="64481"/>
            <a:ext cx="727003" cy="727003"/>
          </a:xfrm>
          <a:prstGeom prst="rect">
            <a:avLst/>
          </a:prstGeom>
        </p:spPr>
      </p:pic>
      <p:sp>
        <p:nvSpPr>
          <p:cNvPr id="17" name="TextBox 16">
            <a:extLst>
              <a:ext uri="{FF2B5EF4-FFF2-40B4-BE49-F238E27FC236}">
                <a16:creationId xmlns:a16="http://schemas.microsoft.com/office/drawing/2014/main" id="{BF94AF56-EDA0-49DD-B3FD-1B40AC5AD4DF}"/>
              </a:ext>
            </a:extLst>
          </p:cNvPr>
          <p:cNvSpPr txBox="1"/>
          <p:nvPr/>
        </p:nvSpPr>
        <p:spPr>
          <a:xfrm>
            <a:off x="7102378" y="139012"/>
            <a:ext cx="470481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graphicFrame>
        <p:nvGraphicFramePr>
          <p:cNvPr id="18" name="Table 17">
            <a:extLst>
              <a:ext uri="{FF2B5EF4-FFF2-40B4-BE49-F238E27FC236}">
                <a16:creationId xmlns:a16="http://schemas.microsoft.com/office/drawing/2014/main" id="{8F04069F-E5E5-B239-FA44-4A87DA9AE63B}"/>
              </a:ext>
            </a:extLst>
          </p:cNvPr>
          <p:cNvGraphicFramePr>
            <a:graphicFrameLocks noGrp="1"/>
          </p:cNvGraphicFramePr>
          <p:nvPr>
            <p:extLst>
              <p:ext uri="{D42A27DB-BD31-4B8C-83A1-F6EECF244321}">
                <p14:modId xmlns:p14="http://schemas.microsoft.com/office/powerpoint/2010/main" val="3245320967"/>
              </p:ext>
            </p:extLst>
          </p:nvPr>
        </p:nvGraphicFramePr>
        <p:xfrm>
          <a:off x="2031999" y="1814579"/>
          <a:ext cx="8128000" cy="4846320"/>
        </p:xfrm>
        <a:graphic>
          <a:graphicData uri="http://schemas.openxmlformats.org/drawingml/2006/table">
            <a:tbl>
              <a:tblPr firstRow="1" bandRow="1">
                <a:tableStyleId>{5940675A-B579-460E-94D1-54222C63F5DA}</a:tableStyleId>
              </a:tblPr>
              <a:tblGrid>
                <a:gridCol w="2413000">
                  <a:extLst>
                    <a:ext uri="{9D8B030D-6E8A-4147-A177-3AD203B41FA5}">
                      <a16:colId xmlns:a16="http://schemas.microsoft.com/office/drawing/2014/main" val="2400298410"/>
                    </a:ext>
                  </a:extLst>
                </a:gridCol>
                <a:gridCol w="5715000">
                  <a:extLst>
                    <a:ext uri="{9D8B030D-6E8A-4147-A177-3AD203B41FA5}">
                      <a16:colId xmlns:a16="http://schemas.microsoft.com/office/drawing/2014/main" val="3742765936"/>
                    </a:ext>
                  </a:extLst>
                </a:gridCol>
              </a:tblGrid>
              <a:tr h="370840">
                <a:tc>
                  <a:txBody>
                    <a:bodyPr/>
                    <a:lstStyle/>
                    <a:p>
                      <a:r>
                        <a:rPr lang="en-GB" b="1" dirty="0">
                          <a:solidFill>
                            <a:schemeClr val="bg1"/>
                          </a:solidFill>
                          <a:latin typeface="Segoe UI Variable Text" pitchFamily="2" charset="0"/>
                        </a:rPr>
                        <a:t>Dedicated function</a:t>
                      </a:r>
                    </a:p>
                  </a:txBody>
                  <a:tcPr>
                    <a:solidFill>
                      <a:schemeClr val="tx1"/>
                    </a:solidFill>
                  </a:tcPr>
                </a:tc>
                <a:tc>
                  <a:txBody>
                    <a:bodyPr/>
                    <a:lstStyle/>
                    <a:p>
                      <a:pPr marL="285750" lvl="0" indent="-285750">
                        <a:buFont typeface="Arial" panose="020B0604020202020204" pitchFamily="34" charset="0"/>
                        <a:buChar char="•"/>
                      </a:pPr>
                      <a:r>
                        <a:rPr lang="en-GB" sz="1800" kern="1200" dirty="0">
                          <a:solidFill>
                            <a:schemeClr val="tx1"/>
                          </a:solidFill>
                          <a:effectLst/>
                          <a:latin typeface="Segoe UI Variable Text" pitchFamily="2" charset="0"/>
                          <a:ea typeface="+mn-ea"/>
                          <a:cs typeface="+mn-cs"/>
                        </a:rPr>
                        <a:t>Designed for one main task</a:t>
                      </a:r>
                    </a:p>
                    <a:p>
                      <a:pPr marL="285750" lvl="0" indent="-285750">
                        <a:buFont typeface="Arial" panose="020B0604020202020204" pitchFamily="34" charset="0"/>
                        <a:buChar char="•"/>
                      </a:pPr>
                      <a:r>
                        <a:rPr lang="en-GB" sz="1800" kern="1200" dirty="0">
                          <a:solidFill>
                            <a:schemeClr val="tx1"/>
                          </a:solidFill>
                          <a:effectLst/>
                          <a:latin typeface="Segoe UI Variable Text" pitchFamily="2" charset="0"/>
                          <a:ea typeface="+mn-ea"/>
                          <a:cs typeface="+mn-cs"/>
                        </a:rPr>
                        <a:t>Not intended to run many unrelated programs.</a:t>
                      </a:r>
                    </a:p>
                    <a:p>
                      <a:pPr marL="285750" lvl="0" indent="-285750">
                        <a:buFont typeface="Arial" panose="020B0604020202020204" pitchFamily="34" charset="0"/>
                        <a:buChar char="•"/>
                      </a:pPr>
                      <a:endParaRPr lang="en-GB" sz="1800" kern="1200" dirty="0">
                        <a:solidFill>
                          <a:schemeClr val="tx1"/>
                        </a:solidFill>
                        <a:effectLst/>
                        <a:latin typeface="Segoe UI Variable Text" pitchFamily="2" charset="0"/>
                        <a:ea typeface="+mn-ea"/>
                        <a:cs typeface="+mn-cs"/>
                      </a:endParaRPr>
                    </a:p>
                  </a:txBody>
                  <a:tcPr/>
                </a:tc>
                <a:extLst>
                  <a:ext uri="{0D108BD9-81ED-4DB2-BD59-A6C34878D82A}">
                    <a16:rowId xmlns:a16="http://schemas.microsoft.com/office/drawing/2014/main" val="3224010943"/>
                  </a:ext>
                </a:extLst>
              </a:tr>
              <a:tr h="370840">
                <a:tc>
                  <a:txBody>
                    <a:bodyPr/>
                    <a:lstStyle/>
                    <a:p>
                      <a:r>
                        <a:rPr lang="en-GB" b="1" dirty="0">
                          <a:solidFill>
                            <a:schemeClr val="bg1"/>
                          </a:solidFill>
                          <a:latin typeface="Segoe UI Variable Text" pitchFamily="2" charset="0"/>
                        </a:rPr>
                        <a:t>Real-time operation</a:t>
                      </a:r>
                    </a:p>
                  </a:txBody>
                  <a:tcPr>
                    <a:solidFill>
                      <a:schemeClr val="tx1"/>
                    </a:solidFill>
                  </a:tcPr>
                </a:tc>
                <a:tc>
                  <a:txBody>
                    <a:bodyPr/>
                    <a:lstStyle/>
                    <a:p>
                      <a:pPr marL="285750" lvl="0" indent="-285750">
                        <a:buFont typeface="Arial" panose="020B0604020202020204" pitchFamily="34" charset="0"/>
                        <a:buChar char="•"/>
                      </a:pPr>
                      <a:r>
                        <a:rPr lang="en-GB" sz="1800" kern="1200" dirty="0">
                          <a:solidFill>
                            <a:schemeClr val="tx1"/>
                          </a:solidFill>
                          <a:effectLst/>
                          <a:latin typeface="Segoe UI Variable Text" pitchFamily="2" charset="0"/>
                          <a:ea typeface="+mn-ea"/>
                          <a:cs typeface="+mn-cs"/>
                        </a:rPr>
                        <a:t>Must respond quickly and predictably</a:t>
                      </a:r>
                    </a:p>
                    <a:p>
                      <a:pPr marL="285750" lvl="0" indent="-285750">
                        <a:buFont typeface="Arial" panose="020B0604020202020204" pitchFamily="34" charset="0"/>
                        <a:buChar char="•"/>
                      </a:pPr>
                      <a:r>
                        <a:rPr lang="en-GB" sz="1800" kern="1200" dirty="0">
                          <a:solidFill>
                            <a:schemeClr val="tx1"/>
                          </a:solidFill>
                          <a:effectLst/>
                          <a:latin typeface="Segoe UI Variable Text" pitchFamily="2" charset="0"/>
                          <a:ea typeface="+mn-ea"/>
                          <a:cs typeface="+mn-cs"/>
                        </a:rPr>
                        <a:t>Often used where timing is critical (e.g., airbags in cars)</a:t>
                      </a:r>
                    </a:p>
                  </a:txBody>
                  <a:tcPr/>
                </a:tc>
                <a:extLst>
                  <a:ext uri="{0D108BD9-81ED-4DB2-BD59-A6C34878D82A}">
                    <a16:rowId xmlns:a16="http://schemas.microsoft.com/office/drawing/2014/main" val="4267861622"/>
                  </a:ext>
                </a:extLst>
              </a:tr>
              <a:tr h="370840">
                <a:tc>
                  <a:txBody>
                    <a:bodyPr/>
                    <a:lstStyle/>
                    <a:p>
                      <a:r>
                        <a:rPr lang="en-GB" b="1" dirty="0">
                          <a:solidFill>
                            <a:schemeClr val="bg1"/>
                          </a:solidFill>
                          <a:latin typeface="Segoe UI Variable Text" pitchFamily="2" charset="0"/>
                        </a:rPr>
                        <a:t>Built into larger system</a:t>
                      </a:r>
                    </a:p>
                  </a:txBody>
                  <a:tcPr>
                    <a:solidFill>
                      <a:schemeClr val="tx1"/>
                    </a:solidFill>
                  </a:tcPr>
                </a:tc>
                <a:tc>
                  <a:txBody>
                    <a:bodyPr/>
                    <a:lstStyle/>
                    <a:p>
                      <a:pPr marL="285750" lvl="0" indent="-285750">
                        <a:buFont typeface="Arial" panose="020B0604020202020204" pitchFamily="34" charset="0"/>
                        <a:buChar char="•"/>
                      </a:pPr>
                      <a:r>
                        <a:rPr lang="en-GB" sz="1800" kern="1200" dirty="0">
                          <a:solidFill>
                            <a:schemeClr val="tx1"/>
                          </a:solidFill>
                          <a:effectLst/>
                          <a:latin typeface="Segoe UI Variable Text" pitchFamily="2" charset="0"/>
                          <a:ea typeface="+mn-ea"/>
                          <a:cs typeface="+mn-cs"/>
                        </a:rPr>
                        <a:t>Not usually used on their own</a:t>
                      </a:r>
                    </a:p>
                    <a:p>
                      <a:pPr marL="285750" lvl="0" indent="-285750">
                        <a:buFont typeface="Arial" panose="020B0604020202020204" pitchFamily="34" charset="0"/>
                        <a:buChar char="•"/>
                      </a:pPr>
                      <a:r>
                        <a:rPr lang="en-GB" sz="1800" kern="1200" dirty="0">
                          <a:solidFill>
                            <a:schemeClr val="tx1"/>
                          </a:solidFill>
                          <a:effectLst/>
                          <a:latin typeface="Segoe UI Variable Text" pitchFamily="2" charset="0"/>
                          <a:ea typeface="+mn-ea"/>
                          <a:cs typeface="+mn-cs"/>
                        </a:rPr>
                        <a:t>Part of another device</a:t>
                      </a:r>
                    </a:p>
                    <a:p>
                      <a:pPr marL="285750" indent="-285750">
                        <a:buFont typeface="Arial" panose="020B0604020202020204" pitchFamily="34" charset="0"/>
                        <a:buChar char="•"/>
                      </a:pPr>
                      <a:endParaRPr lang="en-GB" dirty="0">
                        <a:latin typeface="Segoe UI Variable Text" pitchFamily="2" charset="0"/>
                      </a:endParaRPr>
                    </a:p>
                  </a:txBody>
                  <a:tcPr/>
                </a:tc>
                <a:extLst>
                  <a:ext uri="{0D108BD9-81ED-4DB2-BD59-A6C34878D82A}">
                    <a16:rowId xmlns:a16="http://schemas.microsoft.com/office/drawing/2014/main" val="1643077153"/>
                  </a:ext>
                </a:extLst>
              </a:tr>
              <a:tr h="370840">
                <a:tc>
                  <a:txBody>
                    <a:bodyPr/>
                    <a:lstStyle/>
                    <a:p>
                      <a:r>
                        <a:rPr lang="en-GB" b="1" dirty="0">
                          <a:solidFill>
                            <a:schemeClr val="bg1"/>
                          </a:solidFill>
                          <a:latin typeface="Segoe UI Variable Text" pitchFamily="2" charset="0"/>
                        </a:rPr>
                        <a:t>Limited hardware resources</a:t>
                      </a:r>
                    </a:p>
                  </a:txBody>
                  <a:tcPr>
                    <a:solidFill>
                      <a:schemeClr val="tx1"/>
                    </a:solidFill>
                  </a:tcPr>
                </a:tc>
                <a:tc>
                  <a:txBody>
                    <a:bodyPr/>
                    <a:lstStyle/>
                    <a:p>
                      <a:pPr marL="285750" lvl="0" indent="-285750">
                        <a:buFont typeface="Arial" panose="020B0604020202020204" pitchFamily="34" charset="0"/>
                        <a:buChar char="•"/>
                      </a:pPr>
                      <a:r>
                        <a:rPr lang="en-GB" sz="1800" kern="1200" dirty="0">
                          <a:solidFill>
                            <a:schemeClr val="tx1"/>
                          </a:solidFill>
                          <a:effectLst/>
                          <a:latin typeface="Segoe UI Variable Text" pitchFamily="2" charset="0"/>
                          <a:ea typeface="+mn-ea"/>
                          <a:cs typeface="+mn-cs"/>
                        </a:rPr>
                        <a:t>Small amount of memory</a:t>
                      </a:r>
                    </a:p>
                    <a:p>
                      <a:pPr marL="285750" lvl="0" indent="-285750">
                        <a:buFont typeface="Arial" panose="020B0604020202020204" pitchFamily="34" charset="0"/>
                        <a:buChar char="•"/>
                      </a:pPr>
                      <a:r>
                        <a:rPr lang="en-GB" sz="1800" kern="1200" dirty="0">
                          <a:solidFill>
                            <a:schemeClr val="tx1"/>
                          </a:solidFill>
                          <a:effectLst/>
                          <a:latin typeface="Segoe UI Variable Text" pitchFamily="2" charset="0"/>
                          <a:ea typeface="+mn-ea"/>
                          <a:cs typeface="+mn-cs"/>
                        </a:rPr>
                        <a:t>Low power processor</a:t>
                      </a:r>
                    </a:p>
                    <a:p>
                      <a:pPr marL="285750" lvl="0" indent="-285750">
                        <a:buFont typeface="Arial" panose="020B0604020202020204" pitchFamily="34" charset="0"/>
                        <a:buChar char="•"/>
                      </a:pPr>
                      <a:r>
                        <a:rPr lang="en-GB" sz="1800" kern="1200" dirty="0">
                          <a:solidFill>
                            <a:schemeClr val="tx1"/>
                          </a:solidFill>
                          <a:effectLst/>
                          <a:latin typeface="Segoe UI Variable Text" pitchFamily="2" charset="0"/>
                          <a:ea typeface="+mn-ea"/>
                          <a:cs typeface="+mn-cs"/>
                        </a:rPr>
                        <a:t>Minimal storage</a:t>
                      </a:r>
                    </a:p>
                    <a:p>
                      <a:pPr marL="285750" indent="-285750">
                        <a:buFont typeface="Arial" panose="020B0604020202020204" pitchFamily="34" charset="0"/>
                        <a:buChar char="•"/>
                      </a:pPr>
                      <a:endParaRPr lang="en-GB" dirty="0">
                        <a:latin typeface="Segoe UI Variable Text" pitchFamily="2" charset="0"/>
                      </a:endParaRPr>
                    </a:p>
                  </a:txBody>
                  <a:tcPr/>
                </a:tc>
                <a:extLst>
                  <a:ext uri="{0D108BD9-81ED-4DB2-BD59-A6C34878D82A}">
                    <a16:rowId xmlns:a16="http://schemas.microsoft.com/office/drawing/2014/main" val="1907359392"/>
                  </a:ext>
                </a:extLst>
              </a:tr>
              <a:tr h="370840">
                <a:tc>
                  <a:txBody>
                    <a:bodyPr/>
                    <a:lstStyle/>
                    <a:p>
                      <a:r>
                        <a:rPr lang="en-GB" b="1" dirty="0">
                          <a:solidFill>
                            <a:schemeClr val="bg1"/>
                          </a:solidFill>
                          <a:latin typeface="Segoe UI Variable Text" pitchFamily="2" charset="0"/>
                        </a:rPr>
                        <a:t>Reliability</a:t>
                      </a:r>
                    </a:p>
                  </a:txBody>
                  <a:tcPr>
                    <a:solidFill>
                      <a:schemeClr val="tx1"/>
                    </a:solidFill>
                  </a:tcPr>
                </a:tc>
                <a:tc>
                  <a:txBody>
                    <a:bodyPr/>
                    <a:lstStyle/>
                    <a:p>
                      <a:pPr marL="285750" lvl="0" indent="-285750">
                        <a:buFont typeface="Arial" panose="020B0604020202020204" pitchFamily="34" charset="0"/>
                        <a:buChar char="•"/>
                      </a:pPr>
                      <a:r>
                        <a:rPr lang="en-GB" sz="1800" kern="1200" dirty="0">
                          <a:solidFill>
                            <a:schemeClr val="tx1"/>
                          </a:solidFill>
                          <a:effectLst/>
                          <a:latin typeface="Segoe UI Variable Text" pitchFamily="2" charset="0"/>
                          <a:ea typeface="+mn-ea"/>
                          <a:cs typeface="+mn-cs"/>
                        </a:rPr>
                        <a:t>Designed to run continuously</a:t>
                      </a:r>
                    </a:p>
                    <a:p>
                      <a:pPr marL="285750" lvl="0" indent="-285750">
                        <a:buFont typeface="Arial" panose="020B0604020202020204" pitchFamily="34" charset="0"/>
                        <a:buChar char="•"/>
                      </a:pPr>
                      <a:r>
                        <a:rPr lang="en-GB" sz="1800" kern="1200" dirty="0">
                          <a:solidFill>
                            <a:schemeClr val="tx1"/>
                          </a:solidFill>
                          <a:effectLst/>
                          <a:latin typeface="Segoe UI Variable Text" pitchFamily="2" charset="0"/>
                          <a:ea typeface="+mn-ea"/>
                          <a:cs typeface="+mn-cs"/>
                        </a:rPr>
                        <a:t>Often operate without user interaction</a:t>
                      </a:r>
                    </a:p>
                    <a:p>
                      <a:pPr marL="285750" indent="-285750">
                        <a:buFont typeface="Arial" panose="020B0604020202020204" pitchFamily="34" charset="0"/>
                        <a:buChar char="•"/>
                      </a:pPr>
                      <a:endParaRPr lang="en-GB" dirty="0">
                        <a:latin typeface="Segoe UI Variable Text" pitchFamily="2" charset="0"/>
                      </a:endParaRPr>
                    </a:p>
                  </a:txBody>
                  <a:tcPr/>
                </a:tc>
                <a:extLst>
                  <a:ext uri="{0D108BD9-81ED-4DB2-BD59-A6C34878D82A}">
                    <a16:rowId xmlns:a16="http://schemas.microsoft.com/office/drawing/2014/main" val="1435077001"/>
                  </a:ext>
                </a:extLst>
              </a:tr>
            </a:tbl>
          </a:graphicData>
        </a:graphic>
      </p:graphicFrame>
    </p:spTree>
    <p:extLst>
      <p:ext uri="{BB962C8B-B14F-4D97-AF65-F5344CB8AC3E}">
        <p14:creationId xmlns:p14="http://schemas.microsoft.com/office/powerpoint/2010/main" val="42496177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1891D9-A90F-4373-B7D8-5C8C3DC73BD2}"/>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1FC4603-D626-936A-6341-EC41511D3DE6}"/>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Learning in Context</a:t>
            </a:r>
          </a:p>
        </p:txBody>
      </p:sp>
      <p:pic>
        <p:nvPicPr>
          <p:cNvPr id="32" name="Picture 31">
            <a:extLst>
              <a:ext uri="{FF2B5EF4-FFF2-40B4-BE49-F238E27FC236}">
                <a16:creationId xmlns:a16="http://schemas.microsoft.com/office/drawing/2014/main" id="{E3646760-4083-43DE-4C91-4A4C2679EA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7AC4A3B3-8B7D-4310-D1A1-8180B663126E}"/>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CF80CB8F-69CC-E8FA-1691-B6FAA535714E}"/>
              </a:ext>
            </a:extLst>
          </p:cNvPr>
          <p:cNvSpPr txBox="1"/>
          <p:nvPr/>
        </p:nvSpPr>
        <p:spPr>
          <a:xfrm>
            <a:off x="221418" y="1185092"/>
            <a:ext cx="6293682" cy="830997"/>
          </a:xfrm>
          <a:prstGeom prst="rect">
            <a:avLst/>
          </a:prstGeom>
          <a:noFill/>
        </p:spPr>
        <p:txBody>
          <a:bodyPr wrap="square">
            <a:spAutoFit/>
          </a:bodyPr>
          <a:lstStyle/>
          <a:p>
            <a:r>
              <a:rPr lang="en-GB" sz="2400" b="1" dirty="0">
                <a:latin typeface="Segoe UI Variable Text" pitchFamily="2" charset="0"/>
              </a:rPr>
              <a:t>What are the characteristics of an embedded system?</a:t>
            </a:r>
          </a:p>
        </p:txBody>
      </p:sp>
      <p:pic>
        <p:nvPicPr>
          <p:cNvPr id="16" name="Graphic 15" descr="Thumbs up sign with solid fill">
            <a:extLst>
              <a:ext uri="{FF2B5EF4-FFF2-40B4-BE49-F238E27FC236}">
                <a16:creationId xmlns:a16="http://schemas.microsoft.com/office/drawing/2014/main" id="{B7A683A4-C466-EE7B-3E90-716AE51D474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65420" y="64481"/>
            <a:ext cx="727003" cy="727003"/>
          </a:xfrm>
          <a:prstGeom prst="rect">
            <a:avLst/>
          </a:prstGeom>
        </p:spPr>
      </p:pic>
      <p:sp>
        <p:nvSpPr>
          <p:cNvPr id="17" name="TextBox 16">
            <a:extLst>
              <a:ext uri="{FF2B5EF4-FFF2-40B4-BE49-F238E27FC236}">
                <a16:creationId xmlns:a16="http://schemas.microsoft.com/office/drawing/2014/main" id="{6E971BD4-5160-A99B-9E51-F521056A15F5}"/>
              </a:ext>
            </a:extLst>
          </p:cNvPr>
          <p:cNvSpPr txBox="1"/>
          <p:nvPr/>
        </p:nvSpPr>
        <p:spPr>
          <a:xfrm>
            <a:off x="7102378" y="139012"/>
            <a:ext cx="470481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graphicFrame>
        <p:nvGraphicFramePr>
          <p:cNvPr id="18" name="Table 17">
            <a:extLst>
              <a:ext uri="{FF2B5EF4-FFF2-40B4-BE49-F238E27FC236}">
                <a16:creationId xmlns:a16="http://schemas.microsoft.com/office/drawing/2014/main" id="{DB649176-127B-74B3-FA0E-49FE659964F6}"/>
              </a:ext>
            </a:extLst>
          </p:cNvPr>
          <p:cNvGraphicFramePr>
            <a:graphicFrameLocks noGrp="1"/>
          </p:cNvGraphicFramePr>
          <p:nvPr>
            <p:extLst>
              <p:ext uri="{D42A27DB-BD31-4B8C-83A1-F6EECF244321}">
                <p14:modId xmlns:p14="http://schemas.microsoft.com/office/powerpoint/2010/main" val="3733454430"/>
              </p:ext>
            </p:extLst>
          </p:nvPr>
        </p:nvGraphicFramePr>
        <p:xfrm>
          <a:off x="308194" y="2088960"/>
          <a:ext cx="5957226" cy="4297680"/>
        </p:xfrm>
        <a:graphic>
          <a:graphicData uri="http://schemas.openxmlformats.org/drawingml/2006/table">
            <a:tbl>
              <a:tblPr firstRow="1" bandRow="1">
                <a:tableStyleId>{5940675A-B579-460E-94D1-54222C63F5DA}</a:tableStyleId>
              </a:tblPr>
              <a:tblGrid>
                <a:gridCol w="1768551">
                  <a:extLst>
                    <a:ext uri="{9D8B030D-6E8A-4147-A177-3AD203B41FA5}">
                      <a16:colId xmlns:a16="http://schemas.microsoft.com/office/drawing/2014/main" val="2400298410"/>
                    </a:ext>
                  </a:extLst>
                </a:gridCol>
                <a:gridCol w="4188675">
                  <a:extLst>
                    <a:ext uri="{9D8B030D-6E8A-4147-A177-3AD203B41FA5}">
                      <a16:colId xmlns:a16="http://schemas.microsoft.com/office/drawing/2014/main" val="3742765936"/>
                    </a:ext>
                  </a:extLst>
                </a:gridCol>
              </a:tblGrid>
              <a:tr h="370840">
                <a:tc>
                  <a:txBody>
                    <a:bodyPr/>
                    <a:lstStyle/>
                    <a:p>
                      <a:r>
                        <a:rPr lang="en-GB" b="1" dirty="0">
                          <a:solidFill>
                            <a:schemeClr val="bg1"/>
                          </a:solidFill>
                          <a:latin typeface="Segoe UI Variable Text" pitchFamily="2" charset="0"/>
                        </a:rPr>
                        <a:t>Dedicated function</a:t>
                      </a:r>
                    </a:p>
                  </a:txBody>
                  <a:tcPr>
                    <a:solidFill>
                      <a:schemeClr val="tx1"/>
                    </a:solidFill>
                  </a:tcPr>
                </a:tc>
                <a:tc>
                  <a:txBody>
                    <a:bodyPr/>
                    <a:lstStyle/>
                    <a:p>
                      <a:pPr marL="285750" lvl="0" indent="-285750">
                        <a:buFont typeface="Arial" panose="020B0604020202020204" pitchFamily="34" charset="0"/>
                        <a:buChar char="•"/>
                      </a:pPr>
                      <a:r>
                        <a:rPr lang="en-GB" sz="1800" kern="1200" dirty="0">
                          <a:solidFill>
                            <a:schemeClr val="tx1"/>
                          </a:solidFill>
                          <a:effectLst/>
                          <a:latin typeface="Segoe UI Variable Text" pitchFamily="2" charset="0"/>
                          <a:ea typeface="+mn-ea"/>
                          <a:cs typeface="+mn-cs"/>
                        </a:rPr>
                        <a:t>Designed for one main task</a:t>
                      </a:r>
                    </a:p>
                    <a:p>
                      <a:pPr marL="285750" lvl="0" indent="-285750">
                        <a:buFont typeface="Arial" panose="020B0604020202020204" pitchFamily="34" charset="0"/>
                        <a:buChar char="•"/>
                      </a:pPr>
                      <a:r>
                        <a:rPr lang="en-GB" sz="1800" kern="1200" dirty="0">
                          <a:solidFill>
                            <a:schemeClr val="tx1"/>
                          </a:solidFill>
                          <a:effectLst/>
                          <a:latin typeface="Segoe UI Variable Text" pitchFamily="2" charset="0"/>
                          <a:ea typeface="+mn-ea"/>
                          <a:cs typeface="+mn-cs"/>
                        </a:rPr>
                        <a:t>Not intended to run many unrelated programs.</a:t>
                      </a:r>
                    </a:p>
                  </a:txBody>
                  <a:tcPr/>
                </a:tc>
                <a:extLst>
                  <a:ext uri="{0D108BD9-81ED-4DB2-BD59-A6C34878D82A}">
                    <a16:rowId xmlns:a16="http://schemas.microsoft.com/office/drawing/2014/main" val="3224010943"/>
                  </a:ext>
                </a:extLst>
              </a:tr>
              <a:tr h="370840">
                <a:tc>
                  <a:txBody>
                    <a:bodyPr/>
                    <a:lstStyle/>
                    <a:p>
                      <a:r>
                        <a:rPr lang="en-GB" b="1" dirty="0">
                          <a:solidFill>
                            <a:schemeClr val="bg1"/>
                          </a:solidFill>
                          <a:latin typeface="Segoe UI Variable Text" pitchFamily="2" charset="0"/>
                        </a:rPr>
                        <a:t>Real-time operation</a:t>
                      </a:r>
                    </a:p>
                  </a:txBody>
                  <a:tcPr>
                    <a:solidFill>
                      <a:schemeClr val="tx1"/>
                    </a:solidFill>
                  </a:tcPr>
                </a:tc>
                <a:tc>
                  <a:txBody>
                    <a:bodyPr/>
                    <a:lstStyle/>
                    <a:p>
                      <a:pPr marL="285750" lvl="0" indent="-285750">
                        <a:buFont typeface="Arial" panose="020B0604020202020204" pitchFamily="34" charset="0"/>
                        <a:buChar char="•"/>
                      </a:pPr>
                      <a:r>
                        <a:rPr lang="en-GB" sz="1800" kern="1200" dirty="0">
                          <a:solidFill>
                            <a:schemeClr val="tx1"/>
                          </a:solidFill>
                          <a:effectLst/>
                          <a:latin typeface="Segoe UI Variable Text" pitchFamily="2" charset="0"/>
                          <a:ea typeface="+mn-ea"/>
                          <a:cs typeface="+mn-cs"/>
                        </a:rPr>
                        <a:t>Must respond quickly and predictably</a:t>
                      </a:r>
                    </a:p>
                    <a:p>
                      <a:pPr marL="285750" lvl="0" indent="-285750">
                        <a:buFont typeface="Arial" panose="020B0604020202020204" pitchFamily="34" charset="0"/>
                        <a:buChar char="•"/>
                      </a:pPr>
                      <a:r>
                        <a:rPr lang="en-GB" sz="1800" kern="1200" dirty="0">
                          <a:solidFill>
                            <a:schemeClr val="tx1"/>
                          </a:solidFill>
                          <a:effectLst/>
                          <a:latin typeface="Segoe UI Variable Text" pitchFamily="2" charset="0"/>
                          <a:ea typeface="+mn-ea"/>
                          <a:cs typeface="+mn-cs"/>
                        </a:rPr>
                        <a:t>Often used where timing is critical</a:t>
                      </a:r>
                    </a:p>
                  </a:txBody>
                  <a:tcPr/>
                </a:tc>
                <a:extLst>
                  <a:ext uri="{0D108BD9-81ED-4DB2-BD59-A6C34878D82A}">
                    <a16:rowId xmlns:a16="http://schemas.microsoft.com/office/drawing/2014/main" val="4267861622"/>
                  </a:ext>
                </a:extLst>
              </a:tr>
              <a:tr h="370840">
                <a:tc>
                  <a:txBody>
                    <a:bodyPr/>
                    <a:lstStyle/>
                    <a:p>
                      <a:r>
                        <a:rPr lang="en-GB" b="1" dirty="0">
                          <a:solidFill>
                            <a:schemeClr val="bg1"/>
                          </a:solidFill>
                          <a:latin typeface="Segoe UI Variable Text" pitchFamily="2" charset="0"/>
                        </a:rPr>
                        <a:t>Built into larger system</a:t>
                      </a:r>
                    </a:p>
                  </a:txBody>
                  <a:tcPr>
                    <a:solidFill>
                      <a:schemeClr val="tx1"/>
                    </a:solidFill>
                  </a:tcPr>
                </a:tc>
                <a:tc>
                  <a:txBody>
                    <a:bodyPr/>
                    <a:lstStyle/>
                    <a:p>
                      <a:pPr marL="285750" lvl="0" indent="-285750">
                        <a:buFont typeface="Arial" panose="020B0604020202020204" pitchFamily="34" charset="0"/>
                        <a:buChar char="•"/>
                      </a:pPr>
                      <a:r>
                        <a:rPr lang="en-GB" sz="1800" kern="1200" dirty="0">
                          <a:solidFill>
                            <a:schemeClr val="tx1"/>
                          </a:solidFill>
                          <a:effectLst/>
                          <a:latin typeface="Segoe UI Variable Text" pitchFamily="2" charset="0"/>
                          <a:ea typeface="+mn-ea"/>
                          <a:cs typeface="+mn-cs"/>
                        </a:rPr>
                        <a:t>Not usually used on their own</a:t>
                      </a:r>
                    </a:p>
                    <a:p>
                      <a:pPr marL="285750" lvl="0" indent="-285750">
                        <a:buFont typeface="Arial" panose="020B0604020202020204" pitchFamily="34" charset="0"/>
                        <a:buChar char="•"/>
                      </a:pPr>
                      <a:r>
                        <a:rPr lang="en-GB" sz="1800" kern="1200" dirty="0">
                          <a:solidFill>
                            <a:schemeClr val="tx1"/>
                          </a:solidFill>
                          <a:effectLst/>
                          <a:latin typeface="Segoe UI Variable Text" pitchFamily="2" charset="0"/>
                          <a:ea typeface="+mn-ea"/>
                          <a:cs typeface="+mn-cs"/>
                        </a:rPr>
                        <a:t>Part of another device</a:t>
                      </a:r>
                    </a:p>
                  </a:txBody>
                  <a:tcPr/>
                </a:tc>
                <a:extLst>
                  <a:ext uri="{0D108BD9-81ED-4DB2-BD59-A6C34878D82A}">
                    <a16:rowId xmlns:a16="http://schemas.microsoft.com/office/drawing/2014/main" val="1643077153"/>
                  </a:ext>
                </a:extLst>
              </a:tr>
              <a:tr h="370840">
                <a:tc>
                  <a:txBody>
                    <a:bodyPr/>
                    <a:lstStyle/>
                    <a:p>
                      <a:r>
                        <a:rPr lang="en-GB" b="1" dirty="0">
                          <a:solidFill>
                            <a:schemeClr val="bg1"/>
                          </a:solidFill>
                          <a:latin typeface="Segoe UI Variable Text" pitchFamily="2" charset="0"/>
                        </a:rPr>
                        <a:t>Limited hardware resources</a:t>
                      </a:r>
                    </a:p>
                  </a:txBody>
                  <a:tcPr>
                    <a:solidFill>
                      <a:schemeClr val="tx1"/>
                    </a:solidFill>
                  </a:tcPr>
                </a:tc>
                <a:tc>
                  <a:txBody>
                    <a:bodyPr/>
                    <a:lstStyle/>
                    <a:p>
                      <a:pPr marL="285750" lvl="0" indent="-285750">
                        <a:buFont typeface="Arial" panose="020B0604020202020204" pitchFamily="34" charset="0"/>
                        <a:buChar char="•"/>
                      </a:pPr>
                      <a:r>
                        <a:rPr lang="en-GB" sz="1800" kern="1200" dirty="0">
                          <a:solidFill>
                            <a:schemeClr val="tx1"/>
                          </a:solidFill>
                          <a:effectLst/>
                          <a:latin typeface="Segoe UI Variable Text" pitchFamily="2" charset="0"/>
                          <a:ea typeface="+mn-ea"/>
                          <a:cs typeface="+mn-cs"/>
                        </a:rPr>
                        <a:t>Small amount of memory</a:t>
                      </a:r>
                    </a:p>
                    <a:p>
                      <a:pPr marL="285750" lvl="0" indent="-285750">
                        <a:buFont typeface="Arial" panose="020B0604020202020204" pitchFamily="34" charset="0"/>
                        <a:buChar char="•"/>
                      </a:pPr>
                      <a:r>
                        <a:rPr lang="en-GB" sz="1800" kern="1200" dirty="0">
                          <a:solidFill>
                            <a:schemeClr val="tx1"/>
                          </a:solidFill>
                          <a:effectLst/>
                          <a:latin typeface="Segoe UI Variable Text" pitchFamily="2" charset="0"/>
                          <a:ea typeface="+mn-ea"/>
                          <a:cs typeface="+mn-cs"/>
                        </a:rPr>
                        <a:t>Low power processor</a:t>
                      </a:r>
                    </a:p>
                    <a:p>
                      <a:pPr marL="285750" lvl="0" indent="-285750">
                        <a:buFont typeface="Arial" panose="020B0604020202020204" pitchFamily="34" charset="0"/>
                        <a:buChar char="•"/>
                      </a:pPr>
                      <a:r>
                        <a:rPr lang="en-GB" sz="1800" kern="1200" dirty="0">
                          <a:solidFill>
                            <a:schemeClr val="tx1"/>
                          </a:solidFill>
                          <a:effectLst/>
                          <a:latin typeface="Segoe UI Variable Text" pitchFamily="2" charset="0"/>
                          <a:ea typeface="+mn-ea"/>
                          <a:cs typeface="+mn-cs"/>
                        </a:rPr>
                        <a:t>Minimal storage</a:t>
                      </a:r>
                    </a:p>
                  </a:txBody>
                  <a:tcPr/>
                </a:tc>
                <a:extLst>
                  <a:ext uri="{0D108BD9-81ED-4DB2-BD59-A6C34878D82A}">
                    <a16:rowId xmlns:a16="http://schemas.microsoft.com/office/drawing/2014/main" val="1907359392"/>
                  </a:ext>
                </a:extLst>
              </a:tr>
              <a:tr h="370840">
                <a:tc>
                  <a:txBody>
                    <a:bodyPr/>
                    <a:lstStyle/>
                    <a:p>
                      <a:r>
                        <a:rPr lang="en-GB" b="1" dirty="0">
                          <a:solidFill>
                            <a:schemeClr val="bg1"/>
                          </a:solidFill>
                          <a:latin typeface="Segoe UI Variable Text" pitchFamily="2" charset="0"/>
                        </a:rPr>
                        <a:t>Reliability</a:t>
                      </a:r>
                    </a:p>
                  </a:txBody>
                  <a:tcPr>
                    <a:solidFill>
                      <a:schemeClr val="tx1"/>
                    </a:solidFill>
                  </a:tcPr>
                </a:tc>
                <a:tc>
                  <a:txBody>
                    <a:bodyPr/>
                    <a:lstStyle/>
                    <a:p>
                      <a:pPr marL="285750" lvl="0" indent="-285750">
                        <a:buFont typeface="Arial" panose="020B0604020202020204" pitchFamily="34" charset="0"/>
                        <a:buChar char="•"/>
                      </a:pPr>
                      <a:r>
                        <a:rPr lang="en-GB" sz="1800" kern="1200" dirty="0">
                          <a:solidFill>
                            <a:schemeClr val="tx1"/>
                          </a:solidFill>
                          <a:effectLst/>
                          <a:latin typeface="Segoe UI Variable Text" pitchFamily="2" charset="0"/>
                          <a:ea typeface="+mn-ea"/>
                          <a:cs typeface="+mn-cs"/>
                        </a:rPr>
                        <a:t>Designed to run continuously</a:t>
                      </a:r>
                    </a:p>
                    <a:p>
                      <a:pPr marL="285750" lvl="0" indent="-285750">
                        <a:buFont typeface="Arial" panose="020B0604020202020204" pitchFamily="34" charset="0"/>
                        <a:buChar char="•"/>
                      </a:pPr>
                      <a:r>
                        <a:rPr lang="en-GB" sz="1800" kern="1200" dirty="0">
                          <a:solidFill>
                            <a:schemeClr val="tx1"/>
                          </a:solidFill>
                          <a:effectLst/>
                          <a:latin typeface="Segoe UI Variable Text" pitchFamily="2" charset="0"/>
                          <a:ea typeface="+mn-ea"/>
                          <a:cs typeface="+mn-cs"/>
                        </a:rPr>
                        <a:t>Often operate without user interaction</a:t>
                      </a:r>
                    </a:p>
                  </a:txBody>
                  <a:tcPr/>
                </a:tc>
                <a:extLst>
                  <a:ext uri="{0D108BD9-81ED-4DB2-BD59-A6C34878D82A}">
                    <a16:rowId xmlns:a16="http://schemas.microsoft.com/office/drawing/2014/main" val="1435077001"/>
                  </a:ext>
                </a:extLst>
              </a:tr>
            </a:tbl>
          </a:graphicData>
        </a:graphic>
      </p:graphicFrame>
      <p:cxnSp>
        <p:nvCxnSpPr>
          <p:cNvPr id="4" name="Straight Connector 3">
            <a:extLst>
              <a:ext uri="{FF2B5EF4-FFF2-40B4-BE49-F238E27FC236}">
                <a16:creationId xmlns:a16="http://schemas.microsoft.com/office/drawing/2014/main" id="{A14D501A-0DC4-F137-77C8-8BA23A0EDD2A}"/>
              </a:ext>
            </a:extLst>
          </p:cNvPr>
          <p:cNvCxnSpPr>
            <a:cxnSpLocks/>
          </p:cNvCxnSpPr>
          <p:nvPr/>
        </p:nvCxnSpPr>
        <p:spPr>
          <a:xfrm>
            <a:off x="6750084" y="1120847"/>
            <a:ext cx="11430" cy="552263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CFE2963F-D000-5C55-D68A-EDA8F1040469}"/>
              </a:ext>
            </a:extLst>
          </p:cNvPr>
          <p:cNvSpPr txBox="1"/>
          <p:nvPr/>
        </p:nvSpPr>
        <p:spPr>
          <a:xfrm>
            <a:off x="7241842" y="1185092"/>
            <a:ext cx="4425883" cy="369332"/>
          </a:xfrm>
          <a:prstGeom prst="rect">
            <a:avLst/>
          </a:prstGeom>
          <a:noFill/>
        </p:spPr>
        <p:txBody>
          <a:bodyPr wrap="square">
            <a:spAutoFit/>
          </a:bodyPr>
          <a:lstStyle/>
          <a:p>
            <a:r>
              <a:rPr lang="en-GB" sz="1800" b="1" dirty="0">
                <a:latin typeface="Segoe UI Variable Text" pitchFamily="2" charset="0"/>
              </a:rPr>
              <a:t>Learning in Context: Car airbag system</a:t>
            </a:r>
          </a:p>
        </p:txBody>
      </p:sp>
      <p:pic>
        <p:nvPicPr>
          <p:cNvPr id="8" name="Picture 7">
            <a:extLst>
              <a:ext uri="{FF2B5EF4-FFF2-40B4-BE49-F238E27FC236}">
                <a16:creationId xmlns:a16="http://schemas.microsoft.com/office/drawing/2014/main" id="{C360F721-8687-68FD-9BF6-CE2DA04BA10A}"/>
              </a:ext>
            </a:extLst>
          </p:cNvPr>
          <p:cNvPicPr>
            <a:picLocks noChangeAspect="1"/>
          </p:cNvPicPr>
          <p:nvPr/>
        </p:nvPicPr>
        <p:blipFill>
          <a:blip r:embed="rId5"/>
          <a:stretch>
            <a:fillRect/>
          </a:stretch>
        </p:blipFill>
        <p:spPr>
          <a:xfrm>
            <a:off x="7002754" y="1687395"/>
            <a:ext cx="4804436" cy="3202957"/>
          </a:xfrm>
          <a:prstGeom prst="rect">
            <a:avLst/>
          </a:prstGeom>
        </p:spPr>
      </p:pic>
      <p:sp>
        <p:nvSpPr>
          <p:cNvPr id="10" name="TextBox 9">
            <a:extLst>
              <a:ext uri="{FF2B5EF4-FFF2-40B4-BE49-F238E27FC236}">
                <a16:creationId xmlns:a16="http://schemas.microsoft.com/office/drawing/2014/main" id="{35EC3E5A-B8AE-0C83-558D-B8655C30584C}"/>
              </a:ext>
            </a:extLst>
          </p:cNvPr>
          <p:cNvSpPr txBox="1"/>
          <p:nvPr/>
        </p:nvSpPr>
        <p:spPr>
          <a:xfrm>
            <a:off x="7002754" y="5125421"/>
            <a:ext cx="4804436" cy="923330"/>
          </a:xfrm>
          <a:prstGeom prst="rect">
            <a:avLst/>
          </a:prstGeom>
          <a:solidFill>
            <a:schemeClr val="bg1">
              <a:lumMod val="95000"/>
            </a:schemeClr>
          </a:solidFill>
        </p:spPr>
        <p:txBody>
          <a:bodyPr wrap="square">
            <a:spAutoFit/>
          </a:bodyPr>
          <a:lstStyle/>
          <a:p>
            <a:r>
              <a:rPr lang="en-GB" b="1" dirty="0">
                <a:latin typeface="Segoe UI Variable Text" pitchFamily="2" charset="0"/>
              </a:rPr>
              <a:t>Task </a:t>
            </a:r>
          </a:p>
          <a:p>
            <a:r>
              <a:rPr lang="en-GB" dirty="0">
                <a:latin typeface="Segoe UI Variable Text" pitchFamily="2" charset="0"/>
              </a:rPr>
              <a:t>Using the table provided, identify the characteristics of a car airbag system. </a:t>
            </a:r>
            <a:endParaRPr lang="en-GB" dirty="0"/>
          </a:p>
        </p:txBody>
      </p:sp>
    </p:spTree>
    <p:extLst>
      <p:ext uri="{BB962C8B-B14F-4D97-AF65-F5344CB8AC3E}">
        <p14:creationId xmlns:p14="http://schemas.microsoft.com/office/powerpoint/2010/main" val="23603907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DFA49E-5D0C-197C-2F36-D9CA24E5D2F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B7957AD-1F06-2925-B8FF-AE33D10EFB96}"/>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Learning in Context</a:t>
            </a:r>
          </a:p>
        </p:txBody>
      </p:sp>
      <p:pic>
        <p:nvPicPr>
          <p:cNvPr id="32" name="Picture 31">
            <a:extLst>
              <a:ext uri="{FF2B5EF4-FFF2-40B4-BE49-F238E27FC236}">
                <a16:creationId xmlns:a16="http://schemas.microsoft.com/office/drawing/2014/main" id="{0F272F4A-8FF4-FF10-97B3-C75F0FD0F1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91D99796-43AA-5D1A-EAD2-509477AF24B3}"/>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CAE44CD2-DC3E-4831-8358-F6E7A949535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65420" y="64481"/>
            <a:ext cx="727003" cy="727003"/>
          </a:xfrm>
          <a:prstGeom prst="rect">
            <a:avLst/>
          </a:prstGeom>
        </p:spPr>
      </p:pic>
      <p:sp>
        <p:nvSpPr>
          <p:cNvPr id="17" name="TextBox 16">
            <a:extLst>
              <a:ext uri="{FF2B5EF4-FFF2-40B4-BE49-F238E27FC236}">
                <a16:creationId xmlns:a16="http://schemas.microsoft.com/office/drawing/2014/main" id="{71A3D1BA-379B-7502-E54B-C2B2BCD2A3D6}"/>
              </a:ext>
            </a:extLst>
          </p:cNvPr>
          <p:cNvSpPr txBox="1"/>
          <p:nvPr/>
        </p:nvSpPr>
        <p:spPr>
          <a:xfrm>
            <a:off x="7102378" y="139012"/>
            <a:ext cx="470481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pic>
        <p:nvPicPr>
          <p:cNvPr id="8" name="Picture 7">
            <a:extLst>
              <a:ext uri="{FF2B5EF4-FFF2-40B4-BE49-F238E27FC236}">
                <a16:creationId xmlns:a16="http://schemas.microsoft.com/office/drawing/2014/main" id="{DE497BFD-A160-0B17-F403-D1F5BB88B726}"/>
              </a:ext>
            </a:extLst>
          </p:cNvPr>
          <p:cNvPicPr>
            <a:picLocks noChangeAspect="1"/>
          </p:cNvPicPr>
          <p:nvPr/>
        </p:nvPicPr>
        <p:blipFill>
          <a:blip r:embed="rId5"/>
          <a:stretch>
            <a:fillRect/>
          </a:stretch>
        </p:blipFill>
        <p:spPr>
          <a:xfrm>
            <a:off x="3937112" y="3404083"/>
            <a:ext cx="4358022" cy="2905348"/>
          </a:xfrm>
          <a:prstGeom prst="rect">
            <a:avLst/>
          </a:prstGeom>
        </p:spPr>
      </p:pic>
      <p:sp>
        <p:nvSpPr>
          <p:cNvPr id="7" name="TextBox 6">
            <a:extLst>
              <a:ext uri="{FF2B5EF4-FFF2-40B4-BE49-F238E27FC236}">
                <a16:creationId xmlns:a16="http://schemas.microsoft.com/office/drawing/2014/main" id="{7EA720FF-A726-1293-4DB4-589454A7A607}"/>
              </a:ext>
            </a:extLst>
          </p:cNvPr>
          <p:cNvSpPr txBox="1"/>
          <p:nvPr/>
        </p:nvSpPr>
        <p:spPr>
          <a:xfrm>
            <a:off x="224789" y="1416108"/>
            <a:ext cx="3480437" cy="1815882"/>
          </a:xfrm>
          <a:prstGeom prst="rect">
            <a:avLst/>
          </a:prstGeom>
          <a:noFill/>
          <a:ln>
            <a:solidFill>
              <a:schemeClr val="tx1"/>
            </a:solidFill>
          </a:ln>
        </p:spPr>
        <p:txBody>
          <a:bodyPr wrap="square">
            <a:spAutoFit/>
          </a:bodyPr>
          <a:lstStyle/>
          <a:p>
            <a:r>
              <a:rPr lang="en-GB" sz="1600" b="1" dirty="0">
                <a:latin typeface="Segoe UI Variable Text" pitchFamily="2" charset="0"/>
              </a:rPr>
              <a:t>Dedicated function</a:t>
            </a:r>
          </a:p>
          <a:p>
            <a:r>
              <a:rPr lang="en-GB" sz="1600" dirty="0">
                <a:latin typeface="Segoe UI Variable Text" pitchFamily="2" charset="0"/>
              </a:rPr>
              <a:t>The system has one primary purpose: detecting a collision and deploying the airbags when necessary. It is not designed to run games, web browsers, or other unrelated software.</a:t>
            </a:r>
          </a:p>
        </p:txBody>
      </p:sp>
      <p:sp>
        <p:nvSpPr>
          <p:cNvPr id="12" name="TextBox 11">
            <a:extLst>
              <a:ext uri="{FF2B5EF4-FFF2-40B4-BE49-F238E27FC236}">
                <a16:creationId xmlns:a16="http://schemas.microsoft.com/office/drawing/2014/main" id="{75C30534-6D97-B7FB-F52A-BC43BBB764A1}"/>
              </a:ext>
            </a:extLst>
          </p:cNvPr>
          <p:cNvSpPr txBox="1"/>
          <p:nvPr/>
        </p:nvSpPr>
        <p:spPr>
          <a:xfrm>
            <a:off x="224790" y="3404083"/>
            <a:ext cx="3480436" cy="1569660"/>
          </a:xfrm>
          <a:prstGeom prst="rect">
            <a:avLst/>
          </a:prstGeom>
          <a:noFill/>
          <a:ln>
            <a:solidFill>
              <a:schemeClr val="tx1"/>
            </a:solidFill>
          </a:ln>
        </p:spPr>
        <p:txBody>
          <a:bodyPr wrap="square">
            <a:spAutoFit/>
          </a:bodyPr>
          <a:lstStyle/>
          <a:p>
            <a:r>
              <a:rPr lang="en-GB" sz="1600" b="1" dirty="0">
                <a:latin typeface="Segoe UI Variable Text" pitchFamily="2" charset="0"/>
              </a:rPr>
              <a:t>Real-time operation</a:t>
            </a:r>
          </a:p>
          <a:p>
            <a:r>
              <a:rPr lang="en-GB" sz="1600" dirty="0">
                <a:latin typeface="Segoe UI Variable Text" pitchFamily="2" charset="0"/>
              </a:rPr>
              <a:t>The system must react within milliseconds of detecting a crash. Any delay could result in serious injury or death, making precise timing critical.</a:t>
            </a:r>
          </a:p>
        </p:txBody>
      </p:sp>
      <p:sp>
        <p:nvSpPr>
          <p:cNvPr id="14" name="TextBox 13">
            <a:extLst>
              <a:ext uri="{FF2B5EF4-FFF2-40B4-BE49-F238E27FC236}">
                <a16:creationId xmlns:a16="http://schemas.microsoft.com/office/drawing/2014/main" id="{7B9A0DEF-6CC5-BAA3-EA55-9FE4E243D62C}"/>
              </a:ext>
            </a:extLst>
          </p:cNvPr>
          <p:cNvSpPr txBox="1"/>
          <p:nvPr/>
        </p:nvSpPr>
        <p:spPr>
          <a:xfrm>
            <a:off x="8486775" y="1364456"/>
            <a:ext cx="3320415" cy="1815882"/>
          </a:xfrm>
          <a:prstGeom prst="rect">
            <a:avLst/>
          </a:prstGeom>
          <a:noFill/>
          <a:ln>
            <a:solidFill>
              <a:schemeClr val="tx1"/>
            </a:solidFill>
          </a:ln>
        </p:spPr>
        <p:txBody>
          <a:bodyPr wrap="square">
            <a:spAutoFit/>
          </a:bodyPr>
          <a:lstStyle/>
          <a:p>
            <a:r>
              <a:rPr lang="en-GB" sz="1600" b="1" dirty="0">
                <a:latin typeface="Segoe UI Variable Text" pitchFamily="2" charset="0"/>
              </a:rPr>
              <a:t>Built into a larger system</a:t>
            </a:r>
          </a:p>
          <a:p>
            <a:r>
              <a:rPr lang="en-GB" sz="1600" dirty="0">
                <a:latin typeface="Segoe UI Variable Text" pitchFamily="2" charset="0"/>
              </a:rPr>
              <a:t>The airbag controller is part of the car's overall safety system. It works alongside sensors, seatbelt tensioners, and other vehicle components rather than functioning as a standalone device.</a:t>
            </a:r>
          </a:p>
        </p:txBody>
      </p:sp>
      <p:sp>
        <p:nvSpPr>
          <p:cNvPr id="19" name="TextBox 18">
            <a:extLst>
              <a:ext uri="{FF2B5EF4-FFF2-40B4-BE49-F238E27FC236}">
                <a16:creationId xmlns:a16="http://schemas.microsoft.com/office/drawing/2014/main" id="{9F633F96-DD70-44B5-D099-AEA84828B4E8}"/>
              </a:ext>
            </a:extLst>
          </p:cNvPr>
          <p:cNvSpPr txBox="1"/>
          <p:nvPr/>
        </p:nvSpPr>
        <p:spPr>
          <a:xfrm>
            <a:off x="8486774" y="3280972"/>
            <a:ext cx="3320415" cy="2062103"/>
          </a:xfrm>
          <a:prstGeom prst="rect">
            <a:avLst/>
          </a:prstGeom>
          <a:noFill/>
          <a:ln>
            <a:solidFill>
              <a:schemeClr val="tx1"/>
            </a:solidFill>
          </a:ln>
        </p:spPr>
        <p:txBody>
          <a:bodyPr wrap="square">
            <a:spAutoFit/>
          </a:bodyPr>
          <a:lstStyle/>
          <a:p>
            <a:r>
              <a:rPr lang="en-GB" sz="1600" b="1" dirty="0">
                <a:latin typeface="Segoe UI Variable Text" pitchFamily="2" charset="0"/>
              </a:rPr>
              <a:t>Limited hardware resources</a:t>
            </a:r>
          </a:p>
          <a:p>
            <a:r>
              <a:rPr lang="en-GB" sz="1600" dirty="0">
                <a:latin typeface="Segoe UI Variable Text" pitchFamily="2" charset="0"/>
              </a:rPr>
              <a:t>The controller uses a small microprocessor with limited memory and storage because it only needs to perform a specific task. Using more powerful hardware would increase cost unnecessarily.</a:t>
            </a:r>
          </a:p>
        </p:txBody>
      </p:sp>
      <p:sp>
        <p:nvSpPr>
          <p:cNvPr id="21" name="TextBox 20">
            <a:extLst>
              <a:ext uri="{FF2B5EF4-FFF2-40B4-BE49-F238E27FC236}">
                <a16:creationId xmlns:a16="http://schemas.microsoft.com/office/drawing/2014/main" id="{E256E816-FFE5-330E-F5DC-D4D88B5ABFA1}"/>
              </a:ext>
            </a:extLst>
          </p:cNvPr>
          <p:cNvSpPr txBox="1"/>
          <p:nvPr/>
        </p:nvSpPr>
        <p:spPr>
          <a:xfrm>
            <a:off x="3937112" y="1416108"/>
            <a:ext cx="4082938" cy="1569660"/>
          </a:xfrm>
          <a:prstGeom prst="rect">
            <a:avLst/>
          </a:prstGeom>
          <a:noFill/>
          <a:ln>
            <a:solidFill>
              <a:schemeClr val="tx1"/>
            </a:solidFill>
          </a:ln>
        </p:spPr>
        <p:txBody>
          <a:bodyPr wrap="square">
            <a:spAutoFit/>
          </a:bodyPr>
          <a:lstStyle/>
          <a:p>
            <a:r>
              <a:rPr lang="en-GB" sz="1600" b="1" dirty="0">
                <a:latin typeface="Segoe UI Variable Text" pitchFamily="2" charset="0"/>
              </a:rPr>
              <a:t>Reliability</a:t>
            </a:r>
          </a:p>
          <a:p>
            <a:r>
              <a:rPr lang="en-GB" sz="1600" dirty="0">
                <a:latin typeface="Segoe UI Variable Text" pitchFamily="2" charset="0"/>
              </a:rPr>
              <a:t>The system must operate continuously whenever the vehicle is running, often for many years without maintenance. It must function correctly the first time it is needed, even if the driver never interacts with it.</a:t>
            </a:r>
          </a:p>
        </p:txBody>
      </p:sp>
      <p:cxnSp>
        <p:nvCxnSpPr>
          <p:cNvPr id="23" name="Straight Arrow Connector 22">
            <a:extLst>
              <a:ext uri="{FF2B5EF4-FFF2-40B4-BE49-F238E27FC236}">
                <a16:creationId xmlns:a16="http://schemas.microsoft.com/office/drawing/2014/main" id="{D9A27539-697D-6D73-073A-FA91697687A3}"/>
              </a:ext>
            </a:extLst>
          </p:cNvPr>
          <p:cNvCxnSpPr>
            <a:cxnSpLocks/>
            <a:endCxn id="21" idx="2"/>
          </p:cNvCxnSpPr>
          <p:nvPr/>
        </p:nvCxnSpPr>
        <p:spPr>
          <a:xfrm flipH="1" flipV="1">
            <a:off x="5978581" y="2985768"/>
            <a:ext cx="117418" cy="767082"/>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24" name="Straight Arrow Connector 23">
            <a:extLst>
              <a:ext uri="{FF2B5EF4-FFF2-40B4-BE49-F238E27FC236}">
                <a16:creationId xmlns:a16="http://schemas.microsoft.com/office/drawing/2014/main" id="{263D3180-31F8-2EC8-095D-F3A81ECBB06D}"/>
              </a:ext>
            </a:extLst>
          </p:cNvPr>
          <p:cNvCxnSpPr>
            <a:cxnSpLocks/>
            <a:endCxn id="12" idx="3"/>
          </p:cNvCxnSpPr>
          <p:nvPr/>
        </p:nvCxnSpPr>
        <p:spPr>
          <a:xfrm flipH="1" flipV="1">
            <a:off x="3705226" y="4188913"/>
            <a:ext cx="819149" cy="667844"/>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27" name="Straight Arrow Connector 26">
            <a:extLst>
              <a:ext uri="{FF2B5EF4-FFF2-40B4-BE49-F238E27FC236}">
                <a16:creationId xmlns:a16="http://schemas.microsoft.com/office/drawing/2014/main" id="{1A5BAAB6-5902-133F-4A0A-41F6B4D624D1}"/>
              </a:ext>
            </a:extLst>
          </p:cNvPr>
          <p:cNvCxnSpPr>
            <a:cxnSpLocks/>
          </p:cNvCxnSpPr>
          <p:nvPr/>
        </p:nvCxnSpPr>
        <p:spPr>
          <a:xfrm flipH="1" flipV="1">
            <a:off x="3725347" y="3180338"/>
            <a:ext cx="1122878" cy="762353"/>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29" name="Straight Arrow Connector 28">
            <a:extLst>
              <a:ext uri="{FF2B5EF4-FFF2-40B4-BE49-F238E27FC236}">
                <a16:creationId xmlns:a16="http://schemas.microsoft.com/office/drawing/2014/main" id="{EB3B8856-1C85-3A94-55BC-F65418CCD9CE}"/>
              </a:ext>
            </a:extLst>
          </p:cNvPr>
          <p:cNvCxnSpPr>
            <a:cxnSpLocks/>
          </p:cNvCxnSpPr>
          <p:nvPr/>
        </p:nvCxnSpPr>
        <p:spPr>
          <a:xfrm flipV="1">
            <a:off x="7648575" y="2406747"/>
            <a:ext cx="858321" cy="1270916"/>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34" name="Straight Arrow Connector 33">
            <a:extLst>
              <a:ext uri="{FF2B5EF4-FFF2-40B4-BE49-F238E27FC236}">
                <a16:creationId xmlns:a16="http://schemas.microsoft.com/office/drawing/2014/main" id="{CE1BFD1B-339A-ECEE-E56D-3EA476641835}"/>
              </a:ext>
            </a:extLst>
          </p:cNvPr>
          <p:cNvCxnSpPr>
            <a:cxnSpLocks/>
            <a:endCxn id="19" idx="1"/>
          </p:cNvCxnSpPr>
          <p:nvPr/>
        </p:nvCxnSpPr>
        <p:spPr>
          <a:xfrm flipV="1">
            <a:off x="7648575" y="4312024"/>
            <a:ext cx="838199" cy="280392"/>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895278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92923A-7AC2-74C4-D0DF-BD963AD4CBA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6390231-52A4-7F95-F992-48329ABDC1DB}"/>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Guided practice</a:t>
            </a:r>
          </a:p>
        </p:txBody>
      </p:sp>
      <p:pic>
        <p:nvPicPr>
          <p:cNvPr id="32" name="Picture 31">
            <a:extLst>
              <a:ext uri="{FF2B5EF4-FFF2-40B4-BE49-F238E27FC236}">
                <a16:creationId xmlns:a16="http://schemas.microsoft.com/office/drawing/2014/main" id="{97FCD0E3-1D3E-3194-F4CF-C83AF6D18A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776AB372-A94A-B09D-22E7-28166745E915}"/>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4B31908B-D46F-59B2-05BB-4BF9C0D89C70}"/>
              </a:ext>
            </a:extLst>
          </p:cNvPr>
          <p:cNvSpPr txBox="1"/>
          <p:nvPr/>
        </p:nvSpPr>
        <p:spPr>
          <a:xfrm>
            <a:off x="224790" y="1268535"/>
            <a:ext cx="8204835" cy="369332"/>
          </a:xfrm>
          <a:prstGeom prst="rect">
            <a:avLst/>
          </a:prstGeom>
          <a:noFill/>
        </p:spPr>
        <p:txBody>
          <a:bodyPr wrap="square" rtlCol="0">
            <a:spAutoFit/>
          </a:bodyPr>
          <a:lstStyle/>
          <a:p>
            <a:r>
              <a:rPr lang="en-GB" dirty="0">
                <a:latin typeface="Segoe UI Variable Text" pitchFamily="2" charset="0"/>
              </a:rPr>
              <a:t>Complete the guided practice activity to check your understanding.</a:t>
            </a:r>
          </a:p>
        </p:txBody>
      </p:sp>
    </p:spTree>
    <p:extLst>
      <p:ext uri="{BB962C8B-B14F-4D97-AF65-F5344CB8AC3E}">
        <p14:creationId xmlns:p14="http://schemas.microsoft.com/office/powerpoint/2010/main" val="55457798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1532</TotalTime>
  <Words>1289</Words>
  <Application>Microsoft Office PowerPoint</Application>
  <PresentationFormat>Widescreen</PresentationFormat>
  <Paragraphs>159</Paragraphs>
  <Slides>11</Slides>
  <Notes>10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11</vt:i4>
      </vt:variant>
    </vt:vector>
  </HeadingPairs>
  <TitlesOfParts>
    <vt:vector size="19" baseType="lpstr">
      <vt:lpstr>Aptos</vt:lpstr>
      <vt:lpstr>Aptos Display</vt:lpstr>
      <vt:lpstr>Arial</vt:lpstr>
      <vt:lpstr>Segoe UI Black</vt:lpstr>
      <vt:lpstr>Segoe UI Variable Display Semib</vt:lpstr>
      <vt:lpstr>Segoe UI Variable Text</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Simply Teach</dc:creator>
  <cp:lastModifiedBy>David Corbett</cp:lastModifiedBy>
  <cp:revision>79</cp:revision>
  <cp:lastPrinted>2026-02-17T16:07:28Z</cp:lastPrinted>
  <dcterms:created xsi:type="dcterms:W3CDTF">2026-01-24T22:14:20Z</dcterms:created>
  <dcterms:modified xsi:type="dcterms:W3CDTF">2026-06-12T18:40:24Z</dcterms:modified>
</cp:coreProperties>
</file>