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258" r:id="rId2"/>
    <p:sldId id="314" r:id="rId3"/>
    <p:sldId id="267" r:id="rId4"/>
    <p:sldId id="263" r:id="rId5"/>
    <p:sldId id="311" r:id="rId6"/>
    <p:sldId id="329" r:id="rId7"/>
    <p:sldId id="330" r:id="rId8"/>
    <p:sldId id="331" r:id="rId9"/>
    <p:sldId id="323" r:id="rId10"/>
    <p:sldId id="302" r:id="rId11"/>
    <p:sldId id="268" r:id="rId12"/>
  </p:sldIdLst>
  <p:sldSz cx="12192000" cy="6858000"/>
  <p:notesSz cx="6889750" cy="1002188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159" autoAdjust="0"/>
    <p:restoredTop sz="94660"/>
  </p:normalViewPr>
  <p:slideViewPr>
    <p:cSldViewPr snapToGrid="0">
      <p:cViewPr varScale="1">
        <p:scale>
          <a:sx n="67" d="100"/>
          <a:sy n="67" d="100"/>
        </p:scale>
        <p:origin x="604" y="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5558" cy="502835"/>
          </a:xfrm>
          <a:prstGeom prst="rect">
            <a:avLst/>
          </a:prstGeom>
        </p:spPr>
        <p:txBody>
          <a:bodyPr vert="horz" lIns="96634" tIns="48317" rIns="96634" bIns="48317" rtlCol="0"/>
          <a:lstStyle>
            <a:lvl1pPr algn="l">
              <a:defRPr sz="1300"/>
            </a:lvl1pPr>
          </a:lstStyle>
          <a:p>
            <a:endParaRPr lang="en-GB"/>
          </a:p>
        </p:txBody>
      </p:sp>
      <p:sp>
        <p:nvSpPr>
          <p:cNvPr id="3" name="Date Placeholder 2"/>
          <p:cNvSpPr>
            <a:spLocks noGrp="1"/>
          </p:cNvSpPr>
          <p:nvPr>
            <p:ph type="dt" idx="1"/>
          </p:nvPr>
        </p:nvSpPr>
        <p:spPr>
          <a:xfrm>
            <a:off x="3902597" y="0"/>
            <a:ext cx="2985558" cy="502835"/>
          </a:xfrm>
          <a:prstGeom prst="rect">
            <a:avLst/>
          </a:prstGeom>
        </p:spPr>
        <p:txBody>
          <a:bodyPr vert="horz" lIns="96634" tIns="48317" rIns="96634" bIns="48317" rtlCol="0"/>
          <a:lstStyle>
            <a:lvl1pPr algn="r">
              <a:defRPr sz="1300"/>
            </a:lvl1pPr>
          </a:lstStyle>
          <a:p>
            <a:fld id="{A47F04B1-EDDA-4D32-9534-CCB3E4CDFA31}" type="datetimeFigureOut">
              <a:rPr lang="en-GB" smtClean="0"/>
              <a:t>09/06/2026</a:t>
            </a:fld>
            <a:endParaRPr lang="en-GB"/>
          </a:p>
        </p:txBody>
      </p:sp>
      <p:sp>
        <p:nvSpPr>
          <p:cNvPr id="4" name="Slide Image Placeholder 3"/>
          <p:cNvSpPr>
            <a:spLocks noGrp="1" noRot="1" noChangeAspect="1"/>
          </p:cNvSpPr>
          <p:nvPr>
            <p:ph type="sldImg" idx="2"/>
          </p:nvPr>
        </p:nvSpPr>
        <p:spPr>
          <a:xfrm>
            <a:off x="438150" y="1252538"/>
            <a:ext cx="6013450" cy="3382962"/>
          </a:xfrm>
          <a:prstGeom prst="rect">
            <a:avLst/>
          </a:prstGeom>
          <a:noFill/>
          <a:ln w="12700">
            <a:solidFill>
              <a:prstClr val="black"/>
            </a:solidFill>
          </a:ln>
        </p:spPr>
        <p:txBody>
          <a:bodyPr vert="horz" lIns="96634" tIns="48317" rIns="96634" bIns="48317" rtlCol="0" anchor="ctr"/>
          <a:lstStyle/>
          <a:p>
            <a:endParaRPr lang="en-GB"/>
          </a:p>
        </p:txBody>
      </p:sp>
      <p:sp>
        <p:nvSpPr>
          <p:cNvPr id="5" name="Notes Placeholder 4"/>
          <p:cNvSpPr>
            <a:spLocks noGrp="1"/>
          </p:cNvSpPr>
          <p:nvPr>
            <p:ph type="body" sz="quarter" idx="3"/>
          </p:nvPr>
        </p:nvSpPr>
        <p:spPr>
          <a:xfrm>
            <a:off x="688975" y="4823034"/>
            <a:ext cx="5511800" cy="3946118"/>
          </a:xfrm>
          <a:prstGeom prst="rect">
            <a:avLst/>
          </a:prstGeom>
        </p:spPr>
        <p:txBody>
          <a:bodyPr vert="horz" lIns="96634" tIns="48317" rIns="96634" bIns="48317"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519055"/>
            <a:ext cx="2985558" cy="502834"/>
          </a:xfrm>
          <a:prstGeom prst="rect">
            <a:avLst/>
          </a:prstGeom>
        </p:spPr>
        <p:txBody>
          <a:bodyPr vert="horz" lIns="96634" tIns="48317" rIns="96634" bIns="48317" rtlCol="0" anchor="b"/>
          <a:lstStyle>
            <a:lvl1pPr algn="l">
              <a:defRPr sz="1300"/>
            </a:lvl1pPr>
          </a:lstStyle>
          <a:p>
            <a:endParaRPr lang="en-GB"/>
          </a:p>
        </p:txBody>
      </p:sp>
      <p:sp>
        <p:nvSpPr>
          <p:cNvPr id="7" name="Slide Number Placeholder 6"/>
          <p:cNvSpPr>
            <a:spLocks noGrp="1"/>
          </p:cNvSpPr>
          <p:nvPr>
            <p:ph type="sldNum" sz="quarter" idx="5"/>
          </p:nvPr>
        </p:nvSpPr>
        <p:spPr>
          <a:xfrm>
            <a:off x="3902597" y="9519055"/>
            <a:ext cx="2985558" cy="502834"/>
          </a:xfrm>
          <a:prstGeom prst="rect">
            <a:avLst/>
          </a:prstGeom>
        </p:spPr>
        <p:txBody>
          <a:bodyPr vert="horz" lIns="96634" tIns="48317" rIns="96634" bIns="48317" rtlCol="0" anchor="b"/>
          <a:lstStyle>
            <a:lvl1pPr algn="r">
              <a:defRPr sz="1300"/>
            </a:lvl1pPr>
          </a:lstStyle>
          <a:p>
            <a:fld id="{B55CF561-0861-49F7-ADB4-44D0436595CD}" type="slidenum">
              <a:rPr lang="en-GB" smtClean="0"/>
              <a:t>‹#›</a:t>
            </a:fld>
            <a:endParaRPr lang="en-GB"/>
          </a:p>
        </p:txBody>
      </p:sp>
    </p:spTree>
    <p:extLst>
      <p:ext uri="{BB962C8B-B14F-4D97-AF65-F5344CB8AC3E}">
        <p14:creationId xmlns:p14="http://schemas.microsoft.com/office/powerpoint/2010/main" val="476114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B55CF561-0861-49F7-ADB4-44D0436595CD}" type="slidenum">
              <a:rPr lang="en-GB" smtClean="0"/>
              <a:t>1</a:t>
            </a:fld>
            <a:endParaRPr lang="en-GB"/>
          </a:p>
        </p:txBody>
      </p:sp>
    </p:spTree>
    <p:extLst>
      <p:ext uri="{BB962C8B-B14F-4D97-AF65-F5344CB8AC3E}">
        <p14:creationId xmlns:p14="http://schemas.microsoft.com/office/powerpoint/2010/main" val="32540537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F712AE-BFCD-F981-E555-59FB0D635C1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235F296-1099-0DA5-50C3-AA7B6E509462}"/>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DDAE4BD6-571E-1613-B714-52CF4424CB00}"/>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2F04F424-F022-B25B-A61C-3DF87709AC8E}"/>
              </a:ext>
            </a:extLst>
          </p:cNvPr>
          <p:cNvSpPr>
            <a:spLocks noGrp="1"/>
          </p:cNvSpPr>
          <p:nvPr>
            <p:ph type="sldNum" sz="quarter" idx="5"/>
          </p:nvPr>
        </p:nvSpPr>
        <p:spPr/>
        <p:txBody>
          <a:bodyPr/>
          <a:lstStyle/>
          <a:p>
            <a:fld id="{B55CF561-0861-49F7-ADB4-44D0436595CD}" type="slidenum">
              <a:rPr lang="en-GB" smtClean="0"/>
              <a:t>10</a:t>
            </a:fld>
            <a:endParaRPr lang="en-GB"/>
          </a:p>
        </p:txBody>
      </p:sp>
    </p:spTree>
    <p:extLst>
      <p:ext uri="{BB962C8B-B14F-4D97-AF65-F5344CB8AC3E}">
        <p14:creationId xmlns:p14="http://schemas.microsoft.com/office/powerpoint/2010/main" val="1670899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F4F45D-3768-7913-7EAC-FDBC22C5BF3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BAAB5B1-9950-F64C-2DD6-817A9C17D01B}"/>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9564C42E-90EC-9602-F3FE-ABB86D0460FD}"/>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73E20D3C-5A14-C977-22A2-6C1CE7104B88}"/>
              </a:ext>
            </a:extLst>
          </p:cNvPr>
          <p:cNvSpPr>
            <a:spLocks noGrp="1"/>
          </p:cNvSpPr>
          <p:nvPr>
            <p:ph type="sldNum" sz="quarter" idx="5"/>
          </p:nvPr>
        </p:nvSpPr>
        <p:spPr/>
        <p:txBody>
          <a:bodyPr/>
          <a:lstStyle/>
          <a:p>
            <a:fld id="{B55CF561-0861-49F7-ADB4-44D0436595CD}" type="slidenum">
              <a:rPr lang="en-GB" smtClean="0"/>
              <a:t>11</a:t>
            </a:fld>
            <a:endParaRPr lang="en-GB"/>
          </a:p>
        </p:txBody>
      </p:sp>
    </p:spTree>
    <p:extLst>
      <p:ext uri="{BB962C8B-B14F-4D97-AF65-F5344CB8AC3E}">
        <p14:creationId xmlns:p14="http://schemas.microsoft.com/office/powerpoint/2010/main" val="12423787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89816C-4FED-370C-DBE1-2E45AA9BB1C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80F8AAA-4AA5-EFCD-BBE1-9CFE1353BAC8}"/>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EA77BA10-9B78-C699-6F28-F4ACC7D3E9BF}"/>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CF9DCBC5-FA10-12D3-7053-C4D22AF53BFC}"/>
              </a:ext>
            </a:extLst>
          </p:cNvPr>
          <p:cNvSpPr>
            <a:spLocks noGrp="1"/>
          </p:cNvSpPr>
          <p:nvPr>
            <p:ph type="sldNum" sz="quarter" idx="5"/>
          </p:nvPr>
        </p:nvSpPr>
        <p:spPr/>
        <p:txBody>
          <a:bodyPr/>
          <a:lstStyle/>
          <a:p>
            <a:fld id="{B55CF561-0861-49F7-ADB4-44D0436595CD}" type="slidenum">
              <a:rPr lang="en-GB" smtClean="0"/>
              <a:t>2</a:t>
            </a:fld>
            <a:endParaRPr lang="en-GB"/>
          </a:p>
        </p:txBody>
      </p:sp>
    </p:spTree>
    <p:extLst>
      <p:ext uri="{BB962C8B-B14F-4D97-AF65-F5344CB8AC3E}">
        <p14:creationId xmlns:p14="http://schemas.microsoft.com/office/powerpoint/2010/main" val="33155673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94DE58-8EEE-318F-E3F1-1FC5A81752C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33DC446-A009-2E02-CA8A-927228B3444D}"/>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876F0D8B-35C6-009A-4F6E-94CCFD60A8E7}"/>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E684A452-9CC3-FBE2-3162-FABEC46C0425}"/>
              </a:ext>
            </a:extLst>
          </p:cNvPr>
          <p:cNvSpPr>
            <a:spLocks noGrp="1"/>
          </p:cNvSpPr>
          <p:nvPr>
            <p:ph type="sldNum" sz="quarter" idx="5"/>
          </p:nvPr>
        </p:nvSpPr>
        <p:spPr/>
        <p:txBody>
          <a:bodyPr/>
          <a:lstStyle/>
          <a:p>
            <a:fld id="{B55CF561-0861-49F7-ADB4-44D0436595CD}" type="slidenum">
              <a:rPr lang="en-GB" smtClean="0"/>
              <a:t>3</a:t>
            </a:fld>
            <a:endParaRPr lang="en-GB"/>
          </a:p>
        </p:txBody>
      </p:sp>
    </p:spTree>
    <p:extLst>
      <p:ext uri="{BB962C8B-B14F-4D97-AF65-F5344CB8AC3E}">
        <p14:creationId xmlns:p14="http://schemas.microsoft.com/office/powerpoint/2010/main" val="41988531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F4203B-3861-3E35-47D4-C94FF4421A1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3A076C9-9D5D-73AC-B3FE-318489171292}"/>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7488496B-556B-8FFA-FC68-2F4AE81C4D35}"/>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797BF6B1-E71F-AC87-05A1-FD350FCF3D64}"/>
              </a:ext>
            </a:extLst>
          </p:cNvPr>
          <p:cNvSpPr>
            <a:spLocks noGrp="1"/>
          </p:cNvSpPr>
          <p:nvPr>
            <p:ph type="sldNum" sz="quarter" idx="5"/>
          </p:nvPr>
        </p:nvSpPr>
        <p:spPr/>
        <p:txBody>
          <a:bodyPr/>
          <a:lstStyle/>
          <a:p>
            <a:fld id="{B55CF561-0861-49F7-ADB4-44D0436595CD}" type="slidenum">
              <a:rPr lang="en-GB" smtClean="0"/>
              <a:t>4</a:t>
            </a:fld>
            <a:endParaRPr lang="en-GB"/>
          </a:p>
        </p:txBody>
      </p:sp>
    </p:spTree>
    <p:extLst>
      <p:ext uri="{BB962C8B-B14F-4D97-AF65-F5344CB8AC3E}">
        <p14:creationId xmlns:p14="http://schemas.microsoft.com/office/powerpoint/2010/main" val="10342965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DAFE3C-DF3A-B2CE-84EA-B495E3538E9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B08BBD9-1EC1-222B-BA63-78B9F6EE55C4}"/>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D722675A-6219-604F-8172-67B6649A17F1}"/>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05E70838-A498-8FDE-DB12-FB50918DB70F}"/>
              </a:ext>
            </a:extLst>
          </p:cNvPr>
          <p:cNvSpPr>
            <a:spLocks noGrp="1"/>
          </p:cNvSpPr>
          <p:nvPr>
            <p:ph type="sldNum" sz="quarter" idx="5"/>
          </p:nvPr>
        </p:nvSpPr>
        <p:spPr/>
        <p:txBody>
          <a:bodyPr/>
          <a:lstStyle/>
          <a:p>
            <a:fld id="{B55CF561-0861-49F7-ADB4-44D0436595CD}" type="slidenum">
              <a:rPr lang="en-GB" smtClean="0"/>
              <a:t>5</a:t>
            </a:fld>
            <a:endParaRPr lang="en-GB"/>
          </a:p>
        </p:txBody>
      </p:sp>
    </p:spTree>
    <p:extLst>
      <p:ext uri="{BB962C8B-B14F-4D97-AF65-F5344CB8AC3E}">
        <p14:creationId xmlns:p14="http://schemas.microsoft.com/office/powerpoint/2010/main" val="30985361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54F7A0-88C6-8A67-2F23-C5D5E8A7D8A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08ED813-EBF1-AD2C-74B3-D0333608B12C}"/>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D5F20CAE-A3A7-59C9-D786-93BCAB289CC0}"/>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744D25B1-0D02-A9D4-FE8E-6139168F8E84}"/>
              </a:ext>
            </a:extLst>
          </p:cNvPr>
          <p:cNvSpPr>
            <a:spLocks noGrp="1"/>
          </p:cNvSpPr>
          <p:nvPr>
            <p:ph type="sldNum" sz="quarter" idx="5"/>
          </p:nvPr>
        </p:nvSpPr>
        <p:spPr/>
        <p:txBody>
          <a:bodyPr/>
          <a:lstStyle/>
          <a:p>
            <a:fld id="{B55CF561-0861-49F7-ADB4-44D0436595CD}" type="slidenum">
              <a:rPr lang="en-GB" smtClean="0"/>
              <a:t>6</a:t>
            </a:fld>
            <a:endParaRPr lang="en-GB"/>
          </a:p>
        </p:txBody>
      </p:sp>
    </p:spTree>
    <p:extLst>
      <p:ext uri="{BB962C8B-B14F-4D97-AF65-F5344CB8AC3E}">
        <p14:creationId xmlns:p14="http://schemas.microsoft.com/office/powerpoint/2010/main" val="41042833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54F7A0-88C6-8A67-2F23-C5D5E8A7D8A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08ED813-EBF1-AD2C-74B3-D0333608B12C}"/>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D5F20CAE-A3A7-59C9-D786-93BCAB289CC0}"/>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744D25B1-0D02-A9D4-FE8E-6139168F8E84}"/>
              </a:ext>
            </a:extLst>
          </p:cNvPr>
          <p:cNvSpPr>
            <a:spLocks noGrp="1"/>
          </p:cNvSpPr>
          <p:nvPr>
            <p:ph type="sldNum" sz="quarter" idx="5"/>
          </p:nvPr>
        </p:nvSpPr>
        <p:spPr/>
        <p:txBody>
          <a:bodyPr/>
          <a:lstStyle/>
          <a:p>
            <a:fld id="{B55CF561-0861-49F7-ADB4-44D0436595CD}" type="slidenum">
              <a:rPr lang="en-GB" smtClean="0"/>
              <a:t>7</a:t>
            </a:fld>
            <a:endParaRPr lang="en-GB"/>
          </a:p>
        </p:txBody>
      </p:sp>
    </p:spTree>
    <p:extLst>
      <p:ext uri="{BB962C8B-B14F-4D97-AF65-F5344CB8AC3E}">
        <p14:creationId xmlns:p14="http://schemas.microsoft.com/office/powerpoint/2010/main" val="9852689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83BFA2-50D5-F941-7503-1D742E3665C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46230D3-D50C-5C0B-36D1-6462CE6C1EDD}"/>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A3387C3D-BC89-ED56-0D4C-D5B0EDA268BC}"/>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2FE881AE-10E7-4CD5-7ACA-EE467DDCEFA4}"/>
              </a:ext>
            </a:extLst>
          </p:cNvPr>
          <p:cNvSpPr>
            <a:spLocks noGrp="1"/>
          </p:cNvSpPr>
          <p:nvPr>
            <p:ph type="sldNum" sz="quarter" idx="5"/>
          </p:nvPr>
        </p:nvSpPr>
        <p:spPr/>
        <p:txBody>
          <a:bodyPr/>
          <a:lstStyle/>
          <a:p>
            <a:fld id="{B55CF561-0861-49F7-ADB4-44D0436595CD}" type="slidenum">
              <a:rPr lang="en-GB" smtClean="0"/>
              <a:t>8</a:t>
            </a:fld>
            <a:endParaRPr lang="en-GB"/>
          </a:p>
        </p:txBody>
      </p:sp>
    </p:spTree>
    <p:extLst>
      <p:ext uri="{BB962C8B-B14F-4D97-AF65-F5344CB8AC3E}">
        <p14:creationId xmlns:p14="http://schemas.microsoft.com/office/powerpoint/2010/main" val="16548320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FA742E-2D20-CC30-6CC1-88BE3B121CD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C6FF465-7CED-CD2E-A82B-FEA254EEA453}"/>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7DB27C59-EBE5-8747-BC3E-572750B45376}"/>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312EF47E-BE87-215E-05AF-3BB071A9C9C9}"/>
              </a:ext>
            </a:extLst>
          </p:cNvPr>
          <p:cNvSpPr>
            <a:spLocks noGrp="1"/>
          </p:cNvSpPr>
          <p:nvPr>
            <p:ph type="sldNum" sz="quarter" idx="5"/>
          </p:nvPr>
        </p:nvSpPr>
        <p:spPr/>
        <p:txBody>
          <a:bodyPr/>
          <a:lstStyle/>
          <a:p>
            <a:fld id="{B55CF561-0861-49F7-ADB4-44D0436595CD}" type="slidenum">
              <a:rPr lang="en-GB" smtClean="0"/>
              <a:t>9</a:t>
            </a:fld>
            <a:endParaRPr lang="en-GB"/>
          </a:p>
        </p:txBody>
      </p:sp>
    </p:spTree>
    <p:extLst>
      <p:ext uri="{BB962C8B-B14F-4D97-AF65-F5344CB8AC3E}">
        <p14:creationId xmlns:p14="http://schemas.microsoft.com/office/powerpoint/2010/main" val="4837589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1C54A0-C162-8834-EC2A-86302761EC0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94C559BD-97F9-CE57-ACE9-C8A8ED02226E}"/>
              </a:ext>
            </a:extLst>
          </p:cNvPr>
          <p:cNvSpPr>
            <a:spLocks noGrp="1"/>
          </p:cNvSpPr>
          <p:nvPr>
            <p:ph type="subTitle" idx="1"/>
          </p:nvPr>
        </p:nvSpPr>
        <p:spPr>
          <a:xfrm>
            <a:off x="1524000" y="3602038"/>
            <a:ext cx="9144000" cy="1655762"/>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40808C9-5598-1306-91D7-FB2A440020D2}"/>
              </a:ext>
            </a:extLst>
          </p:cNvPr>
          <p:cNvSpPr>
            <a:spLocks noGrp="1"/>
          </p:cNvSpPr>
          <p:nvPr>
            <p:ph type="dt" sz="half" idx="10"/>
          </p:nvPr>
        </p:nvSpPr>
        <p:spPr/>
        <p:txBody>
          <a:bodyPr/>
          <a:lstStyle/>
          <a:p>
            <a:fld id="{65D50978-3352-48F2-9F03-1D94A14C6465}" type="datetimeFigureOut">
              <a:rPr lang="en-GB" smtClean="0"/>
              <a:t>09/06/2026</a:t>
            </a:fld>
            <a:endParaRPr lang="en-GB"/>
          </a:p>
        </p:txBody>
      </p:sp>
      <p:sp>
        <p:nvSpPr>
          <p:cNvPr id="5" name="Footer Placeholder 4">
            <a:extLst>
              <a:ext uri="{FF2B5EF4-FFF2-40B4-BE49-F238E27FC236}">
                <a16:creationId xmlns:a16="http://schemas.microsoft.com/office/drawing/2014/main" id="{BE0BA555-43CB-321C-8769-AA1261107B1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529B5F7-446E-AD08-7ABE-51DA1EF58CA1}"/>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6723731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CAFCB9-63C0-9E43-6B95-806AEB4E641E}"/>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623BA764-0813-9DFF-635C-103B27E2A47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9E4AE334-4D9D-709D-5495-905AEBE18742}"/>
              </a:ext>
            </a:extLst>
          </p:cNvPr>
          <p:cNvSpPr>
            <a:spLocks noGrp="1"/>
          </p:cNvSpPr>
          <p:nvPr>
            <p:ph type="dt" sz="half" idx="10"/>
          </p:nvPr>
        </p:nvSpPr>
        <p:spPr/>
        <p:txBody>
          <a:bodyPr/>
          <a:lstStyle/>
          <a:p>
            <a:fld id="{65D50978-3352-48F2-9F03-1D94A14C6465}" type="datetimeFigureOut">
              <a:rPr lang="en-GB" smtClean="0"/>
              <a:t>09/06/2026</a:t>
            </a:fld>
            <a:endParaRPr lang="en-GB"/>
          </a:p>
        </p:txBody>
      </p:sp>
      <p:sp>
        <p:nvSpPr>
          <p:cNvPr id="5" name="Footer Placeholder 4">
            <a:extLst>
              <a:ext uri="{FF2B5EF4-FFF2-40B4-BE49-F238E27FC236}">
                <a16:creationId xmlns:a16="http://schemas.microsoft.com/office/drawing/2014/main" id="{9FF7C08F-DEF2-0D05-524C-2A5D21E640E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1DD8AE2-D1B7-2018-66E0-15E61C8C2130}"/>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4924734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9E03E83-6671-CE57-009C-54D4FBCA10DE}"/>
              </a:ext>
            </a:extLst>
          </p:cNvPr>
          <p:cNvSpPr>
            <a:spLocks noGrp="1"/>
          </p:cNvSpPr>
          <p:nvPr>
            <p:ph type="title" orient="vert"/>
          </p:nvPr>
        </p:nvSpPr>
        <p:spPr>
          <a:xfrm>
            <a:off x="8724901"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755475EB-A5F8-EBAD-1A37-246ADCA6D8A2}"/>
              </a:ext>
            </a:extLst>
          </p:cNvPr>
          <p:cNvSpPr>
            <a:spLocks noGrp="1"/>
          </p:cNvSpPr>
          <p:nvPr>
            <p:ph type="body" orient="vert" idx="1"/>
          </p:nvPr>
        </p:nvSpPr>
        <p:spPr>
          <a:xfrm>
            <a:off x="838201"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A6718C8-9659-FAC4-93F3-A2C05127F113}"/>
              </a:ext>
            </a:extLst>
          </p:cNvPr>
          <p:cNvSpPr>
            <a:spLocks noGrp="1"/>
          </p:cNvSpPr>
          <p:nvPr>
            <p:ph type="dt" sz="half" idx="10"/>
          </p:nvPr>
        </p:nvSpPr>
        <p:spPr/>
        <p:txBody>
          <a:bodyPr/>
          <a:lstStyle/>
          <a:p>
            <a:fld id="{65D50978-3352-48F2-9F03-1D94A14C6465}" type="datetimeFigureOut">
              <a:rPr lang="en-GB" smtClean="0"/>
              <a:t>09/06/2026</a:t>
            </a:fld>
            <a:endParaRPr lang="en-GB"/>
          </a:p>
        </p:txBody>
      </p:sp>
      <p:sp>
        <p:nvSpPr>
          <p:cNvPr id="5" name="Footer Placeholder 4">
            <a:extLst>
              <a:ext uri="{FF2B5EF4-FFF2-40B4-BE49-F238E27FC236}">
                <a16:creationId xmlns:a16="http://schemas.microsoft.com/office/drawing/2014/main" id="{692D2FE9-9101-1212-8EA9-FB8EA511718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94F23B3-ED19-6881-7DCC-2D313D0ED725}"/>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6638096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F15C1D-E407-B488-9CD0-3D63DD570232}"/>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022D293-2B93-0AEE-D72F-2644A0C9036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9D10EC4-B302-E49B-90F5-88B83EC5F867}"/>
              </a:ext>
            </a:extLst>
          </p:cNvPr>
          <p:cNvSpPr>
            <a:spLocks noGrp="1"/>
          </p:cNvSpPr>
          <p:nvPr>
            <p:ph type="dt" sz="half" idx="10"/>
          </p:nvPr>
        </p:nvSpPr>
        <p:spPr/>
        <p:txBody>
          <a:bodyPr/>
          <a:lstStyle/>
          <a:p>
            <a:fld id="{65D50978-3352-48F2-9F03-1D94A14C6465}" type="datetimeFigureOut">
              <a:rPr lang="en-GB" smtClean="0"/>
              <a:t>09/06/2026</a:t>
            </a:fld>
            <a:endParaRPr lang="en-GB"/>
          </a:p>
        </p:txBody>
      </p:sp>
      <p:sp>
        <p:nvSpPr>
          <p:cNvPr id="5" name="Footer Placeholder 4">
            <a:extLst>
              <a:ext uri="{FF2B5EF4-FFF2-40B4-BE49-F238E27FC236}">
                <a16:creationId xmlns:a16="http://schemas.microsoft.com/office/drawing/2014/main" id="{4BA30F5F-70DC-B3E3-6B00-925C89FE76F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9B6B219-9B7D-5B46-5311-E27346538A7C}"/>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15016144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5AB0BE-2654-8B32-D640-42060668AA82}"/>
              </a:ext>
            </a:extLst>
          </p:cNvPr>
          <p:cNvSpPr>
            <a:spLocks noGrp="1"/>
          </p:cNvSpPr>
          <p:nvPr>
            <p:ph type="title"/>
          </p:nvPr>
        </p:nvSpPr>
        <p:spPr>
          <a:xfrm>
            <a:off x="831851" y="1709740"/>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C89D536B-1E9B-1C9F-0811-5AE9438D2C52}"/>
              </a:ext>
            </a:extLst>
          </p:cNvPr>
          <p:cNvSpPr>
            <a:spLocks noGrp="1"/>
          </p:cNvSpPr>
          <p:nvPr>
            <p:ph type="body" idx="1"/>
          </p:nvPr>
        </p:nvSpPr>
        <p:spPr>
          <a:xfrm>
            <a:off x="831851" y="4589465"/>
            <a:ext cx="10515600" cy="1500187"/>
          </a:xfrm>
        </p:spPr>
        <p:txBody>
          <a:bodyPr/>
          <a:lstStyle>
            <a:lvl1pPr marL="0" indent="0">
              <a:buNone/>
              <a:defRPr sz="2400">
                <a:solidFill>
                  <a:schemeClr val="tx1">
                    <a:tint val="82000"/>
                  </a:schemeClr>
                </a:solidFill>
              </a:defRPr>
            </a:lvl1pPr>
            <a:lvl2pPr marL="457189" indent="0">
              <a:buNone/>
              <a:defRPr sz="2000">
                <a:solidFill>
                  <a:schemeClr val="tx1">
                    <a:tint val="82000"/>
                  </a:schemeClr>
                </a:solidFill>
              </a:defRPr>
            </a:lvl2pPr>
            <a:lvl3pPr marL="914377" indent="0">
              <a:buNone/>
              <a:defRPr sz="1800">
                <a:solidFill>
                  <a:schemeClr val="tx1">
                    <a:tint val="82000"/>
                  </a:schemeClr>
                </a:solidFill>
              </a:defRPr>
            </a:lvl3pPr>
            <a:lvl4pPr marL="1371566" indent="0">
              <a:buNone/>
              <a:defRPr sz="1600">
                <a:solidFill>
                  <a:schemeClr val="tx1">
                    <a:tint val="82000"/>
                  </a:schemeClr>
                </a:solidFill>
              </a:defRPr>
            </a:lvl4pPr>
            <a:lvl5pPr marL="1828754" indent="0">
              <a:buNone/>
              <a:defRPr sz="1600">
                <a:solidFill>
                  <a:schemeClr val="tx1">
                    <a:tint val="82000"/>
                  </a:schemeClr>
                </a:solidFill>
              </a:defRPr>
            </a:lvl5pPr>
            <a:lvl6pPr marL="2285943" indent="0">
              <a:buNone/>
              <a:defRPr sz="1600">
                <a:solidFill>
                  <a:schemeClr val="tx1">
                    <a:tint val="82000"/>
                  </a:schemeClr>
                </a:solidFill>
              </a:defRPr>
            </a:lvl6pPr>
            <a:lvl7pPr marL="2743131" indent="0">
              <a:buNone/>
              <a:defRPr sz="1600">
                <a:solidFill>
                  <a:schemeClr val="tx1">
                    <a:tint val="82000"/>
                  </a:schemeClr>
                </a:solidFill>
              </a:defRPr>
            </a:lvl7pPr>
            <a:lvl8pPr marL="3200320" indent="0">
              <a:buNone/>
              <a:defRPr sz="1600">
                <a:solidFill>
                  <a:schemeClr val="tx1">
                    <a:tint val="82000"/>
                  </a:schemeClr>
                </a:solidFill>
              </a:defRPr>
            </a:lvl8pPr>
            <a:lvl9pPr marL="3657509"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A567140-154C-DA36-DF13-9CA71A6DAA5D}"/>
              </a:ext>
            </a:extLst>
          </p:cNvPr>
          <p:cNvSpPr>
            <a:spLocks noGrp="1"/>
          </p:cNvSpPr>
          <p:nvPr>
            <p:ph type="dt" sz="half" idx="10"/>
          </p:nvPr>
        </p:nvSpPr>
        <p:spPr/>
        <p:txBody>
          <a:bodyPr/>
          <a:lstStyle/>
          <a:p>
            <a:fld id="{65D50978-3352-48F2-9F03-1D94A14C6465}" type="datetimeFigureOut">
              <a:rPr lang="en-GB" smtClean="0"/>
              <a:t>09/06/2026</a:t>
            </a:fld>
            <a:endParaRPr lang="en-GB"/>
          </a:p>
        </p:txBody>
      </p:sp>
      <p:sp>
        <p:nvSpPr>
          <p:cNvPr id="5" name="Footer Placeholder 4">
            <a:extLst>
              <a:ext uri="{FF2B5EF4-FFF2-40B4-BE49-F238E27FC236}">
                <a16:creationId xmlns:a16="http://schemas.microsoft.com/office/drawing/2014/main" id="{9A18C279-F3A3-5BB2-EE7A-B0D91F32630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0A16D18-5F2F-1ACF-6EFC-6743A689CC38}"/>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14691152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AD9243-6030-2DE9-C49F-558FCD7B1328}"/>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90321B99-D195-E74A-6745-F04A7CCA14F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35930072-3DE5-8D50-5083-57009F10A10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C8845D1B-4E65-D799-4F44-A4D86196791D}"/>
              </a:ext>
            </a:extLst>
          </p:cNvPr>
          <p:cNvSpPr>
            <a:spLocks noGrp="1"/>
          </p:cNvSpPr>
          <p:nvPr>
            <p:ph type="dt" sz="half" idx="10"/>
          </p:nvPr>
        </p:nvSpPr>
        <p:spPr/>
        <p:txBody>
          <a:bodyPr/>
          <a:lstStyle/>
          <a:p>
            <a:fld id="{65D50978-3352-48F2-9F03-1D94A14C6465}" type="datetimeFigureOut">
              <a:rPr lang="en-GB" smtClean="0"/>
              <a:t>09/06/2026</a:t>
            </a:fld>
            <a:endParaRPr lang="en-GB"/>
          </a:p>
        </p:txBody>
      </p:sp>
      <p:sp>
        <p:nvSpPr>
          <p:cNvPr id="6" name="Footer Placeholder 5">
            <a:extLst>
              <a:ext uri="{FF2B5EF4-FFF2-40B4-BE49-F238E27FC236}">
                <a16:creationId xmlns:a16="http://schemas.microsoft.com/office/drawing/2014/main" id="{E3477EE8-7E5F-B79B-41B8-4BB9E8D1790C}"/>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DBCA20F7-8674-E347-FD69-788BB984137E}"/>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0903066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C8337D-9343-A466-094A-044DB997CAE3}"/>
              </a:ext>
            </a:extLst>
          </p:cNvPr>
          <p:cNvSpPr>
            <a:spLocks noGrp="1"/>
          </p:cNvSpPr>
          <p:nvPr>
            <p:ph type="title"/>
          </p:nvPr>
        </p:nvSpPr>
        <p:spPr>
          <a:xfrm>
            <a:off x="839788" y="365127"/>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16A7DFC9-2EAE-2F63-DA5E-832F4FAB8A87}"/>
              </a:ext>
            </a:extLst>
          </p:cNvPr>
          <p:cNvSpPr>
            <a:spLocks noGrp="1"/>
          </p:cNvSpPr>
          <p:nvPr>
            <p:ph type="body" idx="1"/>
          </p:nvPr>
        </p:nvSpPr>
        <p:spPr>
          <a:xfrm>
            <a:off x="839789" y="1681163"/>
            <a:ext cx="5157787"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1816C33-9FB3-1AE0-92DB-B7F67FABBBB7}"/>
              </a:ext>
            </a:extLst>
          </p:cNvPr>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D5C026B2-4B96-2815-0536-314301FB942A}"/>
              </a:ext>
            </a:extLst>
          </p:cNvPr>
          <p:cNvSpPr>
            <a:spLocks noGrp="1"/>
          </p:cNvSpPr>
          <p:nvPr>
            <p:ph type="body" sz="quarter" idx="3"/>
          </p:nvPr>
        </p:nvSpPr>
        <p:spPr>
          <a:xfrm>
            <a:off x="6172201" y="1681163"/>
            <a:ext cx="5183188"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7920540-2001-072B-FE69-3AED729D41E2}"/>
              </a:ext>
            </a:extLst>
          </p:cNvPr>
          <p:cNvSpPr>
            <a:spLocks noGrp="1"/>
          </p:cNvSpPr>
          <p:nvPr>
            <p:ph sz="quarter" idx="4"/>
          </p:nvPr>
        </p:nvSpPr>
        <p:spPr>
          <a:xfrm>
            <a:off x="6172201"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B838212D-62F3-0F93-F894-1A6CD8A566D2}"/>
              </a:ext>
            </a:extLst>
          </p:cNvPr>
          <p:cNvSpPr>
            <a:spLocks noGrp="1"/>
          </p:cNvSpPr>
          <p:nvPr>
            <p:ph type="dt" sz="half" idx="10"/>
          </p:nvPr>
        </p:nvSpPr>
        <p:spPr/>
        <p:txBody>
          <a:bodyPr/>
          <a:lstStyle/>
          <a:p>
            <a:fld id="{65D50978-3352-48F2-9F03-1D94A14C6465}" type="datetimeFigureOut">
              <a:rPr lang="en-GB" smtClean="0"/>
              <a:t>09/06/2026</a:t>
            </a:fld>
            <a:endParaRPr lang="en-GB"/>
          </a:p>
        </p:txBody>
      </p:sp>
      <p:sp>
        <p:nvSpPr>
          <p:cNvPr id="8" name="Footer Placeholder 7">
            <a:extLst>
              <a:ext uri="{FF2B5EF4-FFF2-40B4-BE49-F238E27FC236}">
                <a16:creationId xmlns:a16="http://schemas.microsoft.com/office/drawing/2014/main" id="{85022F61-8CFC-6B44-4345-24D426652812}"/>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DC34D12E-0CAD-08CE-EBF6-5625080307BD}"/>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0550566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ABF664-95D0-59F7-2EB3-78EA83163499}"/>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4A837237-032C-7FD0-74BC-427F454BB516}"/>
              </a:ext>
            </a:extLst>
          </p:cNvPr>
          <p:cNvSpPr>
            <a:spLocks noGrp="1"/>
          </p:cNvSpPr>
          <p:nvPr>
            <p:ph type="dt" sz="half" idx="10"/>
          </p:nvPr>
        </p:nvSpPr>
        <p:spPr/>
        <p:txBody>
          <a:bodyPr/>
          <a:lstStyle/>
          <a:p>
            <a:fld id="{65D50978-3352-48F2-9F03-1D94A14C6465}" type="datetimeFigureOut">
              <a:rPr lang="en-GB" smtClean="0"/>
              <a:t>09/06/2026</a:t>
            </a:fld>
            <a:endParaRPr lang="en-GB"/>
          </a:p>
        </p:txBody>
      </p:sp>
      <p:sp>
        <p:nvSpPr>
          <p:cNvPr id="4" name="Footer Placeholder 3">
            <a:extLst>
              <a:ext uri="{FF2B5EF4-FFF2-40B4-BE49-F238E27FC236}">
                <a16:creationId xmlns:a16="http://schemas.microsoft.com/office/drawing/2014/main" id="{D97CA37B-C98D-159F-0DDA-24C5DBB8F42E}"/>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77233BE4-0209-ADB9-35CB-476FAA5F76CD}"/>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4112149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5C58145-57D4-A12A-3552-D7590FAEDD7C}"/>
              </a:ext>
            </a:extLst>
          </p:cNvPr>
          <p:cNvSpPr>
            <a:spLocks noGrp="1"/>
          </p:cNvSpPr>
          <p:nvPr>
            <p:ph type="dt" sz="half" idx="10"/>
          </p:nvPr>
        </p:nvSpPr>
        <p:spPr/>
        <p:txBody>
          <a:bodyPr/>
          <a:lstStyle/>
          <a:p>
            <a:fld id="{65D50978-3352-48F2-9F03-1D94A14C6465}" type="datetimeFigureOut">
              <a:rPr lang="en-GB" smtClean="0"/>
              <a:t>09/06/2026</a:t>
            </a:fld>
            <a:endParaRPr lang="en-GB"/>
          </a:p>
        </p:txBody>
      </p:sp>
      <p:sp>
        <p:nvSpPr>
          <p:cNvPr id="3" name="Footer Placeholder 2">
            <a:extLst>
              <a:ext uri="{FF2B5EF4-FFF2-40B4-BE49-F238E27FC236}">
                <a16:creationId xmlns:a16="http://schemas.microsoft.com/office/drawing/2014/main" id="{DF157779-312F-686A-4CAE-316F017F3125}"/>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35239E70-567C-4E25-59DB-CD88E03DBAC1}"/>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19413000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186D33-70CF-38FB-75BE-289764D525C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CA7EAF71-0B60-CFA6-15F5-7960D51596BE}"/>
              </a:ext>
            </a:extLst>
          </p:cNvPr>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12BDCE1E-7304-6BB2-BF4E-D371B30994EF}"/>
              </a:ext>
            </a:extLst>
          </p:cNvPr>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D0BE6A5-6AE3-22FC-28C3-3E4EC938BB9C}"/>
              </a:ext>
            </a:extLst>
          </p:cNvPr>
          <p:cNvSpPr>
            <a:spLocks noGrp="1"/>
          </p:cNvSpPr>
          <p:nvPr>
            <p:ph type="dt" sz="half" idx="10"/>
          </p:nvPr>
        </p:nvSpPr>
        <p:spPr/>
        <p:txBody>
          <a:bodyPr/>
          <a:lstStyle/>
          <a:p>
            <a:fld id="{65D50978-3352-48F2-9F03-1D94A14C6465}" type="datetimeFigureOut">
              <a:rPr lang="en-GB" smtClean="0"/>
              <a:t>09/06/2026</a:t>
            </a:fld>
            <a:endParaRPr lang="en-GB"/>
          </a:p>
        </p:txBody>
      </p:sp>
      <p:sp>
        <p:nvSpPr>
          <p:cNvPr id="6" name="Footer Placeholder 5">
            <a:extLst>
              <a:ext uri="{FF2B5EF4-FFF2-40B4-BE49-F238E27FC236}">
                <a16:creationId xmlns:a16="http://schemas.microsoft.com/office/drawing/2014/main" id="{CBC0DCF7-D005-5B6F-E525-26430208D105}"/>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B436ECA-9D42-72D3-731F-51373C911B54}"/>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1131580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E95315-BBD2-3D19-22CC-35BC7C9A70A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7EF2156F-8426-D2AF-2154-1BDAE6D8CC98}"/>
              </a:ext>
            </a:extLst>
          </p:cNvPr>
          <p:cNvSpPr>
            <a:spLocks noGrp="1"/>
          </p:cNvSpPr>
          <p:nvPr>
            <p:ph type="pic" idx="1"/>
          </p:nvPr>
        </p:nvSpPr>
        <p:spPr>
          <a:xfrm>
            <a:off x="5183188" y="987427"/>
            <a:ext cx="6172200" cy="4873625"/>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GB"/>
          </a:p>
        </p:txBody>
      </p:sp>
      <p:sp>
        <p:nvSpPr>
          <p:cNvPr id="4" name="Text Placeholder 3">
            <a:extLst>
              <a:ext uri="{FF2B5EF4-FFF2-40B4-BE49-F238E27FC236}">
                <a16:creationId xmlns:a16="http://schemas.microsoft.com/office/drawing/2014/main" id="{3607702A-1C8F-381C-66AB-BA079B34DBE1}"/>
              </a:ext>
            </a:extLst>
          </p:cNvPr>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D9258DF-0521-E5CF-133A-0B7A46BE37AA}"/>
              </a:ext>
            </a:extLst>
          </p:cNvPr>
          <p:cNvSpPr>
            <a:spLocks noGrp="1"/>
          </p:cNvSpPr>
          <p:nvPr>
            <p:ph type="dt" sz="half" idx="10"/>
          </p:nvPr>
        </p:nvSpPr>
        <p:spPr/>
        <p:txBody>
          <a:bodyPr/>
          <a:lstStyle/>
          <a:p>
            <a:fld id="{65D50978-3352-48F2-9F03-1D94A14C6465}" type="datetimeFigureOut">
              <a:rPr lang="en-GB" smtClean="0"/>
              <a:t>09/06/2026</a:t>
            </a:fld>
            <a:endParaRPr lang="en-GB"/>
          </a:p>
        </p:txBody>
      </p:sp>
      <p:sp>
        <p:nvSpPr>
          <p:cNvPr id="6" name="Footer Placeholder 5">
            <a:extLst>
              <a:ext uri="{FF2B5EF4-FFF2-40B4-BE49-F238E27FC236}">
                <a16:creationId xmlns:a16="http://schemas.microsoft.com/office/drawing/2014/main" id="{26C9B3E9-1EC5-355F-3DB0-4F8AAA291BD1}"/>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0B076072-7AAA-FED8-4030-F5730578E398}"/>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14833823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93FF9F5-F742-1585-81B2-005A4C9F54B9}"/>
              </a:ext>
            </a:extLst>
          </p:cNvPr>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A0D17DA3-C5DD-30DB-74CB-4BB10A29B12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5E8AC50D-03FB-4026-4DFA-008054047CEE}"/>
              </a:ext>
            </a:extLst>
          </p:cNvPr>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65D50978-3352-48F2-9F03-1D94A14C6465}" type="datetimeFigureOut">
              <a:rPr lang="en-GB" smtClean="0"/>
              <a:t>09/06/2026</a:t>
            </a:fld>
            <a:endParaRPr lang="en-GB"/>
          </a:p>
        </p:txBody>
      </p:sp>
      <p:sp>
        <p:nvSpPr>
          <p:cNvPr id="5" name="Footer Placeholder 4">
            <a:extLst>
              <a:ext uri="{FF2B5EF4-FFF2-40B4-BE49-F238E27FC236}">
                <a16:creationId xmlns:a16="http://schemas.microsoft.com/office/drawing/2014/main" id="{9C5634C6-9DEF-2349-17AC-4D3934E7D29B}"/>
              </a:ext>
            </a:extLst>
          </p:cNvPr>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GB"/>
          </a:p>
        </p:txBody>
      </p:sp>
      <p:sp>
        <p:nvSpPr>
          <p:cNvPr id="6" name="Slide Number Placeholder 5">
            <a:extLst>
              <a:ext uri="{FF2B5EF4-FFF2-40B4-BE49-F238E27FC236}">
                <a16:creationId xmlns:a16="http://schemas.microsoft.com/office/drawing/2014/main" id="{8BADBF54-1043-9C81-F00F-FF55356015ED}"/>
              </a:ext>
            </a:extLst>
          </p:cNvPr>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B8CB7B86-F301-45FD-BB1C-128D4D560BC2}" type="slidenum">
              <a:rPr lang="en-GB" smtClean="0"/>
              <a:t>‹#›</a:t>
            </a:fld>
            <a:endParaRPr lang="en-GB"/>
          </a:p>
        </p:txBody>
      </p:sp>
    </p:spTree>
    <p:extLst>
      <p:ext uri="{BB962C8B-B14F-4D97-AF65-F5344CB8AC3E}">
        <p14:creationId xmlns:p14="http://schemas.microsoft.com/office/powerpoint/2010/main" val="19147321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jpe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6.sv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7.sv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10.jpeg"/><Relationship Id="rId5" Type="http://schemas.openxmlformats.org/officeDocument/2006/relationships/image" Target="../media/image9.gif"/><Relationship Id="rId4" Type="http://schemas.openxmlformats.org/officeDocument/2006/relationships/image" Target="../media/image7.sv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10.jpeg"/><Relationship Id="rId4" Type="http://schemas.openxmlformats.org/officeDocument/2006/relationships/image" Target="../media/image7.sv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7.sv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11.png"/><Relationship Id="rId4" Type="http://schemas.openxmlformats.org/officeDocument/2006/relationships/image" Target="../media/image7.sv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a:extLst>
            <a:ext uri="{FF2B5EF4-FFF2-40B4-BE49-F238E27FC236}">
              <a16:creationId xmlns:a16="http://schemas.microsoft.com/office/drawing/2014/main" id="{6606871B-8AD6-FD99-33C1-147B7F603A8B}"/>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72BC39AF-99E4-CDD1-EDC2-3F50FB934D31}"/>
              </a:ext>
            </a:extLst>
          </p:cNvPr>
          <p:cNvSpPr txBox="1"/>
          <p:nvPr/>
        </p:nvSpPr>
        <p:spPr>
          <a:xfrm>
            <a:off x="468631" y="1128968"/>
            <a:ext cx="5806440" cy="1323439"/>
          </a:xfrm>
          <a:prstGeom prst="rect">
            <a:avLst/>
          </a:prstGeom>
          <a:noFill/>
        </p:spPr>
        <p:txBody>
          <a:bodyPr wrap="square" rtlCol="0">
            <a:spAutoFit/>
          </a:bodyPr>
          <a:lstStyle/>
          <a:p>
            <a:r>
              <a:rPr lang="en-GB" sz="4000" b="1" dirty="0">
                <a:solidFill>
                  <a:schemeClr val="bg1"/>
                </a:solidFill>
                <a:latin typeface="Segoe UI Black" panose="020B0A02040204020203" pitchFamily="34" charset="0"/>
                <a:ea typeface="Segoe UI Black" panose="020B0A02040204020203" pitchFamily="34" charset="0"/>
              </a:rPr>
              <a:t>Lesson 2:</a:t>
            </a:r>
          </a:p>
          <a:p>
            <a:r>
              <a:rPr lang="en-GB" sz="4000" b="1" dirty="0">
                <a:solidFill>
                  <a:schemeClr val="bg1"/>
                </a:solidFill>
                <a:latin typeface="Segoe UI Black" panose="020B0A02040204020203" pitchFamily="34" charset="0"/>
                <a:ea typeface="Segoe UI Black" panose="020B0A02040204020203" pitchFamily="34" charset="0"/>
              </a:rPr>
              <a:t>Searching algorithms</a:t>
            </a:r>
          </a:p>
        </p:txBody>
      </p:sp>
      <p:sp>
        <p:nvSpPr>
          <p:cNvPr id="5" name="TextBox 4">
            <a:extLst>
              <a:ext uri="{FF2B5EF4-FFF2-40B4-BE49-F238E27FC236}">
                <a16:creationId xmlns:a16="http://schemas.microsoft.com/office/drawing/2014/main" id="{424C083F-C106-A635-ACA5-16B7224E4069}"/>
              </a:ext>
            </a:extLst>
          </p:cNvPr>
          <p:cNvSpPr txBox="1"/>
          <p:nvPr/>
        </p:nvSpPr>
        <p:spPr>
          <a:xfrm>
            <a:off x="468631" y="4713376"/>
            <a:ext cx="5806440" cy="1323439"/>
          </a:xfrm>
          <a:prstGeom prst="rect">
            <a:avLst/>
          </a:prstGeom>
          <a:noFill/>
        </p:spPr>
        <p:txBody>
          <a:bodyPr wrap="square" rtlCol="0">
            <a:spAutoFit/>
          </a:bodyPr>
          <a:lstStyle/>
          <a:p>
            <a:r>
              <a:rPr lang="en-GB" sz="2000" dirty="0">
                <a:solidFill>
                  <a:schemeClr val="bg1"/>
                </a:solidFill>
                <a:latin typeface="Segoe UI Black" panose="020B0A02040204020203" pitchFamily="34" charset="0"/>
                <a:ea typeface="Segoe UI Black" panose="020B0A02040204020203" pitchFamily="34" charset="0"/>
              </a:rPr>
              <a:t>Course: OCR GCSE Computer Science (J277)</a:t>
            </a:r>
          </a:p>
          <a:p>
            <a:endParaRPr lang="en-GB" sz="2000" dirty="0">
              <a:solidFill>
                <a:schemeClr val="bg1"/>
              </a:solidFill>
              <a:latin typeface="Segoe UI Black" panose="020B0A02040204020203" pitchFamily="34" charset="0"/>
              <a:ea typeface="Segoe UI Black" panose="020B0A02040204020203" pitchFamily="34" charset="0"/>
            </a:endParaRPr>
          </a:p>
          <a:p>
            <a:r>
              <a:rPr lang="en-GB" sz="2000" dirty="0">
                <a:solidFill>
                  <a:schemeClr val="bg1"/>
                </a:solidFill>
                <a:latin typeface="Segoe UI Black" panose="020B0A02040204020203" pitchFamily="34" charset="0"/>
                <a:ea typeface="Segoe UI Black" panose="020B0A02040204020203" pitchFamily="34" charset="0"/>
              </a:rPr>
              <a:t>Unit 2 – Computational thinking, algorithms and programming</a:t>
            </a:r>
          </a:p>
        </p:txBody>
      </p:sp>
      <p:pic>
        <p:nvPicPr>
          <p:cNvPr id="3" name="Picture 2">
            <a:extLst>
              <a:ext uri="{FF2B5EF4-FFF2-40B4-BE49-F238E27FC236}">
                <a16:creationId xmlns:a16="http://schemas.microsoft.com/office/drawing/2014/main" id="{BF865ECE-19F7-E001-D185-EE0CACF894D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89402" y="-564826"/>
            <a:ext cx="5754052" cy="5754052"/>
          </a:xfrm>
          <a:prstGeom prst="rect">
            <a:avLst/>
          </a:prstGeom>
        </p:spPr>
      </p:pic>
      <p:pic>
        <p:nvPicPr>
          <p:cNvPr id="2" name="Picture 1" descr="A white text on a black background&#10;&#10;Description automatically generated">
            <a:extLst>
              <a:ext uri="{FF2B5EF4-FFF2-40B4-BE49-F238E27FC236}">
                <a16:creationId xmlns:a16="http://schemas.microsoft.com/office/drawing/2014/main" id="{A98DE7AA-1A48-4BCA-63AC-B8DF426A70C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2078" y="6229355"/>
            <a:ext cx="1013709" cy="536439"/>
          </a:xfrm>
          <a:prstGeom prst="rect">
            <a:avLst/>
          </a:prstGeom>
        </p:spPr>
      </p:pic>
      <p:sp>
        <p:nvSpPr>
          <p:cNvPr id="6" name="TextBox 5">
            <a:extLst>
              <a:ext uri="{FF2B5EF4-FFF2-40B4-BE49-F238E27FC236}">
                <a16:creationId xmlns:a16="http://schemas.microsoft.com/office/drawing/2014/main" id="{453B9582-FFD5-4272-066B-E172760A6493}"/>
              </a:ext>
            </a:extLst>
          </p:cNvPr>
          <p:cNvSpPr txBox="1"/>
          <p:nvPr/>
        </p:nvSpPr>
        <p:spPr>
          <a:xfrm>
            <a:off x="8602700" y="6332499"/>
            <a:ext cx="3230525" cy="369332"/>
          </a:xfrm>
          <a:prstGeom prst="rect">
            <a:avLst/>
          </a:prstGeom>
          <a:noFill/>
        </p:spPr>
        <p:txBody>
          <a:bodyPr wrap="square" rtlCol="0">
            <a:spAutoFit/>
          </a:bodyPr>
          <a:lstStyle/>
          <a:p>
            <a:r>
              <a:rPr lang="en-GB" dirty="0">
                <a:solidFill>
                  <a:schemeClr val="bg1"/>
                </a:solidFill>
                <a:latin typeface="Segoe UI Variable Display Semib" pitchFamily="2" charset="0"/>
                <a:ea typeface="ADLaM Display" panose="02010000000000000000" pitchFamily="2" charset="0"/>
                <a:cs typeface="ADLaM Display" panose="02010000000000000000" pitchFamily="2" charset="0"/>
              </a:rPr>
              <a:t>www.mysimplyteach.co.uk</a:t>
            </a:r>
          </a:p>
        </p:txBody>
      </p:sp>
      <p:sp>
        <p:nvSpPr>
          <p:cNvPr id="7" name="TextBox 6">
            <a:extLst>
              <a:ext uri="{FF2B5EF4-FFF2-40B4-BE49-F238E27FC236}">
                <a16:creationId xmlns:a16="http://schemas.microsoft.com/office/drawing/2014/main" id="{E84EB781-673C-71F6-3861-BDEADF23F188}"/>
              </a:ext>
            </a:extLst>
          </p:cNvPr>
          <p:cNvSpPr txBox="1"/>
          <p:nvPr/>
        </p:nvSpPr>
        <p:spPr>
          <a:xfrm>
            <a:off x="3791393" y="6361188"/>
            <a:ext cx="4104240" cy="369332"/>
          </a:xfrm>
          <a:prstGeom prst="rect">
            <a:avLst/>
          </a:prstGeom>
          <a:noFill/>
        </p:spPr>
        <p:txBody>
          <a:bodyPr wrap="square" rtlCol="0">
            <a:spAutoFit/>
          </a:bodyPr>
          <a:lstStyle/>
          <a:p>
            <a:pPr algn="ctr"/>
            <a:r>
              <a:rPr lang="en-GB" dirty="0">
                <a:solidFill>
                  <a:schemeClr val="bg1"/>
                </a:solidFill>
                <a:latin typeface="Segoe UI Variable Display Semib" pitchFamily="2" charset="0"/>
                <a:ea typeface="ADLaM Display" panose="02010000000000000000" pitchFamily="2" charset="0"/>
                <a:cs typeface="ADLaM Display" panose="02010000000000000000" pitchFamily="2" charset="0"/>
              </a:rPr>
              <a:t>© SIMPLY TEACH 2026</a:t>
            </a:r>
          </a:p>
        </p:txBody>
      </p:sp>
      <p:pic>
        <p:nvPicPr>
          <p:cNvPr id="8" name="Picture 2" descr="Facebook Logos PNG images free download">
            <a:extLst>
              <a:ext uri="{FF2B5EF4-FFF2-40B4-BE49-F238E27FC236}">
                <a16:creationId xmlns:a16="http://schemas.microsoft.com/office/drawing/2014/main" id="{1D8D03C8-8EB5-9019-2A1E-6E7999BEBBE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626775" y="6332499"/>
            <a:ext cx="412899" cy="412899"/>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a:extLst>
              <a:ext uri="{FF2B5EF4-FFF2-40B4-BE49-F238E27FC236}">
                <a16:creationId xmlns:a16="http://schemas.microsoft.com/office/drawing/2014/main" id="{18811ACD-639A-CC7F-7D6C-5D1D8B5BEA5B}"/>
              </a:ext>
            </a:extLst>
          </p:cNvPr>
          <p:cNvSpPr/>
          <p:nvPr/>
        </p:nvSpPr>
        <p:spPr>
          <a:xfrm>
            <a:off x="560069" y="5109209"/>
            <a:ext cx="5246371" cy="80011"/>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28" name="Picture 4" descr="Computer Science Icon Style 21665772 Vector Art at Vecteezy">
            <a:extLst>
              <a:ext uri="{FF2B5EF4-FFF2-40B4-BE49-F238E27FC236}">
                <a16:creationId xmlns:a16="http://schemas.microsoft.com/office/drawing/2014/main" id="{2BA9753A-253A-487D-3EAC-89E5327B3EE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397903" y="1588764"/>
            <a:ext cx="2254857" cy="19545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567417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FA9543-A9D6-A079-58F4-55A5DD71DE2C}"/>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B2E0B2AD-384D-BAF5-9EDB-A8ADC3601F4C}"/>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Instructions</a:t>
            </a:r>
          </a:p>
        </p:txBody>
      </p:sp>
      <p:pic>
        <p:nvPicPr>
          <p:cNvPr id="32" name="Picture 31">
            <a:extLst>
              <a:ext uri="{FF2B5EF4-FFF2-40B4-BE49-F238E27FC236}">
                <a16:creationId xmlns:a16="http://schemas.microsoft.com/office/drawing/2014/main" id="{18DC33CD-B8A5-3513-DF44-AB3E6F563A0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25A06E50-85F0-77E8-B650-CDCF7A504B6A}"/>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extBox 12">
            <a:extLst>
              <a:ext uri="{FF2B5EF4-FFF2-40B4-BE49-F238E27FC236}">
                <a16:creationId xmlns:a16="http://schemas.microsoft.com/office/drawing/2014/main" id="{5157F2FF-ADF5-AB5C-BD54-C78703E46C58}"/>
              </a:ext>
            </a:extLst>
          </p:cNvPr>
          <p:cNvSpPr txBox="1"/>
          <p:nvPr/>
        </p:nvSpPr>
        <p:spPr>
          <a:xfrm>
            <a:off x="224790" y="1268535"/>
            <a:ext cx="8204835" cy="2031325"/>
          </a:xfrm>
          <a:prstGeom prst="rect">
            <a:avLst/>
          </a:prstGeom>
          <a:noFill/>
        </p:spPr>
        <p:txBody>
          <a:bodyPr wrap="square" rtlCol="0">
            <a:spAutoFit/>
          </a:bodyPr>
          <a:lstStyle/>
          <a:p>
            <a:r>
              <a:rPr lang="en-GB" dirty="0">
                <a:latin typeface="Segoe UI Variable Text" pitchFamily="2" charset="0"/>
              </a:rPr>
              <a:t>In the student workbook, </a:t>
            </a:r>
            <a:r>
              <a:rPr lang="en-GB" b="1" dirty="0">
                <a:latin typeface="Segoe UI Variable Text" pitchFamily="2" charset="0"/>
              </a:rPr>
              <a:t>you need to complete</a:t>
            </a:r>
            <a:r>
              <a:rPr lang="en-GB" dirty="0">
                <a:latin typeface="Segoe UI Variable Text" pitchFamily="2" charset="0"/>
              </a:rPr>
              <a:t>:</a:t>
            </a:r>
          </a:p>
          <a:p>
            <a:pPr marL="285750" indent="-285750">
              <a:buFont typeface="Arial" panose="020B0604020202020204" pitchFamily="34" charset="0"/>
              <a:buChar char="•"/>
            </a:pPr>
            <a:r>
              <a:rPr lang="en-GB" dirty="0">
                <a:latin typeface="Segoe UI Variable Text" pitchFamily="2" charset="0"/>
              </a:rPr>
              <a:t>Task 1: Knowledge and understanding</a:t>
            </a:r>
          </a:p>
          <a:p>
            <a:pPr marL="285750" indent="-285750">
              <a:buFont typeface="Arial" panose="020B0604020202020204" pitchFamily="34" charset="0"/>
              <a:buChar char="•"/>
            </a:pPr>
            <a:r>
              <a:rPr lang="en-GB" dirty="0">
                <a:latin typeface="Segoe UI Variable Text" pitchFamily="2" charset="0"/>
              </a:rPr>
              <a:t>Task 2: Guided practice</a:t>
            </a:r>
          </a:p>
          <a:p>
            <a:pPr marL="285750" indent="-285750">
              <a:buFont typeface="Arial" panose="020B0604020202020204" pitchFamily="34" charset="0"/>
              <a:buChar char="•"/>
            </a:pPr>
            <a:r>
              <a:rPr lang="en-GB" dirty="0">
                <a:latin typeface="Segoe UI Variable Text" pitchFamily="2" charset="0"/>
              </a:rPr>
              <a:t>Task 3: Application (Learning in Context – Sky Search)*</a:t>
            </a:r>
          </a:p>
          <a:p>
            <a:pPr marL="285750" indent="-285750">
              <a:buFont typeface="Arial" panose="020B0604020202020204" pitchFamily="34" charset="0"/>
              <a:buChar char="•"/>
            </a:pPr>
            <a:r>
              <a:rPr lang="en-GB" dirty="0">
                <a:latin typeface="Segoe UI Variable Text" pitchFamily="2" charset="0"/>
              </a:rPr>
              <a:t>Task 4: Exam-style question</a:t>
            </a:r>
          </a:p>
          <a:p>
            <a:pPr marL="285750" indent="-285750">
              <a:buFont typeface="Arial" panose="020B0604020202020204" pitchFamily="34" charset="0"/>
              <a:buChar char="•"/>
            </a:pPr>
            <a:endParaRPr lang="en-GB" dirty="0">
              <a:latin typeface="Segoe UI Variable Text" pitchFamily="2" charset="0"/>
            </a:endParaRPr>
          </a:p>
          <a:p>
            <a:r>
              <a:rPr lang="en-GB" dirty="0">
                <a:latin typeface="Segoe UI Variable Text" pitchFamily="2" charset="0"/>
              </a:rPr>
              <a:t>*This can be completed as independent study/homework</a:t>
            </a:r>
          </a:p>
        </p:txBody>
      </p:sp>
    </p:spTree>
    <p:extLst>
      <p:ext uri="{BB962C8B-B14F-4D97-AF65-F5344CB8AC3E}">
        <p14:creationId xmlns:p14="http://schemas.microsoft.com/office/powerpoint/2010/main" val="14250228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ED8F55-2D3E-6F36-EB94-371D97905E0A}"/>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9A58F87A-F4AC-96EF-9A89-51F97C430481}"/>
              </a:ext>
            </a:extLst>
          </p:cNvPr>
          <p:cNvSpPr/>
          <p:nvPr/>
        </p:nvSpPr>
        <p:spPr>
          <a:xfrm>
            <a:off x="295318" y="297976"/>
            <a:ext cx="11500441" cy="6130489"/>
          </a:xfrm>
          <a:prstGeom prst="rect">
            <a:avLst/>
          </a:prstGeom>
          <a:solidFill>
            <a:schemeClr val="bg1">
              <a:alpha val="94000"/>
            </a:schemeClr>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descr="A black text with a black arrow&#10;&#10;Description automatically generated">
            <a:extLst>
              <a:ext uri="{FF2B5EF4-FFF2-40B4-BE49-F238E27FC236}">
                <a16:creationId xmlns:a16="http://schemas.microsoft.com/office/drawing/2014/main" id="{E803709C-DAF8-CA95-7932-6FAC24F1045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10598" y="429535"/>
            <a:ext cx="1748446" cy="922305"/>
          </a:xfrm>
          <a:prstGeom prst="rect">
            <a:avLst/>
          </a:prstGeom>
        </p:spPr>
      </p:pic>
      <p:sp>
        <p:nvSpPr>
          <p:cNvPr id="9" name="TextBox 8">
            <a:extLst>
              <a:ext uri="{FF2B5EF4-FFF2-40B4-BE49-F238E27FC236}">
                <a16:creationId xmlns:a16="http://schemas.microsoft.com/office/drawing/2014/main" id="{2E4F05EB-A523-8B0B-EE27-E5C1CAD3AAFE}"/>
              </a:ext>
            </a:extLst>
          </p:cNvPr>
          <p:cNvSpPr txBox="1"/>
          <p:nvPr/>
        </p:nvSpPr>
        <p:spPr>
          <a:xfrm>
            <a:off x="633788" y="603204"/>
            <a:ext cx="10830501" cy="5609805"/>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7000"/>
              </a:lnSpc>
              <a:spcAft>
                <a:spcPts val="800"/>
              </a:spcAft>
            </a:pPr>
            <a:r>
              <a:rPr lang="en-GB" sz="2000" b="1" kern="100" dirty="0">
                <a:effectLst/>
                <a:latin typeface="Aptos" panose="020B0004020202020204" pitchFamily="34" charset="0"/>
                <a:ea typeface="Aptos" panose="020B0004020202020204" pitchFamily="34" charset="0"/>
                <a:cs typeface="Times New Roman" panose="02020603050405020304" pitchFamily="18" charset="0"/>
              </a:rPr>
              <a:t>Terms of Use: Copyright Notice</a:t>
            </a:r>
            <a:endParaRPr lang="en-GB" sz="20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 © SIMPLY TEACH 2026</a:t>
            </a:r>
          </a:p>
          <a:p>
            <a:pPr>
              <a:lnSpc>
                <a:spcPct val="107000"/>
              </a:lnSpc>
              <a:spcAft>
                <a:spcPts val="800"/>
              </a:spcAft>
            </a:pPr>
            <a:endParaRPr lang="en-GB" sz="16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These Terms of Use govern the use of any material, content, or intellectual property provided by Simply Teach. By accessing or using the Material provided by Simply Teach, you agree to be bound by these Terms of Use.</a:t>
            </a:r>
          </a:p>
          <a:p>
            <a:pPr marL="342900" lvl="0" indent="-342900">
              <a:lnSpc>
                <a:spcPct val="107000"/>
              </a:lnSpc>
              <a:buFont typeface="Symbol" panose="05050102010706020507" pitchFamily="18" charset="2"/>
              <a:buChar char=""/>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Copyright Notice: All Material provided by Simply Teach is protected by copyright laws. All rights are reserved by Simply Teach.</a:t>
            </a:r>
          </a:p>
          <a:p>
            <a:pPr marL="342900" lvl="0" indent="-342900">
              <a:lnSpc>
                <a:spcPct val="107000"/>
              </a:lnSpc>
              <a:buFont typeface="Symbol" panose="05050102010706020507" pitchFamily="18" charset="2"/>
              <a:buChar char=""/>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Non-Redistribution: You may not redistribute, reproduce, republish, transmit, distribute, or otherwise use the Material provided by Simply Teach without prior written permission from Simply Teach.</a:t>
            </a:r>
          </a:p>
          <a:p>
            <a:pPr marL="342900" lvl="0" indent="-342900">
              <a:lnSpc>
                <a:spcPct val="107000"/>
              </a:lnSpc>
              <a:buFont typeface="Symbol" panose="05050102010706020507" pitchFamily="18" charset="2"/>
              <a:buChar char=""/>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No Public Domain Usage: The Material provided by Simply Teach is not released into the public domain. You may not use, modify, or distribute the Material in any way that would place it in the public domain.</a:t>
            </a:r>
          </a:p>
          <a:p>
            <a:pPr marL="342900" lvl="0" indent="-342900">
              <a:lnSpc>
                <a:spcPct val="107000"/>
              </a:lnSpc>
              <a:buFont typeface="Symbol" panose="05050102010706020507" pitchFamily="18" charset="2"/>
              <a:buChar char=""/>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Intellectual Property Rights: All intellectual property rights in the Material, including but not limited to copyrights, trademarks, patents, and trade secrets, belong to Simply Teach. You agree not to infringe upon these rights in any way.</a:t>
            </a:r>
          </a:p>
          <a:p>
            <a:pPr marL="457200">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 </a:t>
            </a: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Contact Information: If you have any questions about these Terms of Use, please contact Simply Teach</a:t>
            </a: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 </a:t>
            </a: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By accessing or using the Material provided by Simply Teach, you acknowledge that you have read, understood, and agree to be bound by these Terms of Use. If you do not agree to these terms, you may not access or use the Material.</a:t>
            </a:r>
            <a:endParaRPr lang="en-GB" sz="14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7609869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C6A39E-B2A7-AF37-25F4-5C0AD5B8C344}"/>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5FBD506E-4488-B04C-3FFE-A3E1BC04DC0F}"/>
              </a:ext>
            </a:extLst>
          </p:cNvPr>
          <p:cNvSpPr txBox="1"/>
          <p:nvPr/>
        </p:nvSpPr>
        <p:spPr>
          <a:xfrm>
            <a:off x="125730" y="134273"/>
            <a:ext cx="1184148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Do Now</a:t>
            </a:r>
          </a:p>
        </p:txBody>
      </p:sp>
      <p:sp>
        <p:nvSpPr>
          <p:cNvPr id="4" name="Rectangle 3">
            <a:extLst>
              <a:ext uri="{FF2B5EF4-FFF2-40B4-BE49-F238E27FC236}">
                <a16:creationId xmlns:a16="http://schemas.microsoft.com/office/drawing/2014/main" id="{CA7A08A0-D729-A8C8-C18C-5D730356FE8F}"/>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2" name="Picture 31">
            <a:extLst>
              <a:ext uri="{FF2B5EF4-FFF2-40B4-BE49-F238E27FC236}">
                <a16:creationId xmlns:a16="http://schemas.microsoft.com/office/drawing/2014/main" id="{12174376-37CB-79F1-2E68-E511B75CB6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sp>
        <p:nvSpPr>
          <p:cNvPr id="8" name="TextBox 7">
            <a:extLst>
              <a:ext uri="{FF2B5EF4-FFF2-40B4-BE49-F238E27FC236}">
                <a16:creationId xmlns:a16="http://schemas.microsoft.com/office/drawing/2014/main" id="{D340E463-0A35-66D4-F869-A4EC20F17590}"/>
              </a:ext>
            </a:extLst>
          </p:cNvPr>
          <p:cNvSpPr txBox="1"/>
          <p:nvPr/>
        </p:nvSpPr>
        <p:spPr>
          <a:xfrm>
            <a:off x="7772400" y="1429018"/>
            <a:ext cx="4034790" cy="923330"/>
          </a:xfrm>
          <a:prstGeom prst="rect">
            <a:avLst/>
          </a:prstGeom>
          <a:solidFill>
            <a:schemeClr val="bg1">
              <a:lumMod val="85000"/>
            </a:schemeClr>
          </a:solidFill>
        </p:spPr>
        <p:txBody>
          <a:bodyPr wrap="square">
            <a:spAutoFit/>
          </a:bodyPr>
          <a:lstStyle/>
          <a:p>
            <a:pPr>
              <a:buNone/>
            </a:pPr>
            <a:r>
              <a:rPr lang="en-GB" b="1" dirty="0">
                <a:latin typeface="Segoe UI Variable Text" pitchFamily="2" charset="0"/>
              </a:rPr>
              <a:t>Task</a:t>
            </a:r>
          </a:p>
          <a:p>
            <a:r>
              <a:rPr lang="en-GB" dirty="0">
                <a:latin typeface="Segoe UI Variable Text" pitchFamily="2" charset="0"/>
              </a:rPr>
              <a:t>In the list provided, how would you find Harry as quickly as possible?</a:t>
            </a:r>
          </a:p>
        </p:txBody>
      </p:sp>
      <p:pic>
        <p:nvPicPr>
          <p:cNvPr id="9" name="Graphic 8" descr="Clipboard Mixed with solid fill">
            <a:extLst>
              <a:ext uri="{FF2B5EF4-FFF2-40B4-BE49-F238E27FC236}">
                <a16:creationId xmlns:a16="http://schemas.microsoft.com/office/drawing/2014/main" id="{14710174-0D5A-3CFA-81DD-98938E86B6D8}"/>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713934" y="1335316"/>
            <a:ext cx="914400" cy="914400"/>
          </a:xfrm>
          <a:prstGeom prst="rect">
            <a:avLst/>
          </a:prstGeom>
        </p:spPr>
      </p:pic>
      <p:sp>
        <p:nvSpPr>
          <p:cNvPr id="6" name="TextBox 5">
            <a:extLst>
              <a:ext uri="{FF2B5EF4-FFF2-40B4-BE49-F238E27FC236}">
                <a16:creationId xmlns:a16="http://schemas.microsoft.com/office/drawing/2014/main" id="{2505B9C9-DB47-FE92-AD5A-1782ACEEC0DA}"/>
              </a:ext>
            </a:extLst>
          </p:cNvPr>
          <p:cNvSpPr txBox="1"/>
          <p:nvPr/>
        </p:nvSpPr>
        <p:spPr>
          <a:xfrm>
            <a:off x="275941" y="1423184"/>
            <a:ext cx="6858284" cy="369332"/>
          </a:xfrm>
          <a:prstGeom prst="rect">
            <a:avLst/>
          </a:prstGeom>
          <a:noFill/>
        </p:spPr>
        <p:txBody>
          <a:bodyPr wrap="square">
            <a:spAutoFit/>
          </a:bodyPr>
          <a:lstStyle/>
          <a:p>
            <a:r>
              <a:rPr lang="en-GB" b="1" dirty="0"/>
              <a:t>Amy, Ben, Chloe, Daniel, Ella, Freya, George, Harry, Isla, Jack</a:t>
            </a:r>
          </a:p>
        </p:txBody>
      </p:sp>
      <p:sp>
        <p:nvSpPr>
          <p:cNvPr id="12" name="TextBox 11">
            <a:extLst>
              <a:ext uri="{FF2B5EF4-FFF2-40B4-BE49-F238E27FC236}">
                <a16:creationId xmlns:a16="http://schemas.microsoft.com/office/drawing/2014/main" id="{812F6EDC-2933-D5C9-EA42-9B7D5F883791}"/>
              </a:ext>
            </a:extLst>
          </p:cNvPr>
          <p:cNvSpPr txBox="1"/>
          <p:nvPr/>
        </p:nvSpPr>
        <p:spPr>
          <a:xfrm>
            <a:off x="275941" y="2198430"/>
            <a:ext cx="6129336" cy="1200329"/>
          </a:xfrm>
          <a:prstGeom prst="rect">
            <a:avLst/>
          </a:prstGeom>
          <a:noFill/>
        </p:spPr>
        <p:txBody>
          <a:bodyPr wrap="square">
            <a:spAutoFit/>
          </a:bodyPr>
          <a:lstStyle/>
          <a:p>
            <a:pPr>
              <a:buNone/>
            </a:pPr>
            <a:r>
              <a:rPr lang="en-GB" b="1" dirty="0">
                <a:latin typeface="Segoe UI Variable Text" pitchFamily="2" charset="0"/>
              </a:rPr>
              <a:t>You could:</a:t>
            </a:r>
          </a:p>
          <a:p>
            <a:pPr marL="285750" indent="-285750">
              <a:buFont typeface="Arial" panose="020B0604020202020204" pitchFamily="34" charset="0"/>
              <a:buChar char="•"/>
            </a:pPr>
            <a:r>
              <a:rPr lang="en-GB" dirty="0">
                <a:latin typeface="Segoe UI Variable Text" pitchFamily="2" charset="0"/>
              </a:rPr>
              <a:t>Start at Amy and check every name until Harry is found. </a:t>
            </a:r>
          </a:p>
          <a:p>
            <a:pPr marL="285750" indent="-285750">
              <a:buFont typeface="Arial" panose="020B0604020202020204" pitchFamily="34" charset="0"/>
              <a:buChar char="•"/>
            </a:pPr>
            <a:r>
              <a:rPr lang="en-GB" dirty="0">
                <a:latin typeface="Segoe UI Variable Text" pitchFamily="2" charset="0"/>
              </a:rPr>
              <a:t>Jump to the middle. </a:t>
            </a:r>
          </a:p>
          <a:p>
            <a:pPr marL="285750" indent="-285750">
              <a:buFont typeface="Arial" panose="020B0604020202020204" pitchFamily="34" charset="0"/>
              <a:buChar char="•"/>
            </a:pPr>
            <a:r>
              <a:rPr lang="en-GB" dirty="0">
                <a:latin typeface="Segoe UI Variable Text" pitchFamily="2" charset="0"/>
              </a:rPr>
              <a:t>Look near the end.</a:t>
            </a:r>
          </a:p>
        </p:txBody>
      </p:sp>
      <p:sp>
        <p:nvSpPr>
          <p:cNvPr id="14" name="TextBox 13">
            <a:extLst>
              <a:ext uri="{FF2B5EF4-FFF2-40B4-BE49-F238E27FC236}">
                <a16:creationId xmlns:a16="http://schemas.microsoft.com/office/drawing/2014/main" id="{BDA44F93-69B5-9F9B-4C26-94952499C4A8}"/>
              </a:ext>
            </a:extLst>
          </p:cNvPr>
          <p:cNvSpPr txBox="1"/>
          <p:nvPr/>
        </p:nvSpPr>
        <p:spPr>
          <a:xfrm>
            <a:off x="275941" y="3527763"/>
            <a:ext cx="6157912" cy="2585323"/>
          </a:xfrm>
          <a:prstGeom prst="rect">
            <a:avLst/>
          </a:prstGeom>
          <a:noFill/>
        </p:spPr>
        <p:txBody>
          <a:bodyPr wrap="square">
            <a:spAutoFit/>
          </a:bodyPr>
          <a:lstStyle/>
          <a:p>
            <a:pPr>
              <a:buNone/>
            </a:pPr>
            <a:r>
              <a:rPr lang="en-GB" dirty="0">
                <a:latin typeface="Segoe UI Variable Text" pitchFamily="2" charset="0"/>
              </a:rPr>
              <a:t>Here are two versions of the list</a:t>
            </a:r>
          </a:p>
          <a:p>
            <a:pPr>
              <a:buNone/>
            </a:pPr>
            <a:endParaRPr lang="en-GB" dirty="0">
              <a:latin typeface="Segoe UI Variable Text" pitchFamily="2" charset="0"/>
            </a:endParaRPr>
          </a:p>
          <a:p>
            <a:pPr>
              <a:buNone/>
            </a:pPr>
            <a:r>
              <a:rPr lang="en-GB" b="1" dirty="0">
                <a:latin typeface="Segoe UI Variable Text" pitchFamily="2" charset="0"/>
              </a:rPr>
              <a:t>List A </a:t>
            </a:r>
          </a:p>
          <a:p>
            <a:pPr>
              <a:buNone/>
            </a:pPr>
            <a:r>
              <a:rPr lang="en-GB" dirty="0">
                <a:latin typeface="Segoe UI Variable Text" pitchFamily="2" charset="0"/>
              </a:rPr>
              <a:t>George, Amy, Jack, Chloe, Harry, Ben, Ella, Isla, Daniel, Freya</a:t>
            </a:r>
          </a:p>
          <a:p>
            <a:pPr>
              <a:buNone/>
            </a:pPr>
            <a:r>
              <a:rPr lang="en-GB" b="1" dirty="0">
                <a:latin typeface="Segoe UI Variable Text" pitchFamily="2" charset="0"/>
              </a:rPr>
              <a:t>List B </a:t>
            </a:r>
          </a:p>
          <a:p>
            <a:pPr>
              <a:buNone/>
            </a:pPr>
            <a:r>
              <a:rPr lang="en-GB" dirty="0">
                <a:latin typeface="Segoe UI Variable Text" pitchFamily="2" charset="0"/>
              </a:rPr>
              <a:t>Amy, Ben, Chloe, Daniel, Ella, Freya, George, Harry, Isla, Jack</a:t>
            </a:r>
          </a:p>
          <a:p>
            <a:pPr>
              <a:buNone/>
            </a:pPr>
            <a:endParaRPr lang="en-GB" dirty="0">
              <a:latin typeface="Segoe UI Variable Text" pitchFamily="2" charset="0"/>
            </a:endParaRPr>
          </a:p>
          <a:p>
            <a:pPr>
              <a:buNone/>
            </a:pPr>
            <a:r>
              <a:rPr lang="en-GB" b="1" dirty="0">
                <a:latin typeface="Segoe UI Variable Text" pitchFamily="2" charset="0"/>
              </a:rPr>
              <a:t>Question</a:t>
            </a:r>
          </a:p>
          <a:p>
            <a:pPr>
              <a:buNone/>
            </a:pPr>
            <a:r>
              <a:rPr lang="en-GB" dirty="0">
                <a:latin typeface="Segoe UI Variable Text" pitchFamily="2" charset="0"/>
              </a:rPr>
              <a:t>"Which list would help you find Harry faster? Why?"</a:t>
            </a:r>
          </a:p>
        </p:txBody>
      </p:sp>
      <p:sp>
        <p:nvSpPr>
          <p:cNvPr id="15" name="TextBox 14">
            <a:extLst>
              <a:ext uri="{FF2B5EF4-FFF2-40B4-BE49-F238E27FC236}">
                <a16:creationId xmlns:a16="http://schemas.microsoft.com/office/drawing/2014/main" id="{192E10F9-C3BB-9E91-00A0-3BE6C11FD360}"/>
              </a:ext>
            </a:extLst>
          </p:cNvPr>
          <p:cNvSpPr txBox="1"/>
          <p:nvPr/>
        </p:nvSpPr>
        <p:spPr>
          <a:xfrm>
            <a:off x="275941" y="6248714"/>
            <a:ext cx="4740032" cy="369332"/>
          </a:xfrm>
          <a:prstGeom prst="rect">
            <a:avLst/>
          </a:prstGeom>
          <a:noFill/>
        </p:spPr>
        <p:txBody>
          <a:bodyPr wrap="square">
            <a:spAutoFit/>
          </a:bodyPr>
          <a:lstStyle/>
          <a:p>
            <a:pPr>
              <a:buNone/>
            </a:pPr>
            <a:r>
              <a:rPr lang="en-GB" dirty="0">
                <a:latin typeface="Segoe UI Variable Text" pitchFamily="2" charset="0"/>
              </a:rPr>
              <a:t>The second list is easier because it’s sorted. </a:t>
            </a:r>
          </a:p>
        </p:txBody>
      </p:sp>
    </p:spTree>
    <p:extLst>
      <p:ext uri="{BB962C8B-B14F-4D97-AF65-F5344CB8AC3E}">
        <p14:creationId xmlns:p14="http://schemas.microsoft.com/office/powerpoint/2010/main" val="31496481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P spid="1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62507A-5412-E8DF-1753-22D2C7807AE5}"/>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A10CD51F-7347-A29A-43EE-8153A5E1F3CA}"/>
              </a:ext>
            </a:extLst>
          </p:cNvPr>
          <p:cNvSpPr txBox="1"/>
          <p:nvPr/>
        </p:nvSpPr>
        <p:spPr>
          <a:xfrm>
            <a:off x="125730" y="134273"/>
            <a:ext cx="467487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Learning outcomes</a:t>
            </a:r>
          </a:p>
        </p:txBody>
      </p:sp>
      <p:sp>
        <p:nvSpPr>
          <p:cNvPr id="4" name="Rectangle 3">
            <a:extLst>
              <a:ext uri="{FF2B5EF4-FFF2-40B4-BE49-F238E27FC236}">
                <a16:creationId xmlns:a16="http://schemas.microsoft.com/office/drawing/2014/main" id="{82ACEE6C-C290-93FC-FBF7-EF55DA6E180B}"/>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2" name="Picture 31">
            <a:extLst>
              <a:ext uri="{FF2B5EF4-FFF2-40B4-BE49-F238E27FC236}">
                <a16:creationId xmlns:a16="http://schemas.microsoft.com/office/drawing/2014/main" id="{7DC039D8-746D-A50C-B45B-F0271EA4AF5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sp>
        <p:nvSpPr>
          <p:cNvPr id="2" name="TextBox 1">
            <a:extLst>
              <a:ext uri="{FF2B5EF4-FFF2-40B4-BE49-F238E27FC236}">
                <a16:creationId xmlns:a16="http://schemas.microsoft.com/office/drawing/2014/main" id="{62A00000-BE7C-306B-F8D3-D32900BEAFCF}"/>
              </a:ext>
            </a:extLst>
          </p:cNvPr>
          <p:cNvSpPr txBox="1"/>
          <p:nvPr/>
        </p:nvSpPr>
        <p:spPr>
          <a:xfrm>
            <a:off x="224790" y="1417082"/>
            <a:ext cx="8576310" cy="1138773"/>
          </a:xfrm>
          <a:prstGeom prst="rect">
            <a:avLst/>
          </a:prstGeom>
          <a:solidFill>
            <a:schemeClr val="bg1">
              <a:lumMod val="95000"/>
            </a:schemeClr>
          </a:solidFill>
        </p:spPr>
        <p:txBody>
          <a:bodyPr wrap="square">
            <a:spAutoFit/>
          </a:bodyPr>
          <a:lstStyle/>
          <a:p>
            <a:r>
              <a:rPr lang="en-GB" sz="2400" b="1" dirty="0">
                <a:latin typeface="Segoe UI Variable Text" pitchFamily="2" charset="0"/>
              </a:rPr>
              <a:t>Specification point(s):</a:t>
            </a:r>
          </a:p>
          <a:p>
            <a:endParaRPr lang="en-GB" sz="2400" b="1" dirty="0">
              <a:latin typeface="Segoe UI Variable Text" pitchFamily="2" charset="0"/>
            </a:endParaRPr>
          </a:p>
          <a:p>
            <a:pPr marL="342900" indent="-342900">
              <a:buFont typeface="Arial" panose="020B0604020202020204" pitchFamily="34" charset="0"/>
              <a:buChar char="•"/>
            </a:pPr>
            <a:r>
              <a:rPr lang="en-GB" sz="2000" dirty="0">
                <a:latin typeface="Segoe UI Variable Text" pitchFamily="2" charset="0"/>
              </a:rPr>
              <a:t>Standard searching algorithms: Binary search and Linear search</a:t>
            </a:r>
          </a:p>
        </p:txBody>
      </p:sp>
      <p:sp>
        <p:nvSpPr>
          <p:cNvPr id="5" name="TextBox 4">
            <a:extLst>
              <a:ext uri="{FF2B5EF4-FFF2-40B4-BE49-F238E27FC236}">
                <a16:creationId xmlns:a16="http://schemas.microsoft.com/office/drawing/2014/main" id="{F06856DC-C18A-A889-7804-FDC40BB73350}"/>
              </a:ext>
            </a:extLst>
          </p:cNvPr>
          <p:cNvSpPr txBox="1"/>
          <p:nvPr/>
        </p:nvSpPr>
        <p:spPr>
          <a:xfrm>
            <a:off x="224790" y="3429000"/>
            <a:ext cx="8576310" cy="2369880"/>
          </a:xfrm>
          <a:prstGeom prst="rect">
            <a:avLst/>
          </a:prstGeom>
          <a:solidFill>
            <a:schemeClr val="bg1">
              <a:lumMod val="95000"/>
            </a:schemeClr>
          </a:solidFill>
        </p:spPr>
        <p:txBody>
          <a:bodyPr wrap="square">
            <a:spAutoFit/>
          </a:bodyPr>
          <a:lstStyle/>
          <a:p>
            <a:r>
              <a:rPr lang="en-GB" sz="2400" b="1" dirty="0">
                <a:latin typeface="Segoe UI Variable Text" pitchFamily="2" charset="0"/>
              </a:rPr>
              <a:t>Lesson components:</a:t>
            </a:r>
          </a:p>
          <a:p>
            <a:endParaRPr lang="en-GB" sz="2400" b="1" dirty="0">
              <a:latin typeface="Segoe UI Variable Text" pitchFamily="2" charset="0"/>
            </a:endParaRPr>
          </a:p>
          <a:p>
            <a:pPr marL="342900" indent="-342900">
              <a:buFont typeface="Arial" panose="020B0604020202020204" pitchFamily="34" charset="0"/>
              <a:buChar char="•"/>
            </a:pPr>
            <a:r>
              <a:rPr lang="en-GB" sz="2000" dirty="0">
                <a:latin typeface="Segoe UI Variable Text" pitchFamily="2" charset="0"/>
              </a:rPr>
              <a:t>To know what is meant by a pre-requisite and how they apply to searching algorithms.</a:t>
            </a:r>
          </a:p>
          <a:p>
            <a:pPr marL="342900" indent="-342900">
              <a:buFont typeface="Arial" panose="020B0604020202020204" pitchFamily="34" charset="0"/>
              <a:buChar char="•"/>
            </a:pPr>
            <a:r>
              <a:rPr lang="en-GB" sz="2000" dirty="0">
                <a:latin typeface="Segoe UI Variable Text" pitchFamily="2" charset="0"/>
              </a:rPr>
              <a:t>To show the steps of a linear and binary search algorithm.</a:t>
            </a:r>
          </a:p>
          <a:p>
            <a:pPr marL="342900" indent="-342900">
              <a:buFont typeface="Arial" panose="020B0604020202020204" pitchFamily="34" charset="0"/>
              <a:buChar char="•"/>
            </a:pPr>
            <a:r>
              <a:rPr lang="en-GB" sz="2000" dirty="0">
                <a:latin typeface="Segoe UI Variable Text" pitchFamily="2" charset="0"/>
              </a:rPr>
              <a:t>To demonstrate the use of both algorithms in context including the identification of each in code. </a:t>
            </a:r>
          </a:p>
        </p:txBody>
      </p:sp>
    </p:spTree>
    <p:extLst>
      <p:ext uri="{BB962C8B-B14F-4D97-AF65-F5344CB8AC3E}">
        <p14:creationId xmlns:p14="http://schemas.microsoft.com/office/powerpoint/2010/main" val="17048758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09D4A2-BE85-2961-E99B-CBD0F710ECD8}"/>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2565F744-426C-AF64-B1D2-7696868F46B0}"/>
              </a:ext>
            </a:extLst>
          </p:cNvPr>
          <p:cNvSpPr txBox="1"/>
          <p:nvPr/>
        </p:nvSpPr>
        <p:spPr>
          <a:xfrm>
            <a:off x="125730" y="134273"/>
            <a:ext cx="586359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Searching algorithms</a:t>
            </a:r>
          </a:p>
        </p:txBody>
      </p:sp>
      <p:sp>
        <p:nvSpPr>
          <p:cNvPr id="4" name="Rectangle 3">
            <a:extLst>
              <a:ext uri="{FF2B5EF4-FFF2-40B4-BE49-F238E27FC236}">
                <a16:creationId xmlns:a16="http://schemas.microsoft.com/office/drawing/2014/main" id="{1CB1A076-1ECE-6102-617F-A80A63F8FB7A}"/>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E0C52FE7-E7C9-7743-9AEE-8F5961EC2326}"/>
              </a:ext>
            </a:extLst>
          </p:cNvPr>
          <p:cNvSpPr txBox="1"/>
          <p:nvPr/>
        </p:nvSpPr>
        <p:spPr>
          <a:xfrm>
            <a:off x="224789" y="1076889"/>
            <a:ext cx="5071110" cy="1938992"/>
          </a:xfrm>
          <a:prstGeom prst="rect">
            <a:avLst/>
          </a:prstGeom>
          <a:noFill/>
        </p:spPr>
        <p:txBody>
          <a:bodyPr wrap="square">
            <a:spAutoFit/>
          </a:bodyPr>
          <a:lstStyle/>
          <a:p>
            <a:r>
              <a:rPr lang="en-GB" sz="2400" b="1" dirty="0">
                <a:latin typeface="Segoe UI Variable Text" pitchFamily="2" charset="0"/>
              </a:rPr>
              <a:t>What is meant by a searching algorithm?</a:t>
            </a:r>
          </a:p>
          <a:p>
            <a:endParaRPr lang="en-GB" dirty="0">
              <a:latin typeface="Segoe UI Variable Text" pitchFamily="2" charset="0"/>
            </a:endParaRPr>
          </a:p>
          <a:p>
            <a:r>
              <a:rPr lang="en-GB" dirty="0">
                <a:latin typeface="Segoe UI Variable Text" pitchFamily="2" charset="0"/>
              </a:rPr>
              <a:t>A </a:t>
            </a:r>
            <a:r>
              <a:rPr lang="en-GB" b="1" dirty="0">
                <a:latin typeface="Segoe UI Variable Text" pitchFamily="2" charset="0"/>
              </a:rPr>
              <a:t>searching algorithm</a:t>
            </a:r>
            <a:r>
              <a:rPr lang="en-GB" dirty="0">
                <a:latin typeface="Segoe UI Variable Text" pitchFamily="2" charset="0"/>
              </a:rPr>
              <a:t> is a method used in Computer Science to </a:t>
            </a:r>
            <a:r>
              <a:rPr lang="en-GB" b="1" dirty="0">
                <a:latin typeface="Segoe UI Variable Text" pitchFamily="2" charset="0"/>
              </a:rPr>
              <a:t>find a specific piece of data</a:t>
            </a:r>
            <a:r>
              <a:rPr lang="en-GB" dirty="0">
                <a:latin typeface="Segoe UI Variable Text" pitchFamily="2" charset="0"/>
              </a:rPr>
              <a:t> within a collection, such as a list or array. </a:t>
            </a:r>
            <a:endParaRPr lang="en-GB" sz="1600" dirty="0">
              <a:latin typeface="Segoe UI Variable Text" pitchFamily="2" charset="0"/>
            </a:endParaRPr>
          </a:p>
        </p:txBody>
      </p:sp>
      <p:pic>
        <p:nvPicPr>
          <p:cNvPr id="32" name="Picture 31">
            <a:extLst>
              <a:ext uri="{FF2B5EF4-FFF2-40B4-BE49-F238E27FC236}">
                <a16:creationId xmlns:a16="http://schemas.microsoft.com/office/drawing/2014/main" id="{209DA79C-4504-F609-140A-857A4C34CF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pic>
        <p:nvPicPr>
          <p:cNvPr id="16" name="Graphic 15" descr="Thumbs up sign with solid fill">
            <a:extLst>
              <a:ext uri="{FF2B5EF4-FFF2-40B4-BE49-F238E27FC236}">
                <a16:creationId xmlns:a16="http://schemas.microsoft.com/office/drawing/2014/main" id="{047A2135-1BD8-DF2F-0C08-6A0B60A0E751}"/>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284575" y="77999"/>
            <a:ext cx="727003" cy="727003"/>
          </a:xfrm>
          <a:prstGeom prst="rect">
            <a:avLst/>
          </a:prstGeom>
        </p:spPr>
      </p:pic>
      <p:sp>
        <p:nvSpPr>
          <p:cNvPr id="17" name="TextBox 16">
            <a:extLst>
              <a:ext uri="{FF2B5EF4-FFF2-40B4-BE49-F238E27FC236}">
                <a16:creationId xmlns:a16="http://schemas.microsoft.com/office/drawing/2014/main" id="{8C5DBEE9-55A0-5E9E-D3BF-5E3107B09A77}"/>
              </a:ext>
            </a:extLst>
          </p:cNvPr>
          <p:cNvSpPr txBox="1"/>
          <p:nvPr/>
        </p:nvSpPr>
        <p:spPr>
          <a:xfrm>
            <a:off x="7121533" y="152530"/>
            <a:ext cx="4704812" cy="646331"/>
          </a:xfrm>
          <a:prstGeom prst="rect">
            <a:avLst/>
          </a:prstGeom>
          <a:solidFill>
            <a:schemeClr val="bg2">
              <a:lumMod val="90000"/>
            </a:schemeClr>
          </a:solidFill>
        </p:spPr>
        <p:txBody>
          <a:bodyPr wrap="square">
            <a:spAutoFit/>
          </a:bodyPr>
          <a:lstStyle/>
          <a:p>
            <a:r>
              <a:rPr lang="en-GB" sz="1800" dirty="0">
                <a:latin typeface="Segoe UI Variable Text" pitchFamily="2" charset="0"/>
              </a:rPr>
              <a:t>Have you completed the </a:t>
            </a:r>
            <a:r>
              <a:rPr lang="en-GB" sz="1800" b="1" dirty="0">
                <a:latin typeface="Segoe UI Variable Text" pitchFamily="2" charset="0"/>
              </a:rPr>
              <a:t>check-in task?</a:t>
            </a:r>
          </a:p>
          <a:p>
            <a:endParaRPr lang="en-GB" dirty="0"/>
          </a:p>
        </p:txBody>
      </p:sp>
      <p:sp>
        <p:nvSpPr>
          <p:cNvPr id="2" name="TextBox 1">
            <a:extLst>
              <a:ext uri="{FF2B5EF4-FFF2-40B4-BE49-F238E27FC236}">
                <a16:creationId xmlns:a16="http://schemas.microsoft.com/office/drawing/2014/main" id="{26BBDA0F-7129-AA2E-0846-65FCDE48D8EF}"/>
              </a:ext>
            </a:extLst>
          </p:cNvPr>
          <p:cNvSpPr txBox="1"/>
          <p:nvPr/>
        </p:nvSpPr>
        <p:spPr>
          <a:xfrm>
            <a:off x="5295900" y="5014817"/>
            <a:ext cx="6612926" cy="369332"/>
          </a:xfrm>
          <a:prstGeom prst="rect">
            <a:avLst/>
          </a:prstGeom>
          <a:noFill/>
        </p:spPr>
        <p:txBody>
          <a:bodyPr wrap="square">
            <a:spAutoFit/>
          </a:bodyPr>
          <a:lstStyle/>
          <a:p>
            <a:r>
              <a:rPr lang="en-GB" b="1" dirty="0">
                <a:latin typeface="Segoe UI Variable Text" pitchFamily="2" charset="0"/>
              </a:rPr>
              <a:t>What is the purpose of a searching algorithm?</a:t>
            </a:r>
          </a:p>
        </p:txBody>
      </p:sp>
      <p:sp>
        <p:nvSpPr>
          <p:cNvPr id="5" name="TextBox 4">
            <a:extLst>
              <a:ext uri="{FF2B5EF4-FFF2-40B4-BE49-F238E27FC236}">
                <a16:creationId xmlns:a16="http://schemas.microsoft.com/office/drawing/2014/main" id="{76AB3539-9CC2-4487-EE59-79BF74DCB1FE}"/>
              </a:ext>
            </a:extLst>
          </p:cNvPr>
          <p:cNvSpPr txBox="1"/>
          <p:nvPr/>
        </p:nvSpPr>
        <p:spPr>
          <a:xfrm>
            <a:off x="5295900" y="5480028"/>
            <a:ext cx="6612926" cy="646331"/>
          </a:xfrm>
          <a:prstGeom prst="rect">
            <a:avLst/>
          </a:prstGeom>
          <a:noFill/>
        </p:spPr>
        <p:txBody>
          <a:bodyPr wrap="square">
            <a:spAutoFit/>
          </a:bodyPr>
          <a:lstStyle/>
          <a:p>
            <a:r>
              <a:rPr lang="en-GB" dirty="0">
                <a:latin typeface="Segoe UI Variable Text" pitchFamily="2" charset="0"/>
              </a:rPr>
              <a:t>The goal is to locate an item (like a number or name) and return its position or confirm it isn’t there.</a:t>
            </a:r>
          </a:p>
        </p:txBody>
      </p:sp>
      <p:sp>
        <p:nvSpPr>
          <p:cNvPr id="7" name="TextBox 6">
            <a:extLst>
              <a:ext uri="{FF2B5EF4-FFF2-40B4-BE49-F238E27FC236}">
                <a16:creationId xmlns:a16="http://schemas.microsoft.com/office/drawing/2014/main" id="{E27ED68D-192D-93CB-9CC4-C1D7AB338D4E}"/>
              </a:ext>
            </a:extLst>
          </p:cNvPr>
          <p:cNvSpPr txBox="1"/>
          <p:nvPr/>
        </p:nvSpPr>
        <p:spPr>
          <a:xfrm>
            <a:off x="224789" y="3141755"/>
            <a:ext cx="3079154" cy="369332"/>
          </a:xfrm>
          <a:prstGeom prst="rect">
            <a:avLst/>
          </a:prstGeom>
          <a:noFill/>
        </p:spPr>
        <p:txBody>
          <a:bodyPr wrap="square">
            <a:spAutoFit/>
          </a:bodyPr>
          <a:lstStyle/>
          <a:p>
            <a:r>
              <a:rPr lang="en-GB" b="1" dirty="0">
                <a:latin typeface="Segoe UI Variable Text" pitchFamily="2" charset="0"/>
              </a:rPr>
              <a:t>What is a pre-requisite?</a:t>
            </a:r>
          </a:p>
        </p:txBody>
      </p:sp>
      <p:sp>
        <p:nvSpPr>
          <p:cNvPr id="11" name="TextBox 10">
            <a:extLst>
              <a:ext uri="{FF2B5EF4-FFF2-40B4-BE49-F238E27FC236}">
                <a16:creationId xmlns:a16="http://schemas.microsoft.com/office/drawing/2014/main" id="{921C308B-2E0C-AEB4-A552-BB1F1BB7B3D5}"/>
              </a:ext>
            </a:extLst>
          </p:cNvPr>
          <p:cNvSpPr txBox="1"/>
          <p:nvPr/>
        </p:nvSpPr>
        <p:spPr>
          <a:xfrm>
            <a:off x="283174" y="3511087"/>
            <a:ext cx="4631726" cy="1754326"/>
          </a:xfrm>
          <a:prstGeom prst="rect">
            <a:avLst/>
          </a:prstGeom>
          <a:noFill/>
        </p:spPr>
        <p:txBody>
          <a:bodyPr wrap="square">
            <a:spAutoFit/>
          </a:bodyPr>
          <a:lstStyle/>
          <a:p>
            <a:pPr marL="285750" indent="-285750">
              <a:buFont typeface="Arial" panose="020B0604020202020204" pitchFamily="34" charset="0"/>
              <a:buChar char="•"/>
            </a:pPr>
            <a:r>
              <a:rPr lang="en-GB" dirty="0">
                <a:latin typeface="Segoe UI Variable Text" pitchFamily="2" charset="0"/>
              </a:rPr>
              <a:t>A </a:t>
            </a:r>
            <a:r>
              <a:rPr lang="en-GB" b="1" dirty="0">
                <a:latin typeface="Segoe UI Variable Text" pitchFamily="2" charset="0"/>
              </a:rPr>
              <a:t>pre-requisite</a:t>
            </a:r>
            <a:r>
              <a:rPr lang="en-GB" dirty="0">
                <a:latin typeface="Segoe UI Variable Text" pitchFamily="2" charset="0"/>
              </a:rPr>
              <a:t> is something that </a:t>
            </a:r>
            <a:r>
              <a:rPr lang="en-GB" b="1" dirty="0">
                <a:latin typeface="Segoe UI Variable Text" pitchFamily="2" charset="0"/>
              </a:rPr>
              <a:t>must already be true or in place before something else can work properly</a:t>
            </a:r>
            <a:r>
              <a:rPr lang="en-GB" dirty="0">
                <a:latin typeface="Segoe UI Variable Text" pitchFamily="2" charset="0"/>
              </a:rPr>
              <a:t>. </a:t>
            </a:r>
          </a:p>
          <a:p>
            <a:pPr marL="285750" indent="-285750">
              <a:buFont typeface="Arial" panose="020B0604020202020204" pitchFamily="34" charset="0"/>
              <a:buChar char="•"/>
            </a:pPr>
            <a:r>
              <a:rPr lang="en-GB" dirty="0">
                <a:latin typeface="Segoe UI Variable Text" pitchFamily="2" charset="0"/>
              </a:rPr>
              <a:t>In Computer Science, it means the </a:t>
            </a:r>
            <a:r>
              <a:rPr lang="en-GB" b="1" dirty="0">
                <a:latin typeface="Segoe UI Variable Text" pitchFamily="2" charset="0"/>
              </a:rPr>
              <a:t>conditions an algorithm needs in order to function correctly</a:t>
            </a:r>
            <a:r>
              <a:rPr lang="en-GB" dirty="0">
                <a:latin typeface="Segoe UI Variable Text" pitchFamily="2" charset="0"/>
              </a:rPr>
              <a:t>.</a:t>
            </a:r>
          </a:p>
        </p:txBody>
      </p:sp>
      <p:pic>
        <p:nvPicPr>
          <p:cNvPr id="18" name="Picture 17">
            <a:extLst>
              <a:ext uri="{FF2B5EF4-FFF2-40B4-BE49-F238E27FC236}">
                <a16:creationId xmlns:a16="http://schemas.microsoft.com/office/drawing/2014/main" id="{4E2A87DE-E559-2FDE-397D-7F51FF425FE9}"/>
              </a:ext>
            </a:extLst>
          </p:cNvPr>
          <p:cNvPicPr>
            <a:picLocks noChangeAspect="1"/>
          </p:cNvPicPr>
          <p:nvPr/>
        </p:nvPicPr>
        <p:blipFill>
          <a:blip r:embed="rId5"/>
          <a:stretch>
            <a:fillRect/>
          </a:stretch>
        </p:blipFill>
        <p:spPr>
          <a:xfrm>
            <a:off x="5295899" y="1581972"/>
            <a:ext cx="6612927" cy="3310491"/>
          </a:xfrm>
          <a:prstGeom prst="rect">
            <a:avLst/>
          </a:prstGeom>
        </p:spPr>
      </p:pic>
      <p:sp>
        <p:nvSpPr>
          <p:cNvPr id="19" name="TextBox 18">
            <a:extLst>
              <a:ext uri="{FF2B5EF4-FFF2-40B4-BE49-F238E27FC236}">
                <a16:creationId xmlns:a16="http://schemas.microsoft.com/office/drawing/2014/main" id="{9FB53DDA-89DF-2985-2F44-E4B9F440E9BD}"/>
              </a:ext>
            </a:extLst>
          </p:cNvPr>
          <p:cNvSpPr txBox="1"/>
          <p:nvPr/>
        </p:nvSpPr>
        <p:spPr>
          <a:xfrm>
            <a:off x="5295899" y="1110059"/>
            <a:ext cx="6511287" cy="369332"/>
          </a:xfrm>
          <a:prstGeom prst="rect">
            <a:avLst/>
          </a:prstGeom>
          <a:noFill/>
        </p:spPr>
        <p:txBody>
          <a:bodyPr wrap="square">
            <a:spAutoFit/>
          </a:bodyPr>
          <a:lstStyle/>
          <a:p>
            <a:pPr algn="ctr"/>
            <a:r>
              <a:rPr lang="en-GB" b="1" dirty="0">
                <a:latin typeface="Segoe UI Variable Text" pitchFamily="2" charset="0"/>
              </a:rPr>
              <a:t>Binary and Linear search</a:t>
            </a:r>
          </a:p>
        </p:txBody>
      </p:sp>
      <p:sp>
        <p:nvSpPr>
          <p:cNvPr id="20" name="TextBox 19">
            <a:extLst>
              <a:ext uri="{FF2B5EF4-FFF2-40B4-BE49-F238E27FC236}">
                <a16:creationId xmlns:a16="http://schemas.microsoft.com/office/drawing/2014/main" id="{7B7D945E-887A-A8E1-3BB5-386B8F8985BD}"/>
              </a:ext>
            </a:extLst>
          </p:cNvPr>
          <p:cNvSpPr txBox="1"/>
          <p:nvPr/>
        </p:nvSpPr>
        <p:spPr>
          <a:xfrm>
            <a:off x="283174" y="5387695"/>
            <a:ext cx="4365026" cy="923330"/>
          </a:xfrm>
          <a:prstGeom prst="rect">
            <a:avLst/>
          </a:prstGeom>
          <a:noFill/>
          <a:ln>
            <a:solidFill>
              <a:schemeClr val="tx1"/>
            </a:solidFill>
            <a:prstDash val="dash"/>
          </a:ln>
        </p:spPr>
        <p:txBody>
          <a:bodyPr wrap="square">
            <a:spAutoFit/>
          </a:bodyPr>
          <a:lstStyle/>
          <a:p>
            <a:pPr>
              <a:buNone/>
            </a:pPr>
            <a:r>
              <a:rPr lang="en-GB" b="1" dirty="0">
                <a:latin typeface="Segoe UI Variable Text" pitchFamily="2" charset="0"/>
              </a:rPr>
              <a:t>Types of searching algorithms</a:t>
            </a:r>
          </a:p>
          <a:p>
            <a:pPr marL="285750" indent="-285750">
              <a:buFont typeface="Arial" panose="020B0604020202020204" pitchFamily="34" charset="0"/>
              <a:buChar char="•"/>
            </a:pPr>
            <a:r>
              <a:rPr lang="en-GB" dirty="0">
                <a:latin typeface="Segoe UI Variable Text" pitchFamily="2" charset="0"/>
              </a:rPr>
              <a:t>Binary</a:t>
            </a:r>
          </a:p>
          <a:p>
            <a:pPr marL="285750" indent="-285750">
              <a:buFont typeface="Arial" panose="020B0604020202020204" pitchFamily="34" charset="0"/>
              <a:buChar char="•"/>
            </a:pPr>
            <a:r>
              <a:rPr lang="en-GB" dirty="0">
                <a:latin typeface="Segoe UI Variable Text" pitchFamily="2" charset="0"/>
              </a:rPr>
              <a:t>Linear</a:t>
            </a:r>
          </a:p>
        </p:txBody>
      </p:sp>
    </p:spTree>
    <p:extLst>
      <p:ext uri="{BB962C8B-B14F-4D97-AF65-F5344CB8AC3E}">
        <p14:creationId xmlns:p14="http://schemas.microsoft.com/office/powerpoint/2010/main" val="9750391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578158-CCAD-9577-412E-47A7B8B3C2DA}"/>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C24B3F96-2433-2310-BEDE-1D55F7E48537}"/>
              </a:ext>
            </a:extLst>
          </p:cNvPr>
          <p:cNvSpPr txBox="1"/>
          <p:nvPr/>
        </p:nvSpPr>
        <p:spPr>
          <a:xfrm>
            <a:off x="125730" y="134273"/>
            <a:ext cx="586359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Linear search</a:t>
            </a:r>
          </a:p>
        </p:txBody>
      </p:sp>
      <p:sp>
        <p:nvSpPr>
          <p:cNvPr id="4" name="Rectangle 3">
            <a:extLst>
              <a:ext uri="{FF2B5EF4-FFF2-40B4-BE49-F238E27FC236}">
                <a16:creationId xmlns:a16="http://schemas.microsoft.com/office/drawing/2014/main" id="{EE5B664C-8A40-3683-789E-6E20B0E0E746}"/>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2" name="Picture 31">
            <a:extLst>
              <a:ext uri="{FF2B5EF4-FFF2-40B4-BE49-F238E27FC236}">
                <a16:creationId xmlns:a16="http://schemas.microsoft.com/office/drawing/2014/main" id="{1B9F2729-4217-614E-D696-E44C82D2A80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pic>
        <p:nvPicPr>
          <p:cNvPr id="16" name="Graphic 15" descr="Thumbs up sign with solid fill">
            <a:extLst>
              <a:ext uri="{FF2B5EF4-FFF2-40B4-BE49-F238E27FC236}">
                <a16:creationId xmlns:a16="http://schemas.microsoft.com/office/drawing/2014/main" id="{A0E355FC-DA4B-9B70-9364-C326DB80F888}"/>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284575" y="77999"/>
            <a:ext cx="727003" cy="727003"/>
          </a:xfrm>
          <a:prstGeom prst="rect">
            <a:avLst/>
          </a:prstGeom>
        </p:spPr>
      </p:pic>
      <p:sp>
        <p:nvSpPr>
          <p:cNvPr id="17" name="TextBox 16">
            <a:extLst>
              <a:ext uri="{FF2B5EF4-FFF2-40B4-BE49-F238E27FC236}">
                <a16:creationId xmlns:a16="http://schemas.microsoft.com/office/drawing/2014/main" id="{25D42531-0A0C-E54B-EA24-A11DAE94988C}"/>
              </a:ext>
            </a:extLst>
          </p:cNvPr>
          <p:cNvSpPr txBox="1"/>
          <p:nvPr/>
        </p:nvSpPr>
        <p:spPr>
          <a:xfrm>
            <a:off x="7121533" y="152530"/>
            <a:ext cx="4704812" cy="646331"/>
          </a:xfrm>
          <a:prstGeom prst="rect">
            <a:avLst/>
          </a:prstGeom>
          <a:solidFill>
            <a:schemeClr val="bg2">
              <a:lumMod val="90000"/>
            </a:schemeClr>
          </a:solidFill>
        </p:spPr>
        <p:txBody>
          <a:bodyPr wrap="square">
            <a:spAutoFit/>
          </a:bodyPr>
          <a:lstStyle/>
          <a:p>
            <a:r>
              <a:rPr lang="en-GB" dirty="0">
                <a:latin typeface="Segoe UI Variable Text" pitchFamily="2" charset="0"/>
              </a:rPr>
              <a:t>Complete </a:t>
            </a:r>
            <a:r>
              <a:rPr lang="en-GB" b="1" dirty="0">
                <a:latin typeface="Segoe UI Variable Text" pitchFamily="2" charset="0"/>
              </a:rPr>
              <a:t>Q1 of Task 1 </a:t>
            </a:r>
            <a:r>
              <a:rPr lang="en-GB" dirty="0">
                <a:latin typeface="Segoe UI Variable Text" pitchFamily="2" charset="0"/>
              </a:rPr>
              <a:t>in the student workbook. </a:t>
            </a:r>
            <a:endParaRPr lang="en-GB" dirty="0"/>
          </a:p>
        </p:txBody>
      </p:sp>
      <p:sp>
        <p:nvSpPr>
          <p:cNvPr id="2" name="TextBox 1">
            <a:extLst>
              <a:ext uri="{FF2B5EF4-FFF2-40B4-BE49-F238E27FC236}">
                <a16:creationId xmlns:a16="http://schemas.microsoft.com/office/drawing/2014/main" id="{CAF1316F-5E58-EB3E-3FB6-6E5C5FE96C2C}"/>
              </a:ext>
            </a:extLst>
          </p:cNvPr>
          <p:cNvSpPr txBox="1"/>
          <p:nvPr/>
        </p:nvSpPr>
        <p:spPr>
          <a:xfrm>
            <a:off x="176789" y="1134457"/>
            <a:ext cx="6944743" cy="1292662"/>
          </a:xfrm>
          <a:prstGeom prst="rect">
            <a:avLst/>
          </a:prstGeom>
          <a:noFill/>
        </p:spPr>
        <p:txBody>
          <a:bodyPr wrap="square">
            <a:spAutoFit/>
          </a:bodyPr>
          <a:lstStyle/>
          <a:p>
            <a:r>
              <a:rPr lang="en-GB" sz="2400" b="1" dirty="0">
                <a:latin typeface="Segoe UI Variable Text" pitchFamily="2" charset="0"/>
              </a:rPr>
              <a:t>What is meant by a linear search?</a:t>
            </a:r>
          </a:p>
          <a:p>
            <a:endParaRPr lang="en-GB" dirty="0">
              <a:latin typeface="Segoe UI Variable Text" pitchFamily="2" charset="0"/>
            </a:endParaRPr>
          </a:p>
          <a:p>
            <a:r>
              <a:rPr lang="en-GB" dirty="0">
                <a:latin typeface="Segoe UI Variable Text" pitchFamily="2" charset="0"/>
              </a:rPr>
              <a:t>A </a:t>
            </a:r>
            <a:r>
              <a:rPr lang="en-GB" b="1" dirty="0">
                <a:latin typeface="Segoe UI Variable Text" pitchFamily="2" charset="0"/>
              </a:rPr>
              <a:t>linear search</a:t>
            </a:r>
            <a:r>
              <a:rPr lang="en-GB" dirty="0">
                <a:latin typeface="Segoe UI Variable Text" pitchFamily="2" charset="0"/>
              </a:rPr>
              <a:t> checks </a:t>
            </a:r>
            <a:r>
              <a:rPr lang="en-GB" b="1" dirty="0">
                <a:latin typeface="Segoe UI Variable Text" pitchFamily="2" charset="0"/>
              </a:rPr>
              <a:t>each item one by one</a:t>
            </a:r>
            <a:r>
              <a:rPr lang="en-GB" dirty="0">
                <a:latin typeface="Segoe UI Variable Text" pitchFamily="2" charset="0"/>
              </a:rPr>
              <a:t> from the start of the list until it finds the target (or reaches the end).</a:t>
            </a:r>
          </a:p>
        </p:txBody>
      </p:sp>
      <p:cxnSp>
        <p:nvCxnSpPr>
          <p:cNvPr id="8" name="Straight Connector 7">
            <a:extLst>
              <a:ext uri="{FF2B5EF4-FFF2-40B4-BE49-F238E27FC236}">
                <a16:creationId xmlns:a16="http://schemas.microsoft.com/office/drawing/2014/main" id="{908A0F03-F3E6-9CA2-E8AE-41A7DB90C3DA}"/>
              </a:ext>
            </a:extLst>
          </p:cNvPr>
          <p:cNvCxnSpPr>
            <a:cxnSpLocks/>
          </p:cNvCxnSpPr>
          <p:nvPr/>
        </p:nvCxnSpPr>
        <p:spPr>
          <a:xfrm>
            <a:off x="7740284" y="1134457"/>
            <a:ext cx="0" cy="5462361"/>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5" name="TextBox 4">
            <a:extLst>
              <a:ext uri="{FF2B5EF4-FFF2-40B4-BE49-F238E27FC236}">
                <a16:creationId xmlns:a16="http://schemas.microsoft.com/office/drawing/2014/main" id="{37E2ED97-3C2C-1A6F-EC69-C89F186C8D7D}"/>
              </a:ext>
            </a:extLst>
          </p:cNvPr>
          <p:cNvSpPr txBox="1"/>
          <p:nvPr/>
        </p:nvSpPr>
        <p:spPr>
          <a:xfrm>
            <a:off x="226022" y="2706168"/>
            <a:ext cx="3079154" cy="369332"/>
          </a:xfrm>
          <a:prstGeom prst="rect">
            <a:avLst/>
          </a:prstGeom>
          <a:noFill/>
        </p:spPr>
        <p:txBody>
          <a:bodyPr wrap="square">
            <a:spAutoFit/>
          </a:bodyPr>
          <a:lstStyle/>
          <a:p>
            <a:r>
              <a:rPr lang="en-GB" b="1" dirty="0">
                <a:latin typeface="Segoe UI Variable Text" pitchFamily="2" charset="0"/>
              </a:rPr>
              <a:t>How does it work?</a:t>
            </a:r>
          </a:p>
        </p:txBody>
      </p:sp>
      <p:sp>
        <p:nvSpPr>
          <p:cNvPr id="9" name="TextBox 8">
            <a:extLst>
              <a:ext uri="{FF2B5EF4-FFF2-40B4-BE49-F238E27FC236}">
                <a16:creationId xmlns:a16="http://schemas.microsoft.com/office/drawing/2014/main" id="{A5C8C8BA-DC8B-C6F0-179A-90E23D7B8307}"/>
              </a:ext>
            </a:extLst>
          </p:cNvPr>
          <p:cNvSpPr txBox="1"/>
          <p:nvPr/>
        </p:nvSpPr>
        <p:spPr>
          <a:xfrm>
            <a:off x="224789" y="3181652"/>
            <a:ext cx="3566157" cy="1477328"/>
          </a:xfrm>
          <a:prstGeom prst="rect">
            <a:avLst/>
          </a:prstGeom>
          <a:noFill/>
        </p:spPr>
        <p:txBody>
          <a:bodyPr wrap="square">
            <a:spAutoFit/>
          </a:bodyPr>
          <a:lstStyle/>
          <a:p>
            <a:pPr marL="285750" indent="-285750">
              <a:buFont typeface="Arial" panose="020B0604020202020204" pitchFamily="34" charset="0"/>
              <a:buChar char="•"/>
            </a:pPr>
            <a:r>
              <a:rPr lang="en-GB" dirty="0">
                <a:latin typeface="Segoe UI Variable Text" pitchFamily="2" charset="0"/>
              </a:rPr>
              <a:t>Start at the first item</a:t>
            </a:r>
          </a:p>
          <a:p>
            <a:pPr marL="285750" indent="-285750">
              <a:buFont typeface="Arial" panose="020B0604020202020204" pitchFamily="34" charset="0"/>
              <a:buChar char="•"/>
            </a:pPr>
            <a:r>
              <a:rPr lang="en-GB" dirty="0">
                <a:latin typeface="Segoe UI Variable Text" pitchFamily="2" charset="0"/>
              </a:rPr>
              <a:t>Compare it with the target</a:t>
            </a:r>
          </a:p>
          <a:p>
            <a:pPr marL="285750" indent="-285750">
              <a:buFont typeface="Arial" panose="020B0604020202020204" pitchFamily="34" charset="0"/>
              <a:buChar char="•"/>
            </a:pPr>
            <a:r>
              <a:rPr lang="en-GB" dirty="0">
                <a:latin typeface="Segoe UI Variable Text" pitchFamily="2" charset="0"/>
              </a:rPr>
              <a:t>If it doesn’t match, move to the next item</a:t>
            </a:r>
          </a:p>
          <a:p>
            <a:pPr marL="285750" indent="-285750">
              <a:buFont typeface="Arial" panose="020B0604020202020204" pitchFamily="34" charset="0"/>
              <a:buChar char="•"/>
            </a:pPr>
            <a:r>
              <a:rPr lang="en-GB" dirty="0">
                <a:latin typeface="Segoe UI Variable Text" pitchFamily="2" charset="0"/>
              </a:rPr>
              <a:t>Repeat until found or list ends</a:t>
            </a:r>
          </a:p>
        </p:txBody>
      </p:sp>
      <p:sp>
        <p:nvSpPr>
          <p:cNvPr id="10" name="TextBox 9">
            <a:extLst>
              <a:ext uri="{FF2B5EF4-FFF2-40B4-BE49-F238E27FC236}">
                <a16:creationId xmlns:a16="http://schemas.microsoft.com/office/drawing/2014/main" id="{77E0BCC5-449B-21DC-E630-96A883963FA0}"/>
              </a:ext>
            </a:extLst>
          </p:cNvPr>
          <p:cNvSpPr txBox="1"/>
          <p:nvPr/>
        </p:nvSpPr>
        <p:spPr>
          <a:xfrm>
            <a:off x="224789" y="4797991"/>
            <a:ext cx="3836871" cy="369332"/>
          </a:xfrm>
          <a:prstGeom prst="rect">
            <a:avLst/>
          </a:prstGeom>
          <a:noFill/>
        </p:spPr>
        <p:txBody>
          <a:bodyPr wrap="square">
            <a:spAutoFit/>
          </a:bodyPr>
          <a:lstStyle/>
          <a:p>
            <a:r>
              <a:rPr lang="en-GB" b="1" dirty="0">
                <a:latin typeface="Segoe UI Variable Text" pitchFamily="2" charset="0"/>
              </a:rPr>
              <a:t>Characteristics</a:t>
            </a:r>
          </a:p>
        </p:txBody>
      </p:sp>
      <p:sp>
        <p:nvSpPr>
          <p:cNvPr id="15" name="TextBox 14">
            <a:extLst>
              <a:ext uri="{FF2B5EF4-FFF2-40B4-BE49-F238E27FC236}">
                <a16:creationId xmlns:a16="http://schemas.microsoft.com/office/drawing/2014/main" id="{D2211F6B-E95F-FB1D-8051-2FD5A6E2614E}"/>
              </a:ext>
            </a:extLst>
          </p:cNvPr>
          <p:cNvSpPr txBox="1"/>
          <p:nvPr/>
        </p:nvSpPr>
        <p:spPr>
          <a:xfrm>
            <a:off x="224789" y="5306334"/>
            <a:ext cx="3985260" cy="1477328"/>
          </a:xfrm>
          <a:prstGeom prst="rect">
            <a:avLst/>
          </a:prstGeom>
          <a:noFill/>
        </p:spPr>
        <p:txBody>
          <a:bodyPr wrap="square">
            <a:spAutoFit/>
          </a:bodyPr>
          <a:lstStyle/>
          <a:p>
            <a:pPr marL="285750" indent="-285750">
              <a:buFont typeface="Arial" panose="020B0604020202020204" pitchFamily="34" charset="0"/>
              <a:buChar char="•"/>
            </a:pPr>
            <a:r>
              <a:rPr lang="en-GB" dirty="0">
                <a:latin typeface="Segoe UI Variable Text" pitchFamily="2" charset="0"/>
              </a:rPr>
              <a:t>Works on any list (sorted or unsorted)</a:t>
            </a:r>
          </a:p>
          <a:p>
            <a:pPr marL="285750" indent="-285750">
              <a:buFont typeface="Arial" panose="020B0604020202020204" pitchFamily="34" charset="0"/>
              <a:buChar char="•"/>
            </a:pPr>
            <a:r>
              <a:rPr lang="en-GB" dirty="0">
                <a:latin typeface="Segoe UI Variable Text" pitchFamily="2" charset="0"/>
              </a:rPr>
              <a:t>Simple but can be slow for large datasets</a:t>
            </a:r>
          </a:p>
          <a:p>
            <a:pPr marL="285750" indent="-285750">
              <a:buFont typeface="Arial" panose="020B0604020202020204" pitchFamily="34" charset="0"/>
              <a:buChar char="•"/>
            </a:pPr>
            <a:r>
              <a:rPr lang="en-GB" dirty="0">
                <a:latin typeface="Segoe UI Variable Text" pitchFamily="2" charset="0"/>
              </a:rPr>
              <a:t>Worst case: you check every item.</a:t>
            </a:r>
          </a:p>
        </p:txBody>
      </p:sp>
      <p:sp>
        <p:nvSpPr>
          <p:cNvPr id="12" name="TextBox 11">
            <a:extLst>
              <a:ext uri="{FF2B5EF4-FFF2-40B4-BE49-F238E27FC236}">
                <a16:creationId xmlns:a16="http://schemas.microsoft.com/office/drawing/2014/main" id="{B26AEF77-AE1B-F329-3579-5930634319DD}"/>
              </a:ext>
            </a:extLst>
          </p:cNvPr>
          <p:cNvSpPr txBox="1"/>
          <p:nvPr/>
        </p:nvSpPr>
        <p:spPr>
          <a:xfrm>
            <a:off x="4294616" y="2706168"/>
            <a:ext cx="2716962" cy="1477328"/>
          </a:xfrm>
          <a:prstGeom prst="rect">
            <a:avLst/>
          </a:prstGeom>
          <a:noFill/>
          <a:ln>
            <a:solidFill>
              <a:schemeClr val="tx1"/>
            </a:solidFill>
            <a:prstDash val="dash"/>
          </a:ln>
        </p:spPr>
        <p:txBody>
          <a:bodyPr wrap="square">
            <a:spAutoFit/>
          </a:bodyPr>
          <a:lstStyle/>
          <a:p>
            <a:pPr>
              <a:buNone/>
            </a:pPr>
            <a:r>
              <a:rPr lang="en-GB" b="1" dirty="0">
                <a:latin typeface="Segoe UI Variable Text" pitchFamily="2" charset="0"/>
              </a:rPr>
              <a:t>Worked example:</a:t>
            </a:r>
          </a:p>
          <a:p>
            <a:pPr>
              <a:buNone/>
            </a:pPr>
            <a:r>
              <a:rPr lang="en-GB" dirty="0">
                <a:latin typeface="Segoe UI Variable Text" pitchFamily="2" charset="0"/>
              </a:rPr>
              <a:t>Find </a:t>
            </a:r>
            <a:r>
              <a:rPr lang="en-GB" b="1" dirty="0">
                <a:latin typeface="Segoe UI Variable Text" pitchFamily="2" charset="0"/>
              </a:rPr>
              <a:t>7</a:t>
            </a:r>
            <a:r>
              <a:rPr lang="en-GB" dirty="0">
                <a:latin typeface="Segoe UI Variable Text" pitchFamily="2" charset="0"/>
              </a:rPr>
              <a:t> in [3, 5, 7, 9]</a:t>
            </a:r>
          </a:p>
          <a:p>
            <a:pPr marL="285750" indent="-285750">
              <a:buFont typeface="Arial" panose="020B0604020202020204" pitchFamily="34" charset="0"/>
              <a:buChar char="•"/>
            </a:pPr>
            <a:r>
              <a:rPr lang="en-GB" dirty="0">
                <a:latin typeface="Segoe UI Variable Text" pitchFamily="2" charset="0"/>
              </a:rPr>
              <a:t>Check 3 ❌ </a:t>
            </a:r>
          </a:p>
          <a:p>
            <a:pPr marL="285750" indent="-285750">
              <a:buFont typeface="Arial" panose="020B0604020202020204" pitchFamily="34" charset="0"/>
              <a:buChar char="•"/>
            </a:pPr>
            <a:r>
              <a:rPr lang="en-GB" dirty="0">
                <a:latin typeface="Segoe UI Variable Text" pitchFamily="2" charset="0"/>
              </a:rPr>
              <a:t>Check 5 ❌ </a:t>
            </a:r>
          </a:p>
          <a:p>
            <a:pPr marL="285750" indent="-285750">
              <a:buFont typeface="Arial" panose="020B0604020202020204" pitchFamily="34" charset="0"/>
              <a:buChar char="•"/>
            </a:pPr>
            <a:r>
              <a:rPr lang="en-GB" dirty="0">
                <a:latin typeface="Segoe UI Variable Text" pitchFamily="2" charset="0"/>
              </a:rPr>
              <a:t>Check 7 ✅ (found)</a:t>
            </a:r>
          </a:p>
        </p:txBody>
      </p:sp>
      <p:pic>
        <p:nvPicPr>
          <p:cNvPr id="19" name="Picture 18">
            <a:extLst>
              <a:ext uri="{FF2B5EF4-FFF2-40B4-BE49-F238E27FC236}">
                <a16:creationId xmlns:a16="http://schemas.microsoft.com/office/drawing/2014/main" id="{BDDF1D5B-06F0-F3CC-DA89-85DAA7545FA0}"/>
              </a:ext>
            </a:extLst>
          </p:cNvPr>
          <p:cNvPicPr>
            <a:picLocks noChangeAspect="1"/>
          </p:cNvPicPr>
          <p:nvPr/>
        </p:nvPicPr>
        <p:blipFill>
          <a:blip r:embed="rId5">
            <a:extLst>
              <a:ext uri="{28A0092B-C50C-407E-A947-70E740481C1C}">
                <a14:useLocalDpi xmlns:a14="http://schemas.microsoft.com/office/drawing/2010/main" val="0"/>
              </a:ext>
            </a:extLst>
          </a:blip>
          <a:srcRect r="15485"/>
          <a:stretch>
            <a:fillRect/>
          </a:stretch>
        </p:blipFill>
        <p:spPr>
          <a:xfrm>
            <a:off x="3956414" y="4591590"/>
            <a:ext cx="3635479" cy="1290477"/>
          </a:xfrm>
          <a:prstGeom prst="rect">
            <a:avLst/>
          </a:prstGeom>
        </p:spPr>
      </p:pic>
      <p:sp>
        <p:nvSpPr>
          <p:cNvPr id="20" name="TextBox 19">
            <a:extLst>
              <a:ext uri="{FF2B5EF4-FFF2-40B4-BE49-F238E27FC236}">
                <a16:creationId xmlns:a16="http://schemas.microsoft.com/office/drawing/2014/main" id="{42EB1419-B361-90C9-0D02-471CAACCB99E}"/>
              </a:ext>
            </a:extLst>
          </p:cNvPr>
          <p:cNvSpPr txBox="1"/>
          <p:nvPr/>
        </p:nvSpPr>
        <p:spPr>
          <a:xfrm>
            <a:off x="7888676" y="1110059"/>
            <a:ext cx="3918510" cy="646331"/>
          </a:xfrm>
          <a:prstGeom prst="rect">
            <a:avLst/>
          </a:prstGeom>
          <a:noFill/>
        </p:spPr>
        <p:txBody>
          <a:bodyPr wrap="square">
            <a:spAutoFit/>
          </a:bodyPr>
          <a:lstStyle/>
          <a:p>
            <a:pPr algn="ctr"/>
            <a:r>
              <a:rPr lang="en-GB" b="1" dirty="0">
                <a:latin typeface="Segoe UI Variable Text" pitchFamily="2" charset="0"/>
              </a:rPr>
              <a:t>Learning in Context: </a:t>
            </a:r>
          </a:p>
          <a:p>
            <a:pPr algn="ctr"/>
            <a:r>
              <a:rPr lang="en-GB" b="1" dirty="0">
                <a:latin typeface="Segoe UI Variable Text" pitchFamily="2" charset="0"/>
              </a:rPr>
              <a:t>Finding a song on a playlist</a:t>
            </a:r>
          </a:p>
        </p:txBody>
      </p:sp>
      <p:pic>
        <p:nvPicPr>
          <p:cNvPr id="1029" name="Picture 5">
            <a:extLst>
              <a:ext uri="{FF2B5EF4-FFF2-40B4-BE49-F238E27FC236}">
                <a16:creationId xmlns:a16="http://schemas.microsoft.com/office/drawing/2014/main" id="{D385192E-B6F7-C8C4-6D21-C36525F1089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240460" y="1955601"/>
            <a:ext cx="3411531" cy="2635989"/>
          </a:xfrm>
          <a:prstGeom prst="rect">
            <a:avLst/>
          </a:prstGeom>
          <a:noFill/>
          <a:extLst>
            <a:ext uri="{909E8E84-426E-40DD-AFC4-6F175D3DCCD1}">
              <a14:hiddenFill xmlns:a14="http://schemas.microsoft.com/office/drawing/2010/main">
                <a:solidFill>
                  <a:srgbClr val="FFFFFF"/>
                </a:solidFill>
              </a14:hiddenFill>
            </a:ext>
          </a:extLst>
        </p:spPr>
      </p:pic>
      <p:sp>
        <p:nvSpPr>
          <p:cNvPr id="22" name="TextBox 21">
            <a:extLst>
              <a:ext uri="{FF2B5EF4-FFF2-40B4-BE49-F238E27FC236}">
                <a16:creationId xmlns:a16="http://schemas.microsoft.com/office/drawing/2014/main" id="{F1E0C65F-2000-08D5-5236-D41545782E5D}"/>
              </a:ext>
            </a:extLst>
          </p:cNvPr>
          <p:cNvSpPr txBox="1"/>
          <p:nvPr/>
        </p:nvSpPr>
        <p:spPr>
          <a:xfrm>
            <a:off x="8240458" y="4779763"/>
            <a:ext cx="3411531" cy="1477328"/>
          </a:xfrm>
          <a:prstGeom prst="rect">
            <a:avLst/>
          </a:prstGeom>
          <a:noFill/>
        </p:spPr>
        <p:txBody>
          <a:bodyPr wrap="square">
            <a:spAutoFit/>
          </a:bodyPr>
          <a:lstStyle/>
          <a:p>
            <a:r>
              <a:rPr lang="en-GB" dirty="0">
                <a:latin typeface="Segoe UI Variable Text" pitchFamily="2" charset="0"/>
              </a:rPr>
              <a:t>Imagine you’re using a music app like Spotify and you’re looking for a specific song called </a:t>
            </a:r>
            <a:r>
              <a:rPr lang="en-GB" b="1" dirty="0">
                <a:latin typeface="Segoe UI Variable Text" pitchFamily="2" charset="0"/>
              </a:rPr>
              <a:t>"Night Drive"</a:t>
            </a:r>
            <a:r>
              <a:rPr lang="en-GB" dirty="0">
                <a:latin typeface="Segoe UI Variable Text" pitchFamily="2" charset="0"/>
              </a:rPr>
              <a:t> in your playlist.</a:t>
            </a:r>
          </a:p>
        </p:txBody>
      </p:sp>
    </p:spTree>
    <p:extLst>
      <p:ext uri="{BB962C8B-B14F-4D97-AF65-F5344CB8AC3E}">
        <p14:creationId xmlns:p14="http://schemas.microsoft.com/office/powerpoint/2010/main" val="37136182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012F16-B474-5ED7-C47F-D16BFAA3295B}"/>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E0D4E496-6302-7A88-0FDA-914DC278A717}"/>
              </a:ext>
            </a:extLst>
          </p:cNvPr>
          <p:cNvSpPr txBox="1"/>
          <p:nvPr/>
        </p:nvSpPr>
        <p:spPr>
          <a:xfrm>
            <a:off x="125730" y="134273"/>
            <a:ext cx="586359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Learning in Context</a:t>
            </a:r>
          </a:p>
        </p:txBody>
      </p:sp>
      <p:sp>
        <p:nvSpPr>
          <p:cNvPr id="4" name="Rectangle 3">
            <a:extLst>
              <a:ext uri="{FF2B5EF4-FFF2-40B4-BE49-F238E27FC236}">
                <a16:creationId xmlns:a16="http://schemas.microsoft.com/office/drawing/2014/main" id="{6DB0BC63-2AEC-5EAB-D5A2-5B2AC66AE5DC}"/>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2" name="Picture 31">
            <a:extLst>
              <a:ext uri="{FF2B5EF4-FFF2-40B4-BE49-F238E27FC236}">
                <a16:creationId xmlns:a16="http://schemas.microsoft.com/office/drawing/2014/main" id="{E1FFC94D-540A-CA3B-3803-E7CDA6BE56D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572564"/>
            <a:ext cx="1067921" cy="563328"/>
          </a:xfrm>
          <a:prstGeom prst="rect">
            <a:avLst/>
          </a:prstGeom>
        </p:spPr>
      </p:pic>
      <p:pic>
        <p:nvPicPr>
          <p:cNvPr id="16" name="Graphic 15" descr="Thumbs up sign with solid fill">
            <a:extLst>
              <a:ext uri="{FF2B5EF4-FFF2-40B4-BE49-F238E27FC236}">
                <a16:creationId xmlns:a16="http://schemas.microsoft.com/office/drawing/2014/main" id="{B3BC3101-DDD6-5730-ED04-BFF9A80468D1}"/>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284575" y="77999"/>
            <a:ext cx="727003" cy="727003"/>
          </a:xfrm>
          <a:prstGeom prst="rect">
            <a:avLst/>
          </a:prstGeom>
        </p:spPr>
      </p:pic>
      <p:sp>
        <p:nvSpPr>
          <p:cNvPr id="17" name="TextBox 16">
            <a:extLst>
              <a:ext uri="{FF2B5EF4-FFF2-40B4-BE49-F238E27FC236}">
                <a16:creationId xmlns:a16="http://schemas.microsoft.com/office/drawing/2014/main" id="{356C7C8B-ED90-847C-1278-F5306CE5204E}"/>
              </a:ext>
            </a:extLst>
          </p:cNvPr>
          <p:cNvSpPr txBox="1"/>
          <p:nvPr/>
        </p:nvSpPr>
        <p:spPr>
          <a:xfrm>
            <a:off x="7121533" y="152530"/>
            <a:ext cx="4704812" cy="646331"/>
          </a:xfrm>
          <a:prstGeom prst="rect">
            <a:avLst/>
          </a:prstGeom>
          <a:solidFill>
            <a:schemeClr val="bg2">
              <a:lumMod val="90000"/>
            </a:schemeClr>
          </a:solidFill>
        </p:spPr>
        <p:txBody>
          <a:bodyPr wrap="square">
            <a:spAutoFit/>
          </a:bodyPr>
          <a:lstStyle/>
          <a:p>
            <a:r>
              <a:rPr lang="en-GB" dirty="0">
                <a:latin typeface="Segoe UI Variable Text" pitchFamily="2" charset="0"/>
              </a:rPr>
              <a:t>Complete </a:t>
            </a:r>
            <a:r>
              <a:rPr lang="en-GB" b="1" dirty="0">
                <a:latin typeface="Segoe UI Variable Text" pitchFamily="2" charset="0"/>
              </a:rPr>
              <a:t>Q1 of Task 1 </a:t>
            </a:r>
            <a:r>
              <a:rPr lang="en-GB" dirty="0">
                <a:latin typeface="Segoe UI Variable Text" pitchFamily="2" charset="0"/>
              </a:rPr>
              <a:t>in the student workbook. </a:t>
            </a:r>
            <a:endParaRPr lang="en-GB" dirty="0"/>
          </a:p>
        </p:txBody>
      </p:sp>
      <p:pic>
        <p:nvPicPr>
          <p:cNvPr id="2" name="Picture 5">
            <a:extLst>
              <a:ext uri="{FF2B5EF4-FFF2-40B4-BE49-F238E27FC236}">
                <a16:creationId xmlns:a16="http://schemas.microsoft.com/office/drawing/2014/main" id="{6905C30C-4C5D-C4B5-84C8-F30E2E02966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4790" y="1419569"/>
            <a:ext cx="3411531" cy="2635989"/>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CF04CA9A-E934-652F-5101-DEAC73B59049}"/>
              </a:ext>
            </a:extLst>
          </p:cNvPr>
          <p:cNvSpPr txBox="1"/>
          <p:nvPr/>
        </p:nvSpPr>
        <p:spPr>
          <a:xfrm>
            <a:off x="3779044" y="1333797"/>
            <a:ext cx="8028146" cy="646331"/>
          </a:xfrm>
          <a:prstGeom prst="rect">
            <a:avLst/>
          </a:prstGeom>
          <a:noFill/>
        </p:spPr>
        <p:txBody>
          <a:bodyPr wrap="square">
            <a:spAutoFit/>
          </a:bodyPr>
          <a:lstStyle/>
          <a:p>
            <a:r>
              <a:rPr lang="en-GB" dirty="0">
                <a:latin typeface="Segoe UI Variable Text" pitchFamily="2" charset="0"/>
              </a:rPr>
              <a:t>Imagine you’re using a music app like Spotify and you’re looking for a specific song called </a:t>
            </a:r>
            <a:r>
              <a:rPr lang="en-GB" b="1" dirty="0">
                <a:latin typeface="Segoe UI Variable Text" pitchFamily="2" charset="0"/>
              </a:rPr>
              <a:t>"Night Drive"</a:t>
            </a:r>
            <a:r>
              <a:rPr lang="en-GB" dirty="0">
                <a:latin typeface="Segoe UI Variable Text" pitchFamily="2" charset="0"/>
              </a:rPr>
              <a:t> in your playlist.</a:t>
            </a:r>
          </a:p>
        </p:txBody>
      </p:sp>
      <p:sp>
        <p:nvSpPr>
          <p:cNvPr id="12" name="TextBox 11">
            <a:extLst>
              <a:ext uri="{FF2B5EF4-FFF2-40B4-BE49-F238E27FC236}">
                <a16:creationId xmlns:a16="http://schemas.microsoft.com/office/drawing/2014/main" id="{FF1DC673-F1C9-BCBA-E627-BDCA73229456}"/>
              </a:ext>
            </a:extLst>
          </p:cNvPr>
          <p:cNvSpPr txBox="1"/>
          <p:nvPr/>
        </p:nvSpPr>
        <p:spPr>
          <a:xfrm>
            <a:off x="3779043" y="2153492"/>
            <a:ext cx="8028145" cy="646331"/>
          </a:xfrm>
          <a:prstGeom prst="rect">
            <a:avLst/>
          </a:prstGeom>
          <a:noFill/>
        </p:spPr>
        <p:txBody>
          <a:bodyPr wrap="square">
            <a:spAutoFit/>
          </a:bodyPr>
          <a:lstStyle/>
          <a:p>
            <a:pPr>
              <a:buNone/>
            </a:pPr>
            <a:r>
              <a:rPr lang="en-GB" b="1" dirty="0">
                <a:latin typeface="Segoe UI Variable Text" pitchFamily="2" charset="0"/>
              </a:rPr>
              <a:t>Your playlist:</a:t>
            </a:r>
          </a:p>
          <a:p>
            <a:pPr>
              <a:buNone/>
            </a:pPr>
            <a:r>
              <a:rPr lang="en-GB" dirty="0">
                <a:latin typeface="Courier New" panose="02070309020205020404" pitchFamily="49" charset="0"/>
              </a:rPr>
              <a:t>["Sunrise", "Ocean Waves", "Night Drive", "Chill Beats"]</a:t>
            </a:r>
            <a:endParaRPr lang="en-GB" dirty="0"/>
          </a:p>
        </p:txBody>
      </p:sp>
      <p:sp>
        <p:nvSpPr>
          <p:cNvPr id="15" name="TextBox 14">
            <a:extLst>
              <a:ext uri="{FF2B5EF4-FFF2-40B4-BE49-F238E27FC236}">
                <a16:creationId xmlns:a16="http://schemas.microsoft.com/office/drawing/2014/main" id="{E858B1C1-3FAE-7490-2BEF-329EE122D54A}"/>
              </a:ext>
            </a:extLst>
          </p:cNvPr>
          <p:cNvSpPr txBox="1"/>
          <p:nvPr/>
        </p:nvSpPr>
        <p:spPr>
          <a:xfrm>
            <a:off x="3845718" y="3208865"/>
            <a:ext cx="7622381" cy="1754326"/>
          </a:xfrm>
          <a:prstGeom prst="rect">
            <a:avLst/>
          </a:prstGeom>
          <a:noFill/>
        </p:spPr>
        <p:txBody>
          <a:bodyPr wrap="square">
            <a:spAutoFit/>
          </a:bodyPr>
          <a:lstStyle/>
          <a:p>
            <a:pPr>
              <a:buNone/>
            </a:pPr>
            <a:r>
              <a:rPr lang="en-GB" b="1" dirty="0">
                <a:latin typeface="Segoe UI Variable Text" pitchFamily="2" charset="0"/>
              </a:rPr>
              <a:t>How linear search happens:</a:t>
            </a:r>
          </a:p>
          <a:p>
            <a:pPr marL="342900" indent="-342900">
              <a:buFont typeface="+mj-lt"/>
              <a:buAutoNum type="arabicPeriod"/>
            </a:pPr>
            <a:r>
              <a:rPr lang="en-GB" dirty="0">
                <a:latin typeface="Segoe UI Variable Text" pitchFamily="2" charset="0"/>
              </a:rPr>
              <a:t>Check </a:t>
            </a:r>
            <a:r>
              <a:rPr lang="en-GB" b="1" dirty="0">
                <a:latin typeface="Segoe UI Variable Text" pitchFamily="2" charset="0"/>
              </a:rPr>
              <a:t>"Sunrise"</a:t>
            </a:r>
            <a:r>
              <a:rPr lang="en-GB" dirty="0">
                <a:latin typeface="Segoe UI Variable Text" pitchFamily="2" charset="0"/>
              </a:rPr>
              <a:t> → not the song </a:t>
            </a:r>
            <a:r>
              <a:rPr lang="en-GB" dirty="0"/>
              <a:t>❌ </a:t>
            </a:r>
          </a:p>
          <a:p>
            <a:pPr marL="342900" indent="-342900">
              <a:buFont typeface="+mj-lt"/>
              <a:buAutoNum type="arabicPeriod"/>
            </a:pPr>
            <a:r>
              <a:rPr lang="en-GB" dirty="0">
                <a:latin typeface="Segoe UI Variable Text" pitchFamily="2" charset="0"/>
              </a:rPr>
              <a:t>Check </a:t>
            </a:r>
            <a:r>
              <a:rPr lang="en-GB" b="1" dirty="0">
                <a:latin typeface="Segoe UI Variable Text" pitchFamily="2" charset="0"/>
              </a:rPr>
              <a:t>"Ocean Waves"</a:t>
            </a:r>
            <a:r>
              <a:rPr lang="en-GB" dirty="0">
                <a:latin typeface="Segoe UI Variable Text" pitchFamily="2" charset="0"/>
              </a:rPr>
              <a:t> → not the song </a:t>
            </a:r>
            <a:r>
              <a:rPr lang="en-GB" dirty="0"/>
              <a:t>❌ </a:t>
            </a:r>
          </a:p>
          <a:p>
            <a:pPr marL="342900" indent="-342900">
              <a:buFont typeface="+mj-lt"/>
              <a:buAutoNum type="arabicPeriod"/>
            </a:pPr>
            <a:r>
              <a:rPr lang="en-GB" dirty="0">
                <a:latin typeface="Segoe UI Variable Text" pitchFamily="2" charset="0"/>
              </a:rPr>
              <a:t>Check </a:t>
            </a:r>
            <a:r>
              <a:rPr lang="en-GB" b="1" dirty="0">
                <a:latin typeface="Segoe UI Variable Text" pitchFamily="2" charset="0"/>
              </a:rPr>
              <a:t>"Night Drive"</a:t>
            </a:r>
            <a:r>
              <a:rPr lang="en-GB" dirty="0">
                <a:latin typeface="Segoe UI Variable Text" pitchFamily="2" charset="0"/>
              </a:rPr>
              <a:t> → match! </a:t>
            </a:r>
            <a:r>
              <a:rPr lang="en-GB" dirty="0"/>
              <a:t>✅ </a:t>
            </a:r>
          </a:p>
          <a:p>
            <a:endParaRPr lang="en-GB" dirty="0"/>
          </a:p>
          <a:p>
            <a:pPr>
              <a:buNone/>
            </a:pPr>
            <a:r>
              <a:rPr lang="en-GB" dirty="0"/>
              <a:t>👉 </a:t>
            </a:r>
            <a:r>
              <a:rPr lang="en-GB" dirty="0">
                <a:latin typeface="Segoe UI Variable Text" pitchFamily="2" charset="0"/>
              </a:rPr>
              <a:t>You stop searching as soon as you find it.</a:t>
            </a:r>
          </a:p>
        </p:txBody>
      </p:sp>
    </p:spTree>
    <p:extLst>
      <p:ext uri="{BB962C8B-B14F-4D97-AF65-F5344CB8AC3E}">
        <p14:creationId xmlns:p14="http://schemas.microsoft.com/office/powerpoint/2010/main" val="6253516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15">
                                            <p:txEl>
                                              <p:pRg st="1" end="1"/>
                                            </p:txEl>
                                          </p:spTgt>
                                        </p:tgtEl>
                                        <p:attrNameLst>
                                          <p:attrName>style.visibility</p:attrName>
                                        </p:attrNameLst>
                                      </p:cBhvr>
                                      <p:to>
                                        <p:strVal val="visible"/>
                                      </p:to>
                                    </p:set>
                                    <p:anim calcmode="lin" valueType="num">
                                      <p:cBhvr additive="base">
                                        <p:cTn id="7" dur="500" fill="hold"/>
                                        <p:tgtEl>
                                          <p:spTgt spid="15">
                                            <p:txEl>
                                              <p:pRg st="1" end="1"/>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15">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15">
                                            <p:txEl>
                                              <p:pRg st="2" end="2"/>
                                            </p:txEl>
                                          </p:spTgt>
                                        </p:tgtEl>
                                        <p:attrNameLst>
                                          <p:attrName>style.visibility</p:attrName>
                                        </p:attrNameLst>
                                      </p:cBhvr>
                                      <p:to>
                                        <p:strVal val="visible"/>
                                      </p:to>
                                    </p:set>
                                    <p:anim calcmode="lin" valueType="num">
                                      <p:cBhvr additive="base">
                                        <p:cTn id="13" dur="500" fill="hold"/>
                                        <p:tgtEl>
                                          <p:spTgt spid="15">
                                            <p:txEl>
                                              <p:pRg st="2" end="2"/>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15">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15">
                                            <p:txEl>
                                              <p:pRg st="3" end="3"/>
                                            </p:txEl>
                                          </p:spTgt>
                                        </p:tgtEl>
                                        <p:attrNameLst>
                                          <p:attrName>style.visibility</p:attrName>
                                        </p:attrNameLst>
                                      </p:cBhvr>
                                      <p:to>
                                        <p:strVal val="visible"/>
                                      </p:to>
                                    </p:set>
                                    <p:anim calcmode="lin" valueType="num">
                                      <p:cBhvr additive="base">
                                        <p:cTn id="19" dur="500" fill="hold"/>
                                        <p:tgtEl>
                                          <p:spTgt spid="15">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15">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15">
                                            <p:txEl>
                                              <p:pRg st="5" end="5"/>
                                            </p:txEl>
                                          </p:spTgt>
                                        </p:tgtEl>
                                        <p:attrNameLst>
                                          <p:attrName>style.visibility</p:attrName>
                                        </p:attrNameLst>
                                      </p:cBhvr>
                                      <p:to>
                                        <p:strVal val="visible"/>
                                      </p:to>
                                    </p:set>
                                    <p:anim calcmode="lin" valueType="num">
                                      <p:cBhvr additive="base">
                                        <p:cTn id="25" dur="500" fill="hold"/>
                                        <p:tgtEl>
                                          <p:spTgt spid="15">
                                            <p:txEl>
                                              <p:pRg st="5" end="5"/>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15">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012F16-B474-5ED7-C47F-D16BFAA3295B}"/>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E0D4E496-6302-7A88-0FDA-914DC278A717}"/>
              </a:ext>
            </a:extLst>
          </p:cNvPr>
          <p:cNvSpPr txBox="1"/>
          <p:nvPr/>
        </p:nvSpPr>
        <p:spPr>
          <a:xfrm>
            <a:off x="125730" y="134273"/>
            <a:ext cx="586359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Binary search</a:t>
            </a:r>
          </a:p>
        </p:txBody>
      </p:sp>
      <p:sp>
        <p:nvSpPr>
          <p:cNvPr id="4" name="Rectangle 3">
            <a:extLst>
              <a:ext uri="{FF2B5EF4-FFF2-40B4-BE49-F238E27FC236}">
                <a16:creationId xmlns:a16="http://schemas.microsoft.com/office/drawing/2014/main" id="{6DB0BC63-2AEC-5EAB-D5A2-5B2AC66AE5DC}"/>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2" name="Picture 31">
            <a:extLst>
              <a:ext uri="{FF2B5EF4-FFF2-40B4-BE49-F238E27FC236}">
                <a16:creationId xmlns:a16="http://schemas.microsoft.com/office/drawing/2014/main" id="{E1FFC94D-540A-CA3B-3803-E7CDA6BE56D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pic>
        <p:nvPicPr>
          <p:cNvPr id="16" name="Graphic 15" descr="Thumbs up sign with solid fill">
            <a:extLst>
              <a:ext uri="{FF2B5EF4-FFF2-40B4-BE49-F238E27FC236}">
                <a16:creationId xmlns:a16="http://schemas.microsoft.com/office/drawing/2014/main" id="{B3BC3101-DDD6-5730-ED04-BFF9A80468D1}"/>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284575" y="77999"/>
            <a:ext cx="727003" cy="727003"/>
          </a:xfrm>
          <a:prstGeom prst="rect">
            <a:avLst/>
          </a:prstGeom>
        </p:spPr>
      </p:pic>
      <p:sp>
        <p:nvSpPr>
          <p:cNvPr id="17" name="TextBox 16">
            <a:extLst>
              <a:ext uri="{FF2B5EF4-FFF2-40B4-BE49-F238E27FC236}">
                <a16:creationId xmlns:a16="http://schemas.microsoft.com/office/drawing/2014/main" id="{356C7C8B-ED90-847C-1278-F5306CE5204E}"/>
              </a:ext>
            </a:extLst>
          </p:cNvPr>
          <p:cNvSpPr txBox="1"/>
          <p:nvPr/>
        </p:nvSpPr>
        <p:spPr>
          <a:xfrm>
            <a:off x="7121533" y="152530"/>
            <a:ext cx="4704812" cy="646331"/>
          </a:xfrm>
          <a:prstGeom prst="rect">
            <a:avLst/>
          </a:prstGeom>
          <a:solidFill>
            <a:schemeClr val="bg2">
              <a:lumMod val="90000"/>
            </a:schemeClr>
          </a:solidFill>
        </p:spPr>
        <p:txBody>
          <a:bodyPr wrap="square">
            <a:spAutoFit/>
          </a:bodyPr>
          <a:lstStyle/>
          <a:p>
            <a:r>
              <a:rPr lang="en-GB" dirty="0">
                <a:latin typeface="Segoe UI Variable Text" pitchFamily="2" charset="0"/>
              </a:rPr>
              <a:t>Complete </a:t>
            </a:r>
            <a:r>
              <a:rPr lang="en-GB" b="1" dirty="0">
                <a:latin typeface="Segoe UI Variable Text" pitchFamily="2" charset="0"/>
              </a:rPr>
              <a:t>Q2 of Task 1 </a:t>
            </a:r>
            <a:r>
              <a:rPr lang="en-GB" dirty="0">
                <a:latin typeface="Segoe UI Variable Text" pitchFamily="2" charset="0"/>
              </a:rPr>
              <a:t>in the student workbook. </a:t>
            </a:r>
            <a:endParaRPr lang="en-GB" dirty="0"/>
          </a:p>
        </p:txBody>
      </p:sp>
      <p:sp>
        <p:nvSpPr>
          <p:cNvPr id="2" name="TextBox 1">
            <a:extLst>
              <a:ext uri="{FF2B5EF4-FFF2-40B4-BE49-F238E27FC236}">
                <a16:creationId xmlns:a16="http://schemas.microsoft.com/office/drawing/2014/main" id="{5A7447DF-A847-B428-3127-CC6D8FAC2E6F}"/>
              </a:ext>
            </a:extLst>
          </p:cNvPr>
          <p:cNvSpPr txBox="1"/>
          <p:nvPr/>
        </p:nvSpPr>
        <p:spPr>
          <a:xfrm>
            <a:off x="176790" y="1134457"/>
            <a:ext cx="6282172" cy="1292662"/>
          </a:xfrm>
          <a:prstGeom prst="rect">
            <a:avLst/>
          </a:prstGeom>
          <a:noFill/>
        </p:spPr>
        <p:txBody>
          <a:bodyPr wrap="square">
            <a:spAutoFit/>
          </a:bodyPr>
          <a:lstStyle/>
          <a:p>
            <a:r>
              <a:rPr lang="en-GB" sz="2400" b="1" dirty="0">
                <a:latin typeface="Segoe UI Variable Text" pitchFamily="2" charset="0"/>
              </a:rPr>
              <a:t>What is meant by a binary search?</a:t>
            </a:r>
          </a:p>
          <a:p>
            <a:endParaRPr lang="en-GB" dirty="0">
              <a:latin typeface="Segoe UI Variable Text" pitchFamily="2" charset="0"/>
            </a:endParaRPr>
          </a:p>
          <a:p>
            <a:r>
              <a:rPr lang="en-GB" dirty="0">
                <a:latin typeface="Segoe UI Variable Text" pitchFamily="2" charset="0"/>
              </a:rPr>
              <a:t>A </a:t>
            </a:r>
            <a:r>
              <a:rPr lang="en-GB" b="1" dirty="0">
                <a:latin typeface="Segoe UI Variable Text" pitchFamily="2" charset="0"/>
              </a:rPr>
              <a:t>binary search</a:t>
            </a:r>
            <a:r>
              <a:rPr lang="en-GB" dirty="0">
                <a:latin typeface="Segoe UI Variable Text" pitchFamily="2" charset="0"/>
              </a:rPr>
              <a:t> is much faster but only works on a </a:t>
            </a:r>
            <a:r>
              <a:rPr lang="en-GB" b="1" dirty="0">
                <a:latin typeface="Segoe UI Variable Text" pitchFamily="2" charset="0"/>
              </a:rPr>
              <a:t>sorted list</a:t>
            </a:r>
            <a:r>
              <a:rPr lang="en-GB" dirty="0">
                <a:latin typeface="Segoe UI Variable Text" pitchFamily="2" charset="0"/>
              </a:rPr>
              <a:t>. It repeatedly divides the list in half.</a:t>
            </a:r>
            <a:endParaRPr lang="en-GB" dirty="0">
              <a:latin typeface="Segoe UI Variable Text" pitchFamily="2" charset="0"/>
              <a:cs typeface="Segoe UI" panose="020B0502040204020203" pitchFamily="34" charset="0"/>
            </a:endParaRPr>
          </a:p>
        </p:txBody>
      </p:sp>
      <p:cxnSp>
        <p:nvCxnSpPr>
          <p:cNvPr id="8" name="Straight Connector 7">
            <a:extLst>
              <a:ext uri="{FF2B5EF4-FFF2-40B4-BE49-F238E27FC236}">
                <a16:creationId xmlns:a16="http://schemas.microsoft.com/office/drawing/2014/main" id="{1664DC7E-0B86-9251-7A0E-A52C5010C328}"/>
              </a:ext>
            </a:extLst>
          </p:cNvPr>
          <p:cNvCxnSpPr>
            <a:cxnSpLocks/>
          </p:cNvCxnSpPr>
          <p:nvPr/>
        </p:nvCxnSpPr>
        <p:spPr>
          <a:xfrm>
            <a:off x="7287634" y="1182462"/>
            <a:ext cx="0" cy="5462361"/>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14" name="TextBox 13">
            <a:extLst>
              <a:ext uri="{FF2B5EF4-FFF2-40B4-BE49-F238E27FC236}">
                <a16:creationId xmlns:a16="http://schemas.microsoft.com/office/drawing/2014/main" id="{DFA9552E-C6DF-DA32-1CEF-5239F3E8E1A5}"/>
              </a:ext>
            </a:extLst>
          </p:cNvPr>
          <p:cNvSpPr txBox="1"/>
          <p:nvPr/>
        </p:nvSpPr>
        <p:spPr>
          <a:xfrm>
            <a:off x="7524753" y="1110059"/>
            <a:ext cx="4282433" cy="646331"/>
          </a:xfrm>
          <a:prstGeom prst="rect">
            <a:avLst/>
          </a:prstGeom>
          <a:noFill/>
        </p:spPr>
        <p:txBody>
          <a:bodyPr wrap="square">
            <a:spAutoFit/>
          </a:bodyPr>
          <a:lstStyle/>
          <a:p>
            <a:pPr algn="ctr"/>
            <a:r>
              <a:rPr lang="en-GB" b="1" dirty="0">
                <a:latin typeface="Segoe UI Variable Text" pitchFamily="2" charset="0"/>
              </a:rPr>
              <a:t>Worked example:</a:t>
            </a:r>
          </a:p>
          <a:p>
            <a:pPr algn="ctr"/>
            <a:r>
              <a:rPr lang="en-GB" b="1" dirty="0">
                <a:latin typeface="Segoe UI Variable Text" pitchFamily="2" charset="0"/>
              </a:rPr>
              <a:t>Showing the steps</a:t>
            </a:r>
          </a:p>
        </p:txBody>
      </p:sp>
      <p:sp>
        <p:nvSpPr>
          <p:cNvPr id="5" name="TextBox 4">
            <a:extLst>
              <a:ext uri="{FF2B5EF4-FFF2-40B4-BE49-F238E27FC236}">
                <a16:creationId xmlns:a16="http://schemas.microsoft.com/office/drawing/2014/main" id="{29168FBE-F7AC-C894-3830-56C05FC6922F}"/>
              </a:ext>
            </a:extLst>
          </p:cNvPr>
          <p:cNvSpPr txBox="1"/>
          <p:nvPr/>
        </p:nvSpPr>
        <p:spPr>
          <a:xfrm>
            <a:off x="226022" y="2706168"/>
            <a:ext cx="3079154" cy="369332"/>
          </a:xfrm>
          <a:prstGeom prst="rect">
            <a:avLst/>
          </a:prstGeom>
          <a:noFill/>
        </p:spPr>
        <p:txBody>
          <a:bodyPr wrap="square">
            <a:spAutoFit/>
          </a:bodyPr>
          <a:lstStyle/>
          <a:p>
            <a:r>
              <a:rPr lang="en-GB" b="1" dirty="0">
                <a:latin typeface="Segoe UI Variable Text" pitchFamily="2" charset="0"/>
              </a:rPr>
              <a:t>How does it work?</a:t>
            </a:r>
          </a:p>
        </p:txBody>
      </p:sp>
      <p:sp>
        <p:nvSpPr>
          <p:cNvPr id="6" name="TextBox 5">
            <a:extLst>
              <a:ext uri="{FF2B5EF4-FFF2-40B4-BE49-F238E27FC236}">
                <a16:creationId xmlns:a16="http://schemas.microsoft.com/office/drawing/2014/main" id="{9CD1A864-BE8A-7324-FB41-4623EE0B3940}"/>
              </a:ext>
            </a:extLst>
          </p:cNvPr>
          <p:cNvSpPr txBox="1"/>
          <p:nvPr/>
        </p:nvSpPr>
        <p:spPr>
          <a:xfrm>
            <a:off x="224789" y="3181652"/>
            <a:ext cx="3566157" cy="2031325"/>
          </a:xfrm>
          <a:prstGeom prst="rect">
            <a:avLst/>
          </a:prstGeom>
          <a:noFill/>
        </p:spPr>
        <p:txBody>
          <a:bodyPr wrap="square">
            <a:spAutoFit/>
          </a:bodyPr>
          <a:lstStyle/>
          <a:p>
            <a:pPr marL="285750" indent="-285750">
              <a:buFont typeface="Arial" panose="020B0604020202020204" pitchFamily="34" charset="0"/>
              <a:buChar char="•"/>
            </a:pPr>
            <a:r>
              <a:rPr lang="en-GB" dirty="0">
                <a:latin typeface="Segoe UI Variable Text" pitchFamily="2" charset="0"/>
              </a:rPr>
              <a:t>Start with the middle element</a:t>
            </a:r>
          </a:p>
          <a:p>
            <a:pPr marL="285750" indent="-285750">
              <a:buFont typeface="Arial" panose="020B0604020202020204" pitchFamily="34" charset="0"/>
              <a:buChar char="•"/>
            </a:pPr>
            <a:r>
              <a:rPr lang="en-GB" dirty="0">
                <a:latin typeface="Segoe UI Variable Text" pitchFamily="2" charset="0"/>
              </a:rPr>
              <a:t>If it matches → done</a:t>
            </a:r>
          </a:p>
          <a:p>
            <a:pPr marL="285750" indent="-285750">
              <a:buFont typeface="Arial" panose="020B0604020202020204" pitchFamily="34" charset="0"/>
              <a:buChar char="•"/>
            </a:pPr>
            <a:r>
              <a:rPr lang="en-GB" dirty="0">
                <a:latin typeface="Segoe UI Variable Text" pitchFamily="2" charset="0"/>
              </a:rPr>
              <a:t>If the target is smaller → search the left half</a:t>
            </a:r>
          </a:p>
          <a:p>
            <a:pPr marL="285750" indent="-285750">
              <a:buFont typeface="Arial" panose="020B0604020202020204" pitchFamily="34" charset="0"/>
              <a:buChar char="•"/>
            </a:pPr>
            <a:r>
              <a:rPr lang="en-GB" dirty="0">
                <a:latin typeface="Segoe UI Variable Text" pitchFamily="2" charset="0"/>
              </a:rPr>
              <a:t>If larger → search the right half</a:t>
            </a:r>
          </a:p>
          <a:p>
            <a:pPr marL="285750" indent="-285750">
              <a:buFont typeface="Arial" panose="020B0604020202020204" pitchFamily="34" charset="0"/>
              <a:buChar char="•"/>
            </a:pPr>
            <a:r>
              <a:rPr lang="en-GB" dirty="0">
                <a:latin typeface="Segoe UI Variable Text" pitchFamily="2" charset="0"/>
              </a:rPr>
              <a:t>Repeat until found</a:t>
            </a:r>
          </a:p>
        </p:txBody>
      </p:sp>
      <p:sp>
        <p:nvSpPr>
          <p:cNvPr id="12" name="TextBox 11">
            <a:extLst>
              <a:ext uri="{FF2B5EF4-FFF2-40B4-BE49-F238E27FC236}">
                <a16:creationId xmlns:a16="http://schemas.microsoft.com/office/drawing/2014/main" id="{D7E63093-D762-EDB4-AA44-58970ED4FA58}"/>
              </a:ext>
            </a:extLst>
          </p:cNvPr>
          <p:cNvSpPr txBox="1"/>
          <p:nvPr/>
        </p:nvSpPr>
        <p:spPr>
          <a:xfrm>
            <a:off x="224789" y="5244354"/>
            <a:ext cx="3836871" cy="369332"/>
          </a:xfrm>
          <a:prstGeom prst="rect">
            <a:avLst/>
          </a:prstGeom>
          <a:noFill/>
        </p:spPr>
        <p:txBody>
          <a:bodyPr wrap="square">
            <a:spAutoFit/>
          </a:bodyPr>
          <a:lstStyle/>
          <a:p>
            <a:r>
              <a:rPr lang="en-GB" b="1" dirty="0">
                <a:latin typeface="Segoe UI Variable Text" pitchFamily="2" charset="0"/>
              </a:rPr>
              <a:t>Characteristics</a:t>
            </a:r>
          </a:p>
        </p:txBody>
      </p:sp>
      <p:sp>
        <p:nvSpPr>
          <p:cNvPr id="15" name="TextBox 14">
            <a:extLst>
              <a:ext uri="{FF2B5EF4-FFF2-40B4-BE49-F238E27FC236}">
                <a16:creationId xmlns:a16="http://schemas.microsoft.com/office/drawing/2014/main" id="{C987CE00-709C-8ADA-C4B6-E2A82DAC2305}"/>
              </a:ext>
            </a:extLst>
          </p:cNvPr>
          <p:cNvSpPr txBox="1"/>
          <p:nvPr/>
        </p:nvSpPr>
        <p:spPr>
          <a:xfrm>
            <a:off x="224789" y="5721493"/>
            <a:ext cx="4337686" cy="923330"/>
          </a:xfrm>
          <a:prstGeom prst="rect">
            <a:avLst/>
          </a:prstGeom>
          <a:noFill/>
        </p:spPr>
        <p:txBody>
          <a:bodyPr wrap="square">
            <a:spAutoFit/>
          </a:bodyPr>
          <a:lstStyle/>
          <a:p>
            <a:pPr marL="285750" indent="-285750">
              <a:buFont typeface="Arial" panose="020B0604020202020204" pitchFamily="34" charset="0"/>
              <a:buChar char="•"/>
            </a:pPr>
            <a:r>
              <a:rPr lang="en-GB" dirty="0">
                <a:latin typeface="Segoe UI Variable Text" pitchFamily="2" charset="0"/>
              </a:rPr>
              <a:t>Requires a sorted list (Pre-requisite)</a:t>
            </a:r>
          </a:p>
          <a:p>
            <a:pPr marL="285750" indent="-285750">
              <a:buFont typeface="Arial" panose="020B0604020202020204" pitchFamily="34" charset="0"/>
              <a:buChar char="•"/>
            </a:pPr>
            <a:r>
              <a:rPr lang="en-GB" dirty="0">
                <a:latin typeface="Segoe UI Variable Text" pitchFamily="2" charset="0"/>
              </a:rPr>
              <a:t>Much faster than linear search</a:t>
            </a:r>
          </a:p>
          <a:p>
            <a:pPr marL="285750" indent="-285750">
              <a:buFont typeface="Arial" panose="020B0604020202020204" pitchFamily="34" charset="0"/>
              <a:buChar char="•"/>
            </a:pPr>
            <a:r>
              <a:rPr lang="en-GB" dirty="0">
                <a:latin typeface="Segoe UI Variable Text" pitchFamily="2" charset="0"/>
              </a:rPr>
              <a:t>Repeatedly halves the search space</a:t>
            </a:r>
          </a:p>
        </p:txBody>
      </p:sp>
      <p:sp>
        <p:nvSpPr>
          <p:cNvPr id="19" name="TextBox 18">
            <a:extLst>
              <a:ext uri="{FF2B5EF4-FFF2-40B4-BE49-F238E27FC236}">
                <a16:creationId xmlns:a16="http://schemas.microsoft.com/office/drawing/2014/main" id="{3DDB1265-2D95-F10D-5753-274968F5ACE2}"/>
              </a:ext>
            </a:extLst>
          </p:cNvPr>
          <p:cNvSpPr txBox="1"/>
          <p:nvPr/>
        </p:nvSpPr>
        <p:spPr>
          <a:xfrm>
            <a:off x="3932424" y="2706168"/>
            <a:ext cx="3079154" cy="1477328"/>
          </a:xfrm>
          <a:prstGeom prst="rect">
            <a:avLst/>
          </a:prstGeom>
          <a:noFill/>
          <a:ln>
            <a:solidFill>
              <a:schemeClr val="tx1"/>
            </a:solidFill>
            <a:prstDash val="dash"/>
          </a:ln>
        </p:spPr>
        <p:txBody>
          <a:bodyPr wrap="square">
            <a:spAutoFit/>
          </a:bodyPr>
          <a:lstStyle/>
          <a:p>
            <a:pPr>
              <a:buNone/>
            </a:pPr>
            <a:r>
              <a:rPr lang="en-GB" b="1" dirty="0">
                <a:latin typeface="Segoe UI Variable Text" pitchFamily="2" charset="0"/>
              </a:rPr>
              <a:t>Worked example:</a:t>
            </a:r>
          </a:p>
          <a:p>
            <a:pPr>
              <a:buNone/>
            </a:pPr>
            <a:r>
              <a:rPr lang="en-GB" dirty="0">
                <a:latin typeface="Segoe UI Variable Text" pitchFamily="2" charset="0"/>
              </a:rPr>
              <a:t>Find </a:t>
            </a:r>
            <a:r>
              <a:rPr lang="en-GB" b="1" dirty="0">
                <a:latin typeface="Segoe UI Variable Text" pitchFamily="2" charset="0"/>
              </a:rPr>
              <a:t>5</a:t>
            </a:r>
            <a:r>
              <a:rPr lang="en-GB" dirty="0">
                <a:latin typeface="Segoe UI Variable Text" pitchFamily="2" charset="0"/>
              </a:rPr>
              <a:t> in [3, 5, 7, 9, 11]</a:t>
            </a:r>
          </a:p>
          <a:p>
            <a:pPr marL="285750" indent="-285750">
              <a:buFont typeface="Arial" panose="020B0604020202020204" pitchFamily="34" charset="0"/>
              <a:buChar char="•"/>
            </a:pPr>
            <a:r>
              <a:rPr lang="en-GB" dirty="0">
                <a:latin typeface="Segoe UI Variable Text" pitchFamily="2" charset="0"/>
              </a:rPr>
              <a:t>Middle = 7 → too big → go left</a:t>
            </a:r>
          </a:p>
          <a:p>
            <a:pPr marL="285750" indent="-285750">
              <a:buFont typeface="Arial" panose="020B0604020202020204" pitchFamily="34" charset="0"/>
              <a:buChar char="•"/>
            </a:pPr>
            <a:r>
              <a:rPr lang="en-GB" dirty="0">
                <a:latin typeface="Segoe UI Variable Text" pitchFamily="2" charset="0"/>
              </a:rPr>
              <a:t>Middle of left = 5 ✅</a:t>
            </a:r>
          </a:p>
        </p:txBody>
      </p:sp>
      <p:graphicFrame>
        <p:nvGraphicFramePr>
          <p:cNvPr id="23" name="Table 22">
            <a:extLst>
              <a:ext uri="{FF2B5EF4-FFF2-40B4-BE49-F238E27FC236}">
                <a16:creationId xmlns:a16="http://schemas.microsoft.com/office/drawing/2014/main" id="{23B3A1D1-7186-8EB2-111B-EE76B4C03633}"/>
              </a:ext>
            </a:extLst>
          </p:cNvPr>
          <p:cNvGraphicFramePr>
            <a:graphicFrameLocks noGrp="1"/>
          </p:cNvGraphicFramePr>
          <p:nvPr>
            <p:extLst>
              <p:ext uri="{D42A27DB-BD31-4B8C-83A1-F6EECF244321}">
                <p14:modId xmlns:p14="http://schemas.microsoft.com/office/powerpoint/2010/main" val="3882681862"/>
              </p:ext>
            </p:extLst>
          </p:nvPr>
        </p:nvGraphicFramePr>
        <p:xfrm>
          <a:off x="7404603" y="2017704"/>
          <a:ext cx="4553460" cy="370840"/>
        </p:xfrm>
        <a:graphic>
          <a:graphicData uri="http://schemas.openxmlformats.org/drawingml/2006/table">
            <a:tbl>
              <a:tblPr firstRow="1" bandRow="1">
                <a:tableStyleId>{5940675A-B579-460E-94D1-54222C63F5DA}</a:tableStyleId>
              </a:tblPr>
              <a:tblGrid>
                <a:gridCol w="455346">
                  <a:extLst>
                    <a:ext uri="{9D8B030D-6E8A-4147-A177-3AD203B41FA5}">
                      <a16:colId xmlns:a16="http://schemas.microsoft.com/office/drawing/2014/main" val="3871827159"/>
                    </a:ext>
                  </a:extLst>
                </a:gridCol>
                <a:gridCol w="455346">
                  <a:extLst>
                    <a:ext uri="{9D8B030D-6E8A-4147-A177-3AD203B41FA5}">
                      <a16:colId xmlns:a16="http://schemas.microsoft.com/office/drawing/2014/main" val="2189142789"/>
                    </a:ext>
                  </a:extLst>
                </a:gridCol>
                <a:gridCol w="455346">
                  <a:extLst>
                    <a:ext uri="{9D8B030D-6E8A-4147-A177-3AD203B41FA5}">
                      <a16:colId xmlns:a16="http://schemas.microsoft.com/office/drawing/2014/main" val="505693139"/>
                    </a:ext>
                  </a:extLst>
                </a:gridCol>
                <a:gridCol w="455346">
                  <a:extLst>
                    <a:ext uri="{9D8B030D-6E8A-4147-A177-3AD203B41FA5}">
                      <a16:colId xmlns:a16="http://schemas.microsoft.com/office/drawing/2014/main" val="2895411359"/>
                    </a:ext>
                  </a:extLst>
                </a:gridCol>
                <a:gridCol w="455346">
                  <a:extLst>
                    <a:ext uri="{9D8B030D-6E8A-4147-A177-3AD203B41FA5}">
                      <a16:colId xmlns:a16="http://schemas.microsoft.com/office/drawing/2014/main" val="3908322258"/>
                    </a:ext>
                  </a:extLst>
                </a:gridCol>
                <a:gridCol w="455346">
                  <a:extLst>
                    <a:ext uri="{9D8B030D-6E8A-4147-A177-3AD203B41FA5}">
                      <a16:colId xmlns:a16="http://schemas.microsoft.com/office/drawing/2014/main" val="2281308745"/>
                    </a:ext>
                  </a:extLst>
                </a:gridCol>
                <a:gridCol w="455346">
                  <a:extLst>
                    <a:ext uri="{9D8B030D-6E8A-4147-A177-3AD203B41FA5}">
                      <a16:colId xmlns:a16="http://schemas.microsoft.com/office/drawing/2014/main" val="4074130929"/>
                    </a:ext>
                  </a:extLst>
                </a:gridCol>
                <a:gridCol w="455346">
                  <a:extLst>
                    <a:ext uri="{9D8B030D-6E8A-4147-A177-3AD203B41FA5}">
                      <a16:colId xmlns:a16="http://schemas.microsoft.com/office/drawing/2014/main" val="17490641"/>
                    </a:ext>
                  </a:extLst>
                </a:gridCol>
                <a:gridCol w="455346">
                  <a:extLst>
                    <a:ext uri="{9D8B030D-6E8A-4147-A177-3AD203B41FA5}">
                      <a16:colId xmlns:a16="http://schemas.microsoft.com/office/drawing/2014/main" val="2722807358"/>
                    </a:ext>
                  </a:extLst>
                </a:gridCol>
                <a:gridCol w="455346">
                  <a:extLst>
                    <a:ext uri="{9D8B030D-6E8A-4147-A177-3AD203B41FA5}">
                      <a16:colId xmlns:a16="http://schemas.microsoft.com/office/drawing/2014/main" val="3219623657"/>
                    </a:ext>
                  </a:extLst>
                </a:gridCol>
              </a:tblGrid>
              <a:tr h="370840">
                <a:tc>
                  <a:txBody>
                    <a:bodyPr/>
                    <a:lstStyle/>
                    <a:p>
                      <a:pPr algn="ctr"/>
                      <a:r>
                        <a:rPr lang="en-GB" sz="1600" dirty="0">
                          <a:latin typeface="Segoe UI Variable Text" pitchFamily="2" charset="0"/>
                        </a:rPr>
                        <a:t>1</a:t>
                      </a:r>
                    </a:p>
                  </a:txBody>
                  <a:tcPr>
                    <a:solidFill>
                      <a:srgbClr val="FF0000"/>
                    </a:solidFill>
                  </a:tcPr>
                </a:tc>
                <a:tc>
                  <a:txBody>
                    <a:bodyPr/>
                    <a:lstStyle/>
                    <a:p>
                      <a:pPr algn="ctr"/>
                      <a:r>
                        <a:rPr lang="en-GB" sz="1600" dirty="0">
                          <a:latin typeface="Segoe UI Variable Text" pitchFamily="2" charset="0"/>
                        </a:rPr>
                        <a:t>3</a:t>
                      </a:r>
                    </a:p>
                  </a:txBody>
                  <a:tcPr>
                    <a:solidFill>
                      <a:srgbClr val="FF0000"/>
                    </a:solidFill>
                  </a:tcPr>
                </a:tc>
                <a:tc>
                  <a:txBody>
                    <a:bodyPr/>
                    <a:lstStyle/>
                    <a:p>
                      <a:pPr algn="ctr"/>
                      <a:r>
                        <a:rPr lang="en-GB" sz="1600" dirty="0">
                          <a:latin typeface="Segoe UI Variable Text" pitchFamily="2" charset="0"/>
                        </a:rPr>
                        <a:t>5</a:t>
                      </a:r>
                    </a:p>
                  </a:txBody>
                  <a:tcPr>
                    <a:solidFill>
                      <a:srgbClr val="FF0000"/>
                    </a:solidFill>
                  </a:tcPr>
                </a:tc>
                <a:tc>
                  <a:txBody>
                    <a:bodyPr/>
                    <a:lstStyle/>
                    <a:p>
                      <a:pPr algn="ctr"/>
                      <a:r>
                        <a:rPr lang="en-GB" sz="1600" dirty="0">
                          <a:latin typeface="Segoe UI Variable Text" pitchFamily="2" charset="0"/>
                        </a:rPr>
                        <a:t>7</a:t>
                      </a:r>
                    </a:p>
                  </a:txBody>
                  <a:tcPr>
                    <a:solidFill>
                      <a:srgbClr val="FF0000"/>
                    </a:solidFill>
                  </a:tcPr>
                </a:tc>
                <a:tc>
                  <a:txBody>
                    <a:bodyPr/>
                    <a:lstStyle/>
                    <a:p>
                      <a:pPr algn="ctr"/>
                      <a:r>
                        <a:rPr lang="en-GB" sz="1600" dirty="0">
                          <a:latin typeface="Segoe UI Variable Text" pitchFamily="2" charset="0"/>
                        </a:rPr>
                        <a:t>9</a:t>
                      </a:r>
                    </a:p>
                  </a:txBody>
                  <a:tcPr>
                    <a:solidFill>
                      <a:srgbClr val="FFFF00"/>
                    </a:solidFill>
                  </a:tcPr>
                </a:tc>
                <a:tc>
                  <a:txBody>
                    <a:bodyPr/>
                    <a:lstStyle/>
                    <a:p>
                      <a:pPr algn="ctr"/>
                      <a:r>
                        <a:rPr lang="en-GB" sz="1600" dirty="0">
                          <a:latin typeface="Segoe UI Variable Text" pitchFamily="2" charset="0"/>
                        </a:rPr>
                        <a:t>11</a:t>
                      </a:r>
                    </a:p>
                  </a:txBody>
                  <a:tcPr>
                    <a:solidFill>
                      <a:schemeClr val="bg1"/>
                    </a:solidFill>
                  </a:tcPr>
                </a:tc>
                <a:tc>
                  <a:txBody>
                    <a:bodyPr/>
                    <a:lstStyle/>
                    <a:p>
                      <a:pPr algn="ctr"/>
                      <a:r>
                        <a:rPr lang="en-GB" sz="1600" dirty="0">
                          <a:latin typeface="Segoe UI Variable Text" pitchFamily="2" charset="0"/>
                        </a:rPr>
                        <a:t>13</a:t>
                      </a:r>
                    </a:p>
                  </a:txBody>
                  <a:tcPr>
                    <a:solidFill>
                      <a:schemeClr val="bg1"/>
                    </a:solidFill>
                  </a:tcPr>
                </a:tc>
                <a:tc>
                  <a:txBody>
                    <a:bodyPr/>
                    <a:lstStyle/>
                    <a:p>
                      <a:pPr algn="ctr"/>
                      <a:r>
                        <a:rPr lang="en-GB" sz="1600" dirty="0">
                          <a:latin typeface="Segoe UI Variable Text" pitchFamily="2" charset="0"/>
                        </a:rPr>
                        <a:t>15</a:t>
                      </a:r>
                    </a:p>
                  </a:txBody>
                  <a:tcPr>
                    <a:solidFill>
                      <a:schemeClr val="bg1"/>
                    </a:solidFill>
                  </a:tcPr>
                </a:tc>
                <a:tc>
                  <a:txBody>
                    <a:bodyPr/>
                    <a:lstStyle/>
                    <a:p>
                      <a:pPr algn="ctr"/>
                      <a:r>
                        <a:rPr lang="en-GB" sz="1600" dirty="0">
                          <a:latin typeface="Segoe UI Variable Text" pitchFamily="2" charset="0"/>
                        </a:rPr>
                        <a:t>17</a:t>
                      </a:r>
                    </a:p>
                  </a:txBody>
                  <a:tcPr>
                    <a:solidFill>
                      <a:schemeClr val="bg1"/>
                    </a:solidFill>
                  </a:tcPr>
                </a:tc>
                <a:tc>
                  <a:txBody>
                    <a:bodyPr/>
                    <a:lstStyle/>
                    <a:p>
                      <a:pPr algn="ctr"/>
                      <a:r>
                        <a:rPr lang="en-GB" sz="1600" dirty="0">
                          <a:latin typeface="Segoe UI Variable Text" pitchFamily="2" charset="0"/>
                        </a:rPr>
                        <a:t>19</a:t>
                      </a:r>
                    </a:p>
                  </a:txBody>
                  <a:tcPr>
                    <a:solidFill>
                      <a:schemeClr val="bg1"/>
                    </a:solidFill>
                  </a:tcPr>
                </a:tc>
                <a:extLst>
                  <a:ext uri="{0D108BD9-81ED-4DB2-BD59-A6C34878D82A}">
                    <a16:rowId xmlns:a16="http://schemas.microsoft.com/office/drawing/2014/main" val="3668040792"/>
                  </a:ext>
                </a:extLst>
              </a:tr>
            </a:tbl>
          </a:graphicData>
        </a:graphic>
      </p:graphicFrame>
      <p:graphicFrame>
        <p:nvGraphicFramePr>
          <p:cNvPr id="24" name="Table 23">
            <a:extLst>
              <a:ext uri="{FF2B5EF4-FFF2-40B4-BE49-F238E27FC236}">
                <a16:creationId xmlns:a16="http://schemas.microsoft.com/office/drawing/2014/main" id="{40D046EE-77D6-1814-0300-A21F8BD5B6CB}"/>
              </a:ext>
            </a:extLst>
          </p:cNvPr>
          <p:cNvGraphicFramePr>
            <a:graphicFrameLocks noGrp="1"/>
          </p:cNvGraphicFramePr>
          <p:nvPr>
            <p:extLst>
              <p:ext uri="{D42A27DB-BD31-4B8C-83A1-F6EECF244321}">
                <p14:modId xmlns:p14="http://schemas.microsoft.com/office/powerpoint/2010/main" val="2194748763"/>
              </p:ext>
            </p:extLst>
          </p:nvPr>
        </p:nvGraphicFramePr>
        <p:xfrm>
          <a:off x="8383038" y="2652858"/>
          <a:ext cx="2276730" cy="370840"/>
        </p:xfrm>
        <a:graphic>
          <a:graphicData uri="http://schemas.openxmlformats.org/drawingml/2006/table">
            <a:tbl>
              <a:tblPr firstRow="1" bandRow="1">
                <a:tableStyleId>{5940675A-B579-460E-94D1-54222C63F5DA}</a:tableStyleId>
              </a:tblPr>
              <a:tblGrid>
                <a:gridCol w="455346">
                  <a:extLst>
                    <a:ext uri="{9D8B030D-6E8A-4147-A177-3AD203B41FA5}">
                      <a16:colId xmlns:a16="http://schemas.microsoft.com/office/drawing/2014/main" val="2941052906"/>
                    </a:ext>
                  </a:extLst>
                </a:gridCol>
                <a:gridCol w="455346">
                  <a:extLst>
                    <a:ext uri="{9D8B030D-6E8A-4147-A177-3AD203B41FA5}">
                      <a16:colId xmlns:a16="http://schemas.microsoft.com/office/drawing/2014/main" val="3148173953"/>
                    </a:ext>
                  </a:extLst>
                </a:gridCol>
                <a:gridCol w="455346">
                  <a:extLst>
                    <a:ext uri="{9D8B030D-6E8A-4147-A177-3AD203B41FA5}">
                      <a16:colId xmlns:a16="http://schemas.microsoft.com/office/drawing/2014/main" val="3548733157"/>
                    </a:ext>
                  </a:extLst>
                </a:gridCol>
                <a:gridCol w="455346">
                  <a:extLst>
                    <a:ext uri="{9D8B030D-6E8A-4147-A177-3AD203B41FA5}">
                      <a16:colId xmlns:a16="http://schemas.microsoft.com/office/drawing/2014/main" val="2926333430"/>
                    </a:ext>
                  </a:extLst>
                </a:gridCol>
                <a:gridCol w="455346">
                  <a:extLst>
                    <a:ext uri="{9D8B030D-6E8A-4147-A177-3AD203B41FA5}">
                      <a16:colId xmlns:a16="http://schemas.microsoft.com/office/drawing/2014/main" val="2429524965"/>
                    </a:ext>
                  </a:extLst>
                </a:gridCol>
              </a:tblGrid>
              <a:tr h="370840">
                <a:tc>
                  <a:txBody>
                    <a:bodyPr/>
                    <a:lstStyle/>
                    <a:p>
                      <a:pPr algn="ctr"/>
                      <a:r>
                        <a:rPr lang="en-GB" sz="1600" dirty="0">
                          <a:latin typeface="Segoe UI Variable Text" pitchFamily="2" charset="0"/>
                        </a:rPr>
                        <a:t>11</a:t>
                      </a:r>
                    </a:p>
                  </a:txBody>
                  <a:tcPr>
                    <a:solidFill>
                      <a:schemeClr val="bg1"/>
                    </a:solidFill>
                  </a:tcPr>
                </a:tc>
                <a:tc>
                  <a:txBody>
                    <a:bodyPr/>
                    <a:lstStyle/>
                    <a:p>
                      <a:pPr algn="ctr"/>
                      <a:r>
                        <a:rPr lang="en-GB" sz="1600" dirty="0">
                          <a:latin typeface="Segoe UI Variable Text" pitchFamily="2" charset="0"/>
                        </a:rPr>
                        <a:t>13</a:t>
                      </a:r>
                    </a:p>
                  </a:txBody>
                  <a:tcPr>
                    <a:solidFill>
                      <a:schemeClr val="bg1"/>
                    </a:solidFill>
                  </a:tcPr>
                </a:tc>
                <a:tc>
                  <a:txBody>
                    <a:bodyPr/>
                    <a:lstStyle/>
                    <a:p>
                      <a:pPr algn="ctr"/>
                      <a:r>
                        <a:rPr lang="en-GB" sz="1600" dirty="0">
                          <a:latin typeface="Segoe UI Variable Text" pitchFamily="2" charset="0"/>
                        </a:rPr>
                        <a:t>15</a:t>
                      </a:r>
                    </a:p>
                  </a:txBody>
                  <a:tcPr>
                    <a:solidFill>
                      <a:srgbClr val="FFFF00"/>
                    </a:solidFill>
                  </a:tcPr>
                </a:tc>
                <a:tc>
                  <a:txBody>
                    <a:bodyPr/>
                    <a:lstStyle/>
                    <a:p>
                      <a:pPr algn="ctr"/>
                      <a:r>
                        <a:rPr lang="en-GB" sz="1600" dirty="0">
                          <a:latin typeface="Segoe UI Variable Text" pitchFamily="2" charset="0"/>
                        </a:rPr>
                        <a:t>17</a:t>
                      </a:r>
                    </a:p>
                  </a:txBody>
                  <a:tcPr>
                    <a:solidFill>
                      <a:srgbClr val="FF0000"/>
                    </a:solidFill>
                  </a:tcPr>
                </a:tc>
                <a:tc>
                  <a:txBody>
                    <a:bodyPr/>
                    <a:lstStyle/>
                    <a:p>
                      <a:pPr algn="ctr"/>
                      <a:r>
                        <a:rPr lang="en-GB" sz="1600" dirty="0">
                          <a:latin typeface="Segoe UI Variable Text" pitchFamily="2" charset="0"/>
                        </a:rPr>
                        <a:t>19</a:t>
                      </a:r>
                    </a:p>
                  </a:txBody>
                  <a:tcPr>
                    <a:solidFill>
                      <a:srgbClr val="FF0000"/>
                    </a:solidFill>
                  </a:tcPr>
                </a:tc>
                <a:extLst>
                  <a:ext uri="{0D108BD9-81ED-4DB2-BD59-A6C34878D82A}">
                    <a16:rowId xmlns:a16="http://schemas.microsoft.com/office/drawing/2014/main" val="1220369065"/>
                  </a:ext>
                </a:extLst>
              </a:tr>
            </a:tbl>
          </a:graphicData>
        </a:graphic>
      </p:graphicFrame>
      <p:graphicFrame>
        <p:nvGraphicFramePr>
          <p:cNvPr id="25" name="Table 24">
            <a:extLst>
              <a:ext uri="{FF2B5EF4-FFF2-40B4-BE49-F238E27FC236}">
                <a16:creationId xmlns:a16="http://schemas.microsoft.com/office/drawing/2014/main" id="{451FB569-A15F-341C-8A49-673656B04C14}"/>
              </a:ext>
            </a:extLst>
          </p:cNvPr>
          <p:cNvGraphicFramePr>
            <a:graphicFrameLocks noGrp="1"/>
          </p:cNvGraphicFramePr>
          <p:nvPr>
            <p:extLst>
              <p:ext uri="{D42A27DB-BD31-4B8C-83A1-F6EECF244321}">
                <p14:modId xmlns:p14="http://schemas.microsoft.com/office/powerpoint/2010/main" val="1224129772"/>
              </p:ext>
            </p:extLst>
          </p:nvPr>
        </p:nvGraphicFramePr>
        <p:xfrm>
          <a:off x="9066056" y="3330662"/>
          <a:ext cx="910694" cy="370840"/>
        </p:xfrm>
        <a:graphic>
          <a:graphicData uri="http://schemas.openxmlformats.org/drawingml/2006/table">
            <a:tbl>
              <a:tblPr firstRow="1" bandRow="1">
                <a:tableStyleId>{5940675A-B579-460E-94D1-54222C63F5DA}</a:tableStyleId>
              </a:tblPr>
              <a:tblGrid>
                <a:gridCol w="455347">
                  <a:extLst>
                    <a:ext uri="{9D8B030D-6E8A-4147-A177-3AD203B41FA5}">
                      <a16:colId xmlns:a16="http://schemas.microsoft.com/office/drawing/2014/main" val="1177149870"/>
                    </a:ext>
                  </a:extLst>
                </a:gridCol>
                <a:gridCol w="455347">
                  <a:extLst>
                    <a:ext uri="{9D8B030D-6E8A-4147-A177-3AD203B41FA5}">
                      <a16:colId xmlns:a16="http://schemas.microsoft.com/office/drawing/2014/main" val="2264769039"/>
                    </a:ext>
                  </a:extLst>
                </a:gridCol>
              </a:tblGrid>
              <a:tr h="370840">
                <a:tc>
                  <a:txBody>
                    <a:bodyPr/>
                    <a:lstStyle/>
                    <a:p>
                      <a:pPr algn="ctr"/>
                      <a:r>
                        <a:rPr lang="en-GB" sz="1600" dirty="0">
                          <a:latin typeface="Segoe UI Variable Text" pitchFamily="2" charset="0"/>
                        </a:rPr>
                        <a:t>11</a:t>
                      </a:r>
                    </a:p>
                  </a:txBody>
                  <a:tcPr>
                    <a:solidFill>
                      <a:srgbClr val="FF0000"/>
                    </a:solidFill>
                  </a:tcPr>
                </a:tc>
                <a:tc>
                  <a:txBody>
                    <a:bodyPr/>
                    <a:lstStyle/>
                    <a:p>
                      <a:pPr algn="ctr"/>
                      <a:r>
                        <a:rPr lang="en-GB" sz="1600" dirty="0">
                          <a:latin typeface="Segoe UI Variable Text" pitchFamily="2" charset="0"/>
                        </a:rPr>
                        <a:t>13</a:t>
                      </a:r>
                    </a:p>
                  </a:txBody>
                  <a:tcPr>
                    <a:solidFill>
                      <a:srgbClr val="00FF00"/>
                    </a:solidFill>
                  </a:tcPr>
                </a:tc>
                <a:extLst>
                  <a:ext uri="{0D108BD9-81ED-4DB2-BD59-A6C34878D82A}">
                    <a16:rowId xmlns:a16="http://schemas.microsoft.com/office/drawing/2014/main" val="1650945398"/>
                  </a:ext>
                </a:extLst>
              </a:tr>
            </a:tbl>
          </a:graphicData>
        </a:graphic>
      </p:graphicFrame>
      <p:sp>
        <p:nvSpPr>
          <p:cNvPr id="26" name="TextBox 25">
            <a:extLst>
              <a:ext uri="{FF2B5EF4-FFF2-40B4-BE49-F238E27FC236}">
                <a16:creationId xmlns:a16="http://schemas.microsoft.com/office/drawing/2014/main" id="{94D8062C-E961-8D20-1C0B-A5588F952198}"/>
              </a:ext>
            </a:extLst>
          </p:cNvPr>
          <p:cNvSpPr txBox="1"/>
          <p:nvPr/>
        </p:nvSpPr>
        <p:spPr>
          <a:xfrm>
            <a:off x="7524753" y="4183496"/>
            <a:ext cx="4433310" cy="2031325"/>
          </a:xfrm>
          <a:prstGeom prst="rect">
            <a:avLst/>
          </a:prstGeom>
          <a:noFill/>
        </p:spPr>
        <p:txBody>
          <a:bodyPr wrap="square" rtlCol="0">
            <a:spAutoFit/>
          </a:bodyPr>
          <a:lstStyle/>
          <a:p>
            <a:r>
              <a:rPr lang="en-GB" dirty="0">
                <a:latin typeface="Segoe UI Variable Text" pitchFamily="2" charset="0"/>
              </a:rPr>
              <a:t>In this algorithm, the value we need to find is 13.</a:t>
            </a:r>
          </a:p>
          <a:p>
            <a:pPr marL="285750" indent="-285750">
              <a:buFont typeface="Arial" panose="020B0604020202020204" pitchFamily="34" charset="0"/>
              <a:buChar char="•"/>
            </a:pPr>
            <a:r>
              <a:rPr lang="en-GB" dirty="0">
                <a:latin typeface="Segoe UI Variable Text" pitchFamily="2" charset="0"/>
              </a:rPr>
              <a:t>Middle = 9 is too little, go </a:t>
            </a:r>
            <a:r>
              <a:rPr lang="en-GB" b="1" dirty="0">
                <a:latin typeface="Segoe UI Variable Text" pitchFamily="2" charset="0"/>
              </a:rPr>
              <a:t>right</a:t>
            </a:r>
          </a:p>
          <a:p>
            <a:pPr marL="285750" indent="-285750">
              <a:buFont typeface="Arial" panose="020B0604020202020204" pitchFamily="34" charset="0"/>
              <a:buChar char="•"/>
            </a:pPr>
            <a:r>
              <a:rPr lang="en-GB" dirty="0">
                <a:latin typeface="Segoe UI Variable Text" pitchFamily="2" charset="0"/>
              </a:rPr>
              <a:t>Middle = 15 is too big, go </a:t>
            </a:r>
            <a:r>
              <a:rPr lang="en-GB" b="1" dirty="0">
                <a:latin typeface="Segoe UI Variable Text" pitchFamily="2" charset="0"/>
              </a:rPr>
              <a:t>left</a:t>
            </a:r>
          </a:p>
          <a:p>
            <a:pPr marL="285750" indent="-285750">
              <a:buFont typeface="Arial" panose="020B0604020202020204" pitchFamily="34" charset="0"/>
              <a:buChar char="•"/>
            </a:pPr>
            <a:r>
              <a:rPr lang="en-GB" dirty="0">
                <a:latin typeface="Segoe UI Variable Text" pitchFamily="2" charset="0"/>
              </a:rPr>
              <a:t>Middle = 11 is too little, go </a:t>
            </a:r>
            <a:r>
              <a:rPr lang="en-GB" b="1" dirty="0">
                <a:latin typeface="Segoe UI Variable Text" pitchFamily="2" charset="0"/>
              </a:rPr>
              <a:t>right.</a:t>
            </a:r>
          </a:p>
          <a:p>
            <a:pPr marL="285750" indent="-285750">
              <a:buFont typeface="Arial" panose="020B0604020202020204" pitchFamily="34" charset="0"/>
              <a:buChar char="•"/>
            </a:pPr>
            <a:r>
              <a:rPr lang="en-GB" dirty="0">
                <a:latin typeface="Segoe UI Variable Text" pitchFamily="2" charset="0"/>
              </a:rPr>
              <a:t>Number </a:t>
            </a:r>
            <a:r>
              <a:rPr lang="en-GB" b="1" dirty="0">
                <a:latin typeface="Segoe UI Variable Text" pitchFamily="2" charset="0"/>
              </a:rPr>
              <a:t>found.</a:t>
            </a:r>
          </a:p>
          <a:p>
            <a:endParaRPr lang="en-GB" dirty="0"/>
          </a:p>
        </p:txBody>
      </p:sp>
    </p:spTree>
    <p:extLst>
      <p:ext uri="{BB962C8B-B14F-4D97-AF65-F5344CB8AC3E}">
        <p14:creationId xmlns:p14="http://schemas.microsoft.com/office/powerpoint/2010/main" val="38517128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5EB26A-E6BE-314D-919F-14D29D62EAC2}"/>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E8BA0E79-B0A5-48A6-0C17-8ABB7631D694}"/>
              </a:ext>
            </a:extLst>
          </p:cNvPr>
          <p:cNvSpPr txBox="1"/>
          <p:nvPr/>
        </p:nvSpPr>
        <p:spPr>
          <a:xfrm>
            <a:off x="125730" y="134273"/>
            <a:ext cx="586359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Learning in Context</a:t>
            </a:r>
          </a:p>
        </p:txBody>
      </p:sp>
      <p:sp>
        <p:nvSpPr>
          <p:cNvPr id="4" name="Rectangle 3">
            <a:extLst>
              <a:ext uri="{FF2B5EF4-FFF2-40B4-BE49-F238E27FC236}">
                <a16:creationId xmlns:a16="http://schemas.microsoft.com/office/drawing/2014/main" id="{A1DA7A72-8D1D-3165-7182-B7E50966478E}"/>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2" name="Picture 31">
            <a:extLst>
              <a:ext uri="{FF2B5EF4-FFF2-40B4-BE49-F238E27FC236}">
                <a16:creationId xmlns:a16="http://schemas.microsoft.com/office/drawing/2014/main" id="{581AA42C-EAD4-9960-4F3A-D29FC886CF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pic>
        <p:nvPicPr>
          <p:cNvPr id="16" name="Graphic 15" descr="Thumbs up sign with solid fill">
            <a:extLst>
              <a:ext uri="{FF2B5EF4-FFF2-40B4-BE49-F238E27FC236}">
                <a16:creationId xmlns:a16="http://schemas.microsoft.com/office/drawing/2014/main" id="{87B17E39-533B-30C3-AA60-F64118426E51}"/>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284575" y="77999"/>
            <a:ext cx="727003" cy="727003"/>
          </a:xfrm>
          <a:prstGeom prst="rect">
            <a:avLst/>
          </a:prstGeom>
        </p:spPr>
      </p:pic>
      <p:sp>
        <p:nvSpPr>
          <p:cNvPr id="17" name="TextBox 16">
            <a:extLst>
              <a:ext uri="{FF2B5EF4-FFF2-40B4-BE49-F238E27FC236}">
                <a16:creationId xmlns:a16="http://schemas.microsoft.com/office/drawing/2014/main" id="{E1FF03C8-2BCD-617F-F000-BDC8D4581A31}"/>
              </a:ext>
            </a:extLst>
          </p:cNvPr>
          <p:cNvSpPr txBox="1"/>
          <p:nvPr/>
        </p:nvSpPr>
        <p:spPr>
          <a:xfrm>
            <a:off x="7121533" y="152530"/>
            <a:ext cx="4704812" cy="646331"/>
          </a:xfrm>
          <a:prstGeom prst="rect">
            <a:avLst/>
          </a:prstGeom>
          <a:solidFill>
            <a:schemeClr val="bg2">
              <a:lumMod val="90000"/>
            </a:schemeClr>
          </a:solidFill>
        </p:spPr>
        <p:txBody>
          <a:bodyPr wrap="square">
            <a:spAutoFit/>
          </a:bodyPr>
          <a:lstStyle/>
          <a:p>
            <a:r>
              <a:rPr lang="en-GB" dirty="0">
                <a:latin typeface="Segoe UI Variable Text" pitchFamily="2" charset="0"/>
              </a:rPr>
              <a:t>Complete </a:t>
            </a:r>
            <a:r>
              <a:rPr lang="en-GB" b="1" dirty="0">
                <a:latin typeface="Segoe UI Variable Text" pitchFamily="2" charset="0"/>
              </a:rPr>
              <a:t>Q2 of Task 1 </a:t>
            </a:r>
            <a:r>
              <a:rPr lang="en-GB" dirty="0">
                <a:latin typeface="Segoe UI Variable Text" pitchFamily="2" charset="0"/>
              </a:rPr>
              <a:t>in the student workbook. </a:t>
            </a:r>
            <a:endParaRPr lang="en-GB" dirty="0"/>
          </a:p>
        </p:txBody>
      </p:sp>
      <p:sp>
        <p:nvSpPr>
          <p:cNvPr id="10" name="TextBox 9">
            <a:extLst>
              <a:ext uri="{FF2B5EF4-FFF2-40B4-BE49-F238E27FC236}">
                <a16:creationId xmlns:a16="http://schemas.microsoft.com/office/drawing/2014/main" id="{8CA913E9-7AB8-8AA1-77F2-415B85B48619}"/>
              </a:ext>
            </a:extLst>
          </p:cNvPr>
          <p:cNvSpPr txBox="1"/>
          <p:nvPr/>
        </p:nvSpPr>
        <p:spPr>
          <a:xfrm>
            <a:off x="125730" y="1246619"/>
            <a:ext cx="7692886" cy="369332"/>
          </a:xfrm>
          <a:prstGeom prst="rect">
            <a:avLst/>
          </a:prstGeom>
          <a:noFill/>
        </p:spPr>
        <p:txBody>
          <a:bodyPr wrap="square">
            <a:spAutoFit/>
          </a:bodyPr>
          <a:lstStyle/>
          <a:p>
            <a:pPr>
              <a:buNone/>
            </a:pPr>
            <a:r>
              <a:rPr lang="en-GB" sz="1800" dirty="0">
                <a:latin typeface="Segoe UI Variable Text" pitchFamily="2" charset="0"/>
              </a:rPr>
              <a:t>Looking up a word in a dictionary</a:t>
            </a:r>
          </a:p>
        </p:txBody>
      </p:sp>
      <p:sp>
        <p:nvSpPr>
          <p:cNvPr id="5" name="TextBox 4">
            <a:extLst>
              <a:ext uri="{FF2B5EF4-FFF2-40B4-BE49-F238E27FC236}">
                <a16:creationId xmlns:a16="http://schemas.microsoft.com/office/drawing/2014/main" id="{66AD950C-D5EE-A4C0-D276-ED9CC548885E}"/>
              </a:ext>
            </a:extLst>
          </p:cNvPr>
          <p:cNvSpPr txBox="1"/>
          <p:nvPr/>
        </p:nvSpPr>
        <p:spPr>
          <a:xfrm>
            <a:off x="5423144" y="1305289"/>
            <a:ext cx="6129336" cy="1477328"/>
          </a:xfrm>
          <a:prstGeom prst="rect">
            <a:avLst/>
          </a:prstGeom>
          <a:noFill/>
        </p:spPr>
        <p:txBody>
          <a:bodyPr wrap="square">
            <a:spAutoFit/>
          </a:bodyPr>
          <a:lstStyle/>
          <a:p>
            <a:pPr>
              <a:buNone/>
            </a:pPr>
            <a:r>
              <a:rPr lang="en-GB" dirty="0">
                <a:latin typeface="Segoe UI Variable Text" pitchFamily="2" charset="0"/>
              </a:rPr>
              <a:t>Imagine you are trying to find the word </a:t>
            </a:r>
            <a:r>
              <a:rPr lang="en-GB" b="1" dirty="0">
                <a:latin typeface="Segoe UI Variable Text" pitchFamily="2" charset="0"/>
              </a:rPr>
              <a:t>“Monkey”</a:t>
            </a:r>
            <a:r>
              <a:rPr lang="en-GB" dirty="0">
                <a:latin typeface="Segoe UI Variable Text" pitchFamily="2" charset="0"/>
              </a:rPr>
              <a:t> in a dictionary.</a:t>
            </a:r>
          </a:p>
          <a:p>
            <a:pPr>
              <a:buNone/>
            </a:pPr>
            <a:r>
              <a:rPr lang="en-GB" b="1" dirty="0">
                <a:latin typeface="Segoe UI Variable Text" pitchFamily="2" charset="0"/>
              </a:rPr>
              <a:t>🧠 What you </a:t>
            </a:r>
            <a:r>
              <a:rPr lang="en-GB" b="1" i="1" dirty="0">
                <a:latin typeface="Segoe UI Variable Text" pitchFamily="2" charset="0"/>
              </a:rPr>
              <a:t>don’t</a:t>
            </a:r>
            <a:r>
              <a:rPr lang="en-GB" b="1" dirty="0">
                <a:latin typeface="Segoe UI Variable Text" pitchFamily="2" charset="0"/>
              </a:rPr>
              <a:t> do:</a:t>
            </a:r>
          </a:p>
          <a:p>
            <a:pPr>
              <a:buNone/>
            </a:pPr>
            <a:r>
              <a:rPr lang="en-GB" dirty="0">
                <a:latin typeface="Segoe UI Variable Text" pitchFamily="2" charset="0"/>
              </a:rPr>
              <a:t>You don’t start at page 1 and check every word (that would be a </a:t>
            </a:r>
            <a:r>
              <a:rPr lang="en-GB" b="1" dirty="0">
                <a:latin typeface="Segoe UI Variable Text" pitchFamily="2" charset="0"/>
              </a:rPr>
              <a:t>linear search</a:t>
            </a:r>
            <a:r>
              <a:rPr lang="en-GB" dirty="0">
                <a:latin typeface="Segoe UI Variable Text" pitchFamily="2" charset="0"/>
              </a:rPr>
              <a:t>).</a:t>
            </a:r>
          </a:p>
        </p:txBody>
      </p:sp>
      <p:pic>
        <p:nvPicPr>
          <p:cNvPr id="9" name="Picture 8">
            <a:extLst>
              <a:ext uri="{FF2B5EF4-FFF2-40B4-BE49-F238E27FC236}">
                <a16:creationId xmlns:a16="http://schemas.microsoft.com/office/drawing/2014/main" id="{A2E3C75D-7548-9ABF-F43D-9A1262097C22}"/>
              </a:ext>
            </a:extLst>
          </p:cNvPr>
          <p:cNvPicPr>
            <a:picLocks noChangeAspect="1"/>
          </p:cNvPicPr>
          <p:nvPr/>
        </p:nvPicPr>
        <p:blipFill>
          <a:blip r:embed="rId5"/>
          <a:stretch>
            <a:fillRect/>
          </a:stretch>
        </p:blipFill>
        <p:spPr>
          <a:xfrm>
            <a:off x="125730" y="1714500"/>
            <a:ext cx="5144756" cy="3429000"/>
          </a:xfrm>
          <a:prstGeom prst="rect">
            <a:avLst/>
          </a:prstGeom>
        </p:spPr>
      </p:pic>
      <p:sp>
        <p:nvSpPr>
          <p:cNvPr id="13" name="TextBox 12">
            <a:extLst>
              <a:ext uri="{FF2B5EF4-FFF2-40B4-BE49-F238E27FC236}">
                <a16:creationId xmlns:a16="http://schemas.microsoft.com/office/drawing/2014/main" id="{9AC3327F-622B-9F72-98D7-A0AB20E225F6}"/>
              </a:ext>
            </a:extLst>
          </p:cNvPr>
          <p:cNvSpPr txBox="1"/>
          <p:nvPr/>
        </p:nvSpPr>
        <p:spPr>
          <a:xfrm>
            <a:off x="5423144" y="3012151"/>
            <a:ext cx="6129336" cy="3693319"/>
          </a:xfrm>
          <a:prstGeom prst="rect">
            <a:avLst/>
          </a:prstGeom>
          <a:noFill/>
        </p:spPr>
        <p:txBody>
          <a:bodyPr wrap="square">
            <a:spAutoFit/>
          </a:bodyPr>
          <a:lstStyle/>
          <a:p>
            <a:pPr>
              <a:buNone/>
            </a:pPr>
            <a:r>
              <a:rPr lang="en-GB" b="1" dirty="0">
                <a:latin typeface="Segoe UI Variable Text" pitchFamily="2" charset="0"/>
              </a:rPr>
              <a:t>⚡ What you do instead (binary search):</a:t>
            </a:r>
          </a:p>
          <a:p>
            <a:pPr>
              <a:buFont typeface="+mj-lt"/>
              <a:buAutoNum type="arabicPeriod"/>
            </a:pPr>
            <a:r>
              <a:rPr lang="en-GB" dirty="0">
                <a:latin typeface="Segoe UI Variable Text" pitchFamily="2" charset="0"/>
              </a:rPr>
              <a:t>Open the dictionary roughly in the </a:t>
            </a:r>
            <a:r>
              <a:rPr lang="en-GB" b="1" dirty="0">
                <a:latin typeface="Segoe UI Variable Text" pitchFamily="2" charset="0"/>
              </a:rPr>
              <a:t>middle</a:t>
            </a:r>
            <a:br>
              <a:rPr lang="en-GB" dirty="0">
                <a:latin typeface="Segoe UI Variable Text" pitchFamily="2" charset="0"/>
              </a:rPr>
            </a:br>
            <a:r>
              <a:rPr lang="en-GB" dirty="0">
                <a:latin typeface="Segoe UI Variable Text" pitchFamily="2" charset="0"/>
              </a:rPr>
              <a:t>→ You land on words starting with </a:t>
            </a:r>
            <a:r>
              <a:rPr lang="en-GB" b="1" dirty="0">
                <a:latin typeface="Segoe UI Variable Text" pitchFamily="2" charset="0"/>
              </a:rPr>
              <a:t>“M”</a:t>
            </a:r>
            <a:r>
              <a:rPr lang="en-GB" dirty="0">
                <a:latin typeface="Segoe UI Variable Text" pitchFamily="2" charset="0"/>
              </a:rPr>
              <a:t> </a:t>
            </a:r>
          </a:p>
          <a:p>
            <a:pPr>
              <a:buFont typeface="+mj-lt"/>
              <a:buAutoNum type="arabicPeriod"/>
            </a:pPr>
            <a:r>
              <a:rPr lang="en-GB" dirty="0">
                <a:latin typeface="Segoe UI Variable Text" pitchFamily="2" charset="0"/>
              </a:rPr>
              <a:t>Compare: </a:t>
            </a:r>
          </a:p>
          <a:p>
            <a:pPr marL="742950" lvl="1" indent="-285750">
              <a:buFont typeface="+mj-lt"/>
              <a:buAutoNum type="arabicPeriod"/>
            </a:pPr>
            <a:r>
              <a:rPr lang="en-GB" dirty="0">
                <a:latin typeface="Segoe UI Variable Text" pitchFamily="2" charset="0"/>
              </a:rPr>
              <a:t>Is </a:t>
            </a:r>
            <a:r>
              <a:rPr lang="en-GB" b="1" dirty="0">
                <a:latin typeface="Segoe UI Variable Text" pitchFamily="2" charset="0"/>
              </a:rPr>
              <a:t>“Monkey”</a:t>
            </a:r>
            <a:r>
              <a:rPr lang="en-GB" dirty="0">
                <a:latin typeface="Segoe UI Variable Text" pitchFamily="2" charset="0"/>
              </a:rPr>
              <a:t> before or after this page? </a:t>
            </a:r>
          </a:p>
          <a:p>
            <a:pPr marL="742950" lvl="1" indent="-285750">
              <a:buFont typeface="+mj-lt"/>
              <a:buAutoNum type="arabicPeriod"/>
            </a:pPr>
            <a:r>
              <a:rPr lang="en-GB" dirty="0">
                <a:latin typeface="Segoe UI Variable Text" pitchFamily="2" charset="0"/>
              </a:rPr>
              <a:t>It’s around the same section, so you narrow your search </a:t>
            </a:r>
          </a:p>
          <a:p>
            <a:pPr>
              <a:buFont typeface="+mj-lt"/>
              <a:buAutoNum type="arabicPeriod"/>
            </a:pPr>
            <a:r>
              <a:rPr lang="en-GB" dirty="0">
                <a:latin typeface="Segoe UI Variable Text" pitchFamily="2" charset="0"/>
              </a:rPr>
              <a:t>Open halfway through that section again</a:t>
            </a:r>
            <a:br>
              <a:rPr lang="en-GB" dirty="0">
                <a:latin typeface="Segoe UI Variable Text" pitchFamily="2" charset="0"/>
              </a:rPr>
            </a:br>
            <a:r>
              <a:rPr lang="en-GB" dirty="0">
                <a:latin typeface="Segoe UI Variable Text" pitchFamily="2" charset="0"/>
              </a:rPr>
              <a:t>→ Maybe now you’re near </a:t>
            </a:r>
            <a:r>
              <a:rPr lang="en-GB" b="1" dirty="0">
                <a:latin typeface="Segoe UI Variable Text" pitchFamily="2" charset="0"/>
              </a:rPr>
              <a:t>“Moon”</a:t>
            </a:r>
            <a:r>
              <a:rPr lang="en-GB" dirty="0">
                <a:latin typeface="Segoe UI Variable Text" pitchFamily="2" charset="0"/>
              </a:rPr>
              <a:t> </a:t>
            </a:r>
          </a:p>
          <a:p>
            <a:pPr>
              <a:buFont typeface="+mj-lt"/>
              <a:buAutoNum type="arabicPeriod"/>
            </a:pPr>
            <a:r>
              <a:rPr lang="en-GB" dirty="0">
                <a:latin typeface="Segoe UI Variable Text" pitchFamily="2" charset="0"/>
              </a:rPr>
              <a:t>Compare again: </a:t>
            </a:r>
          </a:p>
          <a:p>
            <a:pPr marL="742950" lvl="1" indent="-285750">
              <a:buFont typeface="+mj-lt"/>
              <a:buAutoNum type="arabicPeriod"/>
            </a:pPr>
            <a:r>
              <a:rPr lang="en-GB" dirty="0">
                <a:latin typeface="Segoe UI Variable Text" pitchFamily="2" charset="0"/>
              </a:rPr>
              <a:t>“Monkey” comes </a:t>
            </a:r>
            <a:r>
              <a:rPr lang="en-GB" b="1" dirty="0">
                <a:latin typeface="Segoe UI Variable Text" pitchFamily="2" charset="0"/>
              </a:rPr>
              <a:t>before</a:t>
            </a:r>
            <a:r>
              <a:rPr lang="en-GB" dirty="0">
                <a:latin typeface="Segoe UI Variable Text" pitchFamily="2" charset="0"/>
              </a:rPr>
              <a:t> “Moon”</a:t>
            </a:r>
            <a:br>
              <a:rPr lang="en-GB" dirty="0">
                <a:latin typeface="Segoe UI Variable Text" pitchFamily="2" charset="0"/>
              </a:rPr>
            </a:br>
            <a:r>
              <a:rPr lang="en-GB" dirty="0">
                <a:latin typeface="Segoe UI Variable Text" pitchFamily="2" charset="0"/>
              </a:rPr>
              <a:t>→ So you search the </a:t>
            </a:r>
            <a:r>
              <a:rPr lang="en-GB" b="1" dirty="0">
                <a:latin typeface="Segoe UI Variable Text" pitchFamily="2" charset="0"/>
              </a:rPr>
              <a:t>left half</a:t>
            </a:r>
            <a:r>
              <a:rPr lang="en-GB" dirty="0">
                <a:latin typeface="Segoe UI Variable Text" pitchFamily="2" charset="0"/>
              </a:rPr>
              <a:t> </a:t>
            </a:r>
          </a:p>
          <a:p>
            <a:pPr>
              <a:buFont typeface="+mj-lt"/>
              <a:buAutoNum type="arabicPeriod"/>
            </a:pPr>
            <a:r>
              <a:rPr lang="en-GB" dirty="0">
                <a:latin typeface="Segoe UI Variable Text" pitchFamily="2" charset="0"/>
              </a:rPr>
              <a:t>Repeat until you find </a:t>
            </a:r>
            <a:r>
              <a:rPr lang="en-GB" b="1" dirty="0">
                <a:latin typeface="Segoe UI Variable Text" pitchFamily="2" charset="0"/>
              </a:rPr>
              <a:t>“Monkey”</a:t>
            </a:r>
            <a:r>
              <a:rPr lang="en-GB" dirty="0">
                <a:latin typeface="Segoe UI Variable Text" pitchFamily="2" charset="0"/>
              </a:rPr>
              <a:t> ✅</a:t>
            </a:r>
          </a:p>
        </p:txBody>
      </p:sp>
    </p:spTree>
    <p:extLst>
      <p:ext uri="{BB962C8B-B14F-4D97-AF65-F5344CB8AC3E}">
        <p14:creationId xmlns:p14="http://schemas.microsoft.com/office/powerpoint/2010/main" val="14837891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92923A-7AC2-74C4-D0DF-BD963AD4CBA9}"/>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F6390231-52A4-7F95-F992-48329ABDC1DB}"/>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Guided practice</a:t>
            </a:r>
          </a:p>
        </p:txBody>
      </p:sp>
      <p:pic>
        <p:nvPicPr>
          <p:cNvPr id="32" name="Picture 31">
            <a:extLst>
              <a:ext uri="{FF2B5EF4-FFF2-40B4-BE49-F238E27FC236}">
                <a16:creationId xmlns:a16="http://schemas.microsoft.com/office/drawing/2014/main" id="{97FCD0E3-1D3E-3194-F4CF-C83AF6D18A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776AB372-A94A-B09D-22E7-28166745E915}"/>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extBox 12">
            <a:extLst>
              <a:ext uri="{FF2B5EF4-FFF2-40B4-BE49-F238E27FC236}">
                <a16:creationId xmlns:a16="http://schemas.microsoft.com/office/drawing/2014/main" id="{4B31908B-D46F-59B2-05BB-4BF9C0D89C70}"/>
              </a:ext>
            </a:extLst>
          </p:cNvPr>
          <p:cNvSpPr txBox="1"/>
          <p:nvPr/>
        </p:nvSpPr>
        <p:spPr>
          <a:xfrm>
            <a:off x="224790" y="1268535"/>
            <a:ext cx="8204835" cy="369332"/>
          </a:xfrm>
          <a:prstGeom prst="rect">
            <a:avLst/>
          </a:prstGeom>
          <a:noFill/>
        </p:spPr>
        <p:txBody>
          <a:bodyPr wrap="square" rtlCol="0">
            <a:spAutoFit/>
          </a:bodyPr>
          <a:lstStyle/>
          <a:p>
            <a:r>
              <a:rPr lang="en-GB" dirty="0">
                <a:latin typeface="Segoe UI Variable Text" pitchFamily="2" charset="0"/>
              </a:rPr>
              <a:t>Complete the guided practice activity to check your understanding.</a:t>
            </a:r>
          </a:p>
        </p:txBody>
      </p:sp>
    </p:spTree>
    <p:extLst>
      <p:ext uri="{BB962C8B-B14F-4D97-AF65-F5344CB8AC3E}">
        <p14:creationId xmlns:p14="http://schemas.microsoft.com/office/powerpoint/2010/main" val="55457798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Template>
  <TotalTime>5636</TotalTime>
  <Words>1304</Words>
  <Application>Microsoft Office PowerPoint</Application>
  <PresentationFormat>Widescreen</PresentationFormat>
  <Paragraphs>172</Paragraphs>
  <Slides>11</Slides>
  <Notes>11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11</vt:i4>
      </vt:variant>
    </vt:vector>
  </HeadingPairs>
  <TitlesOfParts>
    <vt:vector size="20" baseType="lpstr">
      <vt:lpstr>Aptos</vt:lpstr>
      <vt:lpstr>Aptos Display</vt:lpstr>
      <vt:lpstr>Arial</vt:lpstr>
      <vt:lpstr>Courier New</vt:lpstr>
      <vt:lpstr>Segoe UI Black</vt:lpstr>
      <vt:lpstr>Segoe UI Variable Display Semib</vt:lpstr>
      <vt:lpstr>Segoe UI Variable Text</vt:lpstr>
      <vt:lpstr>Symbol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Simply Teach</dc:creator>
  <cp:lastModifiedBy>David Corbett</cp:lastModifiedBy>
  <cp:revision>180</cp:revision>
  <cp:lastPrinted>2026-02-17T16:07:28Z</cp:lastPrinted>
  <dcterms:created xsi:type="dcterms:W3CDTF">2026-01-24T22:14:20Z</dcterms:created>
  <dcterms:modified xsi:type="dcterms:W3CDTF">2026-06-09T18:36:46Z</dcterms:modified>
</cp:coreProperties>
</file>