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58" r:id="rId2"/>
    <p:sldId id="326" r:id="rId3"/>
    <p:sldId id="261" r:id="rId4"/>
    <p:sldId id="267" r:id="rId5"/>
    <p:sldId id="323" r:id="rId6"/>
    <p:sldId id="263" r:id="rId7"/>
    <p:sldId id="325" r:id="rId8"/>
    <p:sldId id="322" r:id="rId9"/>
    <p:sldId id="314" r:id="rId10"/>
    <p:sldId id="268" r:id="rId11"/>
  </p:sldIdLst>
  <p:sldSz cx="12192000" cy="6858000"/>
  <p:notesSz cx="6889750" cy="1002188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varScale="1">
        <p:scale>
          <a:sx n="67" d="100"/>
          <a:sy n="67" d="100"/>
        </p:scale>
        <p:origin x="572"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5558" cy="502835"/>
          </a:xfrm>
          <a:prstGeom prst="rect">
            <a:avLst/>
          </a:prstGeom>
        </p:spPr>
        <p:txBody>
          <a:bodyPr vert="horz" lIns="96634" tIns="48317" rIns="96634" bIns="48317" rtlCol="0"/>
          <a:lstStyle>
            <a:lvl1pPr algn="l">
              <a:defRPr sz="1300"/>
            </a:lvl1pPr>
          </a:lstStyle>
          <a:p>
            <a:endParaRPr lang="en-GB"/>
          </a:p>
        </p:txBody>
      </p:sp>
      <p:sp>
        <p:nvSpPr>
          <p:cNvPr id="3" name="Date Placeholder 2"/>
          <p:cNvSpPr>
            <a:spLocks noGrp="1"/>
          </p:cNvSpPr>
          <p:nvPr>
            <p:ph type="dt" idx="1"/>
          </p:nvPr>
        </p:nvSpPr>
        <p:spPr>
          <a:xfrm>
            <a:off x="3902597" y="0"/>
            <a:ext cx="2985558" cy="502835"/>
          </a:xfrm>
          <a:prstGeom prst="rect">
            <a:avLst/>
          </a:prstGeom>
        </p:spPr>
        <p:txBody>
          <a:bodyPr vert="horz" lIns="96634" tIns="48317" rIns="96634" bIns="48317" rtlCol="0"/>
          <a:lstStyle>
            <a:lvl1pPr algn="r">
              <a:defRPr sz="1300"/>
            </a:lvl1pPr>
          </a:lstStyle>
          <a:p>
            <a:fld id="{A47F04B1-EDDA-4D32-9534-CCB3E4CDFA31}" type="datetimeFigureOut">
              <a:rPr lang="en-GB" smtClean="0"/>
              <a:t>22/06/2026</a:t>
            </a:fld>
            <a:endParaRPr lang="en-GB"/>
          </a:p>
        </p:txBody>
      </p:sp>
      <p:sp>
        <p:nvSpPr>
          <p:cNvPr id="4" name="Slide Image Placeholder 3"/>
          <p:cNvSpPr>
            <a:spLocks noGrp="1" noRot="1" noChangeAspect="1"/>
          </p:cNvSpPr>
          <p:nvPr>
            <p:ph type="sldImg" idx="2"/>
          </p:nvPr>
        </p:nvSpPr>
        <p:spPr>
          <a:xfrm>
            <a:off x="438150" y="1252538"/>
            <a:ext cx="6013450" cy="3382962"/>
          </a:xfrm>
          <a:prstGeom prst="rect">
            <a:avLst/>
          </a:prstGeom>
          <a:noFill/>
          <a:ln w="12700">
            <a:solidFill>
              <a:prstClr val="black"/>
            </a:solidFill>
          </a:ln>
        </p:spPr>
        <p:txBody>
          <a:bodyPr vert="horz" lIns="96634" tIns="48317" rIns="96634" bIns="48317" rtlCol="0" anchor="ctr"/>
          <a:lstStyle/>
          <a:p>
            <a:endParaRPr lang="en-GB"/>
          </a:p>
        </p:txBody>
      </p:sp>
      <p:sp>
        <p:nvSpPr>
          <p:cNvPr id="5" name="Notes Placeholder 4"/>
          <p:cNvSpPr>
            <a:spLocks noGrp="1"/>
          </p:cNvSpPr>
          <p:nvPr>
            <p:ph type="body" sz="quarter" idx="3"/>
          </p:nvPr>
        </p:nvSpPr>
        <p:spPr>
          <a:xfrm>
            <a:off x="688975" y="4823034"/>
            <a:ext cx="5511800" cy="3946118"/>
          </a:xfrm>
          <a:prstGeom prst="rect">
            <a:avLst/>
          </a:prstGeom>
        </p:spPr>
        <p:txBody>
          <a:bodyPr vert="horz" lIns="96634" tIns="48317" rIns="96634" bIns="48317"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519055"/>
            <a:ext cx="2985558" cy="502834"/>
          </a:xfrm>
          <a:prstGeom prst="rect">
            <a:avLst/>
          </a:prstGeom>
        </p:spPr>
        <p:txBody>
          <a:bodyPr vert="horz" lIns="96634" tIns="48317" rIns="96634" bIns="48317" rtlCol="0" anchor="b"/>
          <a:lstStyle>
            <a:lvl1pPr algn="l">
              <a:defRPr sz="1300"/>
            </a:lvl1pPr>
          </a:lstStyle>
          <a:p>
            <a:endParaRPr lang="en-GB"/>
          </a:p>
        </p:txBody>
      </p:sp>
      <p:sp>
        <p:nvSpPr>
          <p:cNvPr id="7" name="Slide Number Placeholder 6"/>
          <p:cNvSpPr>
            <a:spLocks noGrp="1"/>
          </p:cNvSpPr>
          <p:nvPr>
            <p:ph type="sldNum" sz="quarter" idx="5"/>
          </p:nvPr>
        </p:nvSpPr>
        <p:spPr>
          <a:xfrm>
            <a:off x="3902597" y="9519055"/>
            <a:ext cx="2985558" cy="502834"/>
          </a:xfrm>
          <a:prstGeom prst="rect">
            <a:avLst/>
          </a:prstGeom>
        </p:spPr>
        <p:txBody>
          <a:bodyPr vert="horz" lIns="96634" tIns="48317" rIns="96634" bIns="48317" rtlCol="0" anchor="b"/>
          <a:lstStyle>
            <a:lvl1pPr algn="r">
              <a:defRPr sz="1300"/>
            </a:lvl1pPr>
          </a:lstStyle>
          <a:p>
            <a:fld id="{B55CF561-0861-49F7-ADB4-44D0436595CD}" type="slidenum">
              <a:rPr lang="en-GB" smtClean="0"/>
              <a:t>‹#›</a:t>
            </a:fld>
            <a:endParaRPr lang="en-GB"/>
          </a:p>
        </p:txBody>
      </p:sp>
    </p:spTree>
    <p:extLst>
      <p:ext uri="{BB962C8B-B14F-4D97-AF65-F5344CB8AC3E}">
        <p14:creationId xmlns:p14="http://schemas.microsoft.com/office/powerpoint/2010/main" val="476114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3861EB-29E5-6B05-BC9E-9D088683149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61B2426-BCD0-B16B-96E6-A1E6AF4251B8}"/>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8ADDCAC4-14C5-5103-2FD5-93ECC1BEF780}"/>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05BAC447-723D-A5DD-057D-2054635B8879}"/>
              </a:ext>
            </a:extLst>
          </p:cNvPr>
          <p:cNvSpPr>
            <a:spLocks noGrp="1"/>
          </p:cNvSpPr>
          <p:nvPr>
            <p:ph type="sldNum" sz="quarter" idx="5"/>
          </p:nvPr>
        </p:nvSpPr>
        <p:spPr/>
        <p:txBody>
          <a:bodyPr/>
          <a:lstStyle/>
          <a:p>
            <a:fld id="{B55CF561-0861-49F7-ADB4-44D0436595CD}" type="slidenum">
              <a:rPr lang="en-GB" smtClean="0"/>
              <a:t>2</a:t>
            </a:fld>
            <a:endParaRPr lang="en-GB"/>
          </a:p>
        </p:txBody>
      </p:sp>
    </p:spTree>
    <p:extLst>
      <p:ext uri="{BB962C8B-B14F-4D97-AF65-F5344CB8AC3E}">
        <p14:creationId xmlns:p14="http://schemas.microsoft.com/office/powerpoint/2010/main" val="41635475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0B017B-9035-B47F-08D2-4FA7409DDD0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158E9B9-D953-BCED-595B-AFECBD4128AC}"/>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06C15235-B76F-4830-F5E0-B752004D4A91}"/>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4B4E038C-8715-6F73-3A2B-B04E5C33984F}"/>
              </a:ext>
            </a:extLst>
          </p:cNvPr>
          <p:cNvSpPr>
            <a:spLocks noGrp="1"/>
          </p:cNvSpPr>
          <p:nvPr>
            <p:ph type="sldNum" sz="quarter" idx="5"/>
          </p:nvPr>
        </p:nvSpPr>
        <p:spPr/>
        <p:txBody>
          <a:bodyPr/>
          <a:lstStyle/>
          <a:p>
            <a:fld id="{B55CF561-0861-49F7-ADB4-44D0436595CD}" type="slidenum">
              <a:rPr lang="en-GB" smtClean="0"/>
              <a:t>3</a:t>
            </a:fld>
            <a:endParaRPr lang="en-GB"/>
          </a:p>
        </p:txBody>
      </p:sp>
    </p:spTree>
    <p:extLst>
      <p:ext uri="{BB962C8B-B14F-4D97-AF65-F5344CB8AC3E}">
        <p14:creationId xmlns:p14="http://schemas.microsoft.com/office/powerpoint/2010/main" val="5128506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94DE58-8EEE-318F-E3F1-1FC5A81752C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33DC446-A009-2E02-CA8A-927228B3444D}"/>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876F0D8B-35C6-009A-4F6E-94CCFD60A8E7}"/>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E684A452-9CC3-FBE2-3162-FABEC46C0425}"/>
              </a:ext>
            </a:extLst>
          </p:cNvPr>
          <p:cNvSpPr>
            <a:spLocks noGrp="1"/>
          </p:cNvSpPr>
          <p:nvPr>
            <p:ph type="sldNum" sz="quarter" idx="5"/>
          </p:nvPr>
        </p:nvSpPr>
        <p:spPr/>
        <p:txBody>
          <a:bodyPr/>
          <a:lstStyle/>
          <a:p>
            <a:fld id="{B55CF561-0861-49F7-ADB4-44D0436595CD}" type="slidenum">
              <a:rPr lang="en-GB" smtClean="0"/>
              <a:t>4</a:t>
            </a:fld>
            <a:endParaRPr lang="en-GB"/>
          </a:p>
        </p:txBody>
      </p:sp>
    </p:spTree>
    <p:extLst>
      <p:ext uri="{BB962C8B-B14F-4D97-AF65-F5344CB8AC3E}">
        <p14:creationId xmlns:p14="http://schemas.microsoft.com/office/powerpoint/2010/main" val="41988531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7DEC69-055A-A3E5-B240-9B59E6D9517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ADD33F8-E525-4E5C-348C-B346FF8FAA9B}"/>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E29AE14B-1204-EB3E-6A6E-E4C8FC5F12C3}"/>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2FA1CCAB-EAEA-7597-CE71-58807F581EC7}"/>
              </a:ext>
            </a:extLst>
          </p:cNvPr>
          <p:cNvSpPr>
            <a:spLocks noGrp="1"/>
          </p:cNvSpPr>
          <p:nvPr>
            <p:ph type="sldNum" sz="quarter" idx="5"/>
          </p:nvPr>
        </p:nvSpPr>
        <p:spPr/>
        <p:txBody>
          <a:bodyPr/>
          <a:lstStyle/>
          <a:p>
            <a:fld id="{B55CF561-0861-49F7-ADB4-44D0436595CD}" type="slidenum">
              <a:rPr lang="en-GB" smtClean="0"/>
              <a:t>5</a:t>
            </a:fld>
            <a:endParaRPr lang="en-GB"/>
          </a:p>
        </p:txBody>
      </p:sp>
    </p:spTree>
    <p:extLst>
      <p:ext uri="{BB962C8B-B14F-4D97-AF65-F5344CB8AC3E}">
        <p14:creationId xmlns:p14="http://schemas.microsoft.com/office/powerpoint/2010/main" val="10362949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F4203B-3861-3E35-47D4-C94FF4421A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3A076C9-9D5D-73AC-B3FE-318489171292}"/>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7488496B-556B-8FFA-FC68-2F4AE81C4D35}"/>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97BF6B1-E71F-AC87-05A1-FD350FCF3D64}"/>
              </a:ext>
            </a:extLst>
          </p:cNvPr>
          <p:cNvSpPr>
            <a:spLocks noGrp="1"/>
          </p:cNvSpPr>
          <p:nvPr>
            <p:ph type="sldNum" sz="quarter" idx="5"/>
          </p:nvPr>
        </p:nvSpPr>
        <p:spPr/>
        <p:txBody>
          <a:bodyPr/>
          <a:lstStyle/>
          <a:p>
            <a:fld id="{B55CF561-0861-49F7-ADB4-44D0436595CD}" type="slidenum">
              <a:rPr lang="en-GB" smtClean="0"/>
              <a:t>6</a:t>
            </a:fld>
            <a:endParaRPr lang="en-GB"/>
          </a:p>
        </p:txBody>
      </p:sp>
    </p:spTree>
    <p:extLst>
      <p:ext uri="{BB962C8B-B14F-4D97-AF65-F5344CB8AC3E}">
        <p14:creationId xmlns:p14="http://schemas.microsoft.com/office/powerpoint/2010/main" val="10342965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668AB3-10A7-B6C3-4790-7DBF4AC127A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76834C7-2A0C-A6DA-EF32-3B429D0E99E4}"/>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4FC17AEB-9933-3319-2E52-3092E46C8A82}"/>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5809937B-F995-FE92-C7A8-62D7BA48F898}"/>
              </a:ext>
            </a:extLst>
          </p:cNvPr>
          <p:cNvSpPr>
            <a:spLocks noGrp="1"/>
          </p:cNvSpPr>
          <p:nvPr>
            <p:ph type="sldNum" sz="quarter" idx="5"/>
          </p:nvPr>
        </p:nvSpPr>
        <p:spPr/>
        <p:txBody>
          <a:bodyPr/>
          <a:lstStyle/>
          <a:p>
            <a:fld id="{B55CF561-0861-49F7-ADB4-44D0436595CD}" type="slidenum">
              <a:rPr lang="en-GB" smtClean="0"/>
              <a:t>7</a:t>
            </a:fld>
            <a:endParaRPr lang="en-GB"/>
          </a:p>
        </p:txBody>
      </p:sp>
    </p:spTree>
    <p:extLst>
      <p:ext uri="{BB962C8B-B14F-4D97-AF65-F5344CB8AC3E}">
        <p14:creationId xmlns:p14="http://schemas.microsoft.com/office/powerpoint/2010/main" val="29338182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FA742E-2D20-CC30-6CC1-88BE3B121CD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C6FF465-7CED-CD2E-A82B-FEA254EEA45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DB27C59-EBE5-8747-BC3E-572750B45376}"/>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312EF47E-BE87-215E-05AF-3BB071A9C9C9}"/>
              </a:ext>
            </a:extLst>
          </p:cNvPr>
          <p:cNvSpPr>
            <a:spLocks noGrp="1"/>
          </p:cNvSpPr>
          <p:nvPr>
            <p:ph type="sldNum" sz="quarter" idx="5"/>
          </p:nvPr>
        </p:nvSpPr>
        <p:spPr/>
        <p:txBody>
          <a:bodyPr/>
          <a:lstStyle/>
          <a:p>
            <a:fld id="{B55CF561-0861-49F7-ADB4-44D0436595CD}" type="slidenum">
              <a:rPr lang="en-GB" smtClean="0"/>
              <a:t>8</a:t>
            </a:fld>
            <a:endParaRPr lang="en-GB"/>
          </a:p>
        </p:txBody>
      </p:sp>
    </p:spTree>
    <p:extLst>
      <p:ext uri="{BB962C8B-B14F-4D97-AF65-F5344CB8AC3E}">
        <p14:creationId xmlns:p14="http://schemas.microsoft.com/office/powerpoint/2010/main" val="4837589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F712AE-BFCD-F981-E555-59FB0D635C1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235F296-1099-0DA5-50C3-AA7B6E50946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DAE4BD6-571E-1613-B714-52CF4424CB00}"/>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2F04F424-F022-B25B-A61C-3DF87709AC8E}"/>
              </a:ext>
            </a:extLst>
          </p:cNvPr>
          <p:cNvSpPr>
            <a:spLocks noGrp="1"/>
          </p:cNvSpPr>
          <p:nvPr>
            <p:ph type="sldNum" sz="quarter" idx="5"/>
          </p:nvPr>
        </p:nvSpPr>
        <p:spPr/>
        <p:txBody>
          <a:bodyPr/>
          <a:lstStyle/>
          <a:p>
            <a:fld id="{B55CF561-0861-49F7-ADB4-44D0436595CD}" type="slidenum">
              <a:rPr lang="en-GB" smtClean="0"/>
              <a:t>9</a:t>
            </a:fld>
            <a:endParaRPr lang="en-GB"/>
          </a:p>
        </p:txBody>
      </p:sp>
    </p:spTree>
    <p:extLst>
      <p:ext uri="{BB962C8B-B14F-4D97-AF65-F5344CB8AC3E}">
        <p14:creationId xmlns:p14="http://schemas.microsoft.com/office/powerpoint/2010/main" val="1670899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F4F45D-3768-7913-7EAC-FDBC22C5BF3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BAAB5B1-9950-F64C-2DD6-817A9C17D01B}"/>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9564C42E-90EC-9602-F3FE-ABB86D0460FD}"/>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3E20D3C-5A14-C977-22A2-6C1CE7104B88}"/>
              </a:ext>
            </a:extLst>
          </p:cNvPr>
          <p:cNvSpPr>
            <a:spLocks noGrp="1"/>
          </p:cNvSpPr>
          <p:nvPr>
            <p:ph type="sldNum" sz="quarter" idx="5"/>
          </p:nvPr>
        </p:nvSpPr>
        <p:spPr/>
        <p:txBody>
          <a:bodyPr/>
          <a:lstStyle/>
          <a:p>
            <a:fld id="{B55CF561-0861-49F7-ADB4-44D0436595CD}" type="slidenum">
              <a:rPr lang="en-GB" smtClean="0"/>
              <a:t>10</a:t>
            </a:fld>
            <a:endParaRPr lang="en-GB"/>
          </a:p>
        </p:txBody>
      </p:sp>
    </p:spTree>
    <p:extLst>
      <p:ext uri="{BB962C8B-B14F-4D97-AF65-F5344CB8AC3E}">
        <p14:creationId xmlns:p14="http://schemas.microsoft.com/office/powerpoint/2010/main" val="12423787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1C54A0-C162-8834-EC2A-86302761EC0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94C559BD-97F9-CE57-ACE9-C8A8ED02226E}"/>
              </a:ext>
            </a:extLst>
          </p:cNvPr>
          <p:cNvSpPr>
            <a:spLocks noGrp="1"/>
          </p:cNvSpPr>
          <p:nvPr>
            <p:ph type="subTitle" idx="1"/>
          </p:nvPr>
        </p:nvSpPr>
        <p:spPr>
          <a:xfrm>
            <a:off x="1524000" y="3602038"/>
            <a:ext cx="9144000" cy="1655762"/>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40808C9-5598-1306-91D7-FB2A440020D2}"/>
              </a:ext>
            </a:extLst>
          </p:cNvPr>
          <p:cNvSpPr>
            <a:spLocks noGrp="1"/>
          </p:cNvSpPr>
          <p:nvPr>
            <p:ph type="dt" sz="half" idx="10"/>
          </p:nvPr>
        </p:nvSpPr>
        <p:spPr/>
        <p:txBody>
          <a:bodyPr/>
          <a:lstStyle/>
          <a:p>
            <a:fld id="{65D50978-3352-48F2-9F03-1D94A14C6465}" type="datetimeFigureOut">
              <a:rPr lang="en-GB" smtClean="0"/>
              <a:t>22/06/2026</a:t>
            </a:fld>
            <a:endParaRPr lang="en-GB"/>
          </a:p>
        </p:txBody>
      </p:sp>
      <p:sp>
        <p:nvSpPr>
          <p:cNvPr id="5" name="Footer Placeholder 4">
            <a:extLst>
              <a:ext uri="{FF2B5EF4-FFF2-40B4-BE49-F238E27FC236}">
                <a16:creationId xmlns:a16="http://schemas.microsoft.com/office/drawing/2014/main" id="{BE0BA555-43CB-321C-8769-AA1261107B1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529B5F7-446E-AD08-7ABE-51DA1EF58CA1}"/>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6723731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CAFCB9-63C0-9E43-6B95-806AEB4E641E}"/>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623BA764-0813-9DFF-635C-103B27E2A47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E4AE334-4D9D-709D-5495-905AEBE18742}"/>
              </a:ext>
            </a:extLst>
          </p:cNvPr>
          <p:cNvSpPr>
            <a:spLocks noGrp="1"/>
          </p:cNvSpPr>
          <p:nvPr>
            <p:ph type="dt" sz="half" idx="10"/>
          </p:nvPr>
        </p:nvSpPr>
        <p:spPr/>
        <p:txBody>
          <a:bodyPr/>
          <a:lstStyle/>
          <a:p>
            <a:fld id="{65D50978-3352-48F2-9F03-1D94A14C6465}" type="datetimeFigureOut">
              <a:rPr lang="en-GB" smtClean="0"/>
              <a:t>22/06/2026</a:t>
            </a:fld>
            <a:endParaRPr lang="en-GB"/>
          </a:p>
        </p:txBody>
      </p:sp>
      <p:sp>
        <p:nvSpPr>
          <p:cNvPr id="5" name="Footer Placeholder 4">
            <a:extLst>
              <a:ext uri="{FF2B5EF4-FFF2-40B4-BE49-F238E27FC236}">
                <a16:creationId xmlns:a16="http://schemas.microsoft.com/office/drawing/2014/main" id="{9FF7C08F-DEF2-0D05-524C-2A5D21E640E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1DD8AE2-D1B7-2018-66E0-15E61C8C2130}"/>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4924734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9E03E83-6671-CE57-009C-54D4FBCA10DE}"/>
              </a:ext>
            </a:extLst>
          </p:cNvPr>
          <p:cNvSpPr>
            <a:spLocks noGrp="1"/>
          </p:cNvSpPr>
          <p:nvPr>
            <p:ph type="title" orient="vert"/>
          </p:nvPr>
        </p:nvSpPr>
        <p:spPr>
          <a:xfrm>
            <a:off x="8724901"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755475EB-A5F8-EBAD-1A37-246ADCA6D8A2}"/>
              </a:ext>
            </a:extLst>
          </p:cNvPr>
          <p:cNvSpPr>
            <a:spLocks noGrp="1"/>
          </p:cNvSpPr>
          <p:nvPr>
            <p:ph type="body" orient="vert" idx="1"/>
          </p:nvPr>
        </p:nvSpPr>
        <p:spPr>
          <a:xfrm>
            <a:off x="838201"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A6718C8-9659-FAC4-93F3-A2C05127F113}"/>
              </a:ext>
            </a:extLst>
          </p:cNvPr>
          <p:cNvSpPr>
            <a:spLocks noGrp="1"/>
          </p:cNvSpPr>
          <p:nvPr>
            <p:ph type="dt" sz="half" idx="10"/>
          </p:nvPr>
        </p:nvSpPr>
        <p:spPr/>
        <p:txBody>
          <a:bodyPr/>
          <a:lstStyle/>
          <a:p>
            <a:fld id="{65D50978-3352-48F2-9F03-1D94A14C6465}" type="datetimeFigureOut">
              <a:rPr lang="en-GB" smtClean="0"/>
              <a:t>22/06/2026</a:t>
            </a:fld>
            <a:endParaRPr lang="en-GB"/>
          </a:p>
        </p:txBody>
      </p:sp>
      <p:sp>
        <p:nvSpPr>
          <p:cNvPr id="5" name="Footer Placeholder 4">
            <a:extLst>
              <a:ext uri="{FF2B5EF4-FFF2-40B4-BE49-F238E27FC236}">
                <a16:creationId xmlns:a16="http://schemas.microsoft.com/office/drawing/2014/main" id="{692D2FE9-9101-1212-8EA9-FB8EA511718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94F23B3-ED19-6881-7DCC-2D313D0ED725}"/>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6638096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F15C1D-E407-B488-9CD0-3D63DD570232}"/>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022D293-2B93-0AEE-D72F-2644A0C9036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9D10EC4-B302-E49B-90F5-88B83EC5F867}"/>
              </a:ext>
            </a:extLst>
          </p:cNvPr>
          <p:cNvSpPr>
            <a:spLocks noGrp="1"/>
          </p:cNvSpPr>
          <p:nvPr>
            <p:ph type="dt" sz="half" idx="10"/>
          </p:nvPr>
        </p:nvSpPr>
        <p:spPr/>
        <p:txBody>
          <a:bodyPr/>
          <a:lstStyle/>
          <a:p>
            <a:fld id="{65D50978-3352-48F2-9F03-1D94A14C6465}" type="datetimeFigureOut">
              <a:rPr lang="en-GB" smtClean="0"/>
              <a:t>22/06/2026</a:t>
            </a:fld>
            <a:endParaRPr lang="en-GB"/>
          </a:p>
        </p:txBody>
      </p:sp>
      <p:sp>
        <p:nvSpPr>
          <p:cNvPr id="5" name="Footer Placeholder 4">
            <a:extLst>
              <a:ext uri="{FF2B5EF4-FFF2-40B4-BE49-F238E27FC236}">
                <a16:creationId xmlns:a16="http://schemas.microsoft.com/office/drawing/2014/main" id="{4BA30F5F-70DC-B3E3-6B00-925C89FE76F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9B6B219-9B7D-5B46-5311-E27346538A7C}"/>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5016144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5AB0BE-2654-8B32-D640-42060668AA82}"/>
              </a:ext>
            </a:extLst>
          </p:cNvPr>
          <p:cNvSpPr>
            <a:spLocks noGrp="1"/>
          </p:cNvSpPr>
          <p:nvPr>
            <p:ph type="title"/>
          </p:nvPr>
        </p:nvSpPr>
        <p:spPr>
          <a:xfrm>
            <a:off x="831851" y="1709740"/>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C89D536B-1E9B-1C9F-0811-5AE9438D2C52}"/>
              </a:ext>
            </a:extLst>
          </p:cNvPr>
          <p:cNvSpPr>
            <a:spLocks noGrp="1"/>
          </p:cNvSpPr>
          <p:nvPr>
            <p:ph type="body" idx="1"/>
          </p:nvPr>
        </p:nvSpPr>
        <p:spPr>
          <a:xfrm>
            <a:off x="831851" y="4589465"/>
            <a:ext cx="10515600" cy="1500187"/>
          </a:xfrm>
        </p:spPr>
        <p:txBody>
          <a:bodyPr/>
          <a:lstStyle>
            <a:lvl1pPr marL="0" indent="0">
              <a:buNone/>
              <a:defRPr sz="2400">
                <a:solidFill>
                  <a:schemeClr val="tx1">
                    <a:tint val="82000"/>
                  </a:schemeClr>
                </a:solidFill>
              </a:defRPr>
            </a:lvl1pPr>
            <a:lvl2pPr marL="457189" indent="0">
              <a:buNone/>
              <a:defRPr sz="2000">
                <a:solidFill>
                  <a:schemeClr val="tx1">
                    <a:tint val="82000"/>
                  </a:schemeClr>
                </a:solidFill>
              </a:defRPr>
            </a:lvl2pPr>
            <a:lvl3pPr marL="914377" indent="0">
              <a:buNone/>
              <a:defRPr sz="1800">
                <a:solidFill>
                  <a:schemeClr val="tx1">
                    <a:tint val="82000"/>
                  </a:schemeClr>
                </a:solidFill>
              </a:defRPr>
            </a:lvl3pPr>
            <a:lvl4pPr marL="1371566" indent="0">
              <a:buNone/>
              <a:defRPr sz="1600">
                <a:solidFill>
                  <a:schemeClr val="tx1">
                    <a:tint val="82000"/>
                  </a:schemeClr>
                </a:solidFill>
              </a:defRPr>
            </a:lvl4pPr>
            <a:lvl5pPr marL="1828754" indent="0">
              <a:buNone/>
              <a:defRPr sz="1600">
                <a:solidFill>
                  <a:schemeClr val="tx1">
                    <a:tint val="82000"/>
                  </a:schemeClr>
                </a:solidFill>
              </a:defRPr>
            </a:lvl5pPr>
            <a:lvl6pPr marL="2285943" indent="0">
              <a:buNone/>
              <a:defRPr sz="1600">
                <a:solidFill>
                  <a:schemeClr val="tx1">
                    <a:tint val="82000"/>
                  </a:schemeClr>
                </a:solidFill>
              </a:defRPr>
            </a:lvl6pPr>
            <a:lvl7pPr marL="2743131" indent="0">
              <a:buNone/>
              <a:defRPr sz="1600">
                <a:solidFill>
                  <a:schemeClr val="tx1">
                    <a:tint val="82000"/>
                  </a:schemeClr>
                </a:solidFill>
              </a:defRPr>
            </a:lvl7pPr>
            <a:lvl8pPr marL="3200320" indent="0">
              <a:buNone/>
              <a:defRPr sz="1600">
                <a:solidFill>
                  <a:schemeClr val="tx1">
                    <a:tint val="82000"/>
                  </a:schemeClr>
                </a:solidFill>
              </a:defRPr>
            </a:lvl8pPr>
            <a:lvl9pPr marL="3657509"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A567140-154C-DA36-DF13-9CA71A6DAA5D}"/>
              </a:ext>
            </a:extLst>
          </p:cNvPr>
          <p:cNvSpPr>
            <a:spLocks noGrp="1"/>
          </p:cNvSpPr>
          <p:nvPr>
            <p:ph type="dt" sz="half" idx="10"/>
          </p:nvPr>
        </p:nvSpPr>
        <p:spPr/>
        <p:txBody>
          <a:bodyPr/>
          <a:lstStyle/>
          <a:p>
            <a:fld id="{65D50978-3352-48F2-9F03-1D94A14C6465}" type="datetimeFigureOut">
              <a:rPr lang="en-GB" smtClean="0"/>
              <a:t>22/06/2026</a:t>
            </a:fld>
            <a:endParaRPr lang="en-GB"/>
          </a:p>
        </p:txBody>
      </p:sp>
      <p:sp>
        <p:nvSpPr>
          <p:cNvPr id="5" name="Footer Placeholder 4">
            <a:extLst>
              <a:ext uri="{FF2B5EF4-FFF2-40B4-BE49-F238E27FC236}">
                <a16:creationId xmlns:a16="http://schemas.microsoft.com/office/drawing/2014/main" id="{9A18C279-F3A3-5BB2-EE7A-B0D91F32630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0A16D18-5F2F-1ACF-6EFC-6743A689CC38}"/>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4691152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AD9243-6030-2DE9-C49F-558FCD7B132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90321B99-D195-E74A-6745-F04A7CCA14F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35930072-3DE5-8D50-5083-57009F10A10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C8845D1B-4E65-D799-4F44-A4D86196791D}"/>
              </a:ext>
            </a:extLst>
          </p:cNvPr>
          <p:cNvSpPr>
            <a:spLocks noGrp="1"/>
          </p:cNvSpPr>
          <p:nvPr>
            <p:ph type="dt" sz="half" idx="10"/>
          </p:nvPr>
        </p:nvSpPr>
        <p:spPr/>
        <p:txBody>
          <a:bodyPr/>
          <a:lstStyle/>
          <a:p>
            <a:fld id="{65D50978-3352-48F2-9F03-1D94A14C6465}" type="datetimeFigureOut">
              <a:rPr lang="en-GB" smtClean="0"/>
              <a:t>22/06/2026</a:t>
            </a:fld>
            <a:endParaRPr lang="en-GB"/>
          </a:p>
        </p:txBody>
      </p:sp>
      <p:sp>
        <p:nvSpPr>
          <p:cNvPr id="6" name="Footer Placeholder 5">
            <a:extLst>
              <a:ext uri="{FF2B5EF4-FFF2-40B4-BE49-F238E27FC236}">
                <a16:creationId xmlns:a16="http://schemas.microsoft.com/office/drawing/2014/main" id="{E3477EE8-7E5F-B79B-41B8-4BB9E8D1790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DBCA20F7-8674-E347-FD69-788BB984137E}"/>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0903066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C8337D-9343-A466-094A-044DB997CAE3}"/>
              </a:ext>
            </a:extLst>
          </p:cNvPr>
          <p:cNvSpPr>
            <a:spLocks noGrp="1"/>
          </p:cNvSpPr>
          <p:nvPr>
            <p:ph type="title"/>
          </p:nvPr>
        </p:nvSpPr>
        <p:spPr>
          <a:xfrm>
            <a:off x="839788" y="365127"/>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16A7DFC9-2EAE-2F63-DA5E-832F4FAB8A87}"/>
              </a:ext>
            </a:extLst>
          </p:cNvPr>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1816C33-9FB3-1AE0-92DB-B7F67FABBBB7}"/>
              </a:ext>
            </a:extLst>
          </p:cNvPr>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D5C026B2-4B96-2815-0536-314301FB942A}"/>
              </a:ext>
            </a:extLst>
          </p:cNvPr>
          <p:cNvSpPr>
            <a:spLocks noGrp="1"/>
          </p:cNvSpPr>
          <p:nvPr>
            <p:ph type="body" sz="quarter" idx="3"/>
          </p:nvPr>
        </p:nvSpPr>
        <p:spPr>
          <a:xfrm>
            <a:off x="6172201"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7920540-2001-072B-FE69-3AED729D41E2}"/>
              </a:ext>
            </a:extLst>
          </p:cNvPr>
          <p:cNvSpPr>
            <a:spLocks noGrp="1"/>
          </p:cNvSpPr>
          <p:nvPr>
            <p:ph sz="quarter" idx="4"/>
          </p:nvPr>
        </p:nvSpPr>
        <p:spPr>
          <a:xfrm>
            <a:off x="6172201"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B838212D-62F3-0F93-F894-1A6CD8A566D2}"/>
              </a:ext>
            </a:extLst>
          </p:cNvPr>
          <p:cNvSpPr>
            <a:spLocks noGrp="1"/>
          </p:cNvSpPr>
          <p:nvPr>
            <p:ph type="dt" sz="half" idx="10"/>
          </p:nvPr>
        </p:nvSpPr>
        <p:spPr/>
        <p:txBody>
          <a:bodyPr/>
          <a:lstStyle/>
          <a:p>
            <a:fld id="{65D50978-3352-48F2-9F03-1D94A14C6465}" type="datetimeFigureOut">
              <a:rPr lang="en-GB" smtClean="0"/>
              <a:t>22/06/2026</a:t>
            </a:fld>
            <a:endParaRPr lang="en-GB"/>
          </a:p>
        </p:txBody>
      </p:sp>
      <p:sp>
        <p:nvSpPr>
          <p:cNvPr id="8" name="Footer Placeholder 7">
            <a:extLst>
              <a:ext uri="{FF2B5EF4-FFF2-40B4-BE49-F238E27FC236}">
                <a16:creationId xmlns:a16="http://schemas.microsoft.com/office/drawing/2014/main" id="{85022F61-8CFC-6B44-4345-24D426652812}"/>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DC34D12E-0CAD-08CE-EBF6-5625080307BD}"/>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0550566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ABF664-95D0-59F7-2EB3-78EA83163499}"/>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4A837237-032C-7FD0-74BC-427F454BB516}"/>
              </a:ext>
            </a:extLst>
          </p:cNvPr>
          <p:cNvSpPr>
            <a:spLocks noGrp="1"/>
          </p:cNvSpPr>
          <p:nvPr>
            <p:ph type="dt" sz="half" idx="10"/>
          </p:nvPr>
        </p:nvSpPr>
        <p:spPr/>
        <p:txBody>
          <a:bodyPr/>
          <a:lstStyle/>
          <a:p>
            <a:fld id="{65D50978-3352-48F2-9F03-1D94A14C6465}" type="datetimeFigureOut">
              <a:rPr lang="en-GB" smtClean="0"/>
              <a:t>22/06/2026</a:t>
            </a:fld>
            <a:endParaRPr lang="en-GB"/>
          </a:p>
        </p:txBody>
      </p:sp>
      <p:sp>
        <p:nvSpPr>
          <p:cNvPr id="4" name="Footer Placeholder 3">
            <a:extLst>
              <a:ext uri="{FF2B5EF4-FFF2-40B4-BE49-F238E27FC236}">
                <a16:creationId xmlns:a16="http://schemas.microsoft.com/office/drawing/2014/main" id="{D97CA37B-C98D-159F-0DDA-24C5DBB8F42E}"/>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77233BE4-0209-ADB9-35CB-476FAA5F76CD}"/>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4112149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5C58145-57D4-A12A-3552-D7590FAEDD7C}"/>
              </a:ext>
            </a:extLst>
          </p:cNvPr>
          <p:cNvSpPr>
            <a:spLocks noGrp="1"/>
          </p:cNvSpPr>
          <p:nvPr>
            <p:ph type="dt" sz="half" idx="10"/>
          </p:nvPr>
        </p:nvSpPr>
        <p:spPr/>
        <p:txBody>
          <a:bodyPr/>
          <a:lstStyle/>
          <a:p>
            <a:fld id="{65D50978-3352-48F2-9F03-1D94A14C6465}" type="datetimeFigureOut">
              <a:rPr lang="en-GB" smtClean="0"/>
              <a:t>22/06/2026</a:t>
            </a:fld>
            <a:endParaRPr lang="en-GB"/>
          </a:p>
        </p:txBody>
      </p:sp>
      <p:sp>
        <p:nvSpPr>
          <p:cNvPr id="3" name="Footer Placeholder 2">
            <a:extLst>
              <a:ext uri="{FF2B5EF4-FFF2-40B4-BE49-F238E27FC236}">
                <a16:creationId xmlns:a16="http://schemas.microsoft.com/office/drawing/2014/main" id="{DF157779-312F-686A-4CAE-316F017F3125}"/>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35239E70-567C-4E25-59DB-CD88E03DBAC1}"/>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9413000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186D33-70CF-38FB-75BE-289764D525C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CA7EAF71-0B60-CFA6-15F5-7960D51596BE}"/>
              </a:ext>
            </a:extLst>
          </p:cNvPr>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12BDCE1E-7304-6BB2-BF4E-D371B30994EF}"/>
              </a:ext>
            </a:extLst>
          </p:cNvPr>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D0BE6A5-6AE3-22FC-28C3-3E4EC938BB9C}"/>
              </a:ext>
            </a:extLst>
          </p:cNvPr>
          <p:cNvSpPr>
            <a:spLocks noGrp="1"/>
          </p:cNvSpPr>
          <p:nvPr>
            <p:ph type="dt" sz="half" idx="10"/>
          </p:nvPr>
        </p:nvSpPr>
        <p:spPr/>
        <p:txBody>
          <a:bodyPr/>
          <a:lstStyle/>
          <a:p>
            <a:fld id="{65D50978-3352-48F2-9F03-1D94A14C6465}" type="datetimeFigureOut">
              <a:rPr lang="en-GB" smtClean="0"/>
              <a:t>22/06/2026</a:t>
            </a:fld>
            <a:endParaRPr lang="en-GB"/>
          </a:p>
        </p:txBody>
      </p:sp>
      <p:sp>
        <p:nvSpPr>
          <p:cNvPr id="6" name="Footer Placeholder 5">
            <a:extLst>
              <a:ext uri="{FF2B5EF4-FFF2-40B4-BE49-F238E27FC236}">
                <a16:creationId xmlns:a16="http://schemas.microsoft.com/office/drawing/2014/main" id="{CBC0DCF7-D005-5B6F-E525-26430208D105}"/>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B436ECA-9D42-72D3-731F-51373C911B54}"/>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1131580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E95315-BBD2-3D19-22CC-35BC7C9A70A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7EF2156F-8426-D2AF-2154-1BDAE6D8CC98}"/>
              </a:ext>
            </a:extLst>
          </p:cNvPr>
          <p:cNvSpPr>
            <a:spLocks noGrp="1"/>
          </p:cNvSpPr>
          <p:nvPr>
            <p:ph type="pic" idx="1"/>
          </p:nvPr>
        </p:nvSpPr>
        <p:spPr>
          <a:xfrm>
            <a:off x="5183188" y="987427"/>
            <a:ext cx="6172200" cy="4873625"/>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GB"/>
          </a:p>
        </p:txBody>
      </p:sp>
      <p:sp>
        <p:nvSpPr>
          <p:cNvPr id="4" name="Text Placeholder 3">
            <a:extLst>
              <a:ext uri="{FF2B5EF4-FFF2-40B4-BE49-F238E27FC236}">
                <a16:creationId xmlns:a16="http://schemas.microsoft.com/office/drawing/2014/main" id="{3607702A-1C8F-381C-66AB-BA079B34DBE1}"/>
              </a:ext>
            </a:extLst>
          </p:cNvPr>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D9258DF-0521-E5CF-133A-0B7A46BE37AA}"/>
              </a:ext>
            </a:extLst>
          </p:cNvPr>
          <p:cNvSpPr>
            <a:spLocks noGrp="1"/>
          </p:cNvSpPr>
          <p:nvPr>
            <p:ph type="dt" sz="half" idx="10"/>
          </p:nvPr>
        </p:nvSpPr>
        <p:spPr/>
        <p:txBody>
          <a:bodyPr/>
          <a:lstStyle/>
          <a:p>
            <a:fld id="{65D50978-3352-48F2-9F03-1D94A14C6465}" type="datetimeFigureOut">
              <a:rPr lang="en-GB" smtClean="0"/>
              <a:t>22/06/2026</a:t>
            </a:fld>
            <a:endParaRPr lang="en-GB"/>
          </a:p>
        </p:txBody>
      </p:sp>
      <p:sp>
        <p:nvSpPr>
          <p:cNvPr id="6" name="Footer Placeholder 5">
            <a:extLst>
              <a:ext uri="{FF2B5EF4-FFF2-40B4-BE49-F238E27FC236}">
                <a16:creationId xmlns:a16="http://schemas.microsoft.com/office/drawing/2014/main" id="{26C9B3E9-1EC5-355F-3DB0-4F8AAA291BD1}"/>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B076072-7AAA-FED8-4030-F5730578E398}"/>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4833823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93FF9F5-F742-1585-81B2-005A4C9F54B9}"/>
              </a:ext>
            </a:extLst>
          </p:cNvPr>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A0D17DA3-C5DD-30DB-74CB-4BB10A29B12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E8AC50D-03FB-4026-4DFA-008054047CEE}"/>
              </a:ext>
            </a:extLst>
          </p:cNvPr>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65D50978-3352-48F2-9F03-1D94A14C6465}" type="datetimeFigureOut">
              <a:rPr lang="en-GB" smtClean="0"/>
              <a:t>22/06/2026</a:t>
            </a:fld>
            <a:endParaRPr lang="en-GB"/>
          </a:p>
        </p:txBody>
      </p:sp>
      <p:sp>
        <p:nvSpPr>
          <p:cNvPr id="5" name="Footer Placeholder 4">
            <a:extLst>
              <a:ext uri="{FF2B5EF4-FFF2-40B4-BE49-F238E27FC236}">
                <a16:creationId xmlns:a16="http://schemas.microsoft.com/office/drawing/2014/main" id="{9C5634C6-9DEF-2349-17AC-4D3934E7D29B}"/>
              </a:ext>
            </a:extLst>
          </p:cNvPr>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8BADBF54-1043-9C81-F00F-FF55356015ED}"/>
              </a:ext>
            </a:extLst>
          </p:cNvPr>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8CB7B86-F301-45FD-BB1C-128D4D560BC2}" type="slidenum">
              <a:rPr lang="en-GB" smtClean="0"/>
              <a:t>‹#›</a:t>
            </a:fld>
            <a:endParaRPr lang="en-GB"/>
          </a:p>
        </p:txBody>
      </p:sp>
    </p:spTree>
    <p:extLst>
      <p:ext uri="{BB962C8B-B14F-4D97-AF65-F5344CB8AC3E}">
        <p14:creationId xmlns:p14="http://schemas.microsoft.com/office/powerpoint/2010/main" val="19147321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sv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6.sv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6.sv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sv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7.sv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a:extLst>
            <a:ext uri="{FF2B5EF4-FFF2-40B4-BE49-F238E27FC236}">
              <a16:creationId xmlns:a16="http://schemas.microsoft.com/office/drawing/2014/main" id="{6606871B-8AD6-FD99-33C1-147B7F603A8B}"/>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72BC39AF-99E4-CDD1-EDC2-3F50FB934D31}"/>
              </a:ext>
            </a:extLst>
          </p:cNvPr>
          <p:cNvSpPr txBox="1"/>
          <p:nvPr/>
        </p:nvSpPr>
        <p:spPr>
          <a:xfrm>
            <a:off x="468631" y="1128968"/>
            <a:ext cx="5806440" cy="1323439"/>
          </a:xfrm>
          <a:prstGeom prst="rect">
            <a:avLst/>
          </a:prstGeom>
          <a:noFill/>
        </p:spPr>
        <p:txBody>
          <a:bodyPr wrap="square" rtlCol="0">
            <a:spAutoFit/>
          </a:bodyPr>
          <a:lstStyle/>
          <a:p>
            <a:r>
              <a:rPr lang="en-GB" sz="4000" b="1" dirty="0">
                <a:solidFill>
                  <a:schemeClr val="bg1"/>
                </a:solidFill>
                <a:latin typeface="Segoe UI Black" panose="020B0A02040204020203" pitchFamily="34" charset="0"/>
                <a:ea typeface="Segoe UI Black" panose="020B0A02040204020203" pitchFamily="34" charset="0"/>
              </a:rPr>
              <a:t>Lesson 2: </a:t>
            </a:r>
          </a:p>
          <a:p>
            <a:r>
              <a:rPr lang="en-GB" sz="4000" b="1" dirty="0">
                <a:solidFill>
                  <a:schemeClr val="bg1"/>
                </a:solidFill>
                <a:latin typeface="Segoe UI Black" panose="020B0A02040204020203" pitchFamily="34" charset="0"/>
                <a:ea typeface="Segoe UI Black" panose="020B0A02040204020203" pitchFamily="34" charset="0"/>
              </a:rPr>
              <a:t>Risk and Reward</a:t>
            </a:r>
          </a:p>
        </p:txBody>
      </p:sp>
      <p:sp>
        <p:nvSpPr>
          <p:cNvPr id="5" name="TextBox 4">
            <a:extLst>
              <a:ext uri="{FF2B5EF4-FFF2-40B4-BE49-F238E27FC236}">
                <a16:creationId xmlns:a16="http://schemas.microsoft.com/office/drawing/2014/main" id="{424C083F-C106-A635-ACA5-16B7224E4069}"/>
              </a:ext>
            </a:extLst>
          </p:cNvPr>
          <p:cNvSpPr txBox="1"/>
          <p:nvPr/>
        </p:nvSpPr>
        <p:spPr>
          <a:xfrm>
            <a:off x="468631" y="4713376"/>
            <a:ext cx="5806440" cy="1015663"/>
          </a:xfrm>
          <a:prstGeom prst="rect">
            <a:avLst/>
          </a:prstGeom>
          <a:noFill/>
        </p:spPr>
        <p:txBody>
          <a:bodyPr wrap="square" rtlCol="0">
            <a:spAutoFit/>
          </a:bodyPr>
          <a:lstStyle/>
          <a:p>
            <a:r>
              <a:rPr lang="en-GB" sz="2000" dirty="0">
                <a:solidFill>
                  <a:schemeClr val="bg1"/>
                </a:solidFill>
                <a:latin typeface="Segoe UI Black" panose="020B0A02040204020203" pitchFamily="34" charset="0"/>
                <a:ea typeface="Segoe UI Black" panose="020B0A02040204020203" pitchFamily="34" charset="0"/>
              </a:rPr>
              <a:t>Course: Edexcel GCSE Business Studies</a:t>
            </a:r>
          </a:p>
          <a:p>
            <a:endParaRPr lang="en-GB" sz="2000" dirty="0">
              <a:solidFill>
                <a:schemeClr val="bg1"/>
              </a:solidFill>
              <a:latin typeface="Segoe UI Black" panose="020B0A02040204020203" pitchFamily="34" charset="0"/>
              <a:ea typeface="Segoe UI Black" panose="020B0A02040204020203" pitchFamily="34" charset="0"/>
            </a:endParaRPr>
          </a:p>
          <a:p>
            <a:r>
              <a:rPr lang="en-GB" sz="2000" dirty="0">
                <a:solidFill>
                  <a:schemeClr val="bg1"/>
                </a:solidFill>
                <a:latin typeface="Segoe UI Black" panose="020B0A02040204020203" pitchFamily="34" charset="0"/>
                <a:ea typeface="Segoe UI Black" panose="020B0A02040204020203" pitchFamily="34" charset="0"/>
              </a:rPr>
              <a:t>Theme 1: Investigating small business</a:t>
            </a:r>
          </a:p>
        </p:txBody>
      </p:sp>
      <p:pic>
        <p:nvPicPr>
          <p:cNvPr id="3" name="Picture 2">
            <a:extLst>
              <a:ext uri="{FF2B5EF4-FFF2-40B4-BE49-F238E27FC236}">
                <a16:creationId xmlns:a16="http://schemas.microsoft.com/office/drawing/2014/main" id="{BF865ECE-19F7-E001-D185-EE0CACF894D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89402" y="-564826"/>
            <a:ext cx="5754052" cy="5754052"/>
          </a:xfrm>
          <a:prstGeom prst="rect">
            <a:avLst/>
          </a:prstGeom>
        </p:spPr>
      </p:pic>
      <p:pic>
        <p:nvPicPr>
          <p:cNvPr id="2" name="Picture 1" descr="A white text on a black background&#10;&#10;Description automatically generated">
            <a:extLst>
              <a:ext uri="{FF2B5EF4-FFF2-40B4-BE49-F238E27FC236}">
                <a16:creationId xmlns:a16="http://schemas.microsoft.com/office/drawing/2014/main" id="{A98DE7AA-1A48-4BCA-63AC-B8DF426A70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078" y="6229355"/>
            <a:ext cx="1013709" cy="536439"/>
          </a:xfrm>
          <a:prstGeom prst="rect">
            <a:avLst/>
          </a:prstGeom>
        </p:spPr>
      </p:pic>
      <p:sp>
        <p:nvSpPr>
          <p:cNvPr id="6" name="TextBox 5">
            <a:extLst>
              <a:ext uri="{FF2B5EF4-FFF2-40B4-BE49-F238E27FC236}">
                <a16:creationId xmlns:a16="http://schemas.microsoft.com/office/drawing/2014/main" id="{453B9582-FFD5-4272-066B-E172760A6493}"/>
              </a:ext>
            </a:extLst>
          </p:cNvPr>
          <p:cNvSpPr txBox="1"/>
          <p:nvPr/>
        </p:nvSpPr>
        <p:spPr>
          <a:xfrm>
            <a:off x="8602700" y="6332499"/>
            <a:ext cx="3230525" cy="369332"/>
          </a:xfrm>
          <a:prstGeom prst="rect">
            <a:avLst/>
          </a:prstGeom>
          <a:noFill/>
        </p:spPr>
        <p:txBody>
          <a:bodyPr wrap="square" rtlCol="0">
            <a:spAutoFit/>
          </a:bodyPr>
          <a:lstStyle/>
          <a:p>
            <a:r>
              <a:rPr lang="en-GB" dirty="0">
                <a:solidFill>
                  <a:schemeClr val="bg1"/>
                </a:solidFill>
                <a:latin typeface="Segoe UI Variable Display Semib" pitchFamily="2" charset="0"/>
                <a:ea typeface="ADLaM Display" panose="02010000000000000000" pitchFamily="2" charset="0"/>
                <a:cs typeface="ADLaM Display" panose="02010000000000000000" pitchFamily="2" charset="0"/>
              </a:rPr>
              <a:t>www.mysimplyteach.co.uk</a:t>
            </a:r>
          </a:p>
        </p:txBody>
      </p:sp>
      <p:sp>
        <p:nvSpPr>
          <p:cNvPr id="7" name="TextBox 6">
            <a:extLst>
              <a:ext uri="{FF2B5EF4-FFF2-40B4-BE49-F238E27FC236}">
                <a16:creationId xmlns:a16="http://schemas.microsoft.com/office/drawing/2014/main" id="{E84EB781-673C-71F6-3861-BDEADF23F188}"/>
              </a:ext>
            </a:extLst>
          </p:cNvPr>
          <p:cNvSpPr txBox="1"/>
          <p:nvPr/>
        </p:nvSpPr>
        <p:spPr>
          <a:xfrm>
            <a:off x="3791393" y="6361188"/>
            <a:ext cx="4104240" cy="369332"/>
          </a:xfrm>
          <a:prstGeom prst="rect">
            <a:avLst/>
          </a:prstGeom>
          <a:noFill/>
        </p:spPr>
        <p:txBody>
          <a:bodyPr wrap="square" rtlCol="0">
            <a:spAutoFit/>
          </a:bodyPr>
          <a:lstStyle/>
          <a:p>
            <a:pPr algn="ctr"/>
            <a:r>
              <a:rPr lang="en-GB" dirty="0">
                <a:solidFill>
                  <a:schemeClr val="bg1"/>
                </a:solidFill>
                <a:latin typeface="Segoe UI Variable Display Semib" pitchFamily="2" charset="0"/>
                <a:ea typeface="ADLaM Display" panose="02010000000000000000" pitchFamily="2" charset="0"/>
                <a:cs typeface="ADLaM Display" panose="02010000000000000000" pitchFamily="2" charset="0"/>
              </a:rPr>
              <a:t>© SIMPLY TEACH 2026</a:t>
            </a:r>
          </a:p>
        </p:txBody>
      </p:sp>
      <p:pic>
        <p:nvPicPr>
          <p:cNvPr id="8" name="Picture 2" descr="Facebook Logos PNG images free download">
            <a:extLst>
              <a:ext uri="{FF2B5EF4-FFF2-40B4-BE49-F238E27FC236}">
                <a16:creationId xmlns:a16="http://schemas.microsoft.com/office/drawing/2014/main" id="{1D8D03C8-8EB5-9019-2A1E-6E7999BEBBE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626775" y="6332499"/>
            <a:ext cx="412899" cy="412899"/>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a:extLst>
              <a:ext uri="{FF2B5EF4-FFF2-40B4-BE49-F238E27FC236}">
                <a16:creationId xmlns:a16="http://schemas.microsoft.com/office/drawing/2014/main" id="{18811ACD-639A-CC7F-7D6C-5D1D8B5BEA5B}"/>
              </a:ext>
            </a:extLst>
          </p:cNvPr>
          <p:cNvSpPr/>
          <p:nvPr/>
        </p:nvSpPr>
        <p:spPr>
          <a:xfrm>
            <a:off x="560069" y="5109209"/>
            <a:ext cx="5246371" cy="8001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Graphic 9" descr="Bar graph with upward trend with solid fill">
            <a:extLst>
              <a:ext uri="{FF2B5EF4-FFF2-40B4-BE49-F238E27FC236}">
                <a16:creationId xmlns:a16="http://schemas.microsoft.com/office/drawing/2014/main" id="{B53DF37D-E48B-D9E3-C594-1DB5A05A03A0}"/>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8456778" y="1461807"/>
            <a:ext cx="2019300" cy="2019300"/>
          </a:xfrm>
          <a:prstGeom prst="rect">
            <a:avLst/>
          </a:prstGeom>
        </p:spPr>
      </p:pic>
    </p:spTree>
    <p:extLst>
      <p:ext uri="{BB962C8B-B14F-4D97-AF65-F5344CB8AC3E}">
        <p14:creationId xmlns:p14="http://schemas.microsoft.com/office/powerpoint/2010/main" val="28567417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ED8F55-2D3E-6F36-EB94-371D97905E0A}"/>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9A58F87A-F4AC-96EF-9A89-51F97C430481}"/>
              </a:ext>
            </a:extLst>
          </p:cNvPr>
          <p:cNvSpPr/>
          <p:nvPr/>
        </p:nvSpPr>
        <p:spPr>
          <a:xfrm>
            <a:off x="295318" y="297976"/>
            <a:ext cx="11500441" cy="6130489"/>
          </a:xfrm>
          <a:prstGeom prst="rect">
            <a:avLst/>
          </a:prstGeom>
          <a:solidFill>
            <a:schemeClr val="bg1">
              <a:alpha val="94000"/>
            </a:schemeClr>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descr="A black text with a black arrow&#10;&#10;Description automatically generated">
            <a:extLst>
              <a:ext uri="{FF2B5EF4-FFF2-40B4-BE49-F238E27FC236}">
                <a16:creationId xmlns:a16="http://schemas.microsoft.com/office/drawing/2014/main" id="{E803709C-DAF8-CA95-7932-6FAC24F104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10598" y="429535"/>
            <a:ext cx="1748446" cy="922305"/>
          </a:xfrm>
          <a:prstGeom prst="rect">
            <a:avLst/>
          </a:prstGeom>
        </p:spPr>
      </p:pic>
      <p:sp>
        <p:nvSpPr>
          <p:cNvPr id="9" name="TextBox 8">
            <a:extLst>
              <a:ext uri="{FF2B5EF4-FFF2-40B4-BE49-F238E27FC236}">
                <a16:creationId xmlns:a16="http://schemas.microsoft.com/office/drawing/2014/main" id="{2E4F05EB-A523-8B0B-EE27-E5C1CAD3AAFE}"/>
              </a:ext>
            </a:extLst>
          </p:cNvPr>
          <p:cNvSpPr txBox="1"/>
          <p:nvPr/>
        </p:nvSpPr>
        <p:spPr>
          <a:xfrm>
            <a:off x="633788" y="603204"/>
            <a:ext cx="10830501" cy="5609805"/>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7000"/>
              </a:lnSpc>
              <a:spcAft>
                <a:spcPts val="800"/>
              </a:spcAft>
            </a:pPr>
            <a:r>
              <a:rPr lang="en-GB" sz="2000" b="1" kern="100" dirty="0">
                <a:effectLst/>
                <a:latin typeface="Aptos" panose="020B0004020202020204" pitchFamily="34" charset="0"/>
                <a:ea typeface="Aptos" panose="020B0004020202020204" pitchFamily="34" charset="0"/>
                <a:cs typeface="Times New Roman" panose="02020603050405020304" pitchFamily="18" charset="0"/>
              </a:rPr>
              <a:t>Terms of Use: Copyright Notice</a:t>
            </a:r>
            <a:endParaRPr lang="en-GB" sz="20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 © SIMPLY TEACH 2026</a:t>
            </a:r>
          </a:p>
          <a:p>
            <a:pPr>
              <a:lnSpc>
                <a:spcPct val="107000"/>
              </a:lnSpc>
              <a:spcAft>
                <a:spcPts val="800"/>
              </a:spcAft>
            </a:pPr>
            <a:endParaRPr lang="en-GB" sz="16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These Terms of Use govern the use of any material, content, or intellectual property provided by Simply Teach. By accessing or using the Material provided by Simply Teach, you agree to be bound by these Terms of Use.</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Copyright Notice: All Material provided by Simply Teach is protected by copyright laws. All rights are reserved by Simply Teach.</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Non-Redistribution: You may not redistribute, reproduce, republish, transmit, distribute, or otherwise use the Material provided by Simply Teach without prior written permission from Simply Teach.</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No Public Domain Usage: The Material provided by Simply Teach is not released into the public domain. You may not use, modify, or distribute the Material in any way that would place it in the public domain.</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Intellectual Property Rights: All intellectual property rights in the Material, including but not limited to copyrights, trademarks, patents, and trade secrets, belong to Simply Teach. You agree not to infringe upon these rights in any way.</a:t>
            </a:r>
          </a:p>
          <a:p>
            <a:pPr marL="457200">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 </a:t>
            </a: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Contact Information: If you have any questions about these Terms of Use, please contact Simply Teach</a:t>
            </a: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 </a:t>
            </a: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By accessing or using the Material provided by Simply Teach, you acknowledge that you have read, understood, and agree to be bound by these Terms of Use. If you do not agree to these terms, you may not access or use the Material.</a:t>
            </a:r>
            <a:endParaRPr lang="en-GB" sz="1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7609869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B3EEF1-5F32-61F2-4006-387BACE91277}"/>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575262CB-5D49-5FA7-6A82-61E48D91B73F}"/>
              </a:ext>
            </a:extLst>
          </p:cNvPr>
          <p:cNvSpPr txBox="1"/>
          <p:nvPr/>
        </p:nvSpPr>
        <p:spPr>
          <a:xfrm>
            <a:off x="125730" y="134273"/>
            <a:ext cx="996696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Do Now - Stakeholders</a:t>
            </a:r>
          </a:p>
        </p:txBody>
      </p:sp>
      <p:sp>
        <p:nvSpPr>
          <p:cNvPr id="4" name="Rectangle 3">
            <a:extLst>
              <a:ext uri="{FF2B5EF4-FFF2-40B4-BE49-F238E27FC236}">
                <a16:creationId xmlns:a16="http://schemas.microsoft.com/office/drawing/2014/main" id="{3D15500A-25E6-986B-CFAA-9970AD24CE60}"/>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3B655771-92BF-68BE-393A-9F0C6752CE6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8" name="TextBox 7">
            <a:extLst>
              <a:ext uri="{FF2B5EF4-FFF2-40B4-BE49-F238E27FC236}">
                <a16:creationId xmlns:a16="http://schemas.microsoft.com/office/drawing/2014/main" id="{4AF57BFD-E1CE-ADBB-C897-3C764ED85657}"/>
              </a:ext>
            </a:extLst>
          </p:cNvPr>
          <p:cNvSpPr txBox="1"/>
          <p:nvPr/>
        </p:nvSpPr>
        <p:spPr>
          <a:xfrm>
            <a:off x="7783830" y="1306681"/>
            <a:ext cx="4023360" cy="1477328"/>
          </a:xfrm>
          <a:prstGeom prst="rect">
            <a:avLst/>
          </a:prstGeom>
          <a:solidFill>
            <a:schemeClr val="bg1">
              <a:lumMod val="85000"/>
            </a:schemeClr>
          </a:solidFill>
        </p:spPr>
        <p:txBody>
          <a:bodyPr wrap="square">
            <a:spAutoFit/>
          </a:bodyPr>
          <a:lstStyle/>
          <a:p>
            <a:pPr>
              <a:buNone/>
            </a:pPr>
            <a:r>
              <a:rPr lang="en-GB" b="1" dirty="0">
                <a:latin typeface="Segoe UI Variable Text" pitchFamily="2" charset="0"/>
              </a:rPr>
              <a:t>Task</a:t>
            </a:r>
          </a:p>
          <a:p>
            <a:r>
              <a:rPr lang="en-GB" dirty="0">
                <a:latin typeface="Segoe UI Variable Text" pitchFamily="2" charset="0"/>
              </a:rPr>
              <a:t>Discuss with the person next to you, what the key interests would be for each stakeholder associated with a business. </a:t>
            </a:r>
            <a:endParaRPr lang="en-GB" b="1" dirty="0">
              <a:latin typeface="Segoe UI Variable Text" pitchFamily="2" charset="0"/>
            </a:endParaRPr>
          </a:p>
        </p:txBody>
      </p:sp>
      <p:pic>
        <p:nvPicPr>
          <p:cNvPr id="9" name="Graphic 8" descr="Clipboard Mixed with solid fill">
            <a:extLst>
              <a:ext uri="{FF2B5EF4-FFF2-40B4-BE49-F238E27FC236}">
                <a16:creationId xmlns:a16="http://schemas.microsoft.com/office/drawing/2014/main" id="{B51AE2B5-5C10-F1B1-75DA-614115A17D55}"/>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869430" y="1236136"/>
            <a:ext cx="914400" cy="914400"/>
          </a:xfrm>
          <a:prstGeom prst="rect">
            <a:avLst/>
          </a:prstGeom>
        </p:spPr>
      </p:pic>
      <p:sp>
        <p:nvSpPr>
          <p:cNvPr id="5" name="TextBox 4">
            <a:extLst>
              <a:ext uri="{FF2B5EF4-FFF2-40B4-BE49-F238E27FC236}">
                <a16:creationId xmlns:a16="http://schemas.microsoft.com/office/drawing/2014/main" id="{2BC05F69-9418-0E14-FE5C-D8784068672B}"/>
              </a:ext>
            </a:extLst>
          </p:cNvPr>
          <p:cNvSpPr txBox="1"/>
          <p:nvPr/>
        </p:nvSpPr>
        <p:spPr>
          <a:xfrm>
            <a:off x="224790" y="1141437"/>
            <a:ext cx="6129336" cy="646331"/>
          </a:xfrm>
          <a:prstGeom prst="rect">
            <a:avLst/>
          </a:prstGeom>
          <a:noFill/>
        </p:spPr>
        <p:txBody>
          <a:bodyPr wrap="square">
            <a:spAutoFit/>
          </a:bodyPr>
          <a:lstStyle/>
          <a:p>
            <a:r>
              <a:rPr lang="en-GB" dirty="0">
                <a:latin typeface="Segoe UI Variable Text" pitchFamily="2" charset="0"/>
              </a:rPr>
              <a:t>A stakeholder is a person, group, or organisation that has an interest in or is affected by a business and its activities.</a:t>
            </a:r>
          </a:p>
        </p:txBody>
      </p:sp>
      <p:graphicFrame>
        <p:nvGraphicFramePr>
          <p:cNvPr id="6" name="Table 5">
            <a:extLst>
              <a:ext uri="{FF2B5EF4-FFF2-40B4-BE49-F238E27FC236}">
                <a16:creationId xmlns:a16="http://schemas.microsoft.com/office/drawing/2014/main" id="{AEA78958-B624-750D-15CD-1ECBF2E2FC00}"/>
              </a:ext>
            </a:extLst>
          </p:cNvPr>
          <p:cNvGraphicFramePr>
            <a:graphicFrameLocks noGrp="1"/>
          </p:cNvGraphicFramePr>
          <p:nvPr>
            <p:extLst>
              <p:ext uri="{D42A27DB-BD31-4B8C-83A1-F6EECF244321}">
                <p14:modId xmlns:p14="http://schemas.microsoft.com/office/powerpoint/2010/main" val="3167132465"/>
              </p:ext>
            </p:extLst>
          </p:nvPr>
        </p:nvGraphicFramePr>
        <p:xfrm>
          <a:off x="224790" y="2148601"/>
          <a:ext cx="7012305" cy="4337922"/>
        </p:xfrm>
        <a:graphic>
          <a:graphicData uri="http://schemas.openxmlformats.org/drawingml/2006/table">
            <a:tbl>
              <a:tblPr/>
              <a:tblGrid>
                <a:gridCol w="2014767">
                  <a:extLst>
                    <a:ext uri="{9D8B030D-6E8A-4147-A177-3AD203B41FA5}">
                      <a16:colId xmlns:a16="http://schemas.microsoft.com/office/drawing/2014/main" val="4273729299"/>
                    </a:ext>
                  </a:extLst>
                </a:gridCol>
                <a:gridCol w="4997538">
                  <a:extLst>
                    <a:ext uri="{9D8B030D-6E8A-4147-A177-3AD203B41FA5}">
                      <a16:colId xmlns:a16="http://schemas.microsoft.com/office/drawing/2014/main" val="3854004015"/>
                    </a:ext>
                  </a:extLst>
                </a:gridCol>
              </a:tblGrid>
              <a:tr h="387944">
                <a:tc>
                  <a:txBody>
                    <a:bodyPr/>
                    <a:lstStyle/>
                    <a:p>
                      <a:pPr>
                        <a:buNone/>
                      </a:pPr>
                      <a:r>
                        <a:rPr lang="en-GB" sz="1600" b="1" dirty="0">
                          <a:latin typeface="Segoe UI Variable Text" pitchFamily="2" charset="0"/>
                        </a:rPr>
                        <a:t>Stakeholder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buNone/>
                      </a:pPr>
                      <a:r>
                        <a:rPr lang="en-GB" sz="1600" b="1" dirty="0">
                          <a:latin typeface="Segoe UI Variable Text" pitchFamily="2" charset="0"/>
                        </a:rPr>
                        <a:t>Key Interest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272874423"/>
                  </a:ext>
                </a:extLst>
              </a:tr>
              <a:tr h="670086">
                <a:tc>
                  <a:txBody>
                    <a:bodyPr/>
                    <a:lstStyle/>
                    <a:p>
                      <a:pPr>
                        <a:buNone/>
                      </a:pPr>
                      <a:r>
                        <a:rPr lang="en-GB" sz="1600">
                          <a:latin typeface="Segoe UI Variable Text" pitchFamily="2" charset="0"/>
                        </a:rPr>
                        <a:t>Shareholders (Owners)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a:latin typeface="Segoe UI Variable Text" pitchFamily="2" charset="0"/>
                        </a:rPr>
                        <a:t>Making profit and business growth</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21484883"/>
                  </a:ext>
                </a:extLst>
              </a:tr>
              <a:tr h="387944">
                <a:tc>
                  <a:txBody>
                    <a:bodyPr/>
                    <a:lstStyle/>
                    <a:p>
                      <a:pPr>
                        <a:buNone/>
                      </a:pPr>
                      <a:r>
                        <a:rPr lang="en-GB" sz="1600">
                          <a:latin typeface="Segoe UI Variable Text" pitchFamily="2" charset="0"/>
                        </a:rPr>
                        <a:t>Employees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endParaRPr lang="en-GB" sz="1600" dirty="0">
                        <a:latin typeface="Segoe UI Variable Text"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81216386"/>
                  </a:ext>
                </a:extLst>
              </a:tr>
              <a:tr h="387944">
                <a:tc>
                  <a:txBody>
                    <a:bodyPr/>
                    <a:lstStyle/>
                    <a:p>
                      <a:pPr>
                        <a:buNone/>
                      </a:pPr>
                      <a:r>
                        <a:rPr lang="en-GB" sz="1600">
                          <a:latin typeface="Segoe UI Variable Text" pitchFamily="2" charset="0"/>
                        </a:rPr>
                        <a:t>Customers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endParaRPr lang="en-GB" sz="1600" dirty="0">
                        <a:latin typeface="Segoe UI Variable Text"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155307"/>
                  </a:ext>
                </a:extLst>
              </a:tr>
              <a:tr h="387944">
                <a:tc>
                  <a:txBody>
                    <a:bodyPr/>
                    <a:lstStyle/>
                    <a:p>
                      <a:pPr>
                        <a:buNone/>
                      </a:pPr>
                      <a:r>
                        <a:rPr lang="en-GB" sz="1600">
                          <a:latin typeface="Segoe UI Variable Text" pitchFamily="2" charset="0"/>
                        </a:rPr>
                        <a:t>Managers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endParaRPr lang="en-GB" sz="1600">
                        <a:latin typeface="Segoe UI Variable Text"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56680420"/>
                  </a:ext>
                </a:extLst>
              </a:tr>
              <a:tr h="387944">
                <a:tc>
                  <a:txBody>
                    <a:bodyPr/>
                    <a:lstStyle/>
                    <a:p>
                      <a:pPr>
                        <a:buNone/>
                      </a:pPr>
                      <a:r>
                        <a:rPr lang="en-GB" sz="1600">
                          <a:latin typeface="Segoe UI Variable Text" pitchFamily="2" charset="0"/>
                        </a:rPr>
                        <a:t>Suppliers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endParaRPr lang="en-GB" sz="1600" dirty="0">
                        <a:latin typeface="Segoe UI Variable Text"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67630129"/>
                  </a:ext>
                </a:extLst>
              </a:tr>
              <a:tr h="670086">
                <a:tc>
                  <a:txBody>
                    <a:bodyPr/>
                    <a:lstStyle/>
                    <a:p>
                      <a:pPr>
                        <a:buNone/>
                      </a:pPr>
                      <a:r>
                        <a:rPr lang="en-GB" sz="1600">
                          <a:latin typeface="Segoe UI Variable Text" pitchFamily="2" charset="0"/>
                        </a:rPr>
                        <a:t>Local Community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endParaRPr lang="en-GB" sz="1600" dirty="0">
                        <a:latin typeface="Segoe UI Variable Text"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86847124"/>
                  </a:ext>
                </a:extLst>
              </a:tr>
              <a:tr h="387944">
                <a:tc>
                  <a:txBody>
                    <a:bodyPr/>
                    <a:lstStyle/>
                    <a:p>
                      <a:pPr>
                        <a:buNone/>
                      </a:pPr>
                      <a:r>
                        <a:rPr lang="en-GB" sz="1600">
                          <a:latin typeface="Segoe UI Variable Text" pitchFamily="2" charset="0"/>
                        </a:rPr>
                        <a:t>Pressure Groups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endParaRPr lang="en-GB" sz="1600" dirty="0">
                        <a:latin typeface="Segoe UI Variable Text"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66737841"/>
                  </a:ext>
                </a:extLst>
              </a:tr>
              <a:tr h="670086">
                <a:tc>
                  <a:txBody>
                    <a:bodyPr/>
                    <a:lstStyle/>
                    <a:p>
                      <a:pPr>
                        <a:buNone/>
                      </a:pPr>
                      <a:r>
                        <a:rPr lang="en-GB" sz="1600">
                          <a:latin typeface="Segoe UI Variable Text" pitchFamily="2" charset="0"/>
                        </a:rPr>
                        <a:t>Government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endParaRPr lang="en-GB" sz="1600" dirty="0">
                        <a:latin typeface="Segoe UI Variable Text"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15711914"/>
                  </a:ext>
                </a:extLst>
              </a:tr>
            </a:tbl>
          </a:graphicData>
        </a:graphic>
      </p:graphicFrame>
    </p:spTree>
    <p:extLst>
      <p:ext uri="{BB962C8B-B14F-4D97-AF65-F5344CB8AC3E}">
        <p14:creationId xmlns:p14="http://schemas.microsoft.com/office/powerpoint/2010/main" val="42051951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D6E822-7778-33EC-BEB0-B424195DC1E8}"/>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CC881D63-8F52-5AC9-685A-33449816A456}"/>
              </a:ext>
            </a:extLst>
          </p:cNvPr>
          <p:cNvSpPr txBox="1"/>
          <p:nvPr/>
        </p:nvSpPr>
        <p:spPr>
          <a:xfrm>
            <a:off x="125730" y="134273"/>
            <a:ext cx="996696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Do Now - Stakeholders</a:t>
            </a:r>
          </a:p>
        </p:txBody>
      </p:sp>
      <p:sp>
        <p:nvSpPr>
          <p:cNvPr id="4" name="Rectangle 3">
            <a:extLst>
              <a:ext uri="{FF2B5EF4-FFF2-40B4-BE49-F238E27FC236}">
                <a16:creationId xmlns:a16="http://schemas.microsoft.com/office/drawing/2014/main" id="{6E0117C0-8A2F-883C-682C-4E3F2108B07C}"/>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B7C6EB04-5CEA-4A63-3F0B-585C5E8FC0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8" name="TextBox 7">
            <a:extLst>
              <a:ext uri="{FF2B5EF4-FFF2-40B4-BE49-F238E27FC236}">
                <a16:creationId xmlns:a16="http://schemas.microsoft.com/office/drawing/2014/main" id="{E99CB3A6-5C5E-62FD-47A7-1D0448AB3BBB}"/>
              </a:ext>
            </a:extLst>
          </p:cNvPr>
          <p:cNvSpPr txBox="1"/>
          <p:nvPr/>
        </p:nvSpPr>
        <p:spPr>
          <a:xfrm>
            <a:off x="7783830" y="1306681"/>
            <a:ext cx="4023360" cy="1477328"/>
          </a:xfrm>
          <a:prstGeom prst="rect">
            <a:avLst/>
          </a:prstGeom>
          <a:solidFill>
            <a:schemeClr val="bg1">
              <a:lumMod val="85000"/>
            </a:schemeClr>
          </a:solidFill>
        </p:spPr>
        <p:txBody>
          <a:bodyPr wrap="square">
            <a:spAutoFit/>
          </a:bodyPr>
          <a:lstStyle/>
          <a:p>
            <a:pPr>
              <a:buNone/>
            </a:pPr>
            <a:r>
              <a:rPr lang="en-GB" b="1" dirty="0">
                <a:latin typeface="Segoe UI Variable Text" pitchFamily="2" charset="0"/>
              </a:rPr>
              <a:t>Task</a:t>
            </a:r>
          </a:p>
          <a:p>
            <a:r>
              <a:rPr lang="en-GB" dirty="0">
                <a:latin typeface="Segoe UI Variable Text" pitchFamily="2" charset="0"/>
              </a:rPr>
              <a:t>Discuss with the person next to you, what the key interests would be for each stakeholder associated with a business. </a:t>
            </a:r>
            <a:endParaRPr lang="en-GB" b="1" dirty="0">
              <a:latin typeface="Segoe UI Variable Text" pitchFamily="2" charset="0"/>
            </a:endParaRPr>
          </a:p>
        </p:txBody>
      </p:sp>
      <p:pic>
        <p:nvPicPr>
          <p:cNvPr id="9" name="Graphic 8" descr="Clipboard Mixed with solid fill">
            <a:extLst>
              <a:ext uri="{FF2B5EF4-FFF2-40B4-BE49-F238E27FC236}">
                <a16:creationId xmlns:a16="http://schemas.microsoft.com/office/drawing/2014/main" id="{7B670421-B3CD-4170-51CA-0DB8D8CB5AA6}"/>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869430" y="1236136"/>
            <a:ext cx="914400" cy="914400"/>
          </a:xfrm>
          <a:prstGeom prst="rect">
            <a:avLst/>
          </a:prstGeom>
        </p:spPr>
      </p:pic>
      <p:graphicFrame>
        <p:nvGraphicFramePr>
          <p:cNvPr id="6" name="Table 5">
            <a:extLst>
              <a:ext uri="{FF2B5EF4-FFF2-40B4-BE49-F238E27FC236}">
                <a16:creationId xmlns:a16="http://schemas.microsoft.com/office/drawing/2014/main" id="{5AADEB37-A9BF-F470-E11E-FFACA186FA70}"/>
              </a:ext>
            </a:extLst>
          </p:cNvPr>
          <p:cNvGraphicFramePr>
            <a:graphicFrameLocks noGrp="1"/>
          </p:cNvGraphicFramePr>
          <p:nvPr>
            <p:extLst>
              <p:ext uri="{D42A27DB-BD31-4B8C-83A1-F6EECF244321}">
                <p14:modId xmlns:p14="http://schemas.microsoft.com/office/powerpoint/2010/main" val="609882137"/>
              </p:ext>
            </p:extLst>
          </p:nvPr>
        </p:nvGraphicFramePr>
        <p:xfrm>
          <a:off x="224790" y="2148601"/>
          <a:ext cx="7012305" cy="4337922"/>
        </p:xfrm>
        <a:graphic>
          <a:graphicData uri="http://schemas.openxmlformats.org/drawingml/2006/table">
            <a:tbl>
              <a:tblPr/>
              <a:tblGrid>
                <a:gridCol w="2014767">
                  <a:extLst>
                    <a:ext uri="{9D8B030D-6E8A-4147-A177-3AD203B41FA5}">
                      <a16:colId xmlns:a16="http://schemas.microsoft.com/office/drawing/2014/main" val="4273729299"/>
                    </a:ext>
                  </a:extLst>
                </a:gridCol>
                <a:gridCol w="4997538">
                  <a:extLst>
                    <a:ext uri="{9D8B030D-6E8A-4147-A177-3AD203B41FA5}">
                      <a16:colId xmlns:a16="http://schemas.microsoft.com/office/drawing/2014/main" val="3854004015"/>
                    </a:ext>
                  </a:extLst>
                </a:gridCol>
              </a:tblGrid>
              <a:tr h="387944">
                <a:tc>
                  <a:txBody>
                    <a:bodyPr/>
                    <a:lstStyle/>
                    <a:p>
                      <a:pPr>
                        <a:buNone/>
                      </a:pPr>
                      <a:r>
                        <a:rPr lang="en-GB" sz="1600" b="1" dirty="0">
                          <a:latin typeface="Segoe UI Variable Text" pitchFamily="2" charset="0"/>
                        </a:rPr>
                        <a:t>Stakeholder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buNone/>
                      </a:pPr>
                      <a:r>
                        <a:rPr lang="en-GB" sz="1600" b="1" dirty="0">
                          <a:latin typeface="Segoe UI Variable Text" pitchFamily="2" charset="0"/>
                        </a:rPr>
                        <a:t>Key Interest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272874423"/>
                  </a:ext>
                </a:extLst>
              </a:tr>
              <a:tr h="670086">
                <a:tc>
                  <a:txBody>
                    <a:bodyPr/>
                    <a:lstStyle/>
                    <a:p>
                      <a:pPr>
                        <a:buNone/>
                      </a:pPr>
                      <a:r>
                        <a:rPr lang="en-GB" sz="1600">
                          <a:latin typeface="Segoe UI Variable Text" pitchFamily="2" charset="0"/>
                        </a:rPr>
                        <a:t>Shareholders (Owners)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a:latin typeface="Segoe UI Variable Text" pitchFamily="2" charset="0"/>
                        </a:rPr>
                        <a:t>Making profit and business growth</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21484883"/>
                  </a:ext>
                </a:extLst>
              </a:tr>
              <a:tr h="387944">
                <a:tc>
                  <a:txBody>
                    <a:bodyPr/>
                    <a:lstStyle/>
                    <a:p>
                      <a:pPr>
                        <a:buNone/>
                      </a:pPr>
                      <a:r>
                        <a:rPr lang="en-GB" sz="1600">
                          <a:latin typeface="Segoe UI Variable Text" pitchFamily="2" charset="0"/>
                        </a:rPr>
                        <a:t>Employees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dirty="0">
                          <a:latin typeface="Segoe UI Variable Text" pitchFamily="2" charset="0"/>
                        </a:rPr>
                        <a:t>Good pay, job security, and safe working conditions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81216386"/>
                  </a:ext>
                </a:extLst>
              </a:tr>
              <a:tr h="387944">
                <a:tc>
                  <a:txBody>
                    <a:bodyPr/>
                    <a:lstStyle/>
                    <a:p>
                      <a:pPr>
                        <a:buNone/>
                      </a:pPr>
                      <a:r>
                        <a:rPr lang="en-GB" sz="1600">
                          <a:latin typeface="Segoe UI Variable Text" pitchFamily="2" charset="0"/>
                        </a:rPr>
                        <a:t>Customers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a:latin typeface="Segoe UI Variable Text" pitchFamily="2" charset="0"/>
                        </a:rPr>
                        <a:t>Good quality products and value for money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155307"/>
                  </a:ext>
                </a:extLst>
              </a:tr>
              <a:tr h="387944">
                <a:tc>
                  <a:txBody>
                    <a:bodyPr/>
                    <a:lstStyle/>
                    <a:p>
                      <a:pPr>
                        <a:buNone/>
                      </a:pPr>
                      <a:r>
                        <a:rPr lang="en-GB" sz="1600">
                          <a:latin typeface="Segoe UI Variable Text" pitchFamily="2" charset="0"/>
                        </a:rPr>
                        <a:t>Managers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a:latin typeface="Segoe UI Variable Text" pitchFamily="2" charset="0"/>
                        </a:rPr>
                        <a:t>Business success and meeting targets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56680420"/>
                  </a:ext>
                </a:extLst>
              </a:tr>
              <a:tr h="387944">
                <a:tc>
                  <a:txBody>
                    <a:bodyPr/>
                    <a:lstStyle/>
                    <a:p>
                      <a:pPr>
                        <a:buNone/>
                      </a:pPr>
                      <a:r>
                        <a:rPr lang="en-GB" sz="1600">
                          <a:latin typeface="Segoe UI Variable Text" pitchFamily="2" charset="0"/>
                        </a:rPr>
                        <a:t>Suppliers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dirty="0">
                          <a:latin typeface="Segoe UI Variable Text" pitchFamily="2" charset="0"/>
                        </a:rPr>
                        <a:t>Receiving regular orders and being paid on time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67630129"/>
                  </a:ext>
                </a:extLst>
              </a:tr>
              <a:tr h="670086">
                <a:tc>
                  <a:txBody>
                    <a:bodyPr/>
                    <a:lstStyle/>
                    <a:p>
                      <a:pPr>
                        <a:buNone/>
                      </a:pPr>
                      <a:r>
                        <a:rPr lang="en-GB" sz="1600">
                          <a:latin typeface="Segoe UI Variable Text" pitchFamily="2" charset="0"/>
                        </a:rPr>
                        <a:t>Local Community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dirty="0">
                          <a:latin typeface="Segoe UI Variable Text" pitchFamily="2" charset="0"/>
                        </a:rPr>
                        <a:t>Employment opportunities and reduced negative impacts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86847124"/>
                  </a:ext>
                </a:extLst>
              </a:tr>
              <a:tr h="387944">
                <a:tc>
                  <a:txBody>
                    <a:bodyPr/>
                    <a:lstStyle/>
                    <a:p>
                      <a:pPr>
                        <a:buNone/>
                      </a:pPr>
                      <a:r>
                        <a:rPr lang="en-GB" sz="1600">
                          <a:latin typeface="Segoe UI Variable Text" pitchFamily="2" charset="0"/>
                        </a:rPr>
                        <a:t>Pressure Groups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dirty="0">
                          <a:latin typeface="Segoe UI Variable Text" pitchFamily="2" charset="0"/>
                        </a:rPr>
                        <a:t>Ethical, social, or environmental business behaviour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66737841"/>
                  </a:ext>
                </a:extLst>
              </a:tr>
              <a:tr h="670086">
                <a:tc>
                  <a:txBody>
                    <a:bodyPr/>
                    <a:lstStyle/>
                    <a:p>
                      <a:pPr>
                        <a:buNone/>
                      </a:pPr>
                      <a:r>
                        <a:rPr lang="en-GB" sz="1600">
                          <a:latin typeface="Segoe UI Variable Text" pitchFamily="2" charset="0"/>
                        </a:rPr>
                        <a:t>Government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dirty="0">
                          <a:latin typeface="Segoe UI Variable Text" pitchFamily="2" charset="0"/>
                        </a:rPr>
                        <a:t>Tax income, employment, and businesses following laws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15711914"/>
                  </a:ext>
                </a:extLst>
              </a:tr>
            </a:tbl>
          </a:graphicData>
        </a:graphic>
      </p:graphicFrame>
      <p:sp>
        <p:nvSpPr>
          <p:cNvPr id="7" name="TextBox 6">
            <a:extLst>
              <a:ext uri="{FF2B5EF4-FFF2-40B4-BE49-F238E27FC236}">
                <a16:creationId xmlns:a16="http://schemas.microsoft.com/office/drawing/2014/main" id="{3AF94476-6A62-3ED8-CA32-518222F98A09}"/>
              </a:ext>
            </a:extLst>
          </p:cNvPr>
          <p:cNvSpPr txBox="1"/>
          <p:nvPr/>
        </p:nvSpPr>
        <p:spPr>
          <a:xfrm>
            <a:off x="224790" y="1141437"/>
            <a:ext cx="6129336" cy="646331"/>
          </a:xfrm>
          <a:prstGeom prst="rect">
            <a:avLst/>
          </a:prstGeom>
          <a:noFill/>
        </p:spPr>
        <p:txBody>
          <a:bodyPr wrap="square">
            <a:spAutoFit/>
          </a:bodyPr>
          <a:lstStyle/>
          <a:p>
            <a:r>
              <a:rPr lang="en-GB" dirty="0">
                <a:latin typeface="Segoe UI Variable Text" pitchFamily="2" charset="0"/>
              </a:rPr>
              <a:t>A stakeholder is a person, group, or organisation that has an interest in or is affected by a business and its activities.</a:t>
            </a:r>
          </a:p>
        </p:txBody>
      </p:sp>
    </p:spTree>
    <p:extLst>
      <p:ext uri="{BB962C8B-B14F-4D97-AF65-F5344CB8AC3E}">
        <p14:creationId xmlns:p14="http://schemas.microsoft.com/office/powerpoint/2010/main" val="1345368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62507A-5412-E8DF-1753-22D2C7807AE5}"/>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A10CD51F-7347-A29A-43EE-8153A5E1F3CA}"/>
              </a:ext>
            </a:extLst>
          </p:cNvPr>
          <p:cNvSpPr txBox="1"/>
          <p:nvPr/>
        </p:nvSpPr>
        <p:spPr>
          <a:xfrm>
            <a:off x="125730" y="134273"/>
            <a:ext cx="467487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Learning outcomes</a:t>
            </a:r>
          </a:p>
        </p:txBody>
      </p:sp>
      <p:sp>
        <p:nvSpPr>
          <p:cNvPr id="4" name="Rectangle 3">
            <a:extLst>
              <a:ext uri="{FF2B5EF4-FFF2-40B4-BE49-F238E27FC236}">
                <a16:creationId xmlns:a16="http://schemas.microsoft.com/office/drawing/2014/main" id="{82ACEE6C-C290-93FC-FBF7-EF55DA6E180B}"/>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7DC039D8-746D-A50C-B45B-F0271EA4AF5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2" name="TextBox 1">
            <a:extLst>
              <a:ext uri="{FF2B5EF4-FFF2-40B4-BE49-F238E27FC236}">
                <a16:creationId xmlns:a16="http://schemas.microsoft.com/office/drawing/2014/main" id="{62A00000-BE7C-306B-F8D3-D32900BEAFCF}"/>
              </a:ext>
            </a:extLst>
          </p:cNvPr>
          <p:cNvSpPr txBox="1"/>
          <p:nvPr/>
        </p:nvSpPr>
        <p:spPr>
          <a:xfrm>
            <a:off x="224790" y="1417082"/>
            <a:ext cx="8576310" cy="1138773"/>
          </a:xfrm>
          <a:prstGeom prst="rect">
            <a:avLst/>
          </a:prstGeom>
          <a:solidFill>
            <a:schemeClr val="bg1">
              <a:lumMod val="95000"/>
            </a:schemeClr>
          </a:solidFill>
        </p:spPr>
        <p:txBody>
          <a:bodyPr wrap="square">
            <a:spAutoFit/>
          </a:bodyPr>
          <a:lstStyle/>
          <a:p>
            <a:r>
              <a:rPr lang="en-GB" sz="2400" b="1" dirty="0">
                <a:latin typeface="Segoe UI Variable Text" pitchFamily="2" charset="0"/>
              </a:rPr>
              <a:t>Specification point(s):</a:t>
            </a:r>
          </a:p>
          <a:p>
            <a:endParaRPr lang="en-GB" sz="2400" b="1" dirty="0">
              <a:latin typeface="Segoe UI Variable Text" pitchFamily="2" charset="0"/>
            </a:endParaRPr>
          </a:p>
          <a:p>
            <a:pPr marL="342900" indent="-342900">
              <a:buFont typeface="Arial" panose="020B0604020202020204" pitchFamily="34" charset="0"/>
              <a:buChar char="•"/>
            </a:pPr>
            <a:r>
              <a:rPr lang="en-GB" sz="2000" dirty="0">
                <a:latin typeface="Segoe UI Variable Text" pitchFamily="2" charset="0"/>
              </a:rPr>
              <a:t>Risk and reward</a:t>
            </a:r>
          </a:p>
        </p:txBody>
      </p:sp>
      <p:sp>
        <p:nvSpPr>
          <p:cNvPr id="5" name="TextBox 4">
            <a:extLst>
              <a:ext uri="{FF2B5EF4-FFF2-40B4-BE49-F238E27FC236}">
                <a16:creationId xmlns:a16="http://schemas.microsoft.com/office/drawing/2014/main" id="{F06856DC-C18A-A889-7804-FDC40BB73350}"/>
              </a:ext>
            </a:extLst>
          </p:cNvPr>
          <p:cNvSpPr txBox="1"/>
          <p:nvPr/>
        </p:nvSpPr>
        <p:spPr>
          <a:xfrm>
            <a:off x="224790" y="3429000"/>
            <a:ext cx="8576310" cy="1754326"/>
          </a:xfrm>
          <a:prstGeom prst="rect">
            <a:avLst/>
          </a:prstGeom>
          <a:solidFill>
            <a:schemeClr val="bg1">
              <a:lumMod val="95000"/>
            </a:schemeClr>
          </a:solidFill>
        </p:spPr>
        <p:txBody>
          <a:bodyPr wrap="square">
            <a:spAutoFit/>
          </a:bodyPr>
          <a:lstStyle/>
          <a:p>
            <a:r>
              <a:rPr lang="en-GB" sz="2400" b="1" dirty="0">
                <a:latin typeface="Segoe UI Variable Text" pitchFamily="2" charset="0"/>
              </a:rPr>
              <a:t>Lesson components:</a:t>
            </a:r>
          </a:p>
          <a:p>
            <a:endParaRPr lang="en-GB" sz="2400" b="1" dirty="0">
              <a:latin typeface="Segoe UI Variable Text" pitchFamily="2" charset="0"/>
            </a:endParaRPr>
          </a:p>
          <a:p>
            <a:pPr marL="342900" indent="-342900">
              <a:buFont typeface="Arial" panose="020B0604020202020204" pitchFamily="34" charset="0"/>
              <a:buChar char="•"/>
            </a:pPr>
            <a:r>
              <a:rPr lang="en-GB" sz="2000" dirty="0">
                <a:latin typeface="Segoe UI Variable Text" pitchFamily="2" charset="0"/>
              </a:rPr>
              <a:t>To know what is meant by risk and reward.</a:t>
            </a:r>
          </a:p>
          <a:p>
            <a:pPr marL="342900" indent="-342900">
              <a:buFont typeface="Arial" panose="020B0604020202020204" pitchFamily="34" charset="0"/>
              <a:buChar char="•"/>
            </a:pPr>
            <a:r>
              <a:rPr lang="en-GB" sz="2000" dirty="0">
                <a:latin typeface="Segoe UI Variable Text" pitchFamily="2" charset="0"/>
              </a:rPr>
              <a:t>To understand the impact of risk and reward on business activity.</a:t>
            </a:r>
          </a:p>
          <a:p>
            <a:pPr marL="342900" indent="-342900">
              <a:buFont typeface="Arial" panose="020B0604020202020204" pitchFamily="34" charset="0"/>
              <a:buChar char="•"/>
            </a:pPr>
            <a:r>
              <a:rPr lang="en-GB" sz="2000" dirty="0">
                <a:latin typeface="Segoe UI Variable Text" pitchFamily="2" charset="0"/>
              </a:rPr>
              <a:t>To identify the risks and rewards in a specific business context. </a:t>
            </a:r>
          </a:p>
        </p:txBody>
      </p:sp>
    </p:spTree>
    <p:extLst>
      <p:ext uri="{BB962C8B-B14F-4D97-AF65-F5344CB8AC3E}">
        <p14:creationId xmlns:p14="http://schemas.microsoft.com/office/powerpoint/2010/main" val="17048758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A9C4DA-AAE0-CA2C-9A21-96F9B76A3BA1}"/>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93C9109E-6B93-B81F-39DE-8CFBA80370D3}"/>
              </a:ext>
            </a:extLst>
          </p:cNvPr>
          <p:cNvSpPr txBox="1"/>
          <p:nvPr/>
        </p:nvSpPr>
        <p:spPr>
          <a:xfrm>
            <a:off x="125729" y="134273"/>
            <a:ext cx="6640831"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Big Picture</a:t>
            </a:r>
          </a:p>
        </p:txBody>
      </p:sp>
      <p:sp>
        <p:nvSpPr>
          <p:cNvPr id="4" name="Rectangle 3">
            <a:extLst>
              <a:ext uri="{FF2B5EF4-FFF2-40B4-BE49-F238E27FC236}">
                <a16:creationId xmlns:a16="http://schemas.microsoft.com/office/drawing/2014/main" id="{F28FCBD2-692E-EBFD-A748-1F69B1F4F528}"/>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0E730567-4AB2-9031-F77E-BE0B859658C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7" name="TextBox 6">
            <a:extLst>
              <a:ext uri="{FF2B5EF4-FFF2-40B4-BE49-F238E27FC236}">
                <a16:creationId xmlns:a16="http://schemas.microsoft.com/office/drawing/2014/main" id="{04C03D4E-2043-6E76-033F-1190813035FA}"/>
              </a:ext>
            </a:extLst>
          </p:cNvPr>
          <p:cNvSpPr txBox="1"/>
          <p:nvPr/>
        </p:nvSpPr>
        <p:spPr>
          <a:xfrm>
            <a:off x="125728" y="1286965"/>
            <a:ext cx="11681461" cy="971292"/>
          </a:xfrm>
          <a:prstGeom prst="rect">
            <a:avLst/>
          </a:prstGeom>
          <a:noFill/>
        </p:spPr>
        <p:txBody>
          <a:bodyPr wrap="square">
            <a:spAutoFit/>
          </a:bodyPr>
          <a:lstStyle/>
          <a:p>
            <a:pPr>
              <a:lnSpc>
                <a:spcPct val="107000"/>
              </a:lnSpc>
              <a:spcAft>
                <a:spcPts val="800"/>
              </a:spcAft>
              <a:buNone/>
            </a:pPr>
            <a:r>
              <a:rPr lang="en-GB" sz="1800" kern="100" dirty="0">
                <a:effectLst/>
                <a:latin typeface="Segoe UI Variable Text" pitchFamily="2" charset="0"/>
                <a:ea typeface="Aptos" panose="020B0004020202020204" pitchFamily="34" charset="0"/>
                <a:cs typeface="Times New Roman" panose="02020603050405020304" pitchFamily="18" charset="0"/>
              </a:rPr>
              <a:t>The relationship between </a:t>
            </a:r>
            <a:r>
              <a:rPr lang="en-GB" sz="1800" b="1" kern="100" dirty="0">
                <a:effectLst/>
                <a:latin typeface="Segoe UI Variable Text" pitchFamily="2" charset="0"/>
                <a:ea typeface="Aptos" panose="020B0004020202020204" pitchFamily="34" charset="0"/>
                <a:cs typeface="Times New Roman" panose="02020603050405020304" pitchFamily="18" charset="0"/>
              </a:rPr>
              <a:t>risk and reward</a:t>
            </a:r>
            <a:r>
              <a:rPr lang="en-GB" sz="1800" kern="100" dirty="0">
                <a:effectLst/>
                <a:latin typeface="Segoe UI Variable Text" pitchFamily="2" charset="0"/>
                <a:ea typeface="Aptos" panose="020B0004020202020204" pitchFamily="34" charset="0"/>
                <a:cs typeface="Times New Roman" panose="02020603050405020304" pitchFamily="18" charset="0"/>
              </a:rPr>
              <a:t> is a key part of business activity. In business, people often take risks in the hope of gaining rewards. Usually, the </a:t>
            </a:r>
            <a:r>
              <a:rPr lang="en-GB" sz="1800" b="1" kern="100" dirty="0">
                <a:effectLst/>
                <a:latin typeface="Segoe UI Variable Text" pitchFamily="2" charset="0"/>
                <a:ea typeface="Aptos" panose="020B0004020202020204" pitchFamily="34" charset="0"/>
                <a:cs typeface="Times New Roman" panose="02020603050405020304" pitchFamily="18" charset="0"/>
              </a:rPr>
              <a:t>greater the risk, the greater the potential reward</a:t>
            </a:r>
            <a:r>
              <a:rPr lang="en-GB" b="1" kern="100" dirty="0">
                <a:latin typeface="Segoe UI Variable Text" pitchFamily="2" charset="0"/>
                <a:ea typeface="Aptos" panose="020B0004020202020204" pitchFamily="34" charset="0"/>
                <a:cs typeface="Times New Roman" panose="02020603050405020304" pitchFamily="18" charset="0"/>
              </a:rPr>
              <a:t>, </a:t>
            </a:r>
            <a:r>
              <a:rPr lang="en-GB" sz="1800" kern="100" dirty="0">
                <a:effectLst/>
                <a:latin typeface="Segoe UI Variable Text" pitchFamily="2" charset="0"/>
                <a:ea typeface="Aptos" panose="020B0004020202020204" pitchFamily="34" charset="0"/>
                <a:cs typeface="Times New Roman" panose="02020603050405020304" pitchFamily="18" charset="0"/>
              </a:rPr>
              <a:t>but there is also a higher chance of failure.</a:t>
            </a:r>
          </a:p>
        </p:txBody>
      </p:sp>
    </p:spTree>
    <p:extLst>
      <p:ext uri="{BB962C8B-B14F-4D97-AF65-F5344CB8AC3E}">
        <p14:creationId xmlns:p14="http://schemas.microsoft.com/office/powerpoint/2010/main" val="22543427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09D4A2-BE85-2961-E99B-CBD0F710ECD8}"/>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2565F744-426C-AF64-B1D2-7696868F46B0}"/>
              </a:ext>
            </a:extLst>
          </p:cNvPr>
          <p:cNvSpPr txBox="1"/>
          <p:nvPr/>
        </p:nvSpPr>
        <p:spPr>
          <a:xfrm>
            <a:off x="125729" y="134273"/>
            <a:ext cx="6640831"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Risk and Reward</a:t>
            </a:r>
          </a:p>
        </p:txBody>
      </p:sp>
      <p:sp>
        <p:nvSpPr>
          <p:cNvPr id="4" name="Rectangle 3">
            <a:extLst>
              <a:ext uri="{FF2B5EF4-FFF2-40B4-BE49-F238E27FC236}">
                <a16:creationId xmlns:a16="http://schemas.microsoft.com/office/drawing/2014/main" id="{1CB1A076-1ECE-6102-617F-A80A63F8FB7A}"/>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E0C52FE7-E7C9-7743-9AEE-8F5961EC2326}"/>
              </a:ext>
            </a:extLst>
          </p:cNvPr>
          <p:cNvSpPr txBox="1"/>
          <p:nvPr/>
        </p:nvSpPr>
        <p:spPr>
          <a:xfrm>
            <a:off x="224790" y="1142461"/>
            <a:ext cx="6880860" cy="1994649"/>
          </a:xfrm>
          <a:prstGeom prst="rect">
            <a:avLst/>
          </a:prstGeom>
          <a:noFill/>
        </p:spPr>
        <p:txBody>
          <a:bodyPr wrap="square">
            <a:spAutoFit/>
          </a:bodyPr>
          <a:lstStyle/>
          <a:p>
            <a:r>
              <a:rPr lang="en-GB" sz="2400" b="1" dirty="0">
                <a:latin typeface="Segoe UI Variable Text" pitchFamily="2" charset="0"/>
              </a:rPr>
              <a:t>What does it mean by risk and reward?</a:t>
            </a:r>
          </a:p>
          <a:p>
            <a:endParaRPr lang="en-GB" sz="2400" dirty="0">
              <a:latin typeface="Segoe UI Variable Text" pitchFamily="2" charset="0"/>
            </a:endParaRPr>
          </a:p>
          <a:p>
            <a:pPr>
              <a:lnSpc>
                <a:spcPct val="107000"/>
              </a:lnSpc>
              <a:spcAft>
                <a:spcPts val="800"/>
              </a:spcAft>
              <a:buNone/>
            </a:pPr>
            <a:r>
              <a:rPr lang="en-GB" kern="100" dirty="0">
                <a:latin typeface="Segoe UI Variable Text" pitchFamily="2" charset="0"/>
                <a:ea typeface="Aptos" panose="020B0004020202020204" pitchFamily="34" charset="0"/>
                <a:cs typeface="Times New Roman" panose="02020603050405020304" pitchFamily="18" charset="0"/>
              </a:rPr>
              <a:t>The relationship between </a:t>
            </a:r>
            <a:r>
              <a:rPr lang="en-GB" b="1" kern="100" dirty="0">
                <a:latin typeface="Segoe UI Variable Text" pitchFamily="2" charset="0"/>
                <a:ea typeface="Aptos" panose="020B0004020202020204" pitchFamily="34" charset="0"/>
                <a:cs typeface="Times New Roman" panose="02020603050405020304" pitchFamily="18" charset="0"/>
              </a:rPr>
              <a:t>risk and reward</a:t>
            </a:r>
            <a:r>
              <a:rPr lang="en-GB" kern="100" dirty="0">
                <a:latin typeface="Segoe UI Variable Text" pitchFamily="2" charset="0"/>
                <a:ea typeface="Aptos" panose="020B0004020202020204" pitchFamily="34" charset="0"/>
                <a:cs typeface="Times New Roman" panose="02020603050405020304" pitchFamily="18" charset="0"/>
              </a:rPr>
              <a:t> is a key part of business activity. In business, people often take risks in the hope of gaining rewards. Usually, the </a:t>
            </a:r>
            <a:r>
              <a:rPr lang="en-GB" b="1" kern="100" dirty="0">
                <a:latin typeface="Segoe UI Variable Text" pitchFamily="2" charset="0"/>
                <a:ea typeface="Aptos" panose="020B0004020202020204" pitchFamily="34" charset="0"/>
                <a:cs typeface="Times New Roman" panose="02020603050405020304" pitchFamily="18" charset="0"/>
              </a:rPr>
              <a:t>greater the risk, the greater the potential reward, </a:t>
            </a:r>
            <a:r>
              <a:rPr lang="en-GB" kern="100" dirty="0">
                <a:latin typeface="Segoe UI Variable Text" pitchFamily="2" charset="0"/>
                <a:ea typeface="Aptos" panose="020B0004020202020204" pitchFamily="34" charset="0"/>
                <a:cs typeface="Times New Roman" panose="02020603050405020304" pitchFamily="18" charset="0"/>
              </a:rPr>
              <a:t>but there is also a higher chance of failure.</a:t>
            </a:r>
          </a:p>
        </p:txBody>
      </p:sp>
      <p:pic>
        <p:nvPicPr>
          <p:cNvPr id="32" name="Picture 31">
            <a:extLst>
              <a:ext uri="{FF2B5EF4-FFF2-40B4-BE49-F238E27FC236}">
                <a16:creationId xmlns:a16="http://schemas.microsoft.com/office/drawing/2014/main" id="{209DA79C-4504-F609-140A-857A4C34CF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pic>
        <p:nvPicPr>
          <p:cNvPr id="16" name="Graphic 15" descr="Thumbs up sign with solid fill">
            <a:extLst>
              <a:ext uri="{FF2B5EF4-FFF2-40B4-BE49-F238E27FC236}">
                <a16:creationId xmlns:a16="http://schemas.microsoft.com/office/drawing/2014/main" id="{047A2135-1BD8-DF2F-0C08-6A0B60A0E75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545335" y="51305"/>
            <a:ext cx="727003" cy="727003"/>
          </a:xfrm>
          <a:prstGeom prst="rect">
            <a:avLst/>
          </a:prstGeom>
        </p:spPr>
      </p:pic>
      <p:sp>
        <p:nvSpPr>
          <p:cNvPr id="17" name="TextBox 16">
            <a:extLst>
              <a:ext uri="{FF2B5EF4-FFF2-40B4-BE49-F238E27FC236}">
                <a16:creationId xmlns:a16="http://schemas.microsoft.com/office/drawing/2014/main" id="{8C5DBEE9-55A0-5E9E-D3BF-5E3107B09A77}"/>
              </a:ext>
            </a:extLst>
          </p:cNvPr>
          <p:cNvSpPr txBox="1"/>
          <p:nvPr/>
        </p:nvSpPr>
        <p:spPr>
          <a:xfrm>
            <a:off x="7271674" y="132574"/>
            <a:ext cx="4814767" cy="646331"/>
          </a:xfrm>
          <a:prstGeom prst="rect">
            <a:avLst/>
          </a:prstGeom>
          <a:solidFill>
            <a:schemeClr val="bg2">
              <a:lumMod val="90000"/>
            </a:schemeClr>
          </a:solidFill>
        </p:spPr>
        <p:txBody>
          <a:bodyPr wrap="square">
            <a:spAutoFit/>
          </a:bodyPr>
          <a:lstStyle/>
          <a:p>
            <a:r>
              <a:rPr lang="en-GB" dirty="0">
                <a:latin typeface="Segoe UI Variable Text" pitchFamily="2" charset="0"/>
              </a:rPr>
              <a:t>Complete </a:t>
            </a:r>
            <a:r>
              <a:rPr lang="en-GB" b="1" dirty="0">
                <a:latin typeface="Segoe UI Variable Text" pitchFamily="2" charset="0"/>
              </a:rPr>
              <a:t>Q1-3 of Task 1</a:t>
            </a:r>
            <a:r>
              <a:rPr lang="en-GB" dirty="0">
                <a:latin typeface="Segoe UI Variable Text" pitchFamily="2" charset="0"/>
              </a:rPr>
              <a:t> in the student workbook.</a:t>
            </a:r>
          </a:p>
        </p:txBody>
      </p:sp>
      <p:sp>
        <p:nvSpPr>
          <p:cNvPr id="14" name="TextBox 13">
            <a:extLst>
              <a:ext uri="{FF2B5EF4-FFF2-40B4-BE49-F238E27FC236}">
                <a16:creationId xmlns:a16="http://schemas.microsoft.com/office/drawing/2014/main" id="{76E040F3-77F2-8254-963B-95D8E5315D57}"/>
              </a:ext>
            </a:extLst>
          </p:cNvPr>
          <p:cNvSpPr txBox="1"/>
          <p:nvPr/>
        </p:nvSpPr>
        <p:spPr>
          <a:xfrm>
            <a:off x="7437699" y="1172818"/>
            <a:ext cx="4460999" cy="646331"/>
          </a:xfrm>
          <a:prstGeom prst="rect">
            <a:avLst/>
          </a:prstGeom>
          <a:noFill/>
        </p:spPr>
        <p:txBody>
          <a:bodyPr wrap="square">
            <a:spAutoFit/>
          </a:bodyPr>
          <a:lstStyle/>
          <a:p>
            <a:pPr algn="ctr"/>
            <a:r>
              <a:rPr lang="en-GB" sz="1800" b="1" dirty="0">
                <a:latin typeface="Segoe UI Variable Text" pitchFamily="2" charset="0"/>
              </a:rPr>
              <a:t>Learning in Context: Example of business failure</a:t>
            </a:r>
          </a:p>
        </p:txBody>
      </p:sp>
      <p:sp>
        <p:nvSpPr>
          <p:cNvPr id="20" name="TextBox 19">
            <a:extLst>
              <a:ext uri="{FF2B5EF4-FFF2-40B4-BE49-F238E27FC236}">
                <a16:creationId xmlns:a16="http://schemas.microsoft.com/office/drawing/2014/main" id="{44B94507-4089-C3E0-ECA7-59946BE8D475}"/>
              </a:ext>
            </a:extLst>
          </p:cNvPr>
          <p:cNvSpPr txBox="1"/>
          <p:nvPr/>
        </p:nvSpPr>
        <p:spPr>
          <a:xfrm>
            <a:off x="224790" y="3351559"/>
            <a:ext cx="6134100" cy="369332"/>
          </a:xfrm>
          <a:prstGeom prst="rect">
            <a:avLst/>
          </a:prstGeom>
          <a:noFill/>
        </p:spPr>
        <p:txBody>
          <a:bodyPr wrap="square">
            <a:spAutoFit/>
          </a:bodyPr>
          <a:lstStyle/>
          <a:p>
            <a:r>
              <a:rPr lang="en-GB" sz="1800" b="1" dirty="0">
                <a:solidFill>
                  <a:srgbClr val="FF0000"/>
                </a:solidFill>
                <a:latin typeface="Segoe UI Variable Text" pitchFamily="2" charset="0"/>
              </a:rPr>
              <a:t>What is meant by risk?</a:t>
            </a:r>
          </a:p>
        </p:txBody>
      </p:sp>
      <p:sp>
        <p:nvSpPr>
          <p:cNvPr id="22" name="TextBox 21">
            <a:extLst>
              <a:ext uri="{FF2B5EF4-FFF2-40B4-BE49-F238E27FC236}">
                <a16:creationId xmlns:a16="http://schemas.microsoft.com/office/drawing/2014/main" id="{F85F5D65-B32A-9AB7-8932-6116D8928D71}"/>
              </a:ext>
            </a:extLst>
          </p:cNvPr>
          <p:cNvSpPr txBox="1"/>
          <p:nvPr/>
        </p:nvSpPr>
        <p:spPr>
          <a:xfrm>
            <a:off x="229554" y="3796386"/>
            <a:ext cx="6876096" cy="674928"/>
          </a:xfrm>
          <a:prstGeom prst="rect">
            <a:avLst/>
          </a:prstGeom>
          <a:noFill/>
        </p:spPr>
        <p:txBody>
          <a:bodyPr wrap="square">
            <a:spAutoFit/>
          </a:bodyPr>
          <a:lstStyle/>
          <a:p>
            <a:pPr>
              <a:lnSpc>
                <a:spcPct val="107000"/>
              </a:lnSpc>
              <a:spcAft>
                <a:spcPts val="800"/>
              </a:spcAft>
              <a:buNone/>
            </a:pPr>
            <a:r>
              <a:rPr lang="en-GB" sz="1800" kern="100" dirty="0">
                <a:effectLst/>
                <a:latin typeface="Segoe UI Variable Text" pitchFamily="2" charset="0"/>
                <a:ea typeface="Aptos" panose="020B0004020202020204" pitchFamily="34" charset="0"/>
                <a:cs typeface="Times New Roman" panose="02020603050405020304" pitchFamily="18" charset="0"/>
              </a:rPr>
              <a:t>A </a:t>
            </a:r>
            <a:r>
              <a:rPr lang="en-GB" sz="1800" b="1" kern="100" dirty="0">
                <a:solidFill>
                  <a:srgbClr val="FF0000"/>
                </a:solidFill>
                <a:effectLst/>
                <a:latin typeface="Segoe UI Variable Text" pitchFamily="2" charset="0"/>
                <a:ea typeface="Aptos" panose="020B0004020202020204" pitchFamily="34" charset="0"/>
                <a:cs typeface="Times New Roman" panose="02020603050405020304" pitchFamily="18" charset="0"/>
              </a:rPr>
              <a:t>risk</a:t>
            </a:r>
            <a:r>
              <a:rPr lang="en-GB" sz="1800" kern="100" dirty="0">
                <a:effectLst/>
                <a:latin typeface="Segoe UI Variable Text" pitchFamily="2" charset="0"/>
                <a:ea typeface="Aptos" panose="020B0004020202020204" pitchFamily="34" charset="0"/>
                <a:cs typeface="Times New Roman" panose="02020603050405020304" pitchFamily="18" charset="0"/>
              </a:rPr>
              <a:t> is something that could go wrong and negatively affect the business. </a:t>
            </a:r>
            <a:r>
              <a:rPr lang="en-GB" kern="100" dirty="0">
                <a:latin typeface="Segoe UI Variable Text" pitchFamily="2" charset="0"/>
                <a:ea typeface="Aptos" panose="020B0004020202020204" pitchFamily="34" charset="0"/>
                <a:cs typeface="Times New Roman" panose="02020603050405020304" pitchFamily="18" charset="0"/>
              </a:rPr>
              <a:t>This could be because: </a:t>
            </a:r>
            <a:endParaRPr lang="en-GB" sz="1800" kern="100" dirty="0">
              <a:effectLst/>
              <a:latin typeface="Segoe UI Variable Text" pitchFamily="2" charset="0"/>
              <a:ea typeface="Aptos" panose="020B0004020202020204" pitchFamily="34" charset="0"/>
              <a:cs typeface="Times New Roman" panose="02020603050405020304" pitchFamily="18" charset="0"/>
            </a:endParaRPr>
          </a:p>
        </p:txBody>
      </p:sp>
      <p:sp>
        <p:nvSpPr>
          <p:cNvPr id="24" name="TextBox 23">
            <a:extLst>
              <a:ext uri="{FF2B5EF4-FFF2-40B4-BE49-F238E27FC236}">
                <a16:creationId xmlns:a16="http://schemas.microsoft.com/office/drawing/2014/main" id="{11D5DD75-AD62-3F10-A26B-55C36F1D39F1}"/>
              </a:ext>
            </a:extLst>
          </p:cNvPr>
          <p:cNvSpPr txBox="1"/>
          <p:nvPr/>
        </p:nvSpPr>
        <p:spPr>
          <a:xfrm>
            <a:off x="229554" y="4561770"/>
            <a:ext cx="6876096" cy="2053896"/>
          </a:xfrm>
          <a:prstGeom prst="rect">
            <a:avLst/>
          </a:prstGeom>
          <a:noFill/>
        </p:spPr>
        <p:txBody>
          <a:bodyPr wrap="square">
            <a:spAutoFit/>
          </a:bodyPr>
          <a:lstStyle/>
          <a:p>
            <a:pPr marL="285750" indent="-285750">
              <a:lnSpc>
                <a:spcPct val="107000"/>
              </a:lnSpc>
              <a:spcAft>
                <a:spcPts val="800"/>
              </a:spcAft>
              <a:buFont typeface="Arial" panose="020B0604020202020204" pitchFamily="34" charset="0"/>
              <a:buChar char="•"/>
            </a:pPr>
            <a:r>
              <a:rPr lang="en-GB" sz="1800" kern="100" dirty="0">
                <a:effectLst/>
                <a:latin typeface="Segoe UI Variable Text" pitchFamily="2" charset="0"/>
                <a:ea typeface="Aptos" panose="020B0004020202020204" pitchFamily="34" charset="0"/>
                <a:cs typeface="Times New Roman" panose="02020603050405020304" pitchFamily="18" charset="0"/>
              </a:rPr>
              <a:t>A business </a:t>
            </a:r>
            <a:r>
              <a:rPr lang="en-GB" sz="1800" b="1" kern="100" dirty="0">
                <a:solidFill>
                  <a:srgbClr val="FF0000"/>
                </a:solidFill>
                <a:effectLst/>
                <a:latin typeface="Segoe UI Variable Text" pitchFamily="2" charset="0"/>
                <a:ea typeface="Aptos" panose="020B0004020202020204" pitchFamily="34" charset="0"/>
                <a:cs typeface="Times New Roman" panose="02020603050405020304" pitchFamily="18" charset="0"/>
              </a:rPr>
              <a:t>may fail </a:t>
            </a:r>
            <a:r>
              <a:rPr lang="en-GB" sz="1800" kern="100" dirty="0">
                <a:effectLst/>
                <a:latin typeface="Segoe UI Variable Text" pitchFamily="2" charset="0"/>
                <a:ea typeface="Aptos" panose="020B0004020202020204" pitchFamily="34" charset="0"/>
                <a:cs typeface="Times New Roman" panose="02020603050405020304" pitchFamily="18" charset="0"/>
              </a:rPr>
              <a:t>if it cannot attract enough customers or make enough money to cover costs.</a:t>
            </a:r>
          </a:p>
          <a:p>
            <a:pPr marL="285750" indent="-285750">
              <a:lnSpc>
                <a:spcPct val="107000"/>
              </a:lnSpc>
              <a:spcAft>
                <a:spcPts val="800"/>
              </a:spcAft>
              <a:buFont typeface="Arial" panose="020B0604020202020204" pitchFamily="34" charset="0"/>
              <a:buChar char="•"/>
            </a:pPr>
            <a:r>
              <a:rPr lang="en-GB" dirty="0">
                <a:latin typeface="Segoe UI Variable Text" pitchFamily="2" charset="0"/>
              </a:rPr>
              <a:t>Businesses often </a:t>
            </a:r>
            <a:r>
              <a:rPr lang="en-GB" b="1" dirty="0">
                <a:solidFill>
                  <a:srgbClr val="FF0000"/>
                </a:solidFill>
                <a:latin typeface="Segoe UI Variable Text" pitchFamily="2" charset="0"/>
              </a:rPr>
              <a:t>invest money</a:t>
            </a:r>
            <a:r>
              <a:rPr lang="en-GB" b="1" dirty="0">
                <a:latin typeface="Segoe UI Variable Text" pitchFamily="2" charset="0"/>
              </a:rPr>
              <a:t> </a:t>
            </a:r>
            <a:r>
              <a:rPr lang="en-GB" dirty="0">
                <a:latin typeface="Segoe UI Variable Text" pitchFamily="2" charset="0"/>
              </a:rPr>
              <a:t>into stock, equipment, buildings, advertising, or staff before making any profit.</a:t>
            </a:r>
          </a:p>
          <a:p>
            <a:pPr marL="285750" indent="-285750">
              <a:lnSpc>
                <a:spcPct val="107000"/>
              </a:lnSpc>
              <a:spcAft>
                <a:spcPts val="800"/>
              </a:spcAft>
              <a:buFont typeface="Arial" panose="020B0604020202020204" pitchFamily="34" charset="0"/>
              <a:buChar char="•"/>
            </a:pPr>
            <a:r>
              <a:rPr lang="en-GB" dirty="0">
                <a:latin typeface="Segoe UI Variable Text" pitchFamily="2" charset="0"/>
              </a:rPr>
              <a:t>Running a business can be uncertain. Unlike paid employment, business owners </a:t>
            </a:r>
            <a:r>
              <a:rPr lang="en-GB" b="1" dirty="0">
                <a:solidFill>
                  <a:srgbClr val="FF0000"/>
                </a:solidFill>
                <a:latin typeface="Segoe UI Variable Text" pitchFamily="2" charset="0"/>
              </a:rPr>
              <a:t>may not have a guaranteed income</a:t>
            </a:r>
            <a:r>
              <a:rPr lang="en-GB" dirty="0">
                <a:solidFill>
                  <a:srgbClr val="FF0000"/>
                </a:solidFill>
                <a:latin typeface="Segoe UI Variable Text" pitchFamily="2" charset="0"/>
              </a:rPr>
              <a:t>.</a:t>
            </a:r>
          </a:p>
        </p:txBody>
      </p:sp>
      <p:cxnSp>
        <p:nvCxnSpPr>
          <p:cNvPr id="25" name="Straight Connector 24">
            <a:extLst>
              <a:ext uri="{FF2B5EF4-FFF2-40B4-BE49-F238E27FC236}">
                <a16:creationId xmlns:a16="http://schemas.microsoft.com/office/drawing/2014/main" id="{696AA7DB-BE02-9CFF-3336-080D19A688A0}"/>
              </a:ext>
            </a:extLst>
          </p:cNvPr>
          <p:cNvCxnSpPr>
            <a:cxnSpLocks/>
          </p:cNvCxnSpPr>
          <p:nvPr/>
        </p:nvCxnSpPr>
        <p:spPr>
          <a:xfrm>
            <a:off x="7271674" y="1142461"/>
            <a:ext cx="0" cy="5564556"/>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27" name="TextBox 26">
            <a:extLst>
              <a:ext uri="{FF2B5EF4-FFF2-40B4-BE49-F238E27FC236}">
                <a16:creationId xmlns:a16="http://schemas.microsoft.com/office/drawing/2014/main" id="{B88688C1-3751-FAC2-2BFD-693B2214C103}"/>
              </a:ext>
            </a:extLst>
          </p:cNvPr>
          <p:cNvSpPr txBox="1"/>
          <p:nvPr/>
        </p:nvSpPr>
        <p:spPr>
          <a:xfrm>
            <a:off x="7437699" y="1974697"/>
            <a:ext cx="4529509" cy="1400704"/>
          </a:xfrm>
          <a:prstGeom prst="rect">
            <a:avLst/>
          </a:prstGeom>
          <a:noFill/>
        </p:spPr>
        <p:txBody>
          <a:bodyPr wrap="square">
            <a:spAutoFit/>
          </a:bodyPr>
          <a:lstStyle/>
          <a:p>
            <a:pPr>
              <a:lnSpc>
                <a:spcPct val="107000"/>
              </a:lnSpc>
              <a:spcAft>
                <a:spcPts val="800"/>
              </a:spcAft>
              <a:buNone/>
            </a:pPr>
            <a:r>
              <a:rPr lang="en-GB" sz="1600" kern="100" dirty="0">
                <a:effectLst/>
                <a:latin typeface="Segoe UI Variable Text" pitchFamily="2" charset="0"/>
                <a:ea typeface="Aptos" panose="020B0004020202020204" pitchFamily="34" charset="0"/>
                <a:cs typeface="Times New Roman" panose="02020603050405020304" pitchFamily="18" charset="0"/>
              </a:rPr>
              <a:t>A person opens a new café in a town with several popular cafés already nearby. Customers continue using the existing cafés, so the new business struggles to survive and eventually closes.</a:t>
            </a:r>
          </a:p>
        </p:txBody>
      </p:sp>
      <p:sp>
        <p:nvSpPr>
          <p:cNvPr id="30" name="TextBox 29">
            <a:extLst>
              <a:ext uri="{FF2B5EF4-FFF2-40B4-BE49-F238E27FC236}">
                <a16:creationId xmlns:a16="http://schemas.microsoft.com/office/drawing/2014/main" id="{409E9541-8C3D-65CF-1B02-9D61C5967449}"/>
              </a:ext>
            </a:extLst>
          </p:cNvPr>
          <p:cNvSpPr txBox="1"/>
          <p:nvPr/>
        </p:nvSpPr>
        <p:spPr>
          <a:xfrm>
            <a:off x="7439357" y="3497633"/>
            <a:ext cx="2239700" cy="3118033"/>
          </a:xfrm>
          <a:prstGeom prst="rect">
            <a:avLst/>
          </a:prstGeom>
          <a:noFill/>
          <a:ln>
            <a:solidFill>
              <a:schemeClr val="tx1"/>
            </a:solidFill>
            <a:prstDash val="dash"/>
          </a:ln>
        </p:spPr>
        <p:txBody>
          <a:bodyPr wrap="square">
            <a:spAutoFit/>
          </a:bodyPr>
          <a:lstStyle/>
          <a:p>
            <a:pPr>
              <a:lnSpc>
                <a:spcPct val="107000"/>
              </a:lnSpc>
              <a:spcAft>
                <a:spcPts val="800"/>
              </a:spcAft>
              <a:buNone/>
            </a:pPr>
            <a:r>
              <a:rPr lang="en-GB" sz="1600" b="1" kern="100" dirty="0">
                <a:effectLst/>
                <a:latin typeface="Segoe UI Variable Text" pitchFamily="2" charset="0"/>
                <a:ea typeface="Aptos" panose="020B0004020202020204" pitchFamily="34" charset="0"/>
                <a:cs typeface="Times New Roman" panose="02020603050405020304" pitchFamily="18" charset="0"/>
              </a:rPr>
              <a:t>Impact</a:t>
            </a:r>
            <a:endParaRPr lang="en-GB" sz="1600" kern="100" dirty="0">
              <a:effectLst/>
              <a:latin typeface="Segoe UI Variable Text" pitchFamily="2" charset="0"/>
              <a:ea typeface="Aptos" panose="020B0004020202020204" pitchFamily="34" charset="0"/>
              <a:cs typeface="Times New Roman" panose="02020603050405020304" pitchFamily="18" charset="0"/>
            </a:endParaRPr>
          </a:p>
          <a:p>
            <a:pPr marL="342900" lvl="0" indent="-342900">
              <a:lnSpc>
                <a:spcPct val="107000"/>
              </a:lnSpc>
              <a:spcAft>
                <a:spcPts val="800"/>
              </a:spcAft>
              <a:buSzPts val="1000"/>
              <a:buFont typeface="Symbol" panose="05050102010706020507" pitchFamily="18" charset="2"/>
              <a:buChar char=""/>
              <a:tabLst>
                <a:tab pos="457200" algn="l"/>
              </a:tabLst>
            </a:pPr>
            <a:r>
              <a:rPr lang="en-GB" sz="1600" kern="100" dirty="0">
                <a:effectLst/>
                <a:latin typeface="Segoe UI Variable Text" pitchFamily="2" charset="0"/>
                <a:ea typeface="Aptos" panose="020B0004020202020204" pitchFamily="34" charset="0"/>
                <a:cs typeface="Times New Roman" panose="02020603050405020304" pitchFamily="18" charset="0"/>
              </a:rPr>
              <a:t>Employees lose jobs </a:t>
            </a:r>
          </a:p>
          <a:p>
            <a:pPr marL="342900" lvl="0" indent="-342900">
              <a:lnSpc>
                <a:spcPct val="107000"/>
              </a:lnSpc>
              <a:spcAft>
                <a:spcPts val="800"/>
              </a:spcAft>
              <a:buSzPts val="1000"/>
              <a:buFont typeface="Symbol" panose="05050102010706020507" pitchFamily="18" charset="2"/>
              <a:buChar char=""/>
              <a:tabLst>
                <a:tab pos="457200" algn="l"/>
              </a:tabLst>
            </a:pPr>
            <a:r>
              <a:rPr lang="en-GB" sz="1600" kern="100" dirty="0">
                <a:effectLst/>
                <a:latin typeface="Segoe UI Variable Text" pitchFamily="2" charset="0"/>
                <a:ea typeface="Aptos" panose="020B0004020202020204" pitchFamily="34" charset="0"/>
                <a:cs typeface="Times New Roman" panose="02020603050405020304" pitchFamily="18" charset="0"/>
              </a:rPr>
              <a:t>Owners may lose savings </a:t>
            </a:r>
          </a:p>
          <a:p>
            <a:pPr marL="342900" lvl="0" indent="-342900">
              <a:lnSpc>
                <a:spcPct val="107000"/>
              </a:lnSpc>
              <a:spcAft>
                <a:spcPts val="800"/>
              </a:spcAft>
              <a:buSzPts val="1000"/>
              <a:buFont typeface="Symbol" panose="05050102010706020507" pitchFamily="18" charset="2"/>
              <a:buChar char=""/>
              <a:tabLst>
                <a:tab pos="457200" algn="l"/>
              </a:tabLst>
            </a:pPr>
            <a:r>
              <a:rPr lang="en-GB" sz="1600" kern="100" dirty="0">
                <a:effectLst/>
                <a:latin typeface="Segoe UI Variable Text" pitchFamily="2" charset="0"/>
                <a:ea typeface="Aptos" panose="020B0004020202020204" pitchFamily="34" charset="0"/>
                <a:cs typeface="Times New Roman" panose="02020603050405020304" pitchFamily="18" charset="0"/>
              </a:rPr>
              <a:t>Suppliers may lose a customer </a:t>
            </a:r>
          </a:p>
          <a:p>
            <a:pPr marL="342900" lvl="0" indent="-342900">
              <a:lnSpc>
                <a:spcPct val="107000"/>
              </a:lnSpc>
              <a:spcAft>
                <a:spcPts val="800"/>
              </a:spcAft>
              <a:buSzPts val="1000"/>
              <a:buFont typeface="Symbol" panose="05050102010706020507" pitchFamily="18" charset="2"/>
              <a:buChar char=""/>
              <a:tabLst>
                <a:tab pos="457200" algn="l"/>
              </a:tabLst>
            </a:pPr>
            <a:r>
              <a:rPr lang="en-GB" sz="1600" kern="100" dirty="0">
                <a:effectLst/>
                <a:latin typeface="Segoe UI Variable Text" pitchFamily="2" charset="0"/>
                <a:ea typeface="Aptos" panose="020B0004020202020204" pitchFamily="34" charset="0"/>
                <a:cs typeface="Times New Roman" panose="02020603050405020304" pitchFamily="18" charset="0"/>
              </a:rPr>
              <a:t>Confidence and reputation may be damaged </a:t>
            </a:r>
          </a:p>
        </p:txBody>
      </p:sp>
      <p:pic>
        <p:nvPicPr>
          <p:cNvPr id="34" name="Picture 33">
            <a:extLst>
              <a:ext uri="{FF2B5EF4-FFF2-40B4-BE49-F238E27FC236}">
                <a16:creationId xmlns:a16="http://schemas.microsoft.com/office/drawing/2014/main" id="{B592D747-6FAF-550F-C1E4-3C4343FAD18C}"/>
              </a:ext>
            </a:extLst>
          </p:cNvPr>
          <p:cNvPicPr>
            <a:picLocks noChangeAspect="1"/>
          </p:cNvPicPr>
          <p:nvPr/>
        </p:nvPicPr>
        <p:blipFill>
          <a:blip r:embed="rId5"/>
          <a:stretch>
            <a:fillRect/>
          </a:stretch>
        </p:blipFill>
        <p:spPr>
          <a:xfrm>
            <a:off x="9846739" y="3536225"/>
            <a:ext cx="2105025" cy="2105025"/>
          </a:xfrm>
          <a:prstGeom prst="rect">
            <a:avLst/>
          </a:prstGeom>
        </p:spPr>
      </p:pic>
    </p:spTree>
    <p:extLst>
      <p:ext uri="{BB962C8B-B14F-4D97-AF65-F5344CB8AC3E}">
        <p14:creationId xmlns:p14="http://schemas.microsoft.com/office/powerpoint/2010/main" val="9750391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46D600-9BD9-4A12-3556-D987A71688A7}"/>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174C9D18-8A91-259D-612E-4E0C415CB5C3}"/>
              </a:ext>
            </a:extLst>
          </p:cNvPr>
          <p:cNvSpPr txBox="1"/>
          <p:nvPr/>
        </p:nvSpPr>
        <p:spPr>
          <a:xfrm>
            <a:off x="125729" y="134273"/>
            <a:ext cx="6640831"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Risk v Reward</a:t>
            </a:r>
          </a:p>
        </p:txBody>
      </p:sp>
      <p:sp>
        <p:nvSpPr>
          <p:cNvPr id="4" name="Rectangle 3">
            <a:extLst>
              <a:ext uri="{FF2B5EF4-FFF2-40B4-BE49-F238E27FC236}">
                <a16:creationId xmlns:a16="http://schemas.microsoft.com/office/drawing/2014/main" id="{17E5CB14-BC3E-F0D5-9EC8-CB7E5B4D4112}"/>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ABB7B1D4-EE7C-0792-0ED9-62774A201310}"/>
              </a:ext>
            </a:extLst>
          </p:cNvPr>
          <p:cNvSpPr txBox="1"/>
          <p:nvPr/>
        </p:nvSpPr>
        <p:spPr>
          <a:xfrm>
            <a:off x="224790" y="1142461"/>
            <a:ext cx="6880860" cy="1994649"/>
          </a:xfrm>
          <a:prstGeom prst="rect">
            <a:avLst/>
          </a:prstGeom>
          <a:noFill/>
        </p:spPr>
        <p:txBody>
          <a:bodyPr wrap="square">
            <a:spAutoFit/>
          </a:bodyPr>
          <a:lstStyle/>
          <a:p>
            <a:r>
              <a:rPr lang="en-GB" sz="2400" b="1" dirty="0">
                <a:latin typeface="Segoe UI Variable Text" pitchFamily="2" charset="0"/>
              </a:rPr>
              <a:t>What does it mean by risk v reward?</a:t>
            </a:r>
          </a:p>
          <a:p>
            <a:endParaRPr lang="en-GB" sz="2400" dirty="0">
              <a:latin typeface="Segoe UI Variable Text" pitchFamily="2" charset="0"/>
            </a:endParaRPr>
          </a:p>
          <a:p>
            <a:pPr>
              <a:lnSpc>
                <a:spcPct val="107000"/>
              </a:lnSpc>
              <a:spcAft>
                <a:spcPts val="800"/>
              </a:spcAft>
              <a:buNone/>
            </a:pPr>
            <a:r>
              <a:rPr lang="en-GB" kern="100" dirty="0">
                <a:latin typeface="Segoe UI Variable Text" pitchFamily="2" charset="0"/>
                <a:ea typeface="Aptos" panose="020B0004020202020204" pitchFamily="34" charset="0"/>
                <a:cs typeface="Times New Roman" panose="02020603050405020304" pitchFamily="18" charset="0"/>
              </a:rPr>
              <a:t>The relationship between </a:t>
            </a:r>
            <a:r>
              <a:rPr lang="en-GB" b="1" kern="100" dirty="0">
                <a:latin typeface="Segoe UI Variable Text" pitchFamily="2" charset="0"/>
                <a:ea typeface="Aptos" panose="020B0004020202020204" pitchFamily="34" charset="0"/>
                <a:cs typeface="Times New Roman" panose="02020603050405020304" pitchFamily="18" charset="0"/>
              </a:rPr>
              <a:t>risk and reward</a:t>
            </a:r>
            <a:r>
              <a:rPr lang="en-GB" kern="100" dirty="0">
                <a:latin typeface="Segoe UI Variable Text" pitchFamily="2" charset="0"/>
                <a:ea typeface="Aptos" panose="020B0004020202020204" pitchFamily="34" charset="0"/>
                <a:cs typeface="Times New Roman" panose="02020603050405020304" pitchFamily="18" charset="0"/>
              </a:rPr>
              <a:t> is a key part of business activity. In business, people often take risks in the hope of gaining rewards. Usually, the </a:t>
            </a:r>
            <a:r>
              <a:rPr lang="en-GB" b="1" kern="100" dirty="0">
                <a:latin typeface="Segoe UI Variable Text" pitchFamily="2" charset="0"/>
                <a:ea typeface="Aptos" panose="020B0004020202020204" pitchFamily="34" charset="0"/>
                <a:cs typeface="Times New Roman" panose="02020603050405020304" pitchFamily="18" charset="0"/>
              </a:rPr>
              <a:t>greater the risk, the greater the potential reward, </a:t>
            </a:r>
            <a:r>
              <a:rPr lang="en-GB" kern="100" dirty="0">
                <a:latin typeface="Segoe UI Variable Text" pitchFamily="2" charset="0"/>
                <a:ea typeface="Aptos" panose="020B0004020202020204" pitchFamily="34" charset="0"/>
                <a:cs typeface="Times New Roman" panose="02020603050405020304" pitchFamily="18" charset="0"/>
              </a:rPr>
              <a:t>but there is also a higher chance of failure.</a:t>
            </a:r>
          </a:p>
        </p:txBody>
      </p:sp>
      <p:pic>
        <p:nvPicPr>
          <p:cNvPr id="32" name="Picture 31">
            <a:extLst>
              <a:ext uri="{FF2B5EF4-FFF2-40B4-BE49-F238E27FC236}">
                <a16:creationId xmlns:a16="http://schemas.microsoft.com/office/drawing/2014/main" id="{9B3711D3-1E57-ACC1-3718-656999C2D1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pic>
        <p:nvPicPr>
          <p:cNvPr id="16" name="Graphic 15" descr="Thumbs up sign with solid fill">
            <a:extLst>
              <a:ext uri="{FF2B5EF4-FFF2-40B4-BE49-F238E27FC236}">
                <a16:creationId xmlns:a16="http://schemas.microsoft.com/office/drawing/2014/main" id="{65635442-FBA6-4C29-659C-83EF14A72856}"/>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545335" y="51305"/>
            <a:ext cx="727003" cy="727003"/>
          </a:xfrm>
          <a:prstGeom prst="rect">
            <a:avLst/>
          </a:prstGeom>
        </p:spPr>
      </p:pic>
      <p:sp>
        <p:nvSpPr>
          <p:cNvPr id="17" name="TextBox 16">
            <a:extLst>
              <a:ext uri="{FF2B5EF4-FFF2-40B4-BE49-F238E27FC236}">
                <a16:creationId xmlns:a16="http://schemas.microsoft.com/office/drawing/2014/main" id="{DB0C988C-56FB-6074-D336-549E672E12F4}"/>
              </a:ext>
            </a:extLst>
          </p:cNvPr>
          <p:cNvSpPr txBox="1"/>
          <p:nvPr/>
        </p:nvSpPr>
        <p:spPr>
          <a:xfrm>
            <a:off x="7271674" y="132574"/>
            <a:ext cx="4814767"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Complete </a:t>
            </a:r>
            <a:r>
              <a:rPr lang="en-GB" sz="1800" b="1" dirty="0">
                <a:latin typeface="Segoe UI Variable Text" pitchFamily="2" charset="0"/>
              </a:rPr>
              <a:t>Q4 of Task 1</a:t>
            </a:r>
            <a:r>
              <a:rPr lang="en-GB" sz="1800" dirty="0">
                <a:latin typeface="Segoe UI Variable Text" pitchFamily="2" charset="0"/>
              </a:rPr>
              <a:t> in the student workbook.</a:t>
            </a:r>
          </a:p>
        </p:txBody>
      </p:sp>
      <p:sp>
        <p:nvSpPr>
          <p:cNvPr id="14" name="TextBox 13">
            <a:extLst>
              <a:ext uri="{FF2B5EF4-FFF2-40B4-BE49-F238E27FC236}">
                <a16:creationId xmlns:a16="http://schemas.microsoft.com/office/drawing/2014/main" id="{30590AD7-AEE3-6DF2-BE61-293455B1E321}"/>
              </a:ext>
            </a:extLst>
          </p:cNvPr>
          <p:cNvSpPr txBox="1"/>
          <p:nvPr/>
        </p:nvSpPr>
        <p:spPr>
          <a:xfrm>
            <a:off x="7437699" y="1172818"/>
            <a:ext cx="4460999" cy="646331"/>
          </a:xfrm>
          <a:prstGeom prst="rect">
            <a:avLst/>
          </a:prstGeom>
          <a:noFill/>
        </p:spPr>
        <p:txBody>
          <a:bodyPr wrap="square">
            <a:spAutoFit/>
          </a:bodyPr>
          <a:lstStyle/>
          <a:p>
            <a:pPr algn="ctr"/>
            <a:r>
              <a:rPr lang="en-GB" sz="1800" b="1" dirty="0">
                <a:latin typeface="Segoe UI Variable Text" pitchFamily="2" charset="0"/>
              </a:rPr>
              <a:t>Learning in Context: Example of business success</a:t>
            </a:r>
          </a:p>
        </p:txBody>
      </p:sp>
      <p:sp>
        <p:nvSpPr>
          <p:cNvPr id="20" name="TextBox 19">
            <a:extLst>
              <a:ext uri="{FF2B5EF4-FFF2-40B4-BE49-F238E27FC236}">
                <a16:creationId xmlns:a16="http://schemas.microsoft.com/office/drawing/2014/main" id="{146744D4-77F1-29FB-CD55-2368CB25787F}"/>
              </a:ext>
            </a:extLst>
          </p:cNvPr>
          <p:cNvSpPr txBox="1"/>
          <p:nvPr/>
        </p:nvSpPr>
        <p:spPr>
          <a:xfrm>
            <a:off x="224790" y="3351559"/>
            <a:ext cx="6134100" cy="369332"/>
          </a:xfrm>
          <a:prstGeom prst="rect">
            <a:avLst/>
          </a:prstGeom>
          <a:noFill/>
        </p:spPr>
        <p:txBody>
          <a:bodyPr wrap="square">
            <a:spAutoFit/>
          </a:bodyPr>
          <a:lstStyle/>
          <a:p>
            <a:r>
              <a:rPr lang="en-GB" sz="1800" b="1" dirty="0">
                <a:solidFill>
                  <a:srgbClr val="00B050"/>
                </a:solidFill>
                <a:latin typeface="Segoe UI Variable Text" pitchFamily="2" charset="0"/>
              </a:rPr>
              <a:t>What is meant by reward?</a:t>
            </a:r>
          </a:p>
        </p:txBody>
      </p:sp>
      <p:sp>
        <p:nvSpPr>
          <p:cNvPr id="22" name="TextBox 21">
            <a:extLst>
              <a:ext uri="{FF2B5EF4-FFF2-40B4-BE49-F238E27FC236}">
                <a16:creationId xmlns:a16="http://schemas.microsoft.com/office/drawing/2014/main" id="{F3AA299A-055C-7E7A-BA32-3081BD9F3BC3}"/>
              </a:ext>
            </a:extLst>
          </p:cNvPr>
          <p:cNvSpPr txBox="1"/>
          <p:nvPr/>
        </p:nvSpPr>
        <p:spPr>
          <a:xfrm>
            <a:off x="229554" y="3796386"/>
            <a:ext cx="6876096" cy="646331"/>
          </a:xfrm>
          <a:prstGeom prst="rect">
            <a:avLst/>
          </a:prstGeom>
          <a:noFill/>
        </p:spPr>
        <p:txBody>
          <a:bodyPr wrap="square">
            <a:spAutoFit/>
          </a:bodyPr>
          <a:lstStyle/>
          <a:p>
            <a:r>
              <a:rPr lang="en-GB" dirty="0">
                <a:latin typeface="Segoe UI Variable Text" pitchFamily="2" charset="0"/>
              </a:rPr>
              <a:t>A </a:t>
            </a:r>
            <a:r>
              <a:rPr lang="en-GB" b="1" dirty="0">
                <a:solidFill>
                  <a:srgbClr val="00B050"/>
                </a:solidFill>
                <a:latin typeface="Segoe UI Variable Text" pitchFamily="2" charset="0"/>
              </a:rPr>
              <a:t>reward</a:t>
            </a:r>
            <a:r>
              <a:rPr lang="en-GB" dirty="0">
                <a:latin typeface="Segoe UI Variable Text" pitchFamily="2" charset="0"/>
              </a:rPr>
              <a:t> is a positive outcome gained from taking risks in business.</a:t>
            </a:r>
          </a:p>
        </p:txBody>
      </p:sp>
      <p:sp>
        <p:nvSpPr>
          <p:cNvPr id="24" name="TextBox 23">
            <a:extLst>
              <a:ext uri="{FF2B5EF4-FFF2-40B4-BE49-F238E27FC236}">
                <a16:creationId xmlns:a16="http://schemas.microsoft.com/office/drawing/2014/main" id="{45767CF6-7AEC-4DB7-122F-BE29CA1AA264}"/>
              </a:ext>
            </a:extLst>
          </p:cNvPr>
          <p:cNvSpPr txBox="1"/>
          <p:nvPr/>
        </p:nvSpPr>
        <p:spPr>
          <a:xfrm>
            <a:off x="229554" y="4561770"/>
            <a:ext cx="6876096" cy="1754326"/>
          </a:xfrm>
          <a:prstGeom prst="rect">
            <a:avLst/>
          </a:prstGeom>
          <a:noFill/>
        </p:spPr>
        <p:txBody>
          <a:bodyPr wrap="square">
            <a:spAutoFit/>
          </a:bodyPr>
          <a:lstStyle/>
          <a:p>
            <a:pPr marL="285750" indent="-285750">
              <a:buFont typeface="Arial" panose="020B0604020202020204" pitchFamily="34" charset="0"/>
              <a:buChar char="•"/>
            </a:pPr>
            <a:r>
              <a:rPr lang="en-GB" dirty="0">
                <a:latin typeface="Segoe UI Variable Text" pitchFamily="2" charset="0"/>
              </a:rPr>
              <a:t>If a business </a:t>
            </a:r>
            <a:r>
              <a:rPr lang="en-GB" b="1" dirty="0">
                <a:solidFill>
                  <a:srgbClr val="00B050"/>
                </a:solidFill>
                <a:latin typeface="Segoe UI Variable Text" pitchFamily="2" charset="0"/>
              </a:rPr>
              <a:t>performs well</a:t>
            </a:r>
            <a:r>
              <a:rPr lang="en-GB" dirty="0">
                <a:latin typeface="Segoe UI Variable Text" pitchFamily="2" charset="0"/>
              </a:rPr>
              <a:t>, it can grow, gain customers, and become well known.</a:t>
            </a:r>
          </a:p>
          <a:p>
            <a:pPr marL="285750" indent="-285750">
              <a:buFont typeface="Arial" panose="020B0604020202020204" pitchFamily="34" charset="0"/>
              <a:buChar char="•"/>
            </a:pPr>
            <a:r>
              <a:rPr lang="en-GB" b="1" dirty="0">
                <a:solidFill>
                  <a:srgbClr val="00B050"/>
                </a:solidFill>
                <a:latin typeface="Segoe UI Variable Text" pitchFamily="2" charset="0"/>
              </a:rPr>
              <a:t>Profit</a:t>
            </a:r>
            <a:r>
              <a:rPr lang="en-GB" dirty="0">
                <a:latin typeface="Segoe UI Variable Text" pitchFamily="2" charset="0"/>
              </a:rPr>
              <a:t> is the money left after all business costs are paid. It is one of the main rewards for entrepreneurs.</a:t>
            </a:r>
          </a:p>
          <a:p>
            <a:pPr marL="285750" indent="-285750">
              <a:buFont typeface="Arial" panose="020B0604020202020204" pitchFamily="34" charset="0"/>
              <a:buChar char="•"/>
            </a:pPr>
            <a:r>
              <a:rPr lang="en-GB" dirty="0">
                <a:latin typeface="Segoe UI Variable Text" pitchFamily="2" charset="0"/>
              </a:rPr>
              <a:t>Business owners can make their </a:t>
            </a:r>
            <a:r>
              <a:rPr lang="en-GB" b="1" dirty="0">
                <a:solidFill>
                  <a:srgbClr val="00B050"/>
                </a:solidFill>
                <a:latin typeface="Segoe UI Variable Text" pitchFamily="2" charset="0"/>
              </a:rPr>
              <a:t>own decisions </a:t>
            </a:r>
            <a:r>
              <a:rPr lang="en-GB" dirty="0">
                <a:latin typeface="Segoe UI Variable Text" pitchFamily="2" charset="0"/>
              </a:rPr>
              <a:t>and be their </a:t>
            </a:r>
            <a:r>
              <a:rPr lang="en-GB" b="1" dirty="0">
                <a:solidFill>
                  <a:srgbClr val="00B050"/>
                </a:solidFill>
                <a:latin typeface="Segoe UI Variable Text" pitchFamily="2" charset="0"/>
              </a:rPr>
              <a:t>own boss.</a:t>
            </a:r>
          </a:p>
        </p:txBody>
      </p:sp>
      <p:cxnSp>
        <p:nvCxnSpPr>
          <p:cNvPr id="25" name="Straight Connector 24">
            <a:extLst>
              <a:ext uri="{FF2B5EF4-FFF2-40B4-BE49-F238E27FC236}">
                <a16:creationId xmlns:a16="http://schemas.microsoft.com/office/drawing/2014/main" id="{C1E10773-7BAE-9C00-D705-EA9B3AA4D8ED}"/>
              </a:ext>
            </a:extLst>
          </p:cNvPr>
          <p:cNvCxnSpPr>
            <a:cxnSpLocks/>
          </p:cNvCxnSpPr>
          <p:nvPr/>
        </p:nvCxnSpPr>
        <p:spPr>
          <a:xfrm>
            <a:off x="7271674" y="1142461"/>
            <a:ext cx="0" cy="5564556"/>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27" name="TextBox 26">
            <a:extLst>
              <a:ext uri="{FF2B5EF4-FFF2-40B4-BE49-F238E27FC236}">
                <a16:creationId xmlns:a16="http://schemas.microsoft.com/office/drawing/2014/main" id="{0B573B7C-FBEC-C5D7-6795-D70BA4BB8E63}"/>
              </a:ext>
            </a:extLst>
          </p:cNvPr>
          <p:cNvSpPr txBox="1"/>
          <p:nvPr/>
        </p:nvSpPr>
        <p:spPr>
          <a:xfrm>
            <a:off x="7437699" y="1974697"/>
            <a:ext cx="4529509" cy="863378"/>
          </a:xfrm>
          <a:prstGeom prst="rect">
            <a:avLst/>
          </a:prstGeom>
          <a:noFill/>
        </p:spPr>
        <p:txBody>
          <a:bodyPr wrap="square">
            <a:spAutoFit/>
          </a:bodyPr>
          <a:lstStyle/>
          <a:p>
            <a:pPr>
              <a:lnSpc>
                <a:spcPct val="107000"/>
              </a:lnSpc>
              <a:spcAft>
                <a:spcPts val="800"/>
              </a:spcAft>
              <a:buNone/>
            </a:pPr>
            <a:r>
              <a:rPr lang="en-GB" sz="1600" kern="100" dirty="0">
                <a:effectLst/>
                <a:latin typeface="Segoe UI Variable Text" pitchFamily="2" charset="0"/>
                <a:ea typeface="Aptos" panose="020B0004020202020204" pitchFamily="34" charset="0"/>
                <a:cs typeface="Times New Roman" panose="02020603050405020304" pitchFamily="18" charset="0"/>
              </a:rPr>
              <a:t>Apple started as a small company but became one of the world’s most successful businesses through innovation and risk-taking.</a:t>
            </a:r>
          </a:p>
        </p:txBody>
      </p:sp>
      <p:sp>
        <p:nvSpPr>
          <p:cNvPr id="30" name="TextBox 29">
            <a:extLst>
              <a:ext uri="{FF2B5EF4-FFF2-40B4-BE49-F238E27FC236}">
                <a16:creationId xmlns:a16="http://schemas.microsoft.com/office/drawing/2014/main" id="{E0FF1B0F-47F8-66EA-7C3D-2A97F659AF38}"/>
              </a:ext>
            </a:extLst>
          </p:cNvPr>
          <p:cNvSpPr txBox="1"/>
          <p:nvPr/>
        </p:nvSpPr>
        <p:spPr>
          <a:xfrm>
            <a:off x="7439356" y="3147170"/>
            <a:ext cx="1933243" cy="2591094"/>
          </a:xfrm>
          <a:prstGeom prst="rect">
            <a:avLst/>
          </a:prstGeom>
          <a:noFill/>
          <a:ln>
            <a:solidFill>
              <a:schemeClr val="tx1"/>
            </a:solidFill>
            <a:prstDash val="dash"/>
          </a:ln>
        </p:spPr>
        <p:txBody>
          <a:bodyPr wrap="square">
            <a:spAutoFit/>
          </a:bodyPr>
          <a:lstStyle/>
          <a:p>
            <a:pPr>
              <a:lnSpc>
                <a:spcPct val="107000"/>
              </a:lnSpc>
              <a:spcAft>
                <a:spcPts val="800"/>
              </a:spcAft>
              <a:buNone/>
            </a:pPr>
            <a:r>
              <a:rPr lang="en-GB" sz="1600" b="1" kern="100" dirty="0">
                <a:effectLst/>
                <a:latin typeface="Segoe UI Variable Text" pitchFamily="2" charset="0"/>
                <a:ea typeface="Aptos" panose="020B0004020202020204" pitchFamily="34" charset="0"/>
                <a:cs typeface="Times New Roman" panose="02020603050405020304" pitchFamily="18" charset="0"/>
              </a:rPr>
              <a:t>Impact</a:t>
            </a:r>
            <a:endParaRPr lang="en-GB" sz="1600" kern="100" dirty="0">
              <a:effectLst/>
              <a:latin typeface="Segoe UI Variable Text" pitchFamily="2" charset="0"/>
              <a:ea typeface="Aptos" panose="020B0004020202020204" pitchFamily="34" charset="0"/>
              <a:cs typeface="Times New Roman" panose="02020603050405020304" pitchFamily="18" charset="0"/>
            </a:endParaRPr>
          </a:p>
          <a:p>
            <a:pPr marL="342900" lvl="0" indent="-342900">
              <a:lnSpc>
                <a:spcPct val="107000"/>
              </a:lnSpc>
              <a:spcAft>
                <a:spcPts val="800"/>
              </a:spcAft>
              <a:buSzPts val="1000"/>
              <a:buFont typeface="Symbol" panose="05050102010706020507" pitchFamily="18" charset="2"/>
              <a:buChar char=""/>
              <a:tabLst>
                <a:tab pos="457200" algn="l"/>
              </a:tabLst>
            </a:pPr>
            <a:r>
              <a:rPr lang="en-GB" sz="1600" kern="100" dirty="0">
                <a:latin typeface="Segoe UI Variable Text" pitchFamily="2" charset="0"/>
                <a:ea typeface="Aptos" panose="020B0004020202020204" pitchFamily="34" charset="0"/>
                <a:cs typeface="Times New Roman" panose="02020603050405020304" pitchFamily="18" charset="0"/>
              </a:rPr>
              <a:t>I</a:t>
            </a:r>
            <a:r>
              <a:rPr lang="en-GB" sz="1600" kern="100" dirty="0">
                <a:effectLst/>
                <a:latin typeface="Segoe UI Variable Text" pitchFamily="2" charset="0"/>
                <a:ea typeface="Aptos" panose="020B0004020202020204" pitchFamily="34" charset="0"/>
                <a:cs typeface="Times New Roman" panose="02020603050405020304" pitchFamily="18" charset="0"/>
              </a:rPr>
              <a:t>ncreased sales </a:t>
            </a:r>
          </a:p>
          <a:p>
            <a:pPr marL="342900" lvl="0" indent="-342900">
              <a:lnSpc>
                <a:spcPct val="107000"/>
              </a:lnSpc>
              <a:spcAft>
                <a:spcPts val="800"/>
              </a:spcAft>
              <a:buSzPts val="1000"/>
              <a:buFont typeface="Symbol" panose="05050102010706020507" pitchFamily="18" charset="2"/>
              <a:buChar char=""/>
              <a:tabLst>
                <a:tab pos="457200" algn="l"/>
              </a:tabLst>
            </a:pPr>
            <a:r>
              <a:rPr lang="en-GB" sz="1600" kern="100" dirty="0">
                <a:effectLst/>
                <a:latin typeface="Segoe UI Variable Text" pitchFamily="2" charset="0"/>
                <a:ea typeface="Aptos" panose="020B0004020202020204" pitchFamily="34" charset="0"/>
                <a:cs typeface="Times New Roman" panose="02020603050405020304" pitchFamily="18" charset="0"/>
              </a:rPr>
              <a:t>More customers </a:t>
            </a:r>
          </a:p>
          <a:p>
            <a:pPr marL="342900" lvl="0" indent="-342900">
              <a:lnSpc>
                <a:spcPct val="107000"/>
              </a:lnSpc>
              <a:spcAft>
                <a:spcPts val="800"/>
              </a:spcAft>
              <a:buSzPts val="1000"/>
              <a:buFont typeface="Symbol" panose="05050102010706020507" pitchFamily="18" charset="2"/>
              <a:buChar char=""/>
              <a:tabLst>
                <a:tab pos="457200" algn="l"/>
              </a:tabLst>
            </a:pPr>
            <a:r>
              <a:rPr lang="en-GB" sz="1600" kern="100" dirty="0">
                <a:effectLst/>
                <a:latin typeface="Segoe UI Variable Text" pitchFamily="2" charset="0"/>
                <a:ea typeface="Aptos" panose="020B0004020202020204" pitchFamily="34" charset="0"/>
                <a:cs typeface="Times New Roman" panose="02020603050405020304" pitchFamily="18" charset="0"/>
              </a:rPr>
              <a:t>Expansion into new markets </a:t>
            </a:r>
          </a:p>
          <a:p>
            <a:pPr marL="342900" lvl="0" indent="-342900">
              <a:lnSpc>
                <a:spcPct val="107000"/>
              </a:lnSpc>
              <a:spcAft>
                <a:spcPts val="800"/>
              </a:spcAft>
              <a:buSzPts val="1000"/>
              <a:buFont typeface="Symbol" panose="05050102010706020507" pitchFamily="18" charset="2"/>
              <a:buChar char=""/>
              <a:tabLst>
                <a:tab pos="457200" algn="l"/>
              </a:tabLst>
            </a:pPr>
            <a:r>
              <a:rPr lang="en-GB" sz="1600" kern="100" dirty="0">
                <a:effectLst/>
                <a:latin typeface="Segoe UI Variable Text" pitchFamily="2" charset="0"/>
                <a:ea typeface="Aptos" panose="020B0004020202020204" pitchFamily="34" charset="0"/>
                <a:cs typeface="Times New Roman" panose="02020603050405020304" pitchFamily="18" charset="0"/>
              </a:rPr>
              <a:t>Strong reputation </a:t>
            </a:r>
          </a:p>
        </p:txBody>
      </p:sp>
      <p:pic>
        <p:nvPicPr>
          <p:cNvPr id="5" name="Picture 4">
            <a:extLst>
              <a:ext uri="{FF2B5EF4-FFF2-40B4-BE49-F238E27FC236}">
                <a16:creationId xmlns:a16="http://schemas.microsoft.com/office/drawing/2014/main" id="{4AC364FB-A00A-586A-D552-874302113349}"/>
              </a:ext>
            </a:extLst>
          </p:cNvPr>
          <p:cNvPicPr>
            <a:picLocks noChangeAspect="1"/>
          </p:cNvPicPr>
          <p:nvPr/>
        </p:nvPicPr>
        <p:blipFill>
          <a:blip r:embed="rId5"/>
          <a:stretch>
            <a:fillRect/>
          </a:stretch>
        </p:blipFill>
        <p:spPr>
          <a:xfrm>
            <a:off x="9458325" y="3137110"/>
            <a:ext cx="2440374" cy="1613901"/>
          </a:xfrm>
          <a:prstGeom prst="rect">
            <a:avLst/>
          </a:prstGeom>
        </p:spPr>
      </p:pic>
    </p:spTree>
    <p:extLst>
      <p:ext uri="{BB962C8B-B14F-4D97-AF65-F5344CB8AC3E}">
        <p14:creationId xmlns:p14="http://schemas.microsoft.com/office/powerpoint/2010/main" val="14260290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92923A-7AC2-74C4-D0DF-BD963AD4CBA9}"/>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F6390231-52A4-7F95-F992-48329ABDC1DB}"/>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Guided practice</a:t>
            </a:r>
          </a:p>
        </p:txBody>
      </p:sp>
      <p:pic>
        <p:nvPicPr>
          <p:cNvPr id="32" name="Picture 31">
            <a:extLst>
              <a:ext uri="{FF2B5EF4-FFF2-40B4-BE49-F238E27FC236}">
                <a16:creationId xmlns:a16="http://schemas.microsoft.com/office/drawing/2014/main" id="{97FCD0E3-1D3E-3194-F4CF-C83AF6D18A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776AB372-A94A-B09D-22E7-28166745E915}"/>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Box 12">
            <a:extLst>
              <a:ext uri="{FF2B5EF4-FFF2-40B4-BE49-F238E27FC236}">
                <a16:creationId xmlns:a16="http://schemas.microsoft.com/office/drawing/2014/main" id="{4B31908B-D46F-59B2-05BB-4BF9C0D89C70}"/>
              </a:ext>
            </a:extLst>
          </p:cNvPr>
          <p:cNvSpPr txBox="1"/>
          <p:nvPr/>
        </p:nvSpPr>
        <p:spPr>
          <a:xfrm>
            <a:off x="224790" y="1268535"/>
            <a:ext cx="8204835" cy="369332"/>
          </a:xfrm>
          <a:prstGeom prst="rect">
            <a:avLst/>
          </a:prstGeom>
          <a:noFill/>
        </p:spPr>
        <p:txBody>
          <a:bodyPr wrap="square" rtlCol="0">
            <a:spAutoFit/>
          </a:bodyPr>
          <a:lstStyle/>
          <a:p>
            <a:r>
              <a:rPr lang="en-GB" dirty="0">
                <a:latin typeface="Segoe UI Variable Text" pitchFamily="2" charset="0"/>
              </a:rPr>
              <a:t>Complete the guided practice activity to check your understanding.</a:t>
            </a:r>
          </a:p>
        </p:txBody>
      </p:sp>
    </p:spTree>
    <p:extLst>
      <p:ext uri="{BB962C8B-B14F-4D97-AF65-F5344CB8AC3E}">
        <p14:creationId xmlns:p14="http://schemas.microsoft.com/office/powerpoint/2010/main" val="5545779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FA9543-A9D6-A079-58F4-55A5DD71DE2C}"/>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B2E0B2AD-384D-BAF5-9EDB-A8ADC3601F4C}"/>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Instructions</a:t>
            </a:r>
          </a:p>
        </p:txBody>
      </p:sp>
      <p:pic>
        <p:nvPicPr>
          <p:cNvPr id="32" name="Picture 31">
            <a:extLst>
              <a:ext uri="{FF2B5EF4-FFF2-40B4-BE49-F238E27FC236}">
                <a16:creationId xmlns:a16="http://schemas.microsoft.com/office/drawing/2014/main" id="{18DC33CD-B8A5-3513-DF44-AB3E6F563A0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25A06E50-85F0-77E8-B650-CDCF7A504B6A}"/>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Box 12">
            <a:extLst>
              <a:ext uri="{FF2B5EF4-FFF2-40B4-BE49-F238E27FC236}">
                <a16:creationId xmlns:a16="http://schemas.microsoft.com/office/drawing/2014/main" id="{5157F2FF-ADF5-AB5C-BD54-C78703E46C58}"/>
              </a:ext>
            </a:extLst>
          </p:cNvPr>
          <p:cNvSpPr txBox="1"/>
          <p:nvPr/>
        </p:nvSpPr>
        <p:spPr>
          <a:xfrm>
            <a:off x="224790" y="1268535"/>
            <a:ext cx="8204835" cy="2031325"/>
          </a:xfrm>
          <a:prstGeom prst="rect">
            <a:avLst/>
          </a:prstGeom>
          <a:noFill/>
        </p:spPr>
        <p:txBody>
          <a:bodyPr wrap="square" rtlCol="0">
            <a:spAutoFit/>
          </a:bodyPr>
          <a:lstStyle/>
          <a:p>
            <a:r>
              <a:rPr lang="en-GB" dirty="0">
                <a:latin typeface="Segoe UI Variable Text" pitchFamily="2" charset="0"/>
              </a:rPr>
              <a:t>In the student workbook, </a:t>
            </a:r>
            <a:r>
              <a:rPr lang="en-GB" b="1" dirty="0">
                <a:latin typeface="Segoe UI Variable Text" pitchFamily="2" charset="0"/>
              </a:rPr>
              <a:t>you need to complete</a:t>
            </a:r>
            <a:r>
              <a:rPr lang="en-GB" dirty="0">
                <a:latin typeface="Segoe UI Variable Text" pitchFamily="2" charset="0"/>
              </a:rPr>
              <a:t>:</a:t>
            </a:r>
          </a:p>
          <a:p>
            <a:pPr marL="285750" indent="-285750">
              <a:buFont typeface="Arial" panose="020B0604020202020204" pitchFamily="34" charset="0"/>
              <a:buChar char="•"/>
            </a:pPr>
            <a:r>
              <a:rPr lang="en-GB" dirty="0">
                <a:latin typeface="Segoe UI Variable Text" pitchFamily="2" charset="0"/>
              </a:rPr>
              <a:t>Task 1: Knowledge and understanding</a:t>
            </a:r>
          </a:p>
          <a:p>
            <a:pPr marL="285750" indent="-285750">
              <a:buFont typeface="Arial" panose="020B0604020202020204" pitchFamily="34" charset="0"/>
              <a:buChar char="•"/>
            </a:pPr>
            <a:r>
              <a:rPr lang="en-GB" dirty="0">
                <a:latin typeface="Segoe UI Variable Text" pitchFamily="2" charset="0"/>
              </a:rPr>
              <a:t>Task 2: Guided practice</a:t>
            </a:r>
          </a:p>
          <a:p>
            <a:pPr marL="285750" indent="-285750">
              <a:buFont typeface="Arial" panose="020B0604020202020204" pitchFamily="34" charset="0"/>
              <a:buChar char="•"/>
            </a:pPr>
            <a:r>
              <a:rPr lang="en-GB" dirty="0">
                <a:latin typeface="Segoe UI Variable Text" pitchFamily="2" charset="0"/>
              </a:rPr>
              <a:t>Task 3: Independent practice (Beans on Wheels)*</a:t>
            </a:r>
          </a:p>
          <a:p>
            <a:pPr marL="285750" indent="-285750">
              <a:buFont typeface="Arial" panose="020B0604020202020204" pitchFamily="34" charset="0"/>
              <a:buChar char="•"/>
            </a:pPr>
            <a:r>
              <a:rPr lang="en-GB" dirty="0">
                <a:latin typeface="Segoe UI Variable Text" pitchFamily="2" charset="0"/>
              </a:rPr>
              <a:t>Task 4: Exam-style question</a:t>
            </a:r>
          </a:p>
          <a:p>
            <a:endParaRPr lang="en-GB" dirty="0">
              <a:latin typeface="Segoe UI Variable Text" pitchFamily="2" charset="0"/>
            </a:endParaRPr>
          </a:p>
          <a:p>
            <a:r>
              <a:rPr lang="en-GB" dirty="0">
                <a:latin typeface="Segoe UI Variable Text" pitchFamily="2" charset="0"/>
              </a:rPr>
              <a:t>*This could be completed as independent study/homework</a:t>
            </a:r>
          </a:p>
        </p:txBody>
      </p:sp>
    </p:spTree>
    <p:extLst>
      <p:ext uri="{BB962C8B-B14F-4D97-AF65-F5344CB8AC3E}">
        <p14:creationId xmlns:p14="http://schemas.microsoft.com/office/powerpoint/2010/main" val="142502288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1871</TotalTime>
  <Words>1061</Words>
  <Application>Microsoft Office PowerPoint</Application>
  <PresentationFormat>Widescreen</PresentationFormat>
  <Paragraphs>120</Paragraphs>
  <Slides>10</Slides>
  <Notes>9</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10</vt:i4>
      </vt:variant>
    </vt:vector>
  </HeadingPairs>
  <TitlesOfParts>
    <vt:vector size="18" baseType="lpstr">
      <vt:lpstr>Aptos</vt:lpstr>
      <vt:lpstr>Aptos Display</vt:lpstr>
      <vt:lpstr>Arial</vt:lpstr>
      <vt:lpstr>Segoe UI Black</vt:lpstr>
      <vt:lpstr>Segoe UI Variable Display Semib</vt:lpstr>
      <vt:lpstr>Segoe UI Variable Text</vt:lpstr>
      <vt:lpstr>Symbol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Simply Teach</dc:creator>
  <cp:lastModifiedBy>David Corbett</cp:lastModifiedBy>
  <cp:revision>101</cp:revision>
  <cp:lastPrinted>2026-02-17T16:07:28Z</cp:lastPrinted>
  <dcterms:created xsi:type="dcterms:W3CDTF">2026-01-24T22:14:20Z</dcterms:created>
  <dcterms:modified xsi:type="dcterms:W3CDTF">2026-06-22T05:55:02Z</dcterms:modified>
</cp:coreProperties>
</file>