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8" r:id="rId2"/>
    <p:sldId id="261" r:id="rId3"/>
    <p:sldId id="274" r:id="rId4"/>
    <p:sldId id="267" r:id="rId5"/>
    <p:sldId id="263" r:id="rId6"/>
    <p:sldId id="266" r:id="rId7"/>
    <p:sldId id="275" r:id="rId8"/>
    <p:sldId id="264" r:id="rId9"/>
    <p:sldId id="276" r:id="rId10"/>
    <p:sldId id="269" r:id="rId11"/>
    <p:sldId id="277" r:id="rId12"/>
    <p:sldId id="270" r:id="rId13"/>
    <p:sldId id="278" r:id="rId14"/>
    <p:sldId id="271" r:id="rId15"/>
    <p:sldId id="279" r:id="rId16"/>
    <p:sldId id="272" r:id="rId17"/>
    <p:sldId id="280" r:id="rId18"/>
    <p:sldId id="273" r:id="rId19"/>
    <p:sldId id="281" r:id="rId20"/>
    <p:sldId id="298" r:id="rId21"/>
    <p:sldId id="26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7F04B1-EDDA-4D32-9534-CCB3E4CDFA31}" type="datetimeFigureOut">
              <a:rPr lang="en-GB" smtClean="0"/>
              <a:t>15/06/2026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B1122-0A8D-3F55-6CBF-EBFC6B027C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7980A8-09E8-D19A-733B-645DC8C50A3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45E8D88-E0DE-67AA-DCC5-8ED79A840B8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BDF96C0-DD81-2381-17D2-2B11D587B23E}"/>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10801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B3BDC-EAA4-C348-040F-1833FDAEBD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3DE3E1-FDE6-35FD-3A92-9E31FAE5539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C3A52F3-9244-04C0-CB2F-BF68672EC62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3F48DA4-B525-4E09-2EA5-A12CD841BC53}"/>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3986107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8387B-5961-3D8A-FC70-3BD62784D9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382007-6B68-0E96-8F50-839F37F9650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0D6D430-EFF0-0384-1474-BF3BF605F47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0240A7E-DA81-7120-3ED5-D4DD583B4A2D}"/>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2270307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AA3E5-9854-6117-93C6-0BC451C1FB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352DE3-57E3-128B-7229-A65F1FDD296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98D31CE-D730-6200-35EB-C5364BB6593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A3B5D7B-EF49-C53D-EB49-6C350A559D3F}"/>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1058864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8FACF-42A4-84FE-3A30-04D8009A26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0493A0-4D8A-E192-EAB1-563923787D0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89F4A47-BCA0-18A5-1E96-2E16BE6F74C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B525186-60C9-7296-7C6E-44C0E827F40D}"/>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2678525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BB728-8036-E070-6384-6CE343D18C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D053AD-599C-747F-60FB-C8E52EBAA11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5BB30428-3511-EBF3-BD28-3216D182636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DC86C3C-3A78-90D1-D5CA-0775639022B8}"/>
              </a:ext>
            </a:extLst>
          </p:cNvPr>
          <p:cNvSpPr>
            <a:spLocks noGrp="1"/>
          </p:cNvSpPr>
          <p:nvPr>
            <p:ph type="sldNum" sz="quarter" idx="5"/>
          </p:nvPr>
        </p:nvSpPr>
        <p:spPr/>
        <p:txBody>
          <a:bodyPr/>
          <a:lstStyle/>
          <a:p>
            <a:fld id="{B55CF561-0861-49F7-ADB4-44D0436595CD}" type="slidenum">
              <a:rPr lang="en-GB" smtClean="0"/>
              <a:t>16</a:t>
            </a:fld>
            <a:endParaRPr lang="en-GB"/>
          </a:p>
        </p:txBody>
      </p:sp>
    </p:spTree>
    <p:extLst>
      <p:ext uri="{BB962C8B-B14F-4D97-AF65-F5344CB8AC3E}">
        <p14:creationId xmlns:p14="http://schemas.microsoft.com/office/powerpoint/2010/main" val="1694100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3426A-3BD2-38C0-78F7-10BD1135F5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52D56B-3F32-CB76-84C1-DB4A4C2032C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21C424F-2C52-4197-9492-2090A773967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A1AEEEE-FD07-3735-0031-6F4C5CAA0E48}"/>
              </a:ext>
            </a:extLst>
          </p:cNvPr>
          <p:cNvSpPr>
            <a:spLocks noGrp="1"/>
          </p:cNvSpPr>
          <p:nvPr>
            <p:ph type="sldNum" sz="quarter" idx="5"/>
          </p:nvPr>
        </p:nvSpPr>
        <p:spPr/>
        <p:txBody>
          <a:bodyPr/>
          <a:lstStyle/>
          <a:p>
            <a:fld id="{B55CF561-0861-49F7-ADB4-44D0436595CD}" type="slidenum">
              <a:rPr lang="en-GB" smtClean="0"/>
              <a:t>17</a:t>
            </a:fld>
            <a:endParaRPr lang="en-GB"/>
          </a:p>
        </p:txBody>
      </p:sp>
    </p:spTree>
    <p:extLst>
      <p:ext uri="{BB962C8B-B14F-4D97-AF65-F5344CB8AC3E}">
        <p14:creationId xmlns:p14="http://schemas.microsoft.com/office/powerpoint/2010/main" val="4212300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4A4BE-20F8-838E-2E68-C82CE48E0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E4E57B-3FB1-B156-8E6B-AF42D691915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1B8B859-36EA-4266-2630-E9989285F80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922A7D-FD5D-C24A-38E8-B72F75554B50}"/>
              </a:ext>
            </a:extLst>
          </p:cNvPr>
          <p:cNvSpPr>
            <a:spLocks noGrp="1"/>
          </p:cNvSpPr>
          <p:nvPr>
            <p:ph type="sldNum" sz="quarter" idx="5"/>
          </p:nvPr>
        </p:nvSpPr>
        <p:spPr/>
        <p:txBody>
          <a:bodyPr/>
          <a:lstStyle/>
          <a:p>
            <a:fld id="{B55CF561-0861-49F7-ADB4-44D0436595CD}" type="slidenum">
              <a:rPr lang="en-GB" smtClean="0"/>
              <a:t>18</a:t>
            </a:fld>
            <a:endParaRPr lang="en-GB"/>
          </a:p>
        </p:txBody>
      </p:sp>
    </p:spTree>
    <p:extLst>
      <p:ext uri="{BB962C8B-B14F-4D97-AF65-F5344CB8AC3E}">
        <p14:creationId xmlns:p14="http://schemas.microsoft.com/office/powerpoint/2010/main" val="129270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EBAA3-2225-9830-B73C-BD6CE6DE6A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7E5543-D08F-5129-F4B8-6D98F90C0C1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B0DBF75-4E73-1A96-E665-0322094225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96478B8-AEC6-0B61-D081-98445DBD1CA3}"/>
              </a:ext>
            </a:extLst>
          </p:cNvPr>
          <p:cNvSpPr>
            <a:spLocks noGrp="1"/>
          </p:cNvSpPr>
          <p:nvPr>
            <p:ph type="sldNum" sz="quarter" idx="5"/>
          </p:nvPr>
        </p:nvSpPr>
        <p:spPr/>
        <p:txBody>
          <a:bodyPr/>
          <a:lstStyle/>
          <a:p>
            <a:fld id="{B55CF561-0861-49F7-ADB4-44D0436595CD}" type="slidenum">
              <a:rPr lang="en-GB" smtClean="0"/>
              <a:t>19</a:t>
            </a:fld>
            <a:endParaRPr lang="en-GB"/>
          </a:p>
        </p:txBody>
      </p:sp>
    </p:spTree>
    <p:extLst>
      <p:ext uri="{BB962C8B-B14F-4D97-AF65-F5344CB8AC3E}">
        <p14:creationId xmlns:p14="http://schemas.microsoft.com/office/powerpoint/2010/main" val="1127578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20</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1F0A3-54B8-4314-8F86-651752A7A9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76048F-E6B1-669A-9280-D3DA33DF577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B85F857-3E51-A05C-DED6-D54C4C267E7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4D96A05-739C-A723-E722-0CAFEEB4A637}"/>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3871179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21</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8863E-2CBD-E017-4E5B-FA77A873E6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A17E0F-DAFB-F7B5-5AA7-A8C218A392B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190C65B-4917-2C65-A2F6-ED52DC3F561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EF3EF5A-AA14-3069-9356-8BD3A4105FC5}"/>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501051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16094-870E-74D8-48B6-A441A1FE46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F932ED-248C-9926-742D-09E316702BC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FA5079F-31C9-4550-90EA-0302528E5FA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6116047-F6DD-C895-3916-FAA8201C1AF1}"/>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1332466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C2417-8FD9-334A-C344-A41F20CBEE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195D67-54F5-BF82-61A4-6CBC541C6D9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1700EDD-AF1F-41AF-CE04-E3283E44A6C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6F6CEC-ECEC-08A4-BF57-B89B69ADD321}"/>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3321183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03F47-C839-31A9-E72B-424B2A18B4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ABFF4C-C51A-0947-552E-2EA218C3BBD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8251384-31EC-314E-E325-7F3FEC24F69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F0E2B16-E853-0079-5271-B775B264F00F}"/>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407318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15/06/2026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15/06/2026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5.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8.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8.png"/><Relationship Id="rId10" Type="http://schemas.openxmlformats.org/officeDocument/2006/relationships/image" Target="../media/image31.png"/><Relationship Id="rId4" Type="http://schemas.openxmlformats.org/officeDocument/2006/relationships/image" Target="../media/image27.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8.sv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12" Type="http://schemas.openxmlformats.org/officeDocument/2006/relationships/image" Target="../media/image15.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hyperlink" Target="https://www.youtube.com/watch?v=D-qglH_S1Uw" TargetMode="External"/><Relationship Id="rId5" Type="http://schemas.openxmlformats.org/officeDocument/2006/relationships/image" Target="../media/image10.png"/><Relationship Id="rId10" Type="http://schemas.openxmlformats.org/officeDocument/2006/relationships/image" Target="../media/image8.svg"/><Relationship Id="rId4" Type="http://schemas.openxmlformats.org/officeDocument/2006/relationships/image" Target="../media/image5.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2:</a:t>
            </a:r>
          </a:p>
          <a:p>
            <a:r>
              <a:rPr lang="en-GB" sz="4000" b="1" dirty="0">
                <a:solidFill>
                  <a:schemeClr val="bg1"/>
                </a:solidFill>
                <a:latin typeface="Segoe UI Black" panose="020B0A02040204020203" pitchFamily="34" charset="0"/>
                <a:ea typeface="Segoe UI Black" panose="020B0A02040204020203" pitchFamily="34" charset="0"/>
              </a:rPr>
              <a:t>Input devices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WJEC Vocational ICT Level 1 and 2</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1 – ICT in Society</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pic>
        <p:nvPicPr>
          <p:cNvPr id="10" name="Graphic 9" descr="Computer with solid fill">
            <a:extLst>
              <a:ext uri="{FF2B5EF4-FFF2-40B4-BE49-F238E27FC236}">
                <a16:creationId xmlns:a16="http://schemas.microsoft.com/office/drawing/2014/main" id="{4191ECDD-F7FF-3FF0-2A29-B6F1C212445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122149" y="1094839"/>
            <a:ext cx="2688547" cy="2688547"/>
          </a:xfrm>
          <a:prstGeom prst="rect">
            <a:avLst/>
          </a:prstGeom>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73004-1DD7-3883-CF6E-6331D5FB9C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A2475-4E00-A447-6269-8BC05A91C32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Image and visual capture</a:t>
            </a:r>
          </a:p>
        </p:txBody>
      </p:sp>
      <p:pic>
        <p:nvPicPr>
          <p:cNvPr id="32" name="Picture 31">
            <a:extLst>
              <a:ext uri="{FF2B5EF4-FFF2-40B4-BE49-F238E27FC236}">
                <a16:creationId xmlns:a16="http://schemas.microsoft.com/office/drawing/2014/main" id="{64878593-A24C-D920-2E6C-B913E8575C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05CE609B-3D3C-63AD-8130-1F5CCA85BE7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2806D57A-0422-4B12-8131-B7186437E17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59597" y="110162"/>
            <a:ext cx="727003" cy="727003"/>
          </a:xfrm>
          <a:prstGeom prst="rect">
            <a:avLst/>
          </a:prstGeom>
        </p:spPr>
      </p:pic>
      <p:sp>
        <p:nvSpPr>
          <p:cNvPr id="8" name="TextBox 7">
            <a:extLst>
              <a:ext uri="{FF2B5EF4-FFF2-40B4-BE49-F238E27FC236}">
                <a16:creationId xmlns:a16="http://schemas.microsoft.com/office/drawing/2014/main" id="{0D832085-F9EC-8E9D-3B5B-4D224E8E9F35}"/>
              </a:ext>
            </a:extLst>
          </p:cNvPr>
          <p:cNvSpPr txBox="1"/>
          <p:nvPr/>
        </p:nvSpPr>
        <p:spPr>
          <a:xfrm>
            <a:off x="7086600" y="162487"/>
            <a:ext cx="4712100"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B8B4C7D3-B556-2E25-8A7F-FBD0510309D5}"/>
              </a:ext>
            </a:extLst>
          </p:cNvPr>
          <p:cNvSpPr txBox="1"/>
          <p:nvPr/>
        </p:nvSpPr>
        <p:spPr>
          <a:xfrm>
            <a:off x="224790" y="1156284"/>
            <a:ext cx="5959442" cy="1384995"/>
          </a:xfrm>
          <a:prstGeom prst="rect">
            <a:avLst/>
          </a:prstGeom>
          <a:noFill/>
        </p:spPr>
        <p:txBody>
          <a:bodyPr wrap="square">
            <a:spAutoFit/>
          </a:bodyPr>
          <a:lstStyle/>
          <a:p>
            <a:r>
              <a:rPr lang="en-GB" sz="2400" b="1" dirty="0">
                <a:latin typeface="Segoe UI Variable Text" pitchFamily="2" charset="0"/>
              </a:rPr>
              <a:t>What does this mean?</a:t>
            </a:r>
          </a:p>
          <a:p>
            <a:endParaRPr lang="en-GB" sz="2400" dirty="0">
              <a:latin typeface="Segoe UI Variable Text" pitchFamily="2" charset="0"/>
            </a:endParaRPr>
          </a:p>
          <a:p>
            <a:r>
              <a:rPr lang="en-GB" dirty="0">
                <a:latin typeface="Segoe UI Variable Text" pitchFamily="2" charset="0"/>
              </a:rPr>
              <a:t>These are input devices that are used to capture still or moving images.</a:t>
            </a:r>
          </a:p>
        </p:txBody>
      </p:sp>
      <p:sp>
        <p:nvSpPr>
          <p:cNvPr id="5" name="TextBox 4">
            <a:extLst>
              <a:ext uri="{FF2B5EF4-FFF2-40B4-BE49-F238E27FC236}">
                <a16:creationId xmlns:a16="http://schemas.microsoft.com/office/drawing/2014/main" id="{2EBA9CA3-D3B6-1C69-5EB6-E5F377C2FA49}"/>
              </a:ext>
            </a:extLst>
          </p:cNvPr>
          <p:cNvSpPr txBox="1"/>
          <p:nvPr/>
        </p:nvSpPr>
        <p:spPr>
          <a:xfrm>
            <a:off x="2729867" y="2597312"/>
            <a:ext cx="3705223" cy="1508105"/>
          </a:xfrm>
          <a:prstGeom prst="rect">
            <a:avLst/>
          </a:prstGeom>
          <a:noFill/>
        </p:spPr>
        <p:txBody>
          <a:bodyPr wrap="square">
            <a:spAutoFit/>
          </a:bodyPr>
          <a:lstStyle/>
          <a:p>
            <a:r>
              <a:rPr lang="en-GB" sz="2000" b="1" dirty="0">
                <a:latin typeface="Segoe UI Variable Text" pitchFamily="2" charset="0"/>
              </a:rPr>
              <a:t>Digital camera</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Device used to capture still images and video.</a:t>
            </a:r>
          </a:p>
          <a:p>
            <a:pPr marL="285750" indent="-285750">
              <a:buFont typeface="Arial" panose="020B0604020202020204" pitchFamily="34" charset="0"/>
              <a:buChar char="•"/>
            </a:pPr>
            <a:r>
              <a:rPr lang="en-GB" dirty="0">
                <a:latin typeface="Segoe UI Variable Text" pitchFamily="2" charset="0"/>
              </a:rPr>
              <a:t>Light passes through a lens onto a digital image sensor.</a:t>
            </a:r>
          </a:p>
        </p:txBody>
      </p:sp>
      <p:pic>
        <p:nvPicPr>
          <p:cNvPr id="9" name="Picture 8">
            <a:extLst>
              <a:ext uri="{FF2B5EF4-FFF2-40B4-BE49-F238E27FC236}">
                <a16:creationId xmlns:a16="http://schemas.microsoft.com/office/drawing/2014/main" id="{0777045F-57E2-EF16-1BB4-79F3086778C9}"/>
              </a:ext>
            </a:extLst>
          </p:cNvPr>
          <p:cNvPicPr>
            <a:picLocks noChangeAspect="1"/>
          </p:cNvPicPr>
          <p:nvPr/>
        </p:nvPicPr>
        <p:blipFill>
          <a:blip r:embed="rId5"/>
          <a:stretch>
            <a:fillRect/>
          </a:stretch>
        </p:blipFill>
        <p:spPr>
          <a:xfrm>
            <a:off x="112397" y="2568402"/>
            <a:ext cx="2500122" cy="1666748"/>
          </a:xfrm>
          <a:prstGeom prst="rect">
            <a:avLst/>
          </a:prstGeom>
        </p:spPr>
      </p:pic>
      <p:sp>
        <p:nvSpPr>
          <p:cNvPr id="12" name="TextBox 11">
            <a:extLst>
              <a:ext uri="{FF2B5EF4-FFF2-40B4-BE49-F238E27FC236}">
                <a16:creationId xmlns:a16="http://schemas.microsoft.com/office/drawing/2014/main" id="{FC3BDBA2-2AB8-FB10-3731-F6D479FB9F9B}"/>
              </a:ext>
            </a:extLst>
          </p:cNvPr>
          <p:cNvSpPr txBox="1"/>
          <p:nvPr/>
        </p:nvSpPr>
        <p:spPr>
          <a:xfrm>
            <a:off x="2729867" y="4226668"/>
            <a:ext cx="3705223" cy="1508105"/>
          </a:xfrm>
          <a:prstGeom prst="rect">
            <a:avLst/>
          </a:prstGeom>
          <a:noFill/>
        </p:spPr>
        <p:txBody>
          <a:bodyPr wrap="square">
            <a:spAutoFit/>
          </a:bodyPr>
          <a:lstStyle/>
          <a:p>
            <a:r>
              <a:rPr lang="en-GB" sz="2000" b="1" dirty="0">
                <a:latin typeface="Segoe UI Variable Text" pitchFamily="2" charset="0"/>
              </a:rPr>
              <a:t>Webcam</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Camera designed for live video input.</a:t>
            </a:r>
          </a:p>
          <a:p>
            <a:pPr marL="285750" indent="-285750">
              <a:buFont typeface="Arial" panose="020B0604020202020204" pitchFamily="34" charset="0"/>
              <a:buChar char="•"/>
            </a:pPr>
            <a:r>
              <a:rPr lang="en-GB" dirty="0">
                <a:latin typeface="Segoe UI Variable Text" pitchFamily="2" charset="0"/>
              </a:rPr>
              <a:t>Captures continuous video frames via USB.</a:t>
            </a:r>
          </a:p>
        </p:txBody>
      </p:sp>
      <p:pic>
        <p:nvPicPr>
          <p:cNvPr id="13" name="Picture 12">
            <a:extLst>
              <a:ext uri="{FF2B5EF4-FFF2-40B4-BE49-F238E27FC236}">
                <a16:creationId xmlns:a16="http://schemas.microsoft.com/office/drawing/2014/main" id="{BA5C1832-DCC4-D52F-B71C-85FB90A9CC0B}"/>
              </a:ext>
            </a:extLst>
          </p:cNvPr>
          <p:cNvPicPr>
            <a:picLocks noChangeAspect="1"/>
          </p:cNvPicPr>
          <p:nvPr/>
        </p:nvPicPr>
        <p:blipFill>
          <a:blip r:embed="rId6"/>
          <a:stretch>
            <a:fillRect/>
          </a:stretch>
        </p:blipFill>
        <p:spPr>
          <a:xfrm>
            <a:off x="270569" y="4357366"/>
            <a:ext cx="2341950" cy="1561300"/>
          </a:xfrm>
          <a:prstGeom prst="rect">
            <a:avLst/>
          </a:prstGeom>
        </p:spPr>
      </p:pic>
      <p:cxnSp>
        <p:nvCxnSpPr>
          <p:cNvPr id="14" name="Straight Connector 13">
            <a:extLst>
              <a:ext uri="{FF2B5EF4-FFF2-40B4-BE49-F238E27FC236}">
                <a16:creationId xmlns:a16="http://schemas.microsoft.com/office/drawing/2014/main" id="{D19F4129-57F3-C8FE-FCAC-C809D8D7FE80}"/>
              </a:ext>
            </a:extLst>
          </p:cNvPr>
          <p:cNvCxnSpPr>
            <a:cxnSpLocks/>
          </p:cNvCxnSpPr>
          <p:nvPr/>
        </p:nvCxnSpPr>
        <p:spPr>
          <a:xfrm>
            <a:off x="6781800" y="1156284"/>
            <a:ext cx="0" cy="468189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5E7E72CB-4DEF-4F7E-984E-40D657EFE8A0}"/>
              </a:ext>
            </a:extLst>
          </p:cNvPr>
          <p:cNvSpPr txBox="1"/>
          <p:nvPr/>
        </p:nvSpPr>
        <p:spPr>
          <a:xfrm>
            <a:off x="7018019" y="1144756"/>
            <a:ext cx="4780681" cy="398294"/>
          </a:xfrm>
          <a:prstGeom prst="rect">
            <a:avLst/>
          </a:prstGeom>
          <a:solidFill>
            <a:schemeClr val="accent4">
              <a:lumMod val="20000"/>
              <a:lumOff val="80000"/>
            </a:schemeClr>
          </a:solidFill>
        </p:spPr>
        <p:txBody>
          <a:bodyPr wrap="square">
            <a:spAutoFit/>
          </a:bodyPr>
          <a:lstStyle/>
          <a:p>
            <a:pPr algn="ctr"/>
            <a:r>
              <a:rPr lang="en-GB" sz="2000" b="1" dirty="0">
                <a:latin typeface="Segoe UI Variable Text" pitchFamily="2" charset="0"/>
              </a:rPr>
              <a:t>Types of scanner</a:t>
            </a:r>
            <a:endParaRPr lang="en-GB" sz="2000" dirty="0">
              <a:latin typeface="Segoe UI Variable Text" pitchFamily="2" charset="0"/>
            </a:endParaRPr>
          </a:p>
        </p:txBody>
      </p:sp>
      <p:sp>
        <p:nvSpPr>
          <p:cNvPr id="17" name="TextBox 16">
            <a:extLst>
              <a:ext uri="{FF2B5EF4-FFF2-40B4-BE49-F238E27FC236}">
                <a16:creationId xmlns:a16="http://schemas.microsoft.com/office/drawing/2014/main" id="{5D52CB47-6B5A-CE30-52E9-1932D71B287F}"/>
              </a:ext>
            </a:extLst>
          </p:cNvPr>
          <p:cNvSpPr txBox="1"/>
          <p:nvPr/>
        </p:nvSpPr>
        <p:spPr>
          <a:xfrm>
            <a:off x="8765898" y="1728702"/>
            <a:ext cx="3121301" cy="1785104"/>
          </a:xfrm>
          <a:prstGeom prst="rect">
            <a:avLst/>
          </a:prstGeom>
          <a:noFill/>
        </p:spPr>
        <p:txBody>
          <a:bodyPr wrap="square">
            <a:spAutoFit/>
          </a:bodyPr>
          <a:lstStyle/>
          <a:p>
            <a:r>
              <a:rPr lang="en-GB" sz="2000" b="1" dirty="0">
                <a:latin typeface="Segoe UI Variable Text" pitchFamily="2" charset="0"/>
              </a:rPr>
              <a:t>Flatbed scanner</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Desktop scanner for documents and images.</a:t>
            </a:r>
          </a:p>
          <a:p>
            <a:pPr marL="285750" indent="-285750">
              <a:buFont typeface="Arial" panose="020B0604020202020204" pitchFamily="34" charset="0"/>
              <a:buChar char="•"/>
            </a:pPr>
            <a:r>
              <a:rPr lang="en-GB" dirty="0">
                <a:latin typeface="Segoe UI Variable Text" pitchFamily="2" charset="0"/>
              </a:rPr>
              <a:t>Light scans the page and converts reflections into digital data.</a:t>
            </a:r>
          </a:p>
        </p:txBody>
      </p:sp>
      <p:pic>
        <p:nvPicPr>
          <p:cNvPr id="18" name="Picture 17">
            <a:extLst>
              <a:ext uri="{FF2B5EF4-FFF2-40B4-BE49-F238E27FC236}">
                <a16:creationId xmlns:a16="http://schemas.microsoft.com/office/drawing/2014/main" id="{ACD64044-6904-5939-A97A-8E249B5C6706}"/>
              </a:ext>
            </a:extLst>
          </p:cNvPr>
          <p:cNvPicPr>
            <a:picLocks noChangeAspect="1"/>
          </p:cNvPicPr>
          <p:nvPr/>
        </p:nvPicPr>
        <p:blipFill>
          <a:blip r:embed="rId7"/>
          <a:stretch>
            <a:fillRect/>
          </a:stretch>
        </p:blipFill>
        <p:spPr>
          <a:xfrm>
            <a:off x="6943782" y="1760875"/>
            <a:ext cx="1822116" cy="1214744"/>
          </a:xfrm>
          <a:prstGeom prst="rect">
            <a:avLst/>
          </a:prstGeom>
        </p:spPr>
      </p:pic>
      <p:sp>
        <p:nvSpPr>
          <p:cNvPr id="19" name="TextBox 18">
            <a:extLst>
              <a:ext uri="{FF2B5EF4-FFF2-40B4-BE49-F238E27FC236}">
                <a16:creationId xmlns:a16="http://schemas.microsoft.com/office/drawing/2014/main" id="{F8F0D994-F9B9-8851-3947-FD09E0941C36}"/>
              </a:ext>
            </a:extLst>
          </p:cNvPr>
          <p:cNvSpPr txBox="1"/>
          <p:nvPr/>
        </p:nvSpPr>
        <p:spPr>
          <a:xfrm>
            <a:off x="8765897" y="3752178"/>
            <a:ext cx="3121301" cy="1508105"/>
          </a:xfrm>
          <a:prstGeom prst="rect">
            <a:avLst/>
          </a:prstGeom>
          <a:noFill/>
        </p:spPr>
        <p:txBody>
          <a:bodyPr wrap="square">
            <a:spAutoFit/>
          </a:bodyPr>
          <a:lstStyle/>
          <a:p>
            <a:r>
              <a:rPr lang="en-GB" sz="2000" b="1" dirty="0">
                <a:latin typeface="Segoe UI Variable Text" pitchFamily="2" charset="0"/>
              </a:rPr>
              <a:t>Handheld scanner</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Portable scanner moved manually over text.</a:t>
            </a:r>
          </a:p>
          <a:p>
            <a:pPr marL="285750" indent="-285750">
              <a:buFont typeface="Arial" panose="020B0604020202020204" pitchFamily="34" charset="0"/>
              <a:buChar char="•"/>
            </a:pPr>
            <a:r>
              <a:rPr lang="en-GB" dirty="0">
                <a:latin typeface="Segoe UI Variable Text" pitchFamily="2" charset="0"/>
              </a:rPr>
              <a:t>Uses sensors to capture image line by line</a:t>
            </a:r>
          </a:p>
        </p:txBody>
      </p:sp>
      <p:pic>
        <p:nvPicPr>
          <p:cNvPr id="20" name="Picture 19">
            <a:extLst>
              <a:ext uri="{FF2B5EF4-FFF2-40B4-BE49-F238E27FC236}">
                <a16:creationId xmlns:a16="http://schemas.microsoft.com/office/drawing/2014/main" id="{FED1BBA9-D02A-D73E-9B8A-30D38EA1A9C9}"/>
              </a:ext>
            </a:extLst>
          </p:cNvPr>
          <p:cNvPicPr>
            <a:picLocks noChangeAspect="1"/>
          </p:cNvPicPr>
          <p:nvPr/>
        </p:nvPicPr>
        <p:blipFill>
          <a:blip r:embed="rId8"/>
          <a:stretch>
            <a:fillRect/>
          </a:stretch>
        </p:blipFill>
        <p:spPr>
          <a:xfrm>
            <a:off x="7018019" y="3804750"/>
            <a:ext cx="1747879" cy="1165253"/>
          </a:xfrm>
          <a:prstGeom prst="rect">
            <a:avLst/>
          </a:prstGeom>
        </p:spPr>
      </p:pic>
    </p:spTree>
    <p:extLst>
      <p:ext uri="{BB962C8B-B14F-4D97-AF65-F5344CB8AC3E}">
        <p14:creationId xmlns:p14="http://schemas.microsoft.com/office/powerpoint/2010/main" val="119482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0F5DA-3B3B-A621-0FAA-E0F7A5EF614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213DD10-7C47-5247-577A-CD37A2C0FD6A}"/>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Image and visual capture</a:t>
            </a:r>
          </a:p>
        </p:txBody>
      </p:sp>
      <p:pic>
        <p:nvPicPr>
          <p:cNvPr id="32" name="Picture 31">
            <a:extLst>
              <a:ext uri="{FF2B5EF4-FFF2-40B4-BE49-F238E27FC236}">
                <a16:creationId xmlns:a16="http://schemas.microsoft.com/office/drawing/2014/main" id="{0031DB9C-8178-9FB8-BABF-66D247482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4BD003F6-E6E8-2F8C-931F-BA7494B9EFD0}"/>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7E24933A-41DA-8BE7-3761-F166690AD3D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08610" y="5879537"/>
            <a:ext cx="727003" cy="727003"/>
          </a:xfrm>
          <a:prstGeom prst="rect">
            <a:avLst/>
          </a:prstGeom>
        </p:spPr>
      </p:pic>
      <p:sp>
        <p:nvSpPr>
          <p:cNvPr id="8" name="TextBox 7">
            <a:extLst>
              <a:ext uri="{FF2B5EF4-FFF2-40B4-BE49-F238E27FC236}">
                <a16:creationId xmlns:a16="http://schemas.microsoft.com/office/drawing/2014/main" id="{A4565139-3574-EBC7-EBA8-9F5C59BCEE53}"/>
              </a:ext>
            </a:extLst>
          </p:cNvPr>
          <p:cNvSpPr txBox="1"/>
          <p:nvPr/>
        </p:nvSpPr>
        <p:spPr>
          <a:xfrm>
            <a:off x="1262718" y="5960209"/>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graphicFrame>
        <p:nvGraphicFramePr>
          <p:cNvPr id="10" name="Table 9">
            <a:extLst>
              <a:ext uri="{FF2B5EF4-FFF2-40B4-BE49-F238E27FC236}">
                <a16:creationId xmlns:a16="http://schemas.microsoft.com/office/drawing/2014/main" id="{3E1D5C66-112F-4C7E-ADE5-666233B139F7}"/>
              </a:ext>
            </a:extLst>
          </p:cNvPr>
          <p:cNvGraphicFramePr>
            <a:graphicFrameLocks noGrp="1"/>
          </p:cNvGraphicFramePr>
          <p:nvPr>
            <p:extLst>
              <p:ext uri="{D42A27DB-BD31-4B8C-83A1-F6EECF244321}">
                <p14:modId xmlns:p14="http://schemas.microsoft.com/office/powerpoint/2010/main" val="815100043"/>
              </p:ext>
            </p:extLst>
          </p:nvPr>
        </p:nvGraphicFramePr>
        <p:xfrm>
          <a:off x="758190" y="1493520"/>
          <a:ext cx="10515600" cy="3870960"/>
        </p:xfrm>
        <a:graphic>
          <a:graphicData uri="http://schemas.openxmlformats.org/drawingml/2006/table">
            <a:tbl>
              <a:tblPr/>
              <a:tblGrid>
                <a:gridCol w="3505200">
                  <a:extLst>
                    <a:ext uri="{9D8B030D-6E8A-4147-A177-3AD203B41FA5}">
                      <a16:colId xmlns:a16="http://schemas.microsoft.com/office/drawing/2014/main" val="2111935691"/>
                    </a:ext>
                  </a:extLst>
                </a:gridCol>
                <a:gridCol w="3505200">
                  <a:extLst>
                    <a:ext uri="{9D8B030D-6E8A-4147-A177-3AD203B41FA5}">
                      <a16:colId xmlns:a16="http://schemas.microsoft.com/office/drawing/2014/main" val="220901733"/>
                    </a:ext>
                  </a:extLst>
                </a:gridCol>
                <a:gridCol w="3505200">
                  <a:extLst>
                    <a:ext uri="{9D8B030D-6E8A-4147-A177-3AD203B41FA5}">
                      <a16:colId xmlns:a16="http://schemas.microsoft.com/office/drawing/2014/main" val="2796863446"/>
                    </a:ext>
                  </a:extLst>
                </a:gridCol>
              </a:tblGrid>
              <a:tr h="0">
                <a:tc>
                  <a:txBody>
                    <a:bodyPr/>
                    <a:lstStyle/>
                    <a:p>
                      <a:pPr>
                        <a:buNone/>
                      </a:pPr>
                      <a:r>
                        <a:rPr lang="en-GB" sz="1600" b="1" dirty="0">
                          <a:latin typeface="Segoe UI Variable Text" pitchFamily="2" charset="0"/>
                        </a:rPr>
                        <a:t>Input device</a:t>
                      </a: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en-GB" sz="1600" b="1" dirty="0">
                          <a:solidFill>
                            <a:schemeClr val="bg1"/>
                          </a:solidFill>
                          <a:latin typeface="Segoe UI Variable Text" pitchFamily="2" charset="0"/>
                        </a:rPr>
                        <a:t>Advantages</a:t>
                      </a:r>
                      <a:endParaRPr lang="en-GB" sz="1600" dirty="0">
                        <a:solidFill>
                          <a:schemeClr val="bg1"/>
                        </a:solidFill>
                        <a:latin typeface="Segoe UI Variable Text"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buNone/>
                      </a:pPr>
                      <a:r>
                        <a:rPr lang="en-GB" sz="1600" b="1" dirty="0">
                          <a:solidFill>
                            <a:schemeClr val="bg1"/>
                          </a:solidFill>
                          <a:latin typeface="Segoe UI Variable Text" pitchFamily="2" charset="0"/>
                        </a:rPr>
                        <a:t>Disadvantages</a:t>
                      </a:r>
                    </a:p>
                    <a:p>
                      <a:pPr algn="ctr">
                        <a:buNone/>
                      </a:pPr>
                      <a:endParaRPr lang="en-GB" sz="1600" dirty="0">
                        <a:solidFill>
                          <a:schemeClr val="bg1"/>
                        </a:solidFill>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120237628"/>
                  </a:ext>
                </a:extLst>
              </a:tr>
              <a:tr h="0">
                <a:tc>
                  <a:txBody>
                    <a:bodyPr/>
                    <a:lstStyle/>
                    <a:p>
                      <a:pPr>
                        <a:buNone/>
                      </a:pPr>
                      <a:r>
                        <a:rPr lang="en-GB" sz="1600" b="1" dirty="0">
                          <a:latin typeface="Segoe UI Variable Text" pitchFamily="2" charset="0"/>
                        </a:rPr>
                        <a:t>Digital Camera</a:t>
                      </a: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High-quality images and video• Portable and versatile• Suitable for professional photography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Can be expensive• Files may need transferring to a computer• Requires storage and battery charging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824332500"/>
                  </a:ext>
                </a:extLst>
              </a:tr>
              <a:tr h="0">
                <a:tc>
                  <a:txBody>
                    <a:bodyPr/>
                    <a:lstStyle/>
                    <a:p>
                      <a:pPr>
                        <a:buNone/>
                      </a:pPr>
                      <a:r>
                        <a:rPr lang="en-GB" sz="1600" b="1" dirty="0">
                          <a:latin typeface="Segoe UI Variable Text" pitchFamily="2" charset="0"/>
                        </a:rPr>
                        <a:t>Webcam</a:t>
                      </a: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Easy to use and set up• Ideal for video calls and streaming• Often built into laptops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Lower image quality than digital cameras• Limited control over settings• Fixed position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31482013"/>
                  </a:ext>
                </a:extLst>
              </a:tr>
              <a:tr h="0">
                <a:tc>
                  <a:txBody>
                    <a:bodyPr/>
                    <a:lstStyle/>
                    <a:p>
                      <a:pPr>
                        <a:buNone/>
                      </a:pPr>
                      <a:r>
                        <a:rPr lang="en-GB" sz="1600" b="1">
                          <a:latin typeface="Segoe UI Variable Text" pitchFamily="2" charset="0"/>
                        </a:rPr>
                        <a:t>Handheld Scanner</a:t>
                      </a:r>
                      <a:endParaRPr lang="en-GB" sz="160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Portable and lightweight• Useful for scanning text or barcodes on the move• Good for quick tasks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Lower scan quality• Can be difficult to keep steady• Not suitable for large documents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697314091"/>
                  </a:ext>
                </a:extLst>
              </a:tr>
              <a:tr h="0">
                <a:tc>
                  <a:txBody>
                    <a:bodyPr/>
                    <a:lstStyle/>
                    <a:p>
                      <a:pPr>
                        <a:buNone/>
                      </a:pPr>
                      <a:r>
                        <a:rPr lang="en-GB" sz="1600" b="1">
                          <a:latin typeface="Segoe UI Variable Text" pitchFamily="2" charset="0"/>
                        </a:rPr>
                        <a:t>Flatbed Scanner</a:t>
                      </a:r>
                      <a:endParaRPr lang="en-GB" sz="160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High-quality, accurate scans• Suitable for photos and documents• Easy to 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Large and not portable• Slower than handheld scanners• Takes up desk space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80121046"/>
                  </a:ext>
                </a:extLst>
              </a:tr>
            </a:tbl>
          </a:graphicData>
        </a:graphic>
      </p:graphicFrame>
      <p:pic>
        <p:nvPicPr>
          <p:cNvPr id="5" name="Graphic 4" descr="Thumbs up sign with solid fill">
            <a:extLst>
              <a:ext uri="{FF2B5EF4-FFF2-40B4-BE49-F238E27FC236}">
                <a16:creationId xmlns:a16="http://schemas.microsoft.com/office/drawing/2014/main" id="{F2FEDFBE-74B7-A21C-9F6D-1EACABE2FAF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1" name="TextBox 10">
            <a:extLst>
              <a:ext uri="{FF2B5EF4-FFF2-40B4-BE49-F238E27FC236}">
                <a16:creationId xmlns:a16="http://schemas.microsoft.com/office/drawing/2014/main" id="{9452029C-35F2-1ED3-52BA-00C369884F1F}"/>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Q5-8 of</a:t>
            </a:r>
            <a:r>
              <a:rPr lang="en-GB" dirty="0">
                <a:latin typeface="Segoe UI Variable Text" pitchFamily="2" charset="0"/>
              </a:rPr>
              <a:t> </a:t>
            </a:r>
            <a:r>
              <a:rPr lang="en-GB" b="1" dirty="0">
                <a:latin typeface="Segoe UI Variable Text" pitchFamily="2" charset="0"/>
              </a:rPr>
              <a:t>Task 2</a:t>
            </a:r>
            <a:r>
              <a:rPr lang="en-GB" dirty="0">
                <a:latin typeface="Segoe UI Variable Text" pitchFamily="2" charset="0"/>
              </a:rPr>
              <a:t> in the student workbook</a:t>
            </a:r>
          </a:p>
        </p:txBody>
      </p:sp>
    </p:spTree>
    <p:extLst>
      <p:ext uri="{BB962C8B-B14F-4D97-AF65-F5344CB8AC3E}">
        <p14:creationId xmlns:p14="http://schemas.microsoft.com/office/powerpoint/2010/main" val="207164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132A0-F802-F349-4067-2945D669D9B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B42CD0C-73E8-3DE4-AF8D-AF2691CED6B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Audio input</a:t>
            </a:r>
          </a:p>
        </p:txBody>
      </p:sp>
      <p:pic>
        <p:nvPicPr>
          <p:cNvPr id="32" name="Picture 31">
            <a:extLst>
              <a:ext uri="{FF2B5EF4-FFF2-40B4-BE49-F238E27FC236}">
                <a16:creationId xmlns:a16="http://schemas.microsoft.com/office/drawing/2014/main" id="{522BE15B-6FEE-CCE9-6E63-750BD954C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8122DE56-9E61-3BC7-CE1D-7D507B63B16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1F8DA5AF-4E38-01F2-622A-A85E38C63B6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35010" y="52257"/>
            <a:ext cx="727003" cy="727003"/>
          </a:xfrm>
          <a:prstGeom prst="rect">
            <a:avLst/>
          </a:prstGeom>
        </p:spPr>
      </p:pic>
      <p:sp>
        <p:nvSpPr>
          <p:cNvPr id="8" name="TextBox 7">
            <a:extLst>
              <a:ext uri="{FF2B5EF4-FFF2-40B4-BE49-F238E27FC236}">
                <a16:creationId xmlns:a16="http://schemas.microsoft.com/office/drawing/2014/main" id="{88EC4172-6D29-C3C0-F091-274BEF57761C}"/>
              </a:ext>
            </a:extLst>
          </p:cNvPr>
          <p:cNvSpPr txBox="1"/>
          <p:nvPr/>
        </p:nvSpPr>
        <p:spPr>
          <a:xfrm>
            <a:off x="5889118" y="132929"/>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2C9C8CBC-D5E6-DC1A-3140-DAF16A41DA26}"/>
              </a:ext>
            </a:extLst>
          </p:cNvPr>
          <p:cNvSpPr txBox="1"/>
          <p:nvPr/>
        </p:nvSpPr>
        <p:spPr>
          <a:xfrm>
            <a:off x="224790" y="1156284"/>
            <a:ext cx="5959442" cy="1107996"/>
          </a:xfrm>
          <a:prstGeom prst="rect">
            <a:avLst/>
          </a:prstGeom>
          <a:noFill/>
        </p:spPr>
        <p:txBody>
          <a:bodyPr wrap="square">
            <a:spAutoFit/>
          </a:bodyPr>
          <a:lstStyle/>
          <a:p>
            <a:r>
              <a:rPr lang="en-GB" sz="2400" b="1" dirty="0">
                <a:latin typeface="Segoe UI Variable Text" pitchFamily="2" charset="0"/>
              </a:rPr>
              <a:t>What does this mean?</a:t>
            </a:r>
          </a:p>
          <a:p>
            <a:endParaRPr lang="en-GB" sz="2400" dirty="0">
              <a:latin typeface="Segoe UI Variable Text" pitchFamily="2" charset="0"/>
            </a:endParaRPr>
          </a:p>
          <a:p>
            <a:r>
              <a:rPr lang="en-GB" dirty="0">
                <a:latin typeface="Segoe UI Variable Text" pitchFamily="2" charset="0"/>
              </a:rPr>
              <a:t>These are input devices that are used to capture sound.</a:t>
            </a:r>
          </a:p>
        </p:txBody>
      </p:sp>
      <p:sp>
        <p:nvSpPr>
          <p:cNvPr id="5" name="TextBox 4">
            <a:extLst>
              <a:ext uri="{FF2B5EF4-FFF2-40B4-BE49-F238E27FC236}">
                <a16:creationId xmlns:a16="http://schemas.microsoft.com/office/drawing/2014/main" id="{8C78C66C-ED45-25A8-754C-5286A75CD12E}"/>
              </a:ext>
            </a:extLst>
          </p:cNvPr>
          <p:cNvSpPr txBox="1"/>
          <p:nvPr/>
        </p:nvSpPr>
        <p:spPr>
          <a:xfrm>
            <a:off x="2729867" y="2597312"/>
            <a:ext cx="3705223" cy="1231106"/>
          </a:xfrm>
          <a:prstGeom prst="rect">
            <a:avLst/>
          </a:prstGeom>
          <a:noFill/>
        </p:spPr>
        <p:txBody>
          <a:bodyPr wrap="square">
            <a:spAutoFit/>
          </a:bodyPr>
          <a:lstStyle/>
          <a:p>
            <a:r>
              <a:rPr lang="en-GB" sz="2000" b="1" dirty="0">
                <a:latin typeface="Segoe UI Variable Text" pitchFamily="2" charset="0"/>
              </a:rPr>
              <a:t>Microphone</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Device that captures sound.</a:t>
            </a:r>
          </a:p>
          <a:p>
            <a:pPr marL="285750" indent="-285750">
              <a:buFont typeface="Arial" panose="020B0604020202020204" pitchFamily="34" charset="0"/>
              <a:buChar char="•"/>
            </a:pPr>
            <a:r>
              <a:rPr lang="en-GB" dirty="0">
                <a:latin typeface="Segoe UI Variable Text" pitchFamily="2" charset="0"/>
              </a:rPr>
              <a:t>Converts sound waves into electrical signals</a:t>
            </a:r>
          </a:p>
        </p:txBody>
      </p:sp>
      <p:sp>
        <p:nvSpPr>
          <p:cNvPr id="12" name="TextBox 11">
            <a:extLst>
              <a:ext uri="{FF2B5EF4-FFF2-40B4-BE49-F238E27FC236}">
                <a16:creationId xmlns:a16="http://schemas.microsoft.com/office/drawing/2014/main" id="{B2AF1FAD-4C0A-0C60-B6DE-63A76B628EFE}"/>
              </a:ext>
            </a:extLst>
          </p:cNvPr>
          <p:cNvSpPr txBox="1"/>
          <p:nvPr/>
        </p:nvSpPr>
        <p:spPr>
          <a:xfrm>
            <a:off x="2729867" y="4226668"/>
            <a:ext cx="3705223" cy="1508105"/>
          </a:xfrm>
          <a:prstGeom prst="rect">
            <a:avLst/>
          </a:prstGeom>
          <a:noFill/>
        </p:spPr>
        <p:txBody>
          <a:bodyPr wrap="square">
            <a:spAutoFit/>
          </a:bodyPr>
          <a:lstStyle/>
          <a:p>
            <a:r>
              <a:rPr lang="en-GB" sz="2000" b="1" dirty="0">
                <a:latin typeface="Segoe UI Variable Text" pitchFamily="2" charset="0"/>
              </a:rPr>
              <a:t>MIDI Keyboard</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Musical input device for digital sound.</a:t>
            </a:r>
          </a:p>
          <a:p>
            <a:pPr marL="285750" indent="-285750">
              <a:buFont typeface="Arial" panose="020B0604020202020204" pitchFamily="34" charset="0"/>
              <a:buChar char="•"/>
            </a:pPr>
            <a:r>
              <a:rPr lang="en-GB" dirty="0">
                <a:latin typeface="Segoe UI Variable Text" pitchFamily="2" charset="0"/>
              </a:rPr>
              <a:t>Sends MIDI data rather than audio</a:t>
            </a:r>
          </a:p>
        </p:txBody>
      </p:sp>
      <p:cxnSp>
        <p:nvCxnSpPr>
          <p:cNvPr id="14" name="Straight Connector 13">
            <a:extLst>
              <a:ext uri="{FF2B5EF4-FFF2-40B4-BE49-F238E27FC236}">
                <a16:creationId xmlns:a16="http://schemas.microsoft.com/office/drawing/2014/main" id="{7357EBDB-6DC8-9299-D404-25B68CE53271}"/>
              </a:ext>
            </a:extLst>
          </p:cNvPr>
          <p:cNvCxnSpPr>
            <a:cxnSpLocks/>
          </p:cNvCxnSpPr>
          <p:nvPr/>
        </p:nvCxnSpPr>
        <p:spPr>
          <a:xfrm>
            <a:off x="6781800" y="1156284"/>
            <a:ext cx="0" cy="468189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D7F6868B-7DEC-B102-DF79-60C54C53444D}"/>
              </a:ext>
            </a:extLst>
          </p:cNvPr>
          <p:cNvSpPr txBox="1"/>
          <p:nvPr/>
        </p:nvSpPr>
        <p:spPr>
          <a:xfrm>
            <a:off x="6942385" y="1205779"/>
            <a:ext cx="4610095" cy="400110"/>
          </a:xfrm>
          <a:prstGeom prst="rect">
            <a:avLst/>
          </a:prstGeom>
          <a:noFill/>
        </p:spPr>
        <p:txBody>
          <a:bodyPr wrap="square">
            <a:spAutoFit/>
          </a:bodyPr>
          <a:lstStyle/>
          <a:p>
            <a:r>
              <a:rPr lang="en-GB" sz="2000" b="1" dirty="0">
                <a:latin typeface="Segoe UI Variable Text" pitchFamily="2" charset="0"/>
              </a:rPr>
              <a:t>Learning in Context</a:t>
            </a:r>
            <a:endParaRPr lang="en-GB" sz="1600" dirty="0"/>
          </a:p>
        </p:txBody>
      </p:sp>
      <p:pic>
        <p:nvPicPr>
          <p:cNvPr id="15" name="Picture 14">
            <a:extLst>
              <a:ext uri="{FF2B5EF4-FFF2-40B4-BE49-F238E27FC236}">
                <a16:creationId xmlns:a16="http://schemas.microsoft.com/office/drawing/2014/main" id="{96EC5F0C-6680-A04A-D1FE-7DA10619C482}"/>
              </a:ext>
            </a:extLst>
          </p:cNvPr>
          <p:cNvPicPr>
            <a:picLocks noChangeAspect="1"/>
          </p:cNvPicPr>
          <p:nvPr/>
        </p:nvPicPr>
        <p:blipFill>
          <a:blip r:embed="rId5"/>
          <a:stretch>
            <a:fillRect/>
          </a:stretch>
        </p:blipFill>
        <p:spPr>
          <a:xfrm>
            <a:off x="7437251" y="1729125"/>
            <a:ext cx="3620362" cy="2400300"/>
          </a:xfrm>
          <a:prstGeom prst="rect">
            <a:avLst/>
          </a:prstGeom>
        </p:spPr>
      </p:pic>
      <p:pic>
        <p:nvPicPr>
          <p:cNvPr id="21" name="Picture 20">
            <a:extLst>
              <a:ext uri="{FF2B5EF4-FFF2-40B4-BE49-F238E27FC236}">
                <a16:creationId xmlns:a16="http://schemas.microsoft.com/office/drawing/2014/main" id="{ED6FAADF-5920-633C-BD73-AB5511CA4087}"/>
              </a:ext>
            </a:extLst>
          </p:cNvPr>
          <p:cNvPicPr>
            <a:picLocks noChangeAspect="1"/>
          </p:cNvPicPr>
          <p:nvPr/>
        </p:nvPicPr>
        <p:blipFill>
          <a:blip r:embed="rId6"/>
          <a:stretch>
            <a:fillRect/>
          </a:stretch>
        </p:blipFill>
        <p:spPr>
          <a:xfrm>
            <a:off x="177168" y="2459772"/>
            <a:ext cx="2552699" cy="1701799"/>
          </a:xfrm>
          <a:prstGeom prst="rect">
            <a:avLst/>
          </a:prstGeom>
        </p:spPr>
      </p:pic>
      <p:pic>
        <p:nvPicPr>
          <p:cNvPr id="22" name="Picture 21">
            <a:extLst>
              <a:ext uri="{FF2B5EF4-FFF2-40B4-BE49-F238E27FC236}">
                <a16:creationId xmlns:a16="http://schemas.microsoft.com/office/drawing/2014/main" id="{1F7358E5-2AAA-CBD9-BA91-8005AB804889}"/>
              </a:ext>
            </a:extLst>
          </p:cNvPr>
          <p:cNvPicPr>
            <a:picLocks noChangeAspect="1"/>
          </p:cNvPicPr>
          <p:nvPr/>
        </p:nvPicPr>
        <p:blipFill>
          <a:blip r:embed="rId7"/>
          <a:stretch>
            <a:fillRect/>
          </a:stretch>
        </p:blipFill>
        <p:spPr>
          <a:xfrm>
            <a:off x="348122" y="4123299"/>
            <a:ext cx="2221161" cy="1480774"/>
          </a:xfrm>
          <a:prstGeom prst="rect">
            <a:avLst/>
          </a:prstGeom>
        </p:spPr>
      </p:pic>
      <p:sp>
        <p:nvSpPr>
          <p:cNvPr id="24" name="TextBox 23">
            <a:extLst>
              <a:ext uri="{FF2B5EF4-FFF2-40B4-BE49-F238E27FC236}">
                <a16:creationId xmlns:a16="http://schemas.microsoft.com/office/drawing/2014/main" id="{3C6FB6FD-4DEF-D179-0372-35B41320B45A}"/>
              </a:ext>
            </a:extLst>
          </p:cNvPr>
          <p:cNvSpPr txBox="1"/>
          <p:nvPr/>
        </p:nvSpPr>
        <p:spPr>
          <a:xfrm>
            <a:off x="6942386" y="4283901"/>
            <a:ext cx="5036254" cy="1200329"/>
          </a:xfrm>
          <a:prstGeom prst="rect">
            <a:avLst/>
          </a:prstGeom>
          <a:noFill/>
        </p:spPr>
        <p:txBody>
          <a:bodyPr wrap="square">
            <a:spAutoFit/>
          </a:bodyPr>
          <a:lstStyle/>
          <a:p>
            <a:r>
              <a:rPr lang="en-GB" dirty="0">
                <a:latin typeface="Segoe UI Variable Text" pitchFamily="2" charset="0"/>
              </a:rPr>
              <a:t>A </a:t>
            </a:r>
            <a:r>
              <a:rPr lang="en-GB" b="1" dirty="0">
                <a:latin typeface="Segoe UI Variable Text" pitchFamily="2" charset="0"/>
              </a:rPr>
              <a:t>microphone</a:t>
            </a:r>
            <a:r>
              <a:rPr lang="en-GB" dirty="0">
                <a:latin typeface="Segoe UI Variable Text" pitchFamily="2" charset="0"/>
              </a:rPr>
              <a:t> is used to capture live sound in a recording studio, such as vocals or acoustic instruments. A </a:t>
            </a:r>
            <a:r>
              <a:rPr lang="en-GB" b="1" dirty="0">
                <a:latin typeface="Segoe UI Variable Text" pitchFamily="2" charset="0"/>
              </a:rPr>
              <a:t>MIDI keyboard </a:t>
            </a:r>
            <a:r>
              <a:rPr lang="en-GB" dirty="0">
                <a:latin typeface="Segoe UI Variable Text" pitchFamily="2" charset="0"/>
              </a:rPr>
              <a:t>is used to input musical note data, not actual sound.</a:t>
            </a:r>
          </a:p>
        </p:txBody>
      </p:sp>
    </p:spTree>
    <p:extLst>
      <p:ext uri="{BB962C8B-B14F-4D97-AF65-F5344CB8AC3E}">
        <p14:creationId xmlns:p14="http://schemas.microsoft.com/office/powerpoint/2010/main" val="2227036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28767-9640-3B3C-D4A6-13B7FD5625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B167228-0FB1-1EF7-8872-DAE49A11668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Audio input</a:t>
            </a:r>
          </a:p>
        </p:txBody>
      </p:sp>
      <p:pic>
        <p:nvPicPr>
          <p:cNvPr id="32" name="Picture 31">
            <a:extLst>
              <a:ext uri="{FF2B5EF4-FFF2-40B4-BE49-F238E27FC236}">
                <a16:creationId xmlns:a16="http://schemas.microsoft.com/office/drawing/2014/main" id="{EE73B09D-9D50-90D6-C337-5D28437C59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C8B2D059-D2D0-036D-EB70-1E1D2696089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42AB77FB-1427-8AF6-4FFE-D3B370B542F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08610" y="5879537"/>
            <a:ext cx="727003" cy="727003"/>
          </a:xfrm>
          <a:prstGeom prst="rect">
            <a:avLst/>
          </a:prstGeom>
        </p:spPr>
      </p:pic>
      <p:sp>
        <p:nvSpPr>
          <p:cNvPr id="8" name="TextBox 7">
            <a:extLst>
              <a:ext uri="{FF2B5EF4-FFF2-40B4-BE49-F238E27FC236}">
                <a16:creationId xmlns:a16="http://schemas.microsoft.com/office/drawing/2014/main" id="{810E0D16-4F29-8141-599A-07BCA3761434}"/>
              </a:ext>
            </a:extLst>
          </p:cNvPr>
          <p:cNvSpPr txBox="1"/>
          <p:nvPr/>
        </p:nvSpPr>
        <p:spPr>
          <a:xfrm>
            <a:off x="1262718" y="5960209"/>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graphicFrame>
        <p:nvGraphicFramePr>
          <p:cNvPr id="10" name="Table 9">
            <a:extLst>
              <a:ext uri="{FF2B5EF4-FFF2-40B4-BE49-F238E27FC236}">
                <a16:creationId xmlns:a16="http://schemas.microsoft.com/office/drawing/2014/main" id="{C13748C3-EC8D-DEC2-C8A0-BAFD3B30596A}"/>
              </a:ext>
            </a:extLst>
          </p:cNvPr>
          <p:cNvGraphicFramePr>
            <a:graphicFrameLocks noGrp="1"/>
          </p:cNvGraphicFramePr>
          <p:nvPr>
            <p:extLst>
              <p:ext uri="{D42A27DB-BD31-4B8C-83A1-F6EECF244321}">
                <p14:modId xmlns:p14="http://schemas.microsoft.com/office/powerpoint/2010/main" val="3117337637"/>
              </p:ext>
            </p:extLst>
          </p:nvPr>
        </p:nvGraphicFramePr>
        <p:xfrm>
          <a:off x="758190" y="1676547"/>
          <a:ext cx="10515600" cy="2712720"/>
        </p:xfrm>
        <a:graphic>
          <a:graphicData uri="http://schemas.openxmlformats.org/drawingml/2006/table">
            <a:tbl>
              <a:tblPr/>
              <a:tblGrid>
                <a:gridCol w="3505200">
                  <a:extLst>
                    <a:ext uri="{9D8B030D-6E8A-4147-A177-3AD203B41FA5}">
                      <a16:colId xmlns:a16="http://schemas.microsoft.com/office/drawing/2014/main" val="1323298166"/>
                    </a:ext>
                  </a:extLst>
                </a:gridCol>
                <a:gridCol w="3505200">
                  <a:extLst>
                    <a:ext uri="{9D8B030D-6E8A-4147-A177-3AD203B41FA5}">
                      <a16:colId xmlns:a16="http://schemas.microsoft.com/office/drawing/2014/main" val="3470022026"/>
                    </a:ext>
                  </a:extLst>
                </a:gridCol>
                <a:gridCol w="3505200">
                  <a:extLst>
                    <a:ext uri="{9D8B030D-6E8A-4147-A177-3AD203B41FA5}">
                      <a16:colId xmlns:a16="http://schemas.microsoft.com/office/drawing/2014/main" val="3153478432"/>
                    </a:ext>
                  </a:extLst>
                </a:gridCol>
              </a:tblGrid>
              <a:tr h="0">
                <a:tc>
                  <a:txBody>
                    <a:bodyPr/>
                    <a:lstStyle/>
                    <a:p>
                      <a:pPr>
                        <a:buNone/>
                      </a:pPr>
                      <a:r>
                        <a:rPr lang="en-GB" sz="1600" b="1" dirty="0">
                          <a:latin typeface="Segoe UI Variable Text" pitchFamily="2" charset="0"/>
                        </a:rPr>
                        <a:t>Input device</a:t>
                      </a: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en-GB" sz="1600" b="1" dirty="0">
                          <a:solidFill>
                            <a:schemeClr val="bg1"/>
                          </a:solidFill>
                          <a:latin typeface="Segoe UI Variable Text" pitchFamily="2" charset="0"/>
                        </a:rPr>
                        <a:t>Advantages</a:t>
                      </a:r>
                      <a:endParaRPr lang="en-GB" sz="1600" dirty="0">
                        <a:solidFill>
                          <a:schemeClr val="bg1"/>
                        </a:solidFill>
                        <a:latin typeface="Segoe UI Variable Text"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buNone/>
                      </a:pPr>
                      <a:r>
                        <a:rPr lang="en-GB" sz="1600" b="1" dirty="0">
                          <a:solidFill>
                            <a:schemeClr val="bg1"/>
                          </a:solidFill>
                          <a:latin typeface="Segoe UI Variable Text" pitchFamily="2" charset="0"/>
                        </a:rPr>
                        <a:t>Disadvantages</a:t>
                      </a:r>
                    </a:p>
                    <a:p>
                      <a:pPr algn="ctr">
                        <a:buNone/>
                      </a:pPr>
                      <a:endParaRPr lang="en-GB" sz="1600" dirty="0">
                        <a:solidFill>
                          <a:schemeClr val="bg1"/>
                        </a:solidFill>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829245100"/>
                  </a:ext>
                </a:extLst>
              </a:tr>
              <a:tr h="0">
                <a:tc>
                  <a:txBody>
                    <a:bodyPr/>
                    <a:lstStyle/>
                    <a:p>
                      <a:pPr>
                        <a:buNone/>
                      </a:pPr>
                      <a:r>
                        <a:rPr lang="en-GB" sz="1600" b="1">
                          <a:latin typeface="Segoe UI Variable Text" pitchFamily="2" charset="0"/>
                        </a:rPr>
                        <a:t>Microphone</a:t>
                      </a:r>
                      <a:endParaRPr lang="en-GB" sz="160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Captures sound and voice input• Used for recording, voice commands, and calls• Relatively inexpensive and widely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Can pick up background noise• Sound quality varies by type• Requires quiet environment for best results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34006937"/>
                  </a:ext>
                </a:extLst>
              </a:tr>
              <a:tr h="0">
                <a:tc>
                  <a:txBody>
                    <a:bodyPr/>
                    <a:lstStyle/>
                    <a:p>
                      <a:pPr>
                        <a:buNone/>
                      </a:pPr>
                      <a:r>
                        <a:rPr lang="en-GB" sz="1600" b="1">
                          <a:latin typeface="Segoe UI Variable Text" pitchFamily="2" charset="0"/>
                        </a:rPr>
                        <a:t>MIDI Keyboard</a:t>
                      </a:r>
                      <a:endParaRPr lang="en-GB" sz="160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Allows precise musical input• Can control digital instruments and software• Notes can be easily edited after recording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Requires music software to use• Does not record real audio sound• Can be expensive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512288814"/>
                  </a:ext>
                </a:extLst>
              </a:tr>
            </a:tbl>
          </a:graphicData>
        </a:graphic>
      </p:graphicFrame>
      <p:pic>
        <p:nvPicPr>
          <p:cNvPr id="5" name="Graphic 4" descr="Thumbs up sign with solid fill">
            <a:extLst>
              <a:ext uri="{FF2B5EF4-FFF2-40B4-BE49-F238E27FC236}">
                <a16:creationId xmlns:a16="http://schemas.microsoft.com/office/drawing/2014/main" id="{080F9AA8-097A-45D6-0F5A-B6DB10A7378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1" name="TextBox 10">
            <a:extLst>
              <a:ext uri="{FF2B5EF4-FFF2-40B4-BE49-F238E27FC236}">
                <a16:creationId xmlns:a16="http://schemas.microsoft.com/office/drawing/2014/main" id="{BB4F8837-DA24-7147-4D2B-FB4B882DCD4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Q9 of</a:t>
            </a:r>
            <a:r>
              <a:rPr lang="en-GB" dirty="0">
                <a:latin typeface="Segoe UI Variable Text" pitchFamily="2" charset="0"/>
              </a:rPr>
              <a:t> </a:t>
            </a:r>
            <a:r>
              <a:rPr lang="en-GB" b="1" dirty="0">
                <a:latin typeface="Segoe UI Variable Text" pitchFamily="2" charset="0"/>
              </a:rPr>
              <a:t>Task 2</a:t>
            </a:r>
            <a:r>
              <a:rPr lang="en-GB" dirty="0">
                <a:latin typeface="Segoe UI Variable Text" pitchFamily="2" charset="0"/>
              </a:rPr>
              <a:t> in the student workbook</a:t>
            </a:r>
          </a:p>
        </p:txBody>
      </p:sp>
    </p:spTree>
    <p:extLst>
      <p:ext uri="{BB962C8B-B14F-4D97-AF65-F5344CB8AC3E}">
        <p14:creationId xmlns:p14="http://schemas.microsoft.com/office/powerpoint/2010/main" val="1394622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DB928-994C-9445-3E75-635ECA4DDA97}"/>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4051170D-83B8-B7C7-3DFE-A45E0120584F}"/>
              </a:ext>
            </a:extLst>
          </p:cNvPr>
          <p:cNvPicPr>
            <a:picLocks noChangeAspect="1"/>
          </p:cNvPicPr>
          <p:nvPr/>
        </p:nvPicPr>
        <p:blipFill>
          <a:blip r:embed="rId3"/>
          <a:stretch>
            <a:fillRect/>
          </a:stretch>
        </p:blipFill>
        <p:spPr>
          <a:xfrm>
            <a:off x="5651892" y="3533310"/>
            <a:ext cx="1625399" cy="1083599"/>
          </a:xfrm>
          <a:prstGeom prst="rect">
            <a:avLst/>
          </a:prstGeom>
        </p:spPr>
      </p:pic>
      <p:pic>
        <p:nvPicPr>
          <p:cNvPr id="21" name="Picture 20">
            <a:extLst>
              <a:ext uri="{FF2B5EF4-FFF2-40B4-BE49-F238E27FC236}">
                <a16:creationId xmlns:a16="http://schemas.microsoft.com/office/drawing/2014/main" id="{1D928554-7E7D-3143-3790-94EA47ACB01B}"/>
              </a:ext>
            </a:extLst>
          </p:cNvPr>
          <p:cNvPicPr>
            <a:picLocks noChangeAspect="1"/>
          </p:cNvPicPr>
          <p:nvPr/>
        </p:nvPicPr>
        <p:blipFill>
          <a:blip r:embed="rId4"/>
          <a:stretch>
            <a:fillRect/>
          </a:stretch>
        </p:blipFill>
        <p:spPr>
          <a:xfrm>
            <a:off x="5599098" y="2401450"/>
            <a:ext cx="1541325" cy="1027550"/>
          </a:xfrm>
          <a:prstGeom prst="rect">
            <a:avLst/>
          </a:prstGeom>
        </p:spPr>
      </p:pic>
      <p:pic>
        <p:nvPicPr>
          <p:cNvPr id="19" name="Picture 18">
            <a:extLst>
              <a:ext uri="{FF2B5EF4-FFF2-40B4-BE49-F238E27FC236}">
                <a16:creationId xmlns:a16="http://schemas.microsoft.com/office/drawing/2014/main" id="{6F463F6F-63EA-8C23-0288-CD6BA93D0AD1}"/>
              </a:ext>
            </a:extLst>
          </p:cNvPr>
          <p:cNvPicPr>
            <a:picLocks noChangeAspect="1"/>
          </p:cNvPicPr>
          <p:nvPr/>
        </p:nvPicPr>
        <p:blipFill>
          <a:blip r:embed="rId5"/>
          <a:srcRect l="13344"/>
          <a:stretch>
            <a:fillRect/>
          </a:stretch>
        </p:blipFill>
        <p:spPr>
          <a:xfrm>
            <a:off x="110043" y="4504884"/>
            <a:ext cx="1855625" cy="1427578"/>
          </a:xfrm>
          <a:prstGeom prst="rect">
            <a:avLst/>
          </a:prstGeom>
        </p:spPr>
      </p:pic>
      <p:sp>
        <p:nvSpPr>
          <p:cNvPr id="3" name="TextBox 2">
            <a:extLst>
              <a:ext uri="{FF2B5EF4-FFF2-40B4-BE49-F238E27FC236}">
                <a16:creationId xmlns:a16="http://schemas.microsoft.com/office/drawing/2014/main" id="{5181B480-4097-5215-26A5-8477499A15A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Readers</a:t>
            </a:r>
          </a:p>
        </p:txBody>
      </p:sp>
      <p:pic>
        <p:nvPicPr>
          <p:cNvPr id="32" name="Picture 31">
            <a:extLst>
              <a:ext uri="{FF2B5EF4-FFF2-40B4-BE49-F238E27FC236}">
                <a16:creationId xmlns:a16="http://schemas.microsoft.com/office/drawing/2014/main" id="{200EFDD7-9352-4279-008B-02C0D3FB93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3ABB7ED9-521A-50B4-413F-7153226F940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16FF50DA-FBC0-34FB-55F7-0DD8CEC3D07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008963" y="85169"/>
            <a:ext cx="727003" cy="727003"/>
          </a:xfrm>
          <a:prstGeom prst="rect">
            <a:avLst/>
          </a:prstGeom>
        </p:spPr>
      </p:pic>
      <p:sp>
        <p:nvSpPr>
          <p:cNvPr id="8" name="TextBox 7">
            <a:extLst>
              <a:ext uri="{FF2B5EF4-FFF2-40B4-BE49-F238E27FC236}">
                <a16:creationId xmlns:a16="http://schemas.microsoft.com/office/drawing/2014/main" id="{8FEEE54C-4027-4591-FAAF-B818010EFEDB}"/>
              </a:ext>
            </a:extLst>
          </p:cNvPr>
          <p:cNvSpPr txBox="1"/>
          <p:nvPr/>
        </p:nvSpPr>
        <p:spPr>
          <a:xfrm>
            <a:off x="5889118" y="187032"/>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27E86346-04F8-A2FB-2853-6DF057CC6855}"/>
              </a:ext>
            </a:extLst>
          </p:cNvPr>
          <p:cNvSpPr txBox="1"/>
          <p:nvPr/>
        </p:nvSpPr>
        <p:spPr>
          <a:xfrm>
            <a:off x="224790" y="1156284"/>
            <a:ext cx="5090156" cy="1661993"/>
          </a:xfrm>
          <a:prstGeom prst="rect">
            <a:avLst/>
          </a:prstGeom>
          <a:noFill/>
        </p:spPr>
        <p:txBody>
          <a:bodyPr wrap="square">
            <a:spAutoFit/>
          </a:bodyPr>
          <a:lstStyle/>
          <a:p>
            <a:r>
              <a:rPr lang="en-GB" sz="2400" b="1" dirty="0">
                <a:latin typeface="Segoe UI Variable Text" pitchFamily="2" charset="0"/>
              </a:rPr>
              <a:t>What is the purpose of a reader?</a:t>
            </a:r>
          </a:p>
          <a:p>
            <a:endParaRPr lang="en-GB" sz="2400" dirty="0">
              <a:latin typeface="Segoe UI Variable Text" pitchFamily="2" charset="0"/>
            </a:endParaRPr>
          </a:p>
          <a:p>
            <a:r>
              <a:rPr lang="en-GB" dirty="0">
                <a:latin typeface="Segoe UI Variable Text" pitchFamily="2" charset="0"/>
              </a:rPr>
              <a:t>To input data automatically by reading information stored on another object and sending it to a computer system for processing.</a:t>
            </a:r>
          </a:p>
        </p:txBody>
      </p:sp>
      <p:sp>
        <p:nvSpPr>
          <p:cNvPr id="5" name="TextBox 4">
            <a:extLst>
              <a:ext uri="{FF2B5EF4-FFF2-40B4-BE49-F238E27FC236}">
                <a16:creationId xmlns:a16="http://schemas.microsoft.com/office/drawing/2014/main" id="{B2E78360-24D4-48CA-05FB-3FCFC1678D0D}"/>
              </a:ext>
            </a:extLst>
          </p:cNvPr>
          <p:cNvSpPr txBox="1"/>
          <p:nvPr/>
        </p:nvSpPr>
        <p:spPr>
          <a:xfrm>
            <a:off x="1766191" y="2898236"/>
            <a:ext cx="3705223" cy="954107"/>
          </a:xfrm>
          <a:prstGeom prst="rect">
            <a:avLst/>
          </a:prstGeom>
          <a:noFill/>
        </p:spPr>
        <p:txBody>
          <a:bodyPr wrap="square">
            <a:spAutoFit/>
          </a:bodyPr>
          <a:lstStyle/>
          <a:p>
            <a:r>
              <a:rPr lang="en-GB" sz="2000" b="1" dirty="0">
                <a:latin typeface="Segoe UI Variable Text" pitchFamily="2" charset="0"/>
              </a:rPr>
              <a:t>QR code reader</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Reads square digital codes</a:t>
            </a:r>
          </a:p>
          <a:p>
            <a:pPr marL="285750" indent="-285750">
              <a:buFont typeface="Arial" panose="020B0604020202020204" pitchFamily="34" charset="0"/>
              <a:buChar char="•"/>
            </a:pPr>
            <a:r>
              <a:rPr lang="en-GB" dirty="0">
                <a:latin typeface="Segoe UI Variable Text" pitchFamily="2" charset="0"/>
              </a:rPr>
              <a:t>Camera decodes data pattern</a:t>
            </a:r>
          </a:p>
        </p:txBody>
      </p:sp>
      <p:sp>
        <p:nvSpPr>
          <p:cNvPr id="12" name="TextBox 11">
            <a:extLst>
              <a:ext uri="{FF2B5EF4-FFF2-40B4-BE49-F238E27FC236}">
                <a16:creationId xmlns:a16="http://schemas.microsoft.com/office/drawing/2014/main" id="{3CFBBD6D-F6B5-3020-371B-C3E65912BF56}"/>
              </a:ext>
            </a:extLst>
          </p:cNvPr>
          <p:cNvSpPr txBox="1"/>
          <p:nvPr/>
        </p:nvSpPr>
        <p:spPr>
          <a:xfrm>
            <a:off x="1792859" y="4500022"/>
            <a:ext cx="3705223" cy="954107"/>
          </a:xfrm>
          <a:prstGeom prst="rect">
            <a:avLst/>
          </a:prstGeom>
          <a:noFill/>
        </p:spPr>
        <p:txBody>
          <a:bodyPr wrap="square">
            <a:spAutoFit/>
          </a:bodyPr>
          <a:lstStyle/>
          <a:p>
            <a:r>
              <a:rPr lang="en-GB" sz="2000" b="1" dirty="0">
                <a:latin typeface="Segoe UI Variable Text" pitchFamily="2" charset="0"/>
              </a:rPr>
              <a:t>Barcode reader</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Reads linear barcodes.</a:t>
            </a:r>
          </a:p>
          <a:p>
            <a:pPr marL="285750" indent="-285750">
              <a:buFont typeface="Arial" panose="020B0604020202020204" pitchFamily="34" charset="0"/>
              <a:buChar char="•"/>
            </a:pPr>
            <a:r>
              <a:rPr lang="en-GB" dirty="0">
                <a:latin typeface="Segoe UI Variable Text" pitchFamily="2" charset="0"/>
              </a:rPr>
              <a:t>Laser/camera scans lines</a:t>
            </a:r>
          </a:p>
        </p:txBody>
      </p:sp>
      <p:cxnSp>
        <p:nvCxnSpPr>
          <p:cNvPr id="14" name="Straight Connector 13">
            <a:extLst>
              <a:ext uri="{FF2B5EF4-FFF2-40B4-BE49-F238E27FC236}">
                <a16:creationId xmlns:a16="http://schemas.microsoft.com/office/drawing/2014/main" id="{2B233395-C5C3-3BA4-2148-D99BBEA0FCAF}"/>
              </a:ext>
            </a:extLst>
          </p:cNvPr>
          <p:cNvCxnSpPr>
            <a:cxnSpLocks/>
          </p:cNvCxnSpPr>
          <p:nvPr/>
        </p:nvCxnSpPr>
        <p:spPr>
          <a:xfrm>
            <a:off x="5612732" y="1156284"/>
            <a:ext cx="0" cy="468189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56971E20-1471-F29A-AF79-1891D919013C}"/>
              </a:ext>
            </a:extLst>
          </p:cNvPr>
          <p:cNvSpPr txBox="1"/>
          <p:nvPr/>
        </p:nvSpPr>
        <p:spPr>
          <a:xfrm>
            <a:off x="7379369" y="1156284"/>
            <a:ext cx="4587842" cy="954107"/>
          </a:xfrm>
          <a:prstGeom prst="rect">
            <a:avLst/>
          </a:prstGeom>
          <a:noFill/>
        </p:spPr>
        <p:txBody>
          <a:bodyPr wrap="square">
            <a:spAutoFit/>
          </a:bodyPr>
          <a:lstStyle/>
          <a:p>
            <a:r>
              <a:rPr lang="en-GB" sz="2000" b="1" dirty="0">
                <a:latin typeface="Segoe UI Variable Text" pitchFamily="2" charset="0"/>
              </a:rPr>
              <a:t>Optical mark reader</a:t>
            </a:r>
          </a:p>
          <a:p>
            <a:pPr marL="285750" indent="-285750">
              <a:buFont typeface="Arial" panose="020B0604020202020204" pitchFamily="34" charset="0"/>
              <a:buChar char="•"/>
            </a:pPr>
            <a:r>
              <a:rPr lang="en-GB" dirty="0">
                <a:latin typeface="Segoe UI Variable Text" pitchFamily="2" charset="0"/>
              </a:rPr>
              <a:t>Detects shaded areas</a:t>
            </a:r>
          </a:p>
          <a:p>
            <a:pPr marL="285750" indent="-285750">
              <a:buFont typeface="Arial" panose="020B0604020202020204" pitchFamily="34" charset="0"/>
              <a:buChar char="•"/>
            </a:pPr>
            <a:r>
              <a:rPr lang="en-GB" dirty="0">
                <a:latin typeface="Segoe UI Variable Text" pitchFamily="2" charset="0"/>
              </a:rPr>
              <a:t>Light reflection detection</a:t>
            </a:r>
          </a:p>
        </p:txBody>
      </p:sp>
      <p:sp>
        <p:nvSpPr>
          <p:cNvPr id="13" name="TextBox 12">
            <a:extLst>
              <a:ext uri="{FF2B5EF4-FFF2-40B4-BE49-F238E27FC236}">
                <a16:creationId xmlns:a16="http://schemas.microsoft.com/office/drawing/2014/main" id="{2575C3A1-F4F6-66A2-0510-452EB2FCB896}"/>
              </a:ext>
            </a:extLst>
          </p:cNvPr>
          <p:cNvSpPr txBox="1"/>
          <p:nvPr/>
        </p:nvSpPr>
        <p:spPr>
          <a:xfrm>
            <a:off x="7379369" y="2365698"/>
            <a:ext cx="4587842" cy="954107"/>
          </a:xfrm>
          <a:prstGeom prst="rect">
            <a:avLst/>
          </a:prstGeom>
          <a:noFill/>
        </p:spPr>
        <p:txBody>
          <a:bodyPr wrap="square">
            <a:spAutoFit/>
          </a:bodyPr>
          <a:lstStyle/>
          <a:p>
            <a:r>
              <a:rPr lang="en-GB" sz="2000" b="1" dirty="0">
                <a:latin typeface="Segoe UI Variable Text" pitchFamily="2" charset="0"/>
              </a:rPr>
              <a:t>Magnetic ink character recognition</a:t>
            </a:r>
          </a:p>
          <a:p>
            <a:pPr marL="285750" indent="-285750">
              <a:buFont typeface="Arial" panose="020B0604020202020204" pitchFamily="34" charset="0"/>
              <a:buChar char="•"/>
            </a:pPr>
            <a:r>
              <a:rPr lang="en-GB" dirty="0">
                <a:latin typeface="Segoe UI Variable Text" pitchFamily="2" charset="0"/>
              </a:rPr>
              <a:t>Reads magnetic ink</a:t>
            </a:r>
          </a:p>
          <a:p>
            <a:pPr marL="285750" indent="-285750">
              <a:buFont typeface="Arial" panose="020B0604020202020204" pitchFamily="34" charset="0"/>
              <a:buChar char="•"/>
            </a:pPr>
            <a:r>
              <a:rPr lang="en-GB" dirty="0">
                <a:latin typeface="Segoe UI Variable Text" pitchFamily="2" charset="0"/>
              </a:rPr>
              <a:t>Magnetic signal detection</a:t>
            </a:r>
          </a:p>
        </p:txBody>
      </p:sp>
      <p:pic>
        <p:nvPicPr>
          <p:cNvPr id="16" name="Picture 15">
            <a:extLst>
              <a:ext uri="{FF2B5EF4-FFF2-40B4-BE49-F238E27FC236}">
                <a16:creationId xmlns:a16="http://schemas.microsoft.com/office/drawing/2014/main" id="{87737346-FD96-F6B1-725C-DAAF546AEFBB}"/>
              </a:ext>
            </a:extLst>
          </p:cNvPr>
          <p:cNvPicPr>
            <a:picLocks noChangeAspect="1"/>
          </p:cNvPicPr>
          <p:nvPr/>
        </p:nvPicPr>
        <p:blipFill>
          <a:blip r:embed="rId8"/>
          <a:stretch>
            <a:fillRect/>
          </a:stretch>
        </p:blipFill>
        <p:spPr>
          <a:xfrm>
            <a:off x="139323" y="2818277"/>
            <a:ext cx="1554480" cy="1554480"/>
          </a:xfrm>
          <a:prstGeom prst="rect">
            <a:avLst/>
          </a:prstGeom>
        </p:spPr>
      </p:pic>
      <p:sp>
        <p:nvSpPr>
          <p:cNvPr id="17" name="TextBox 16">
            <a:extLst>
              <a:ext uri="{FF2B5EF4-FFF2-40B4-BE49-F238E27FC236}">
                <a16:creationId xmlns:a16="http://schemas.microsoft.com/office/drawing/2014/main" id="{67638BA5-9072-F9DF-6350-99A597D28890}"/>
              </a:ext>
            </a:extLst>
          </p:cNvPr>
          <p:cNvSpPr txBox="1"/>
          <p:nvPr/>
        </p:nvSpPr>
        <p:spPr>
          <a:xfrm>
            <a:off x="7379369" y="3504117"/>
            <a:ext cx="4587842" cy="954107"/>
          </a:xfrm>
          <a:prstGeom prst="rect">
            <a:avLst/>
          </a:prstGeom>
          <a:noFill/>
        </p:spPr>
        <p:txBody>
          <a:bodyPr wrap="square">
            <a:spAutoFit/>
          </a:bodyPr>
          <a:lstStyle/>
          <a:p>
            <a:r>
              <a:rPr lang="en-GB" sz="2000" b="1" dirty="0">
                <a:latin typeface="Segoe UI Variable Text" pitchFamily="2" charset="0"/>
              </a:rPr>
              <a:t>Magnetic strip reader</a:t>
            </a:r>
          </a:p>
          <a:p>
            <a:pPr marL="285750" indent="-285750">
              <a:buFont typeface="Arial" panose="020B0604020202020204" pitchFamily="34" charset="0"/>
              <a:buChar char="•"/>
            </a:pPr>
            <a:r>
              <a:rPr lang="en-GB" dirty="0">
                <a:latin typeface="Segoe UI Variable Text" pitchFamily="2" charset="0"/>
              </a:rPr>
              <a:t>Reads card strips</a:t>
            </a:r>
          </a:p>
          <a:p>
            <a:pPr marL="285750" indent="-285750">
              <a:buFont typeface="Arial" panose="020B0604020202020204" pitchFamily="34" charset="0"/>
              <a:buChar char="•"/>
            </a:pPr>
            <a:r>
              <a:rPr lang="en-GB" dirty="0">
                <a:latin typeface="Segoe UI Variable Text" pitchFamily="2" charset="0"/>
              </a:rPr>
              <a:t>Swipe-based magnetic reading</a:t>
            </a:r>
          </a:p>
        </p:txBody>
      </p:sp>
      <p:sp>
        <p:nvSpPr>
          <p:cNvPr id="18" name="TextBox 17">
            <a:extLst>
              <a:ext uri="{FF2B5EF4-FFF2-40B4-BE49-F238E27FC236}">
                <a16:creationId xmlns:a16="http://schemas.microsoft.com/office/drawing/2014/main" id="{B8152CAC-FDF5-8E43-A0E9-776FEC561F92}"/>
              </a:ext>
            </a:extLst>
          </p:cNvPr>
          <p:cNvSpPr txBox="1"/>
          <p:nvPr/>
        </p:nvSpPr>
        <p:spPr>
          <a:xfrm>
            <a:off x="7379369" y="4648521"/>
            <a:ext cx="4587842" cy="954107"/>
          </a:xfrm>
          <a:prstGeom prst="rect">
            <a:avLst/>
          </a:prstGeom>
          <a:noFill/>
        </p:spPr>
        <p:txBody>
          <a:bodyPr wrap="square">
            <a:spAutoFit/>
          </a:bodyPr>
          <a:lstStyle/>
          <a:p>
            <a:r>
              <a:rPr lang="en-GB" sz="2000" b="1" dirty="0">
                <a:latin typeface="Segoe UI Variable Text" pitchFamily="2" charset="0"/>
              </a:rPr>
              <a:t>RFID reader</a:t>
            </a:r>
          </a:p>
          <a:p>
            <a:pPr marL="285750" indent="-285750">
              <a:buFont typeface="Arial" panose="020B0604020202020204" pitchFamily="34" charset="0"/>
              <a:buChar char="•"/>
            </a:pPr>
            <a:r>
              <a:rPr lang="en-GB" dirty="0">
                <a:latin typeface="Segoe UI Variable Text" pitchFamily="2" charset="0"/>
              </a:rPr>
              <a:t>Reads radio tags</a:t>
            </a:r>
          </a:p>
          <a:p>
            <a:pPr marL="285750" indent="-285750">
              <a:buFont typeface="Arial" panose="020B0604020202020204" pitchFamily="34" charset="0"/>
              <a:buChar char="•"/>
            </a:pPr>
            <a:r>
              <a:rPr lang="en-GB" dirty="0">
                <a:latin typeface="Segoe UI Variable Text" pitchFamily="2" charset="0"/>
              </a:rPr>
              <a:t>Radio frequency detection</a:t>
            </a:r>
          </a:p>
        </p:txBody>
      </p:sp>
      <p:pic>
        <p:nvPicPr>
          <p:cNvPr id="20" name="Picture 19">
            <a:extLst>
              <a:ext uri="{FF2B5EF4-FFF2-40B4-BE49-F238E27FC236}">
                <a16:creationId xmlns:a16="http://schemas.microsoft.com/office/drawing/2014/main" id="{6C6858B1-578E-CDFA-3D1D-CCFC49D7E242}"/>
              </a:ext>
            </a:extLst>
          </p:cNvPr>
          <p:cNvPicPr>
            <a:picLocks noChangeAspect="1"/>
          </p:cNvPicPr>
          <p:nvPr/>
        </p:nvPicPr>
        <p:blipFill>
          <a:blip r:embed="rId9"/>
          <a:stretch>
            <a:fillRect/>
          </a:stretch>
        </p:blipFill>
        <p:spPr>
          <a:xfrm>
            <a:off x="5735966" y="1215653"/>
            <a:ext cx="1595655" cy="1063770"/>
          </a:xfrm>
          <a:prstGeom prst="rect">
            <a:avLst/>
          </a:prstGeom>
        </p:spPr>
      </p:pic>
      <p:pic>
        <p:nvPicPr>
          <p:cNvPr id="23" name="Picture 22">
            <a:extLst>
              <a:ext uri="{FF2B5EF4-FFF2-40B4-BE49-F238E27FC236}">
                <a16:creationId xmlns:a16="http://schemas.microsoft.com/office/drawing/2014/main" id="{04A00148-2A64-1071-B5C1-6AC9CEC0AE2A}"/>
              </a:ext>
            </a:extLst>
          </p:cNvPr>
          <p:cNvPicPr>
            <a:picLocks noChangeAspect="1"/>
          </p:cNvPicPr>
          <p:nvPr/>
        </p:nvPicPr>
        <p:blipFill>
          <a:blip r:embed="rId10"/>
          <a:stretch>
            <a:fillRect/>
          </a:stretch>
        </p:blipFill>
        <p:spPr>
          <a:xfrm>
            <a:off x="5830209" y="4747610"/>
            <a:ext cx="1342106" cy="894737"/>
          </a:xfrm>
          <a:prstGeom prst="rect">
            <a:avLst/>
          </a:prstGeom>
        </p:spPr>
      </p:pic>
    </p:spTree>
    <p:extLst>
      <p:ext uri="{BB962C8B-B14F-4D97-AF65-F5344CB8AC3E}">
        <p14:creationId xmlns:p14="http://schemas.microsoft.com/office/powerpoint/2010/main" val="4066953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19444-A49C-D394-94CD-A0A43BB9314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2C3C081-A96D-FB2D-2F9F-6A8B270B397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Readers</a:t>
            </a:r>
          </a:p>
        </p:txBody>
      </p:sp>
      <p:pic>
        <p:nvPicPr>
          <p:cNvPr id="32" name="Picture 31">
            <a:extLst>
              <a:ext uri="{FF2B5EF4-FFF2-40B4-BE49-F238E27FC236}">
                <a16:creationId xmlns:a16="http://schemas.microsoft.com/office/drawing/2014/main" id="{0E2FAC65-DE66-0E69-8B6F-EEE2389475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3D70AE8C-E7F5-ED96-9872-DC2667936CA8}"/>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0" name="Table 9">
            <a:extLst>
              <a:ext uri="{FF2B5EF4-FFF2-40B4-BE49-F238E27FC236}">
                <a16:creationId xmlns:a16="http://schemas.microsoft.com/office/drawing/2014/main" id="{2F776E40-5C08-5CEB-979F-DAFF34E10E52}"/>
              </a:ext>
            </a:extLst>
          </p:cNvPr>
          <p:cNvGraphicFramePr>
            <a:graphicFrameLocks noGrp="1"/>
          </p:cNvGraphicFramePr>
          <p:nvPr>
            <p:extLst>
              <p:ext uri="{D42A27DB-BD31-4B8C-83A1-F6EECF244321}">
                <p14:modId xmlns:p14="http://schemas.microsoft.com/office/powerpoint/2010/main" val="3943856533"/>
              </p:ext>
            </p:extLst>
          </p:nvPr>
        </p:nvGraphicFramePr>
        <p:xfrm>
          <a:off x="323559" y="1401766"/>
          <a:ext cx="11483631" cy="4972416"/>
        </p:xfrm>
        <a:graphic>
          <a:graphicData uri="http://schemas.openxmlformats.org/drawingml/2006/table">
            <a:tbl>
              <a:tblPr/>
              <a:tblGrid>
                <a:gridCol w="2316772">
                  <a:extLst>
                    <a:ext uri="{9D8B030D-6E8A-4147-A177-3AD203B41FA5}">
                      <a16:colId xmlns:a16="http://schemas.microsoft.com/office/drawing/2014/main" val="2030695458"/>
                    </a:ext>
                  </a:extLst>
                </a:gridCol>
                <a:gridCol w="4251960">
                  <a:extLst>
                    <a:ext uri="{9D8B030D-6E8A-4147-A177-3AD203B41FA5}">
                      <a16:colId xmlns:a16="http://schemas.microsoft.com/office/drawing/2014/main" val="1145931617"/>
                    </a:ext>
                  </a:extLst>
                </a:gridCol>
                <a:gridCol w="4914899">
                  <a:extLst>
                    <a:ext uri="{9D8B030D-6E8A-4147-A177-3AD203B41FA5}">
                      <a16:colId xmlns:a16="http://schemas.microsoft.com/office/drawing/2014/main" val="2023383423"/>
                    </a:ext>
                  </a:extLst>
                </a:gridCol>
              </a:tblGrid>
              <a:tr h="340373">
                <a:tc>
                  <a:txBody>
                    <a:bodyPr/>
                    <a:lstStyle/>
                    <a:p>
                      <a:pPr>
                        <a:buNone/>
                      </a:pPr>
                      <a:r>
                        <a:rPr lang="en-GB" sz="1600" b="1" dirty="0">
                          <a:latin typeface="Segoe UI Variable Text" pitchFamily="2" charset="0"/>
                        </a:rPr>
                        <a:t>Input device</a:t>
                      </a:r>
                      <a:endParaRPr lang="en-GB" sz="1600" dirty="0">
                        <a:latin typeface="Segoe UI Variable Text" pitchFamily="2"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en-GB" sz="1600" b="1" dirty="0">
                          <a:solidFill>
                            <a:schemeClr val="bg1"/>
                          </a:solidFill>
                          <a:latin typeface="Segoe UI Variable Text" pitchFamily="2" charset="0"/>
                        </a:rPr>
                        <a:t>Advantages</a:t>
                      </a:r>
                      <a:endParaRPr lang="en-GB" sz="1600" dirty="0">
                        <a:solidFill>
                          <a:schemeClr val="bg1"/>
                        </a:solidFill>
                        <a:latin typeface="Segoe UI Variable Text" pitchFamily="2" charset="0"/>
                      </a:endParaRPr>
                    </a:p>
                  </a:txBody>
                  <a:tcPr marL="57254" marR="57254" marT="28627" marB="28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buNone/>
                      </a:pPr>
                      <a:r>
                        <a:rPr lang="en-GB" sz="1600" b="1" dirty="0">
                          <a:solidFill>
                            <a:schemeClr val="bg1"/>
                          </a:solidFill>
                          <a:latin typeface="Segoe UI Variable Text" pitchFamily="2" charset="0"/>
                        </a:rPr>
                        <a:t>Disadvantages</a:t>
                      </a:r>
                    </a:p>
                    <a:p>
                      <a:pPr algn="ctr">
                        <a:buNone/>
                      </a:pPr>
                      <a:endParaRPr lang="en-GB" sz="1600" dirty="0">
                        <a:solidFill>
                          <a:schemeClr val="bg1"/>
                        </a:solidFill>
                        <a:latin typeface="Segoe UI Variable Text" pitchFamily="2"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364798227"/>
                  </a:ext>
                </a:extLst>
              </a:tr>
              <a:tr h="744308">
                <a:tc>
                  <a:txBody>
                    <a:bodyPr/>
                    <a:lstStyle/>
                    <a:p>
                      <a:pPr>
                        <a:buNone/>
                      </a:pPr>
                      <a:r>
                        <a:rPr lang="en-GB" sz="1600" b="1" dirty="0">
                          <a:latin typeface="Segoe UI Variable Text" pitchFamily="2" charset="0"/>
                        </a:rPr>
                        <a:t>QR code reader</a:t>
                      </a:r>
                      <a:endParaRPr lang="en-GB" sz="1600" dirty="0">
                        <a:latin typeface="Segoe UI Variable Text" pitchFamily="2"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Fast data input• Can store more information than barcodes• Often built into smartphones</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Requires a camera and software• Needs a clear, undamaged code• Not suitable for all environments</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167128015"/>
                  </a:ext>
                </a:extLst>
              </a:tr>
              <a:tr h="572544">
                <a:tc>
                  <a:txBody>
                    <a:bodyPr/>
                    <a:lstStyle/>
                    <a:p>
                      <a:pPr>
                        <a:buNone/>
                      </a:pPr>
                      <a:r>
                        <a:rPr lang="en-GB" sz="1600" b="1" dirty="0">
                          <a:latin typeface="Segoe UI Variable Text" pitchFamily="2" charset="0"/>
                        </a:rPr>
                        <a:t>Barcode reader</a:t>
                      </a:r>
                      <a:endParaRPr lang="en-GB" sz="1600" dirty="0">
                        <a:latin typeface="Segoe UI Variable Text" pitchFamily="2"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Very quick and accurate data entry• Reduces human error• Widely used and reliable</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a:latin typeface="Segoe UI Variable Text" pitchFamily="2" charset="0"/>
                        </a:rPr>
                        <a:t>• Limited data storage• Requires line-of-sight• Barcodes can be damaged</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503003802"/>
                  </a:ext>
                </a:extLst>
              </a:tr>
              <a:tr h="744308">
                <a:tc>
                  <a:txBody>
                    <a:bodyPr/>
                    <a:lstStyle/>
                    <a:p>
                      <a:pPr>
                        <a:buNone/>
                      </a:pPr>
                      <a:r>
                        <a:rPr lang="en-GB" sz="1600" b="1">
                          <a:latin typeface="Segoe UI Variable Text" pitchFamily="2" charset="0"/>
                        </a:rPr>
                        <a:t>Optical Mark Reader (OMR)</a:t>
                      </a:r>
                      <a:endParaRPr lang="en-GB" sz="1600">
                        <a:latin typeface="Segoe UI Variable Text" pitchFamily="2"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Very fast processing of large numbers of forms• High accuracy• Ideal for exams and surveys</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Limited to predefined answers• Forms must be filled in correctly• Expensive equipment</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243152303"/>
                  </a:ext>
                </a:extLst>
              </a:tr>
              <a:tr h="744308">
                <a:tc>
                  <a:txBody>
                    <a:bodyPr/>
                    <a:lstStyle/>
                    <a:p>
                      <a:pPr>
                        <a:buNone/>
                      </a:pPr>
                      <a:r>
                        <a:rPr lang="en-GB" sz="1600" b="1">
                          <a:latin typeface="Segoe UI Variable Text" pitchFamily="2" charset="0"/>
                        </a:rPr>
                        <a:t>Magnetic Character Ink Recognition (MICR)</a:t>
                      </a:r>
                      <a:endParaRPr lang="en-GB" sz="1600">
                        <a:latin typeface="Segoe UI Variable Text" pitchFamily="2"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 Very accurate reading of characters• Works even if characters are damaged• Secure and reliable</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a:latin typeface="Segoe UI Variable Text" pitchFamily="2" charset="0"/>
                        </a:rPr>
                        <a:t>• Limited to specific characters/fonts• Requires special ink and paper• Expensive to set up</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99666853"/>
                  </a:ext>
                </a:extLst>
              </a:tr>
              <a:tr h="744308">
                <a:tc>
                  <a:txBody>
                    <a:bodyPr/>
                    <a:lstStyle/>
                    <a:p>
                      <a:pPr>
                        <a:buNone/>
                      </a:pPr>
                      <a:r>
                        <a:rPr lang="en-GB" sz="1600" b="1" dirty="0">
                          <a:latin typeface="Segoe UI Variable Text" pitchFamily="2" charset="0"/>
                        </a:rPr>
                        <a:t>Magnetic strip reader</a:t>
                      </a:r>
                      <a:endParaRPr lang="en-GB" sz="1600" dirty="0">
                        <a:latin typeface="Segoe UI Variable Text" pitchFamily="2"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Simple and quick to use• Low-cost technology• Widely used on cards</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Data can be easily copied or damaged• Limited storage capacity• Requires physical contact</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975273774"/>
                  </a:ext>
                </a:extLst>
              </a:tr>
              <a:tr h="572544">
                <a:tc>
                  <a:txBody>
                    <a:bodyPr/>
                    <a:lstStyle/>
                    <a:p>
                      <a:pPr>
                        <a:buNone/>
                      </a:pPr>
                      <a:r>
                        <a:rPr lang="en-GB" sz="1600" b="1" dirty="0">
                          <a:latin typeface="Segoe UI Variable Text" pitchFamily="2" charset="0"/>
                        </a:rPr>
                        <a:t>RFID reader</a:t>
                      </a:r>
                      <a:endParaRPr lang="en-GB" sz="1600" dirty="0">
                        <a:latin typeface="Segoe UI Variable Text" pitchFamily="2"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Does not require line-of-sight• Can read multiple tags at once• Fast and efficient</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More expensive than barcodes• Potential security/privacy issues• Interference can affect accuracy</a:t>
                      </a: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245219534"/>
                  </a:ext>
                </a:extLst>
              </a:tr>
            </a:tbl>
          </a:graphicData>
        </a:graphic>
      </p:graphicFrame>
      <p:pic>
        <p:nvPicPr>
          <p:cNvPr id="5" name="Graphic 4" descr="Thumbs up sign with solid fill">
            <a:extLst>
              <a:ext uri="{FF2B5EF4-FFF2-40B4-BE49-F238E27FC236}">
                <a16:creationId xmlns:a16="http://schemas.microsoft.com/office/drawing/2014/main" id="{2B75E5DF-8383-7C85-3463-4BC48C52826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9" name="TextBox 8">
            <a:extLst>
              <a:ext uri="{FF2B5EF4-FFF2-40B4-BE49-F238E27FC236}">
                <a16:creationId xmlns:a16="http://schemas.microsoft.com/office/drawing/2014/main" id="{02A811D4-1CC5-16C7-6D5E-11F8FE119001}"/>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Q10-15 of</a:t>
            </a:r>
            <a:r>
              <a:rPr lang="en-GB" dirty="0">
                <a:latin typeface="Segoe UI Variable Text" pitchFamily="2" charset="0"/>
              </a:rPr>
              <a:t> </a:t>
            </a:r>
            <a:r>
              <a:rPr lang="en-GB" b="1" dirty="0">
                <a:latin typeface="Segoe UI Variable Text" pitchFamily="2" charset="0"/>
              </a:rPr>
              <a:t>Task 2</a:t>
            </a:r>
            <a:r>
              <a:rPr lang="en-GB" dirty="0">
                <a:latin typeface="Segoe UI Variable Text" pitchFamily="2" charset="0"/>
              </a:rPr>
              <a:t> in the student workbook</a:t>
            </a:r>
          </a:p>
        </p:txBody>
      </p:sp>
    </p:spTree>
    <p:extLst>
      <p:ext uri="{BB962C8B-B14F-4D97-AF65-F5344CB8AC3E}">
        <p14:creationId xmlns:p14="http://schemas.microsoft.com/office/powerpoint/2010/main" val="2419466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62529-BCC3-0E9A-7736-670D2DE6CD3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4583858-2CB6-16EA-7F83-4DFFA1049ED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Sensors</a:t>
            </a:r>
          </a:p>
        </p:txBody>
      </p:sp>
      <p:pic>
        <p:nvPicPr>
          <p:cNvPr id="32" name="Picture 31">
            <a:extLst>
              <a:ext uri="{FF2B5EF4-FFF2-40B4-BE49-F238E27FC236}">
                <a16:creationId xmlns:a16="http://schemas.microsoft.com/office/drawing/2014/main" id="{60CFC1F2-FD7E-E0D7-3A96-4EB48856C2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1254F934-DEA9-1F28-2F79-F32D69CEA18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1379535E-84AB-61E7-B3AF-CCDDA1B7278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08610" y="5879537"/>
            <a:ext cx="727003" cy="727003"/>
          </a:xfrm>
          <a:prstGeom prst="rect">
            <a:avLst/>
          </a:prstGeom>
        </p:spPr>
      </p:pic>
      <p:sp>
        <p:nvSpPr>
          <p:cNvPr id="8" name="TextBox 7">
            <a:extLst>
              <a:ext uri="{FF2B5EF4-FFF2-40B4-BE49-F238E27FC236}">
                <a16:creationId xmlns:a16="http://schemas.microsoft.com/office/drawing/2014/main" id="{E486FF99-09D0-67A7-0C1C-9EF8683A0043}"/>
              </a:ext>
            </a:extLst>
          </p:cNvPr>
          <p:cNvSpPr txBox="1"/>
          <p:nvPr/>
        </p:nvSpPr>
        <p:spPr>
          <a:xfrm>
            <a:off x="1262718" y="5960209"/>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FA7DA12E-3489-ED97-0445-063B1AAB1097}"/>
              </a:ext>
            </a:extLst>
          </p:cNvPr>
          <p:cNvSpPr txBox="1"/>
          <p:nvPr/>
        </p:nvSpPr>
        <p:spPr>
          <a:xfrm>
            <a:off x="224790" y="1156284"/>
            <a:ext cx="6347460" cy="1661993"/>
          </a:xfrm>
          <a:prstGeom prst="rect">
            <a:avLst/>
          </a:prstGeom>
          <a:noFill/>
        </p:spPr>
        <p:txBody>
          <a:bodyPr wrap="square">
            <a:spAutoFit/>
          </a:bodyPr>
          <a:lstStyle/>
          <a:p>
            <a:r>
              <a:rPr lang="en-GB" sz="2400" b="1" dirty="0">
                <a:latin typeface="Segoe UI Variable Text" pitchFamily="2" charset="0"/>
              </a:rPr>
              <a:t>What is the purpose of a sensor?</a:t>
            </a:r>
          </a:p>
          <a:p>
            <a:endParaRPr lang="en-GB" sz="2400" dirty="0">
              <a:latin typeface="Segoe UI Variable Text" pitchFamily="2" charset="0"/>
            </a:endParaRPr>
          </a:p>
          <a:p>
            <a:r>
              <a:rPr lang="en-GB" dirty="0">
                <a:latin typeface="Segoe UI Variable Text" pitchFamily="2" charset="0"/>
              </a:rPr>
              <a:t>A sensor is an input device that detects changes in physical conditions, such as temperature or light, and converts them into data that a computer can process.</a:t>
            </a:r>
          </a:p>
        </p:txBody>
      </p:sp>
      <p:graphicFrame>
        <p:nvGraphicFramePr>
          <p:cNvPr id="6" name="Table 5">
            <a:extLst>
              <a:ext uri="{FF2B5EF4-FFF2-40B4-BE49-F238E27FC236}">
                <a16:creationId xmlns:a16="http://schemas.microsoft.com/office/drawing/2014/main" id="{6D4B06C7-009C-1CF9-C3F2-D5D7863EE507}"/>
              </a:ext>
            </a:extLst>
          </p:cNvPr>
          <p:cNvGraphicFramePr>
            <a:graphicFrameLocks noGrp="1"/>
          </p:cNvGraphicFramePr>
          <p:nvPr>
            <p:extLst>
              <p:ext uri="{D42A27DB-BD31-4B8C-83A1-F6EECF244321}">
                <p14:modId xmlns:p14="http://schemas.microsoft.com/office/powerpoint/2010/main" val="1847333636"/>
              </p:ext>
            </p:extLst>
          </p:nvPr>
        </p:nvGraphicFramePr>
        <p:xfrm>
          <a:off x="308610" y="2918857"/>
          <a:ext cx="6012180" cy="2898597"/>
        </p:xfrm>
        <a:graphic>
          <a:graphicData uri="http://schemas.openxmlformats.org/drawingml/2006/table">
            <a:tbl>
              <a:tblPr firstRow="1" firstCol="1" bandRow="1">
                <a:tableStyleId>{5940675A-B579-460E-94D1-54222C63F5DA}</a:tableStyleId>
              </a:tblPr>
              <a:tblGrid>
                <a:gridCol w="2018688">
                  <a:extLst>
                    <a:ext uri="{9D8B030D-6E8A-4147-A177-3AD203B41FA5}">
                      <a16:colId xmlns:a16="http://schemas.microsoft.com/office/drawing/2014/main" val="2775061981"/>
                    </a:ext>
                  </a:extLst>
                </a:gridCol>
                <a:gridCol w="3993492">
                  <a:extLst>
                    <a:ext uri="{9D8B030D-6E8A-4147-A177-3AD203B41FA5}">
                      <a16:colId xmlns:a16="http://schemas.microsoft.com/office/drawing/2014/main" val="4149687150"/>
                    </a:ext>
                  </a:extLst>
                </a:gridCol>
              </a:tblGrid>
              <a:tr h="421820">
                <a:tc>
                  <a:txBody>
                    <a:bodyPr/>
                    <a:lstStyle/>
                    <a:p>
                      <a:pPr algn="ctr">
                        <a:lnSpc>
                          <a:spcPct val="107000"/>
                        </a:lnSpc>
                        <a:spcAft>
                          <a:spcPts val="800"/>
                        </a:spcAft>
                        <a:buNone/>
                      </a:pPr>
                      <a:r>
                        <a:rPr lang="en-GB" sz="1800" kern="100" dirty="0">
                          <a:solidFill>
                            <a:schemeClr val="bg1"/>
                          </a:solidFill>
                          <a:effectLst/>
                          <a:latin typeface="Segoe UI Variable Text" pitchFamily="2" charset="0"/>
                        </a:rPr>
                        <a:t>Type</a:t>
                      </a:r>
                      <a:endParaRPr lang="en-GB" sz="1800" kern="100" dirty="0">
                        <a:solidFill>
                          <a:schemeClr val="bg1"/>
                        </a:solidFill>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tx1"/>
                    </a:solidFill>
                  </a:tcPr>
                </a:tc>
                <a:tc>
                  <a:txBody>
                    <a:bodyPr/>
                    <a:lstStyle/>
                    <a:p>
                      <a:pPr algn="ctr">
                        <a:lnSpc>
                          <a:spcPct val="107000"/>
                        </a:lnSpc>
                        <a:spcAft>
                          <a:spcPts val="800"/>
                        </a:spcAft>
                        <a:buNone/>
                      </a:pPr>
                      <a:r>
                        <a:rPr lang="en-GB" sz="1800" kern="100" dirty="0">
                          <a:solidFill>
                            <a:schemeClr val="bg1"/>
                          </a:solidFill>
                          <a:effectLst/>
                          <a:latin typeface="Segoe UI Variable Text" pitchFamily="2" charset="0"/>
                        </a:rPr>
                        <a:t>Description</a:t>
                      </a:r>
                      <a:endParaRPr lang="en-GB" sz="1800" kern="100" dirty="0">
                        <a:solidFill>
                          <a:schemeClr val="bg1"/>
                        </a:solidFill>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tx1"/>
                    </a:solidFill>
                  </a:tcPr>
                </a:tc>
                <a:extLst>
                  <a:ext uri="{0D108BD9-81ED-4DB2-BD59-A6C34878D82A}">
                    <a16:rowId xmlns:a16="http://schemas.microsoft.com/office/drawing/2014/main" val="1968139871"/>
                  </a:ext>
                </a:extLst>
              </a:tr>
              <a:tr h="421820">
                <a:tc>
                  <a:txBody>
                    <a:bodyPr/>
                    <a:lstStyle/>
                    <a:p>
                      <a:pPr algn="ctr">
                        <a:lnSpc>
                          <a:spcPct val="107000"/>
                        </a:lnSpc>
                        <a:spcAft>
                          <a:spcPts val="800"/>
                        </a:spcAft>
                        <a:buNone/>
                      </a:pPr>
                      <a:r>
                        <a:rPr lang="en-GB" sz="1800" kern="100" dirty="0">
                          <a:effectLst/>
                          <a:latin typeface="Segoe UI Variable Text" pitchFamily="2" charset="0"/>
                        </a:rPr>
                        <a:t>Temperature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Measures heat levels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522054311"/>
                  </a:ext>
                </a:extLst>
              </a:tr>
              <a:tr h="376927">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Light</a:t>
                      </a:r>
                    </a:p>
                  </a:txBody>
                  <a:tcPr marL="9525" marR="9525" marT="9525" marB="9525" anchor="ctr"/>
                </a:tc>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Detects light intensity</a:t>
                      </a:r>
                    </a:p>
                  </a:txBody>
                  <a:tcPr marL="9525" marR="9525" marT="9525" marB="9525" anchor="ctr"/>
                </a:tc>
                <a:extLst>
                  <a:ext uri="{0D108BD9-81ED-4DB2-BD59-A6C34878D82A}">
                    <a16:rowId xmlns:a16="http://schemas.microsoft.com/office/drawing/2014/main" val="176932812"/>
                  </a:ext>
                </a:extLst>
              </a:tr>
              <a:tr h="421820">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Infrared</a:t>
                      </a:r>
                    </a:p>
                  </a:txBody>
                  <a:tcPr marL="9525" marR="9525" marT="9525" marB="9525" anchor="ctr"/>
                </a:tc>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Detects heat/motion</a:t>
                      </a:r>
                    </a:p>
                  </a:txBody>
                  <a:tcPr marL="9525" marR="9525" marT="9525" marB="9525" anchor="ctr"/>
                </a:tc>
                <a:extLst>
                  <a:ext uri="{0D108BD9-81ED-4DB2-BD59-A6C34878D82A}">
                    <a16:rowId xmlns:a16="http://schemas.microsoft.com/office/drawing/2014/main" val="3595802349"/>
                  </a:ext>
                </a:extLst>
              </a:tr>
              <a:tr h="412570">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Humidity</a:t>
                      </a:r>
                    </a:p>
                  </a:txBody>
                  <a:tcPr marL="9525" marR="9525" marT="9525" marB="9525" anchor="ctr"/>
                </a:tc>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Measures air moisture</a:t>
                      </a:r>
                    </a:p>
                  </a:txBody>
                  <a:tcPr marL="9525" marR="9525" marT="9525" marB="9525" anchor="ctr"/>
                </a:tc>
                <a:extLst>
                  <a:ext uri="{0D108BD9-81ED-4DB2-BD59-A6C34878D82A}">
                    <a16:rowId xmlns:a16="http://schemas.microsoft.com/office/drawing/2014/main" val="2540169350"/>
                  </a:ext>
                </a:extLst>
              </a:tr>
              <a:tr h="421820">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Pressure</a:t>
                      </a:r>
                    </a:p>
                  </a:txBody>
                  <a:tcPr marL="9525" marR="9525" marT="9525" marB="9525" anchor="ctr"/>
                </a:tc>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Measures force</a:t>
                      </a:r>
                    </a:p>
                  </a:txBody>
                  <a:tcPr marL="9525" marR="9525" marT="9525" marB="9525" anchor="ctr"/>
                </a:tc>
                <a:extLst>
                  <a:ext uri="{0D108BD9-81ED-4DB2-BD59-A6C34878D82A}">
                    <a16:rowId xmlns:a16="http://schemas.microsoft.com/office/drawing/2014/main" val="438615593"/>
                  </a:ext>
                </a:extLst>
              </a:tr>
              <a:tr h="421820">
                <a:tc>
                  <a:txBody>
                    <a:bodyPr/>
                    <a:lstStyle/>
                    <a:p>
                      <a:pPr marL="0" algn="ctr" defTabSz="914377" rtl="0" eaLnBrk="1" latinLnBrk="0" hangingPunct="1">
                        <a:lnSpc>
                          <a:spcPct val="107000"/>
                        </a:lnSpc>
                        <a:spcAft>
                          <a:spcPts val="800"/>
                        </a:spcAft>
                        <a:buNone/>
                      </a:pPr>
                      <a:r>
                        <a:rPr lang="en-GB" sz="1800" kern="100">
                          <a:solidFill>
                            <a:schemeClr val="tx1"/>
                          </a:solidFill>
                          <a:effectLst/>
                          <a:latin typeface="Segoe UI Variable Text" pitchFamily="2" charset="0"/>
                          <a:ea typeface="+mn-ea"/>
                          <a:cs typeface="+mn-cs"/>
                        </a:rPr>
                        <a:t>pH</a:t>
                      </a:r>
                    </a:p>
                  </a:txBody>
                  <a:tcPr marL="9525" marR="9525" marT="9525" marB="9525" anchor="ctr"/>
                </a:tc>
                <a:tc>
                  <a:txBody>
                    <a:bodyPr/>
                    <a:lstStyle/>
                    <a:p>
                      <a:pPr marL="0" algn="ctr" defTabSz="914377" rtl="0" eaLnBrk="1" latinLnBrk="0" hangingPunct="1">
                        <a:lnSpc>
                          <a:spcPct val="107000"/>
                        </a:lnSpc>
                        <a:spcAft>
                          <a:spcPts val="800"/>
                        </a:spcAft>
                        <a:buNone/>
                      </a:pPr>
                      <a:r>
                        <a:rPr lang="en-GB" sz="1800" kern="100" dirty="0">
                          <a:solidFill>
                            <a:schemeClr val="tx1"/>
                          </a:solidFill>
                          <a:effectLst/>
                          <a:latin typeface="Segoe UI Variable Text" pitchFamily="2" charset="0"/>
                          <a:ea typeface="+mn-ea"/>
                          <a:cs typeface="+mn-cs"/>
                        </a:rPr>
                        <a:t>Measures acidity</a:t>
                      </a:r>
                    </a:p>
                  </a:txBody>
                  <a:tcPr marL="9525" marR="9525" marT="9525" marB="9525" anchor="ctr"/>
                </a:tc>
                <a:extLst>
                  <a:ext uri="{0D108BD9-81ED-4DB2-BD59-A6C34878D82A}">
                    <a16:rowId xmlns:a16="http://schemas.microsoft.com/office/drawing/2014/main" val="324206563"/>
                  </a:ext>
                </a:extLst>
              </a:tr>
            </a:tbl>
          </a:graphicData>
        </a:graphic>
      </p:graphicFrame>
      <p:pic>
        <p:nvPicPr>
          <p:cNvPr id="15" name="Picture 14">
            <a:extLst>
              <a:ext uri="{FF2B5EF4-FFF2-40B4-BE49-F238E27FC236}">
                <a16:creationId xmlns:a16="http://schemas.microsoft.com/office/drawing/2014/main" id="{EB4FAA28-E6A5-1761-C794-D7B4C5E0A182}"/>
              </a:ext>
            </a:extLst>
          </p:cNvPr>
          <p:cNvPicPr>
            <a:picLocks noChangeAspect="1"/>
          </p:cNvPicPr>
          <p:nvPr/>
        </p:nvPicPr>
        <p:blipFill>
          <a:blip r:embed="rId5"/>
          <a:stretch>
            <a:fillRect/>
          </a:stretch>
        </p:blipFill>
        <p:spPr>
          <a:xfrm>
            <a:off x="7623810" y="1634074"/>
            <a:ext cx="4183380" cy="4183380"/>
          </a:xfrm>
          <a:prstGeom prst="rect">
            <a:avLst/>
          </a:prstGeom>
        </p:spPr>
      </p:pic>
      <p:sp>
        <p:nvSpPr>
          <p:cNvPr id="24" name="TextBox 23">
            <a:extLst>
              <a:ext uri="{FF2B5EF4-FFF2-40B4-BE49-F238E27FC236}">
                <a16:creationId xmlns:a16="http://schemas.microsoft.com/office/drawing/2014/main" id="{13E94397-7991-596D-FB12-874DB088B705}"/>
              </a:ext>
            </a:extLst>
          </p:cNvPr>
          <p:cNvSpPr txBox="1"/>
          <p:nvPr/>
        </p:nvSpPr>
        <p:spPr>
          <a:xfrm>
            <a:off x="7623810" y="1156284"/>
            <a:ext cx="4183380" cy="369332"/>
          </a:xfrm>
          <a:prstGeom prst="rect">
            <a:avLst/>
          </a:prstGeom>
          <a:noFill/>
        </p:spPr>
        <p:txBody>
          <a:bodyPr wrap="square" rtlCol="0">
            <a:spAutoFit/>
          </a:bodyPr>
          <a:lstStyle/>
          <a:p>
            <a:r>
              <a:rPr lang="en-GB" b="1" dirty="0">
                <a:latin typeface="Segoe UI Variable Text" pitchFamily="2" charset="0"/>
              </a:rPr>
              <a:t>Smart heating – Temperature sensor</a:t>
            </a:r>
          </a:p>
        </p:txBody>
      </p:sp>
      <p:pic>
        <p:nvPicPr>
          <p:cNvPr id="11" name="Graphic 10" descr="Thumbs up sign with solid fill">
            <a:extLst>
              <a:ext uri="{FF2B5EF4-FFF2-40B4-BE49-F238E27FC236}">
                <a16:creationId xmlns:a16="http://schemas.microsoft.com/office/drawing/2014/main" id="{7D710131-3D89-25CD-ECFA-B3891BD6F6D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35010" y="45958"/>
            <a:ext cx="727003" cy="727003"/>
          </a:xfrm>
          <a:prstGeom prst="rect">
            <a:avLst/>
          </a:prstGeom>
        </p:spPr>
      </p:pic>
      <p:sp>
        <p:nvSpPr>
          <p:cNvPr id="13" name="TextBox 12">
            <a:extLst>
              <a:ext uri="{FF2B5EF4-FFF2-40B4-BE49-F238E27FC236}">
                <a16:creationId xmlns:a16="http://schemas.microsoft.com/office/drawing/2014/main" id="{E2C0E0F1-A523-038A-9101-11190B8B9AFB}"/>
              </a:ext>
            </a:extLst>
          </p:cNvPr>
          <p:cNvSpPr txBox="1"/>
          <p:nvPr/>
        </p:nvSpPr>
        <p:spPr>
          <a:xfrm>
            <a:off x="5889118" y="126630"/>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444464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6B931-F52C-C1E3-A9EF-8E380F70CB0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F7093BB-1C0F-1520-2B21-89EC5D78F3A9}"/>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Sensors</a:t>
            </a:r>
          </a:p>
        </p:txBody>
      </p:sp>
      <p:pic>
        <p:nvPicPr>
          <p:cNvPr id="32" name="Picture 31">
            <a:extLst>
              <a:ext uri="{FF2B5EF4-FFF2-40B4-BE49-F238E27FC236}">
                <a16:creationId xmlns:a16="http://schemas.microsoft.com/office/drawing/2014/main" id="{46E4EB6E-5281-0C05-37B3-BE133ADFB2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413CDE01-F8A2-BEBF-DA13-C08C7BD4711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0" name="Table 9">
            <a:extLst>
              <a:ext uri="{FF2B5EF4-FFF2-40B4-BE49-F238E27FC236}">
                <a16:creationId xmlns:a16="http://schemas.microsoft.com/office/drawing/2014/main" id="{8E022A83-9251-2414-7D9E-CBE9CB750E01}"/>
              </a:ext>
            </a:extLst>
          </p:cNvPr>
          <p:cNvGraphicFramePr>
            <a:graphicFrameLocks noGrp="1"/>
          </p:cNvGraphicFramePr>
          <p:nvPr>
            <p:extLst>
              <p:ext uri="{D42A27DB-BD31-4B8C-83A1-F6EECF244321}">
                <p14:modId xmlns:p14="http://schemas.microsoft.com/office/powerpoint/2010/main" val="275584539"/>
              </p:ext>
            </p:extLst>
          </p:nvPr>
        </p:nvGraphicFramePr>
        <p:xfrm>
          <a:off x="224790" y="1143567"/>
          <a:ext cx="11582400" cy="5105147"/>
        </p:xfrm>
        <a:graphic>
          <a:graphicData uri="http://schemas.openxmlformats.org/drawingml/2006/table">
            <a:tbl>
              <a:tblPr/>
              <a:tblGrid>
                <a:gridCol w="1672590">
                  <a:extLst>
                    <a:ext uri="{9D8B030D-6E8A-4147-A177-3AD203B41FA5}">
                      <a16:colId xmlns:a16="http://schemas.microsoft.com/office/drawing/2014/main" val="972056548"/>
                    </a:ext>
                  </a:extLst>
                </a:gridCol>
                <a:gridCol w="4411980">
                  <a:extLst>
                    <a:ext uri="{9D8B030D-6E8A-4147-A177-3AD203B41FA5}">
                      <a16:colId xmlns:a16="http://schemas.microsoft.com/office/drawing/2014/main" val="867404819"/>
                    </a:ext>
                  </a:extLst>
                </a:gridCol>
                <a:gridCol w="5497830">
                  <a:extLst>
                    <a:ext uri="{9D8B030D-6E8A-4147-A177-3AD203B41FA5}">
                      <a16:colId xmlns:a16="http://schemas.microsoft.com/office/drawing/2014/main" val="3604996593"/>
                    </a:ext>
                  </a:extLst>
                </a:gridCol>
              </a:tblGrid>
              <a:tr h="197788">
                <a:tc>
                  <a:txBody>
                    <a:bodyPr/>
                    <a:lstStyle/>
                    <a:p>
                      <a:pPr>
                        <a:buNone/>
                      </a:pPr>
                      <a:r>
                        <a:rPr lang="en-GB" sz="1600" b="1" dirty="0">
                          <a:latin typeface="Segoe UI Variable Text" pitchFamily="2" charset="0"/>
                        </a:rPr>
                        <a:t>Sensor</a:t>
                      </a:r>
                      <a:endParaRPr lang="en-GB" sz="1600" dirty="0">
                        <a:latin typeface="Segoe UI Variable Text" pitchFamily="2"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buNone/>
                      </a:pPr>
                      <a:r>
                        <a:rPr lang="en-GB" sz="1600" b="1" dirty="0">
                          <a:latin typeface="Segoe UI Variable Text" pitchFamily="2" charset="0"/>
                        </a:rPr>
                        <a:t>Advantages</a:t>
                      </a:r>
                      <a:endParaRPr lang="en-GB" sz="1600" dirty="0">
                        <a:latin typeface="Segoe UI Variable Text" pitchFamily="2" charset="0"/>
                      </a:endParaRPr>
                    </a:p>
                  </a:txBody>
                  <a:tcPr marL="49447" marR="49447" marT="24724" marB="24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buNone/>
                      </a:pPr>
                      <a:r>
                        <a:rPr lang="en-GB" sz="1600" b="1" dirty="0">
                          <a:latin typeface="Segoe UI Variable Text" pitchFamily="2" charset="0"/>
                        </a:rPr>
                        <a:t>Disadvantages</a:t>
                      </a:r>
                    </a:p>
                    <a:p>
                      <a:pPr>
                        <a:buNone/>
                      </a:pPr>
                      <a:endParaRPr lang="en-GB" sz="1600" dirty="0">
                        <a:latin typeface="Segoe UI Variable Text" pitchFamily="2"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878904997"/>
                  </a:ext>
                </a:extLst>
              </a:tr>
              <a:tr h="791152">
                <a:tc>
                  <a:txBody>
                    <a:bodyPr/>
                    <a:lstStyle/>
                    <a:p>
                      <a:pPr>
                        <a:buNone/>
                      </a:pPr>
                      <a:r>
                        <a:rPr lang="en-GB" sz="1600" b="1" dirty="0">
                          <a:latin typeface="Segoe UI Variable Text" pitchFamily="2" charset="0"/>
                        </a:rPr>
                        <a:t>Temperature </a:t>
                      </a:r>
                      <a:endParaRPr lang="en-GB" sz="1600" dirty="0">
                        <a:latin typeface="Segoe UI Variable Text" pitchFamily="2"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Provides accurate temperature readings• Used in many applications (heating, weather, industry)• Enables automatic control systems</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Can be affected by placement• Slow response in some environments• Limited to temperature data only</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658475570"/>
                  </a:ext>
                </a:extLst>
              </a:tr>
              <a:tr h="642811">
                <a:tc>
                  <a:txBody>
                    <a:bodyPr/>
                    <a:lstStyle/>
                    <a:p>
                      <a:pPr>
                        <a:buNone/>
                      </a:pPr>
                      <a:r>
                        <a:rPr lang="en-GB" sz="1600" b="1" dirty="0">
                          <a:latin typeface="Segoe UI Variable Text" pitchFamily="2" charset="0"/>
                        </a:rPr>
                        <a:t>Light </a:t>
                      </a:r>
                      <a:endParaRPr lang="en-GB" sz="1600" dirty="0">
                        <a:latin typeface="Segoe UI Variable Text" pitchFamily="2"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 Automatically adjusts lighting or screens• Saves energy• Simple and inexpensive</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Can be affected by shadows or glare• Limited accuracy in changing conditions• Only measures light levels</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82285661"/>
                  </a:ext>
                </a:extLst>
              </a:tr>
              <a:tr h="642811">
                <a:tc>
                  <a:txBody>
                    <a:bodyPr/>
                    <a:lstStyle/>
                    <a:p>
                      <a:pPr>
                        <a:buNone/>
                      </a:pPr>
                      <a:r>
                        <a:rPr lang="en-GB" sz="1600" b="1" dirty="0">
                          <a:latin typeface="Segoe UI Variable Text" pitchFamily="2" charset="0"/>
                        </a:rPr>
                        <a:t>Infrared</a:t>
                      </a:r>
                      <a:endParaRPr lang="en-GB" sz="1600" dirty="0">
                        <a:latin typeface="Segoe UI Variable Text" pitchFamily="2"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Detects movement or heat without contact• Works in low-light conditions• Useful for security and automation</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Limited range• Can be triggered accidentally• Less accurate through obstacles</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28442204"/>
                  </a:ext>
                </a:extLst>
              </a:tr>
              <a:tr h="642811">
                <a:tc>
                  <a:txBody>
                    <a:bodyPr/>
                    <a:lstStyle/>
                    <a:p>
                      <a:pPr>
                        <a:buNone/>
                      </a:pPr>
                      <a:r>
                        <a:rPr lang="en-GB" sz="1600" b="1" dirty="0">
                          <a:latin typeface="Segoe UI Variable Text" pitchFamily="2" charset="0"/>
                        </a:rPr>
                        <a:t>Humidity </a:t>
                      </a:r>
                      <a:endParaRPr lang="en-GB" sz="1600" dirty="0">
                        <a:latin typeface="Segoe UI Variable Text" pitchFamily="2"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Monitors moisture levels in air• Useful for climate control and storage• Helps protect equipment and environments</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Can drift over time• Needs calibration• Sensitive to contamination</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346999510"/>
                  </a:ext>
                </a:extLst>
              </a:tr>
              <a:tr h="642811">
                <a:tc>
                  <a:txBody>
                    <a:bodyPr/>
                    <a:lstStyle/>
                    <a:p>
                      <a:pPr>
                        <a:buNone/>
                      </a:pPr>
                      <a:r>
                        <a:rPr lang="en-GB" sz="1600" b="1" dirty="0">
                          <a:latin typeface="Segoe UI Variable Text" pitchFamily="2" charset="0"/>
                        </a:rPr>
                        <a:t>Pressure </a:t>
                      </a:r>
                      <a:endParaRPr lang="en-GB" sz="1600" dirty="0">
                        <a:latin typeface="Segoe UI Variable Text" pitchFamily="2"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Measures force or pressure accurately• Used in weather, vehicles, and medical systems• Enables real-time monitoring</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Can be expensive• Sensitive to damage• Requires calibration</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61859652"/>
                  </a:ext>
                </a:extLst>
              </a:tr>
              <a:tr h="791152">
                <a:tc>
                  <a:txBody>
                    <a:bodyPr/>
                    <a:lstStyle/>
                    <a:p>
                      <a:pPr>
                        <a:buNone/>
                      </a:pPr>
                      <a:r>
                        <a:rPr lang="en-GB" sz="1600" b="1" dirty="0">
                          <a:latin typeface="Segoe UI Variable Text" pitchFamily="2" charset="0"/>
                        </a:rPr>
                        <a:t>pH </a:t>
                      </a:r>
                      <a:endParaRPr lang="en-GB" sz="1600" dirty="0">
                        <a:latin typeface="Segoe UI Variable Text" pitchFamily="2"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Accurately measures acidity or alkalinity• Essential in science, agriculture, and water testing• Enables automated chemical control</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Fragile and easily damaged• Requires regular calibration• Limited lifespan</a:t>
                      </a: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941335126"/>
                  </a:ext>
                </a:extLst>
              </a:tr>
            </a:tbl>
          </a:graphicData>
        </a:graphic>
      </p:graphicFrame>
      <p:pic>
        <p:nvPicPr>
          <p:cNvPr id="5" name="Graphic 4" descr="Thumbs up sign with solid fill">
            <a:extLst>
              <a:ext uri="{FF2B5EF4-FFF2-40B4-BE49-F238E27FC236}">
                <a16:creationId xmlns:a16="http://schemas.microsoft.com/office/drawing/2014/main" id="{1E18FD4B-996F-27E4-9C4E-F06760DF6E1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9" name="TextBox 8">
            <a:extLst>
              <a:ext uri="{FF2B5EF4-FFF2-40B4-BE49-F238E27FC236}">
                <a16:creationId xmlns:a16="http://schemas.microsoft.com/office/drawing/2014/main" id="{63439B67-776C-AD7A-3ECE-DB6C41A35F0B}"/>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Q16 of</a:t>
            </a:r>
            <a:r>
              <a:rPr lang="en-GB" dirty="0">
                <a:latin typeface="Segoe UI Variable Text" pitchFamily="2" charset="0"/>
              </a:rPr>
              <a:t> </a:t>
            </a:r>
            <a:r>
              <a:rPr lang="en-GB" b="1" dirty="0">
                <a:latin typeface="Segoe UI Variable Text" pitchFamily="2" charset="0"/>
              </a:rPr>
              <a:t>Task 2</a:t>
            </a:r>
            <a:r>
              <a:rPr lang="en-GB" dirty="0">
                <a:latin typeface="Segoe UI Variable Text" pitchFamily="2" charset="0"/>
              </a:rPr>
              <a:t> in the student workbook</a:t>
            </a:r>
          </a:p>
        </p:txBody>
      </p:sp>
    </p:spTree>
    <p:extLst>
      <p:ext uri="{BB962C8B-B14F-4D97-AF65-F5344CB8AC3E}">
        <p14:creationId xmlns:p14="http://schemas.microsoft.com/office/powerpoint/2010/main" val="1000821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1D47E-91C8-F081-C166-3D102FF0126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A2DA3EB-FB29-35C7-029B-359C00FA5AE3}"/>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Biometrics</a:t>
            </a:r>
          </a:p>
        </p:txBody>
      </p:sp>
      <p:pic>
        <p:nvPicPr>
          <p:cNvPr id="32" name="Picture 31">
            <a:extLst>
              <a:ext uri="{FF2B5EF4-FFF2-40B4-BE49-F238E27FC236}">
                <a16:creationId xmlns:a16="http://schemas.microsoft.com/office/drawing/2014/main" id="{11336998-492E-ADFB-1FB4-740A1CFD32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D16BB012-5228-9001-0A4A-E7206AE54E00}"/>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55AF5D1A-B539-7C78-C3FF-AC59510225B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08610" y="5879537"/>
            <a:ext cx="727003" cy="727003"/>
          </a:xfrm>
          <a:prstGeom prst="rect">
            <a:avLst/>
          </a:prstGeom>
        </p:spPr>
      </p:pic>
      <p:sp>
        <p:nvSpPr>
          <p:cNvPr id="8" name="TextBox 7">
            <a:extLst>
              <a:ext uri="{FF2B5EF4-FFF2-40B4-BE49-F238E27FC236}">
                <a16:creationId xmlns:a16="http://schemas.microsoft.com/office/drawing/2014/main" id="{396041B3-0D6C-C9FF-C09B-47049FF21249}"/>
              </a:ext>
            </a:extLst>
          </p:cNvPr>
          <p:cNvSpPr txBox="1"/>
          <p:nvPr/>
        </p:nvSpPr>
        <p:spPr>
          <a:xfrm>
            <a:off x="1262718" y="5960209"/>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pic>
        <p:nvPicPr>
          <p:cNvPr id="10" name="Graphic 9" descr="Closed book with solid fill">
            <a:extLst>
              <a:ext uri="{FF2B5EF4-FFF2-40B4-BE49-F238E27FC236}">
                <a16:creationId xmlns:a16="http://schemas.microsoft.com/office/drawing/2014/main" id="{7D0E7410-2400-1991-440D-4FE7049118D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80790" y="5933086"/>
            <a:ext cx="700576" cy="700576"/>
          </a:xfrm>
          <a:prstGeom prst="rect">
            <a:avLst/>
          </a:prstGeom>
        </p:spPr>
      </p:pic>
      <p:sp>
        <p:nvSpPr>
          <p:cNvPr id="11" name="TextBox 10">
            <a:extLst>
              <a:ext uri="{FF2B5EF4-FFF2-40B4-BE49-F238E27FC236}">
                <a16:creationId xmlns:a16="http://schemas.microsoft.com/office/drawing/2014/main" id="{1AFEB0F1-4B5A-B2DE-0DD1-E4A966BCB8FA}"/>
              </a:ext>
            </a:extLst>
          </p:cNvPr>
          <p:cNvSpPr txBox="1"/>
          <p:nvPr/>
        </p:nvSpPr>
        <p:spPr>
          <a:xfrm>
            <a:off x="7881366" y="5964057"/>
            <a:ext cx="2808732" cy="646331"/>
          </a:xfrm>
          <a:prstGeom prst="rect">
            <a:avLst/>
          </a:prstGeom>
          <a:noFill/>
        </p:spPr>
        <p:txBody>
          <a:bodyPr wrap="square" rtlCol="0">
            <a:spAutoFit/>
          </a:bodyPr>
          <a:lstStyle/>
          <a:p>
            <a:r>
              <a:rPr lang="en-GB" dirty="0">
                <a:latin typeface="Segoe UI Variable Text" pitchFamily="2" charset="0"/>
              </a:rPr>
              <a:t>Complete the remaining tasks in the workbook.</a:t>
            </a:r>
          </a:p>
        </p:txBody>
      </p:sp>
      <p:sp>
        <p:nvSpPr>
          <p:cNvPr id="4" name="TextBox 3">
            <a:extLst>
              <a:ext uri="{FF2B5EF4-FFF2-40B4-BE49-F238E27FC236}">
                <a16:creationId xmlns:a16="http://schemas.microsoft.com/office/drawing/2014/main" id="{7B08C22D-B18F-F3D7-34DA-6E7C62033835}"/>
              </a:ext>
            </a:extLst>
          </p:cNvPr>
          <p:cNvSpPr txBox="1"/>
          <p:nvPr/>
        </p:nvSpPr>
        <p:spPr>
          <a:xfrm>
            <a:off x="224790" y="1156284"/>
            <a:ext cx="6347460" cy="1661993"/>
          </a:xfrm>
          <a:prstGeom prst="rect">
            <a:avLst/>
          </a:prstGeom>
          <a:noFill/>
        </p:spPr>
        <p:txBody>
          <a:bodyPr wrap="square">
            <a:spAutoFit/>
          </a:bodyPr>
          <a:lstStyle/>
          <a:p>
            <a:r>
              <a:rPr lang="en-GB" sz="2400" b="1" dirty="0">
                <a:latin typeface="Segoe UI Variable Text" pitchFamily="2" charset="0"/>
              </a:rPr>
              <a:t>What is meant by biometrics?</a:t>
            </a:r>
          </a:p>
          <a:p>
            <a:endParaRPr lang="en-GB" sz="2400" dirty="0">
              <a:latin typeface="Segoe UI Variable Text" pitchFamily="2" charset="0"/>
            </a:endParaRPr>
          </a:p>
          <a:p>
            <a:r>
              <a:rPr lang="en-GB" dirty="0">
                <a:latin typeface="Segoe UI Variable Text" pitchFamily="2" charset="0"/>
              </a:rPr>
              <a:t>Biometrics are input devices or systems that identify individuals using unique physical or behavioural features, such as fingerprints or facial features.</a:t>
            </a:r>
          </a:p>
        </p:txBody>
      </p:sp>
      <p:sp>
        <p:nvSpPr>
          <p:cNvPr id="5" name="TextBox 4">
            <a:extLst>
              <a:ext uri="{FF2B5EF4-FFF2-40B4-BE49-F238E27FC236}">
                <a16:creationId xmlns:a16="http://schemas.microsoft.com/office/drawing/2014/main" id="{FA554256-2351-47C6-EB69-48AEE2401747}"/>
              </a:ext>
            </a:extLst>
          </p:cNvPr>
          <p:cNvSpPr txBox="1"/>
          <p:nvPr/>
        </p:nvSpPr>
        <p:spPr>
          <a:xfrm>
            <a:off x="308610" y="2877411"/>
            <a:ext cx="5269230" cy="2616101"/>
          </a:xfrm>
          <a:prstGeom prst="rect">
            <a:avLst/>
          </a:prstGeom>
          <a:noFill/>
        </p:spPr>
        <p:txBody>
          <a:bodyPr wrap="square">
            <a:spAutoFit/>
          </a:bodyPr>
          <a:lstStyle/>
          <a:p>
            <a:r>
              <a:rPr lang="en-GB" sz="2000" b="1" dirty="0">
                <a:latin typeface="Segoe UI Variable Text" pitchFamily="2" charset="0"/>
              </a:rPr>
              <a:t>Examples of biometrics</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Fingerprint recognition – patterns in a fingerprint (e.g. Unlocking your phone)</a:t>
            </a:r>
          </a:p>
          <a:p>
            <a:pPr marL="285750" indent="-285750">
              <a:buFont typeface="Arial" panose="020B0604020202020204" pitchFamily="34" charset="0"/>
              <a:buChar char="•"/>
            </a:pPr>
            <a:r>
              <a:rPr lang="en-GB" dirty="0">
                <a:latin typeface="Segoe UI Variable Text" pitchFamily="2" charset="0"/>
              </a:rPr>
              <a:t>Facial recognition – shape and position of facial features (e.g. Face ID on a phone)</a:t>
            </a:r>
          </a:p>
          <a:p>
            <a:pPr marL="285750" indent="-285750">
              <a:buFont typeface="Arial" panose="020B0604020202020204" pitchFamily="34" charset="0"/>
              <a:buChar char="•"/>
            </a:pPr>
            <a:r>
              <a:rPr lang="en-GB" dirty="0">
                <a:latin typeface="Segoe UI Variable Text" pitchFamily="2" charset="0"/>
              </a:rPr>
              <a:t>Iris / eye recognition – patterns in the eye</a:t>
            </a:r>
          </a:p>
          <a:p>
            <a:pPr marL="285750" indent="-285750">
              <a:buFont typeface="Arial" panose="020B0604020202020204" pitchFamily="34" charset="0"/>
              <a:buChar char="•"/>
            </a:pPr>
            <a:r>
              <a:rPr lang="en-GB" dirty="0">
                <a:latin typeface="Segoe UI Variable Text" pitchFamily="2" charset="0"/>
              </a:rPr>
              <a:t>Voice recognition – tone and speech patterns</a:t>
            </a:r>
          </a:p>
          <a:p>
            <a:pPr marL="285750" indent="-285750">
              <a:buFont typeface="Arial" panose="020B0604020202020204" pitchFamily="34" charset="0"/>
              <a:buChar char="•"/>
            </a:pPr>
            <a:r>
              <a:rPr lang="en-GB" dirty="0">
                <a:latin typeface="Segoe UI Variable Text" pitchFamily="2" charset="0"/>
              </a:rPr>
              <a:t>Retina scanning – blood vessel patterns in the eye</a:t>
            </a:r>
          </a:p>
        </p:txBody>
      </p:sp>
      <p:cxnSp>
        <p:nvCxnSpPr>
          <p:cNvPr id="12" name="Straight Connector 11">
            <a:extLst>
              <a:ext uri="{FF2B5EF4-FFF2-40B4-BE49-F238E27FC236}">
                <a16:creationId xmlns:a16="http://schemas.microsoft.com/office/drawing/2014/main" id="{B8603569-7391-51C6-3A67-6765BCD35443}"/>
              </a:ext>
            </a:extLst>
          </p:cNvPr>
          <p:cNvCxnSpPr>
            <a:cxnSpLocks/>
          </p:cNvCxnSpPr>
          <p:nvPr/>
        </p:nvCxnSpPr>
        <p:spPr>
          <a:xfrm>
            <a:off x="6915752" y="1197639"/>
            <a:ext cx="0" cy="468189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35824BE1-C2DA-0242-A6BB-149C8EB39B8D}"/>
              </a:ext>
            </a:extLst>
          </p:cNvPr>
          <p:cNvSpPr txBox="1"/>
          <p:nvPr/>
        </p:nvSpPr>
        <p:spPr>
          <a:xfrm>
            <a:off x="6942385" y="1205779"/>
            <a:ext cx="4610095" cy="400110"/>
          </a:xfrm>
          <a:prstGeom prst="rect">
            <a:avLst/>
          </a:prstGeom>
          <a:noFill/>
        </p:spPr>
        <p:txBody>
          <a:bodyPr wrap="square">
            <a:spAutoFit/>
          </a:bodyPr>
          <a:lstStyle/>
          <a:p>
            <a:r>
              <a:rPr lang="en-GB" sz="2000" b="1" dirty="0">
                <a:latin typeface="Segoe UI Variable Text" pitchFamily="2" charset="0"/>
              </a:rPr>
              <a:t>Learning in Context</a:t>
            </a:r>
            <a:endParaRPr lang="en-GB" sz="1600" dirty="0"/>
          </a:p>
        </p:txBody>
      </p:sp>
      <p:pic>
        <p:nvPicPr>
          <p:cNvPr id="14" name="Picture 13">
            <a:extLst>
              <a:ext uri="{FF2B5EF4-FFF2-40B4-BE49-F238E27FC236}">
                <a16:creationId xmlns:a16="http://schemas.microsoft.com/office/drawing/2014/main" id="{F05DE5CC-3D55-29D8-6453-299F37143D72}"/>
              </a:ext>
            </a:extLst>
          </p:cNvPr>
          <p:cNvPicPr>
            <a:picLocks noChangeAspect="1"/>
          </p:cNvPicPr>
          <p:nvPr/>
        </p:nvPicPr>
        <p:blipFill>
          <a:blip r:embed="rId6"/>
          <a:stretch>
            <a:fillRect/>
          </a:stretch>
        </p:blipFill>
        <p:spPr>
          <a:xfrm>
            <a:off x="7531078" y="1694217"/>
            <a:ext cx="3831081" cy="2554314"/>
          </a:xfrm>
          <a:prstGeom prst="rect">
            <a:avLst/>
          </a:prstGeom>
        </p:spPr>
      </p:pic>
      <p:sp>
        <p:nvSpPr>
          <p:cNvPr id="17" name="TextBox 16">
            <a:extLst>
              <a:ext uri="{FF2B5EF4-FFF2-40B4-BE49-F238E27FC236}">
                <a16:creationId xmlns:a16="http://schemas.microsoft.com/office/drawing/2014/main" id="{1CC83A3A-7C75-B180-56DA-F2C5E2455E8E}"/>
              </a:ext>
            </a:extLst>
          </p:cNvPr>
          <p:cNvSpPr txBox="1"/>
          <p:nvPr/>
        </p:nvSpPr>
        <p:spPr>
          <a:xfrm>
            <a:off x="7035165" y="4336659"/>
            <a:ext cx="4848225" cy="1477328"/>
          </a:xfrm>
          <a:prstGeom prst="rect">
            <a:avLst/>
          </a:prstGeom>
          <a:noFill/>
        </p:spPr>
        <p:txBody>
          <a:bodyPr wrap="square">
            <a:spAutoFit/>
          </a:bodyPr>
          <a:lstStyle/>
          <a:p>
            <a:r>
              <a:rPr lang="en-GB" dirty="0">
                <a:latin typeface="Segoe UI Variable Text" pitchFamily="2" charset="0"/>
              </a:rPr>
              <a:t>In devices like </a:t>
            </a:r>
            <a:r>
              <a:rPr lang="en-GB" b="1" dirty="0">
                <a:latin typeface="Segoe UI Variable Text" pitchFamily="2" charset="0"/>
              </a:rPr>
              <a:t>Amazon Alexa</a:t>
            </a:r>
            <a:r>
              <a:rPr lang="en-GB" dirty="0">
                <a:latin typeface="Segoe UI Variable Text" pitchFamily="2" charset="0"/>
              </a:rPr>
              <a:t>, voice recognition is used to </a:t>
            </a:r>
            <a:r>
              <a:rPr lang="en-GB" b="1" dirty="0">
                <a:latin typeface="Segoe UI Variable Text" pitchFamily="2" charset="0"/>
              </a:rPr>
              <a:t>identify who is speaking</a:t>
            </a:r>
            <a:r>
              <a:rPr lang="en-GB" dirty="0">
                <a:latin typeface="Segoe UI Variable Text" pitchFamily="2" charset="0"/>
              </a:rPr>
              <a:t>. When a user talks to Alexa, the system analyses their voice and compares it to stored voice profiles. </a:t>
            </a:r>
          </a:p>
        </p:txBody>
      </p:sp>
    </p:spTree>
    <p:extLst>
      <p:ext uri="{BB962C8B-B14F-4D97-AF65-F5344CB8AC3E}">
        <p14:creationId xmlns:p14="http://schemas.microsoft.com/office/powerpoint/2010/main" val="3468436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7E01E-0505-1CC7-04A3-4849E4877AB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45BD933-DA7E-3CBA-DF20-7C67020657C3}"/>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Biometrics</a:t>
            </a:r>
          </a:p>
        </p:txBody>
      </p:sp>
      <p:pic>
        <p:nvPicPr>
          <p:cNvPr id="32" name="Picture 31">
            <a:extLst>
              <a:ext uri="{FF2B5EF4-FFF2-40B4-BE49-F238E27FC236}">
                <a16:creationId xmlns:a16="http://schemas.microsoft.com/office/drawing/2014/main" id="{45D2AAB7-27C8-ABE0-BCF1-24EACC46AA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73824323-6C47-6542-94B7-3770A5BF675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29332E74-245C-05F2-5B7A-22C0F400EE7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38820" y="37138"/>
            <a:ext cx="727003" cy="727003"/>
          </a:xfrm>
          <a:prstGeom prst="rect">
            <a:avLst/>
          </a:prstGeom>
        </p:spPr>
      </p:pic>
      <p:sp>
        <p:nvSpPr>
          <p:cNvPr id="8" name="TextBox 7">
            <a:extLst>
              <a:ext uri="{FF2B5EF4-FFF2-40B4-BE49-F238E27FC236}">
                <a16:creationId xmlns:a16="http://schemas.microsoft.com/office/drawing/2014/main" id="{80D1668F-2C9F-6880-B471-F39C6C7D0032}"/>
              </a:ext>
            </a:extLst>
          </p:cNvPr>
          <p:cNvSpPr txBox="1"/>
          <p:nvPr/>
        </p:nvSpPr>
        <p:spPr>
          <a:xfrm>
            <a:off x="5892928" y="117810"/>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graphicFrame>
        <p:nvGraphicFramePr>
          <p:cNvPr id="6" name="Table 5">
            <a:extLst>
              <a:ext uri="{FF2B5EF4-FFF2-40B4-BE49-F238E27FC236}">
                <a16:creationId xmlns:a16="http://schemas.microsoft.com/office/drawing/2014/main" id="{1CF280BB-327F-6C14-8355-98DFF88CF0F2}"/>
              </a:ext>
            </a:extLst>
          </p:cNvPr>
          <p:cNvGraphicFramePr>
            <a:graphicFrameLocks noGrp="1"/>
          </p:cNvGraphicFramePr>
          <p:nvPr>
            <p:extLst>
              <p:ext uri="{D42A27DB-BD31-4B8C-83A1-F6EECF244321}">
                <p14:modId xmlns:p14="http://schemas.microsoft.com/office/powerpoint/2010/main" val="1600260710"/>
              </p:ext>
            </p:extLst>
          </p:nvPr>
        </p:nvGraphicFramePr>
        <p:xfrm>
          <a:off x="348628" y="1345795"/>
          <a:ext cx="11458563" cy="4621451"/>
        </p:xfrm>
        <a:graphic>
          <a:graphicData uri="http://schemas.openxmlformats.org/drawingml/2006/table">
            <a:tbl>
              <a:tblPr/>
              <a:tblGrid>
                <a:gridCol w="2497442">
                  <a:extLst>
                    <a:ext uri="{9D8B030D-6E8A-4147-A177-3AD203B41FA5}">
                      <a16:colId xmlns:a16="http://schemas.microsoft.com/office/drawing/2014/main" val="2046445610"/>
                    </a:ext>
                  </a:extLst>
                </a:gridCol>
                <a:gridCol w="4171950">
                  <a:extLst>
                    <a:ext uri="{9D8B030D-6E8A-4147-A177-3AD203B41FA5}">
                      <a16:colId xmlns:a16="http://schemas.microsoft.com/office/drawing/2014/main" val="1805848064"/>
                    </a:ext>
                  </a:extLst>
                </a:gridCol>
                <a:gridCol w="4789171">
                  <a:extLst>
                    <a:ext uri="{9D8B030D-6E8A-4147-A177-3AD203B41FA5}">
                      <a16:colId xmlns:a16="http://schemas.microsoft.com/office/drawing/2014/main" val="2171292940"/>
                    </a:ext>
                  </a:extLst>
                </a:gridCol>
              </a:tblGrid>
              <a:tr h="290089">
                <a:tc>
                  <a:txBody>
                    <a:bodyPr/>
                    <a:lstStyle/>
                    <a:p>
                      <a:pPr>
                        <a:buNone/>
                      </a:pPr>
                      <a:r>
                        <a:rPr lang="en-GB" sz="1600" b="1" dirty="0">
                          <a:latin typeface="Segoe UI Variable Text" pitchFamily="2" charset="0"/>
                        </a:rPr>
                        <a:t>Biometric method</a:t>
                      </a:r>
                      <a:endParaRPr lang="en-GB" sz="1600" dirty="0">
                        <a:latin typeface="Segoe UI Variable Text" pitchFamily="2" charset="0"/>
                      </a:endParaRP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buNone/>
                      </a:pPr>
                      <a:r>
                        <a:rPr lang="en-GB" sz="1600" b="1" dirty="0">
                          <a:solidFill>
                            <a:schemeClr val="bg1"/>
                          </a:solidFill>
                          <a:latin typeface="Segoe UI Variable Text" pitchFamily="2" charset="0"/>
                        </a:rPr>
                        <a:t>Advantages</a:t>
                      </a:r>
                      <a:endParaRPr lang="en-GB" sz="1600" dirty="0">
                        <a:solidFill>
                          <a:schemeClr val="bg1"/>
                        </a:solidFill>
                        <a:latin typeface="Segoe UI Variable Text" pitchFamily="2" charset="0"/>
                      </a:endParaRPr>
                    </a:p>
                  </a:txBody>
                  <a:tcPr marL="72522" marR="72522" marT="36261" marB="3626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buNone/>
                      </a:pPr>
                      <a:r>
                        <a:rPr lang="en-GB" sz="1600" b="1" dirty="0">
                          <a:solidFill>
                            <a:schemeClr val="bg1"/>
                          </a:solidFill>
                          <a:latin typeface="Segoe UI Variable Text" pitchFamily="2" charset="0"/>
                        </a:rPr>
                        <a:t>Disadvantages</a:t>
                      </a:r>
                    </a:p>
                    <a:p>
                      <a:pPr>
                        <a:buNone/>
                      </a:pPr>
                      <a:endParaRPr lang="en-GB" sz="1600" dirty="0">
                        <a:solidFill>
                          <a:schemeClr val="bg1"/>
                        </a:solidFill>
                        <a:latin typeface="Segoe UI Variable Text" pitchFamily="2" charset="0"/>
                      </a:endParaRP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196575340"/>
                  </a:ext>
                </a:extLst>
              </a:tr>
              <a:tr h="725223">
                <a:tc>
                  <a:txBody>
                    <a:bodyPr/>
                    <a:lstStyle/>
                    <a:p>
                      <a:pPr>
                        <a:buNone/>
                      </a:pPr>
                      <a:r>
                        <a:rPr lang="en-GB" sz="1600" b="1" dirty="0">
                          <a:latin typeface="Segoe UI Variable Text" pitchFamily="2" charset="0"/>
                        </a:rPr>
                        <a:t>Fingerprint </a:t>
                      </a:r>
                      <a:endParaRPr lang="en-GB" sz="1600" dirty="0">
                        <a:latin typeface="Segoe UI Variable Text" pitchFamily="2" charset="0"/>
                      </a:endParaRP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Quick and easy to use• Low-cost hardware• Widely used and familiar</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Can fail with dirt or damage to fingers• Risk of spoofing• Hygiene concerns</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508723892"/>
                  </a:ext>
                </a:extLst>
              </a:tr>
              <a:tr h="942790">
                <a:tc>
                  <a:txBody>
                    <a:bodyPr/>
                    <a:lstStyle/>
                    <a:p>
                      <a:pPr>
                        <a:buNone/>
                      </a:pPr>
                      <a:r>
                        <a:rPr lang="en-GB" sz="1600" b="1" dirty="0">
                          <a:latin typeface="Segoe UI Variable Text" pitchFamily="2" charset="0"/>
                        </a:rPr>
                        <a:t>Facial</a:t>
                      </a:r>
                      <a:endParaRPr lang="en-GB" sz="1600" dirty="0">
                        <a:latin typeface="Segoe UI Variable Text" pitchFamily="2" charset="0"/>
                      </a:endParaRP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Contactless and fast• Convenient for users• Works with standard cameras</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Can be affected by lighting or angles• Privacy concerns• Less accurate with masks or changes in appearance</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852398211"/>
                  </a:ext>
                </a:extLst>
              </a:tr>
              <a:tr h="725223">
                <a:tc>
                  <a:txBody>
                    <a:bodyPr/>
                    <a:lstStyle/>
                    <a:p>
                      <a:pPr>
                        <a:buNone/>
                      </a:pPr>
                      <a:r>
                        <a:rPr lang="en-GB" sz="1600" b="1" dirty="0">
                          <a:latin typeface="Segoe UI Variable Text" pitchFamily="2" charset="0"/>
                        </a:rPr>
                        <a:t>Retina</a:t>
                      </a:r>
                      <a:endParaRPr lang="en-GB" sz="1600" dirty="0">
                        <a:latin typeface="Segoe UI Variable Text" pitchFamily="2" charset="0"/>
                      </a:endParaRP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Extremely high accuracy• Very secure• Difficult to copy</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Expensive equipment• Intrusive and uncomfortable• Slow compared to other methods</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596963587"/>
                  </a:ext>
                </a:extLst>
              </a:tr>
              <a:tr h="942790">
                <a:tc>
                  <a:txBody>
                    <a:bodyPr/>
                    <a:lstStyle/>
                    <a:p>
                      <a:pPr>
                        <a:buNone/>
                      </a:pPr>
                      <a:r>
                        <a:rPr lang="en-GB" sz="1600" b="1" dirty="0">
                          <a:latin typeface="Segoe UI Variable Text" pitchFamily="2" charset="0"/>
                        </a:rPr>
                        <a:t>Voice</a:t>
                      </a:r>
                      <a:endParaRPr lang="en-GB" sz="1600" dirty="0">
                        <a:latin typeface="Segoe UI Variable Text" pitchFamily="2" charset="0"/>
                      </a:endParaRP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Hands-free access• No specialist hardware required• Useful for accessibility</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Affected by background noise• Can be spoofed by recordings• Accuracy varies with illness or accent</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870392364"/>
                  </a:ext>
                </a:extLst>
              </a:tr>
              <a:tr h="725223">
                <a:tc>
                  <a:txBody>
                    <a:bodyPr/>
                    <a:lstStyle/>
                    <a:p>
                      <a:pPr>
                        <a:buNone/>
                      </a:pPr>
                      <a:r>
                        <a:rPr lang="en-GB" sz="1600" b="1" dirty="0">
                          <a:latin typeface="Segoe UI Variable Text" pitchFamily="2" charset="0"/>
                        </a:rPr>
                        <a:t>Iris</a:t>
                      </a:r>
                      <a:endParaRPr lang="en-GB" sz="1600" dirty="0">
                        <a:latin typeface="Segoe UI Variable Text" pitchFamily="2" charset="0"/>
                      </a:endParaRP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Very high accuracy• Unique biometric data• Non-contact scanning</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Expensive to implement• Can be affected by glasses or reflections• User discomfort</a:t>
                      </a:r>
                    </a:p>
                  </a:txBody>
                  <a:tcPr marL="72522" marR="72522" marT="36261" marB="362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898941602"/>
                  </a:ext>
                </a:extLst>
              </a:tr>
            </a:tbl>
          </a:graphicData>
        </a:graphic>
      </p:graphicFrame>
    </p:spTree>
    <p:extLst>
      <p:ext uri="{BB962C8B-B14F-4D97-AF65-F5344CB8AC3E}">
        <p14:creationId xmlns:p14="http://schemas.microsoft.com/office/powerpoint/2010/main" val="3145458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713232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Starter</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8" name="Graphic 7" descr="Clipboard Mixed with solid fill">
            <a:extLst>
              <a:ext uri="{FF2B5EF4-FFF2-40B4-BE49-F238E27FC236}">
                <a16:creationId xmlns:a16="http://schemas.microsoft.com/office/drawing/2014/main" id="{7419B088-48CC-3B7B-9EE8-D6F235551E5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68258" y="1281293"/>
            <a:ext cx="914400" cy="914400"/>
          </a:xfrm>
          <a:prstGeom prst="rect">
            <a:avLst/>
          </a:prstGeom>
        </p:spPr>
      </p:pic>
      <p:sp>
        <p:nvSpPr>
          <p:cNvPr id="9" name="TextBox 8">
            <a:extLst>
              <a:ext uri="{FF2B5EF4-FFF2-40B4-BE49-F238E27FC236}">
                <a16:creationId xmlns:a16="http://schemas.microsoft.com/office/drawing/2014/main" id="{991BB702-2A27-BD5A-7774-D98B43594F02}"/>
              </a:ext>
            </a:extLst>
          </p:cNvPr>
          <p:cNvSpPr txBox="1"/>
          <p:nvPr/>
        </p:nvSpPr>
        <p:spPr>
          <a:xfrm>
            <a:off x="6880860" y="1281293"/>
            <a:ext cx="4926330" cy="923330"/>
          </a:xfrm>
          <a:prstGeom prst="rect">
            <a:avLst/>
          </a:prstGeom>
          <a:solidFill>
            <a:schemeClr val="bg2">
              <a:lumMod val="90000"/>
            </a:schemeClr>
          </a:solidFill>
        </p:spPr>
        <p:txBody>
          <a:bodyPr wrap="square">
            <a:spAutoFit/>
          </a:bodyPr>
          <a:lstStyle/>
          <a:p>
            <a:r>
              <a:rPr lang="en-GB" sz="1800" b="1" dirty="0">
                <a:latin typeface="Segoe UI Variable Text" pitchFamily="2" charset="0"/>
              </a:rPr>
              <a:t>Task</a:t>
            </a:r>
          </a:p>
          <a:p>
            <a:r>
              <a:rPr lang="en-GB" dirty="0">
                <a:latin typeface="Segoe UI Variable Text" pitchFamily="2" charset="0"/>
              </a:rPr>
              <a:t>Solve the anagram to identify six computing devices.</a:t>
            </a:r>
            <a:endParaRPr lang="en-GB" dirty="0"/>
          </a:p>
        </p:txBody>
      </p:sp>
      <p:sp>
        <p:nvSpPr>
          <p:cNvPr id="10" name="TextBox 9">
            <a:extLst>
              <a:ext uri="{FF2B5EF4-FFF2-40B4-BE49-F238E27FC236}">
                <a16:creationId xmlns:a16="http://schemas.microsoft.com/office/drawing/2014/main" id="{BF69DED1-9B7E-2509-DC7F-057F09FA71A9}"/>
              </a:ext>
            </a:extLst>
          </p:cNvPr>
          <p:cNvSpPr txBox="1"/>
          <p:nvPr/>
        </p:nvSpPr>
        <p:spPr>
          <a:xfrm>
            <a:off x="304800" y="1512125"/>
            <a:ext cx="3067050" cy="4154984"/>
          </a:xfrm>
          <a:prstGeom prst="rect">
            <a:avLst/>
          </a:prstGeom>
          <a:noFill/>
        </p:spPr>
        <p:txBody>
          <a:bodyPr wrap="square">
            <a:spAutoFit/>
          </a:bodyPr>
          <a:lstStyle/>
          <a:p>
            <a:r>
              <a:rPr lang="en-GB" sz="2400" dirty="0" err="1">
                <a:latin typeface="Segoe UI Variable Text" pitchFamily="2" charset="0"/>
              </a:rPr>
              <a:t>avrit</a:t>
            </a:r>
            <a:r>
              <a:rPr lang="en-GB" sz="2400" dirty="0">
                <a:latin typeface="Segoe UI Variable Text" pitchFamily="2" charset="0"/>
              </a:rPr>
              <a:t> limestones</a:t>
            </a:r>
          </a:p>
          <a:p>
            <a:endParaRPr lang="en-GB" sz="2400" dirty="0">
              <a:latin typeface="Segoe UI Variable Text" pitchFamily="2" charset="0"/>
            </a:endParaRPr>
          </a:p>
          <a:p>
            <a:r>
              <a:rPr lang="en-GB" sz="2400" dirty="0">
                <a:latin typeface="Segoe UI Variable Text" pitchFamily="2" charset="0"/>
              </a:rPr>
              <a:t>battle</a:t>
            </a:r>
          </a:p>
          <a:p>
            <a:endParaRPr lang="en-GB" sz="2400" dirty="0">
              <a:latin typeface="Segoe UI Variable Text" pitchFamily="2" charset="0"/>
            </a:endParaRPr>
          </a:p>
          <a:p>
            <a:r>
              <a:rPr lang="en-GB" sz="2400" dirty="0" err="1">
                <a:latin typeface="Segoe UI Variable Text" pitchFamily="2" charset="0"/>
              </a:rPr>
              <a:t>oped</a:t>
            </a:r>
            <a:r>
              <a:rPr lang="en-GB" sz="2400" dirty="0">
                <a:latin typeface="Segoe UI Variable Text" pitchFamily="2" charset="0"/>
              </a:rPr>
              <a:t> </a:t>
            </a:r>
            <a:r>
              <a:rPr lang="en-GB" sz="2400" dirty="0" err="1">
                <a:latin typeface="Segoe UI Variable Text" pitchFamily="2" charset="0"/>
              </a:rPr>
              <a:t>stk</a:t>
            </a:r>
            <a:endParaRPr lang="en-GB" sz="2400" dirty="0">
              <a:latin typeface="Segoe UI Variable Text" pitchFamily="2" charset="0"/>
            </a:endParaRPr>
          </a:p>
          <a:p>
            <a:endParaRPr lang="en-GB" sz="2400" dirty="0">
              <a:latin typeface="Segoe UI Variable Text" pitchFamily="2" charset="0"/>
            </a:endParaRPr>
          </a:p>
          <a:p>
            <a:r>
              <a:rPr lang="en-GB" sz="2400" dirty="0" err="1">
                <a:latin typeface="Segoe UI Variable Text" pitchFamily="2" charset="0"/>
              </a:rPr>
              <a:t>arnhem</a:t>
            </a:r>
            <a:r>
              <a:rPr lang="en-GB" sz="2400" dirty="0">
                <a:latin typeface="Segoe UI Variable Text" pitchFamily="2" charset="0"/>
              </a:rPr>
              <a:t> tops</a:t>
            </a:r>
          </a:p>
          <a:p>
            <a:endParaRPr lang="en-GB" sz="2400" dirty="0">
              <a:latin typeface="Segoe UI Variable Text" pitchFamily="2" charset="0"/>
            </a:endParaRPr>
          </a:p>
          <a:p>
            <a:r>
              <a:rPr lang="en-GB" sz="2400" dirty="0" err="1">
                <a:latin typeface="Segoe UI Variable Text" pitchFamily="2" charset="0"/>
              </a:rPr>
              <a:t>angele</a:t>
            </a:r>
            <a:r>
              <a:rPr lang="en-GB" sz="2400" dirty="0">
                <a:latin typeface="Segoe UI Variable Text" pitchFamily="2" charset="0"/>
              </a:rPr>
              <a:t> cosmos</a:t>
            </a:r>
          </a:p>
          <a:p>
            <a:endParaRPr lang="en-GB" sz="2400" dirty="0">
              <a:latin typeface="Segoe UI Variable Text" pitchFamily="2" charset="0"/>
            </a:endParaRPr>
          </a:p>
          <a:p>
            <a:r>
              <a:rPr lang="en-GB" sz="2400" dirty="0">
                <a:latin typeface="Segoe UI Variable Text" pitchFamily="2" charset="0"/>
              </a:rPr>
              <a:t>alp pot</a:t>
            </a:r>
          </a:p>
        </p:txBody>
      </p:sp>
    </p:spTree>
    <p:extLst>
      <p:ext uri="{BB962C8B-B14F-4D97-AF65-F5344CB8AC3E}">
        <p14:creationId xmlns:p14="http://schemas.microsoft.com/office/powerpoint/2010/main" val="1345368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 FreshMart Supermarket*</a:t>
            </a:r>
          </a:p>
          <a:p>
            <a:pPr marL="285750" indent="-285750">
              <a:buFont typeface="Arial" panose="020B0604020202020204" pitchFamily="34" charset="0"/>
              <a:buChar char="•"/>
            </a:pPr>
            <a:r>
              <a:rPr lang="en-GB" dirty="0">
                <a:latin typeface="Segoe UI Variable Text" pitchFamily="2" charset="0"/>
              </a:rPr>
              <a:t>Task 4: 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can be completed as independent study/homework</a:t>
            </a:r>
          </a:p>
        </p:txBody>
      </p:sp>
    </p:spTree>
    <p:extLst>
      <p:ext uri="{BB962C8B-B14F-4D97-AF65-F5344CB8AC3E}">
        <p14:creationId xmlns:p14="http://schemas.microsoft.com/office/powerpoint/2010/main" val="1425022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BADDC-DAB0-3427-934A-AB4B2026369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87327EE-1DCD-CDC6-D34B-49D38E2D0F27}"/>
              </a:ext>
            </a:extLst>
          </p:cNvPr>
          <p:cNvSpPr txBox="1"/>
          <p:nvPr/>
        </p:nvSpPr>
        <p:spPr>
          <a:xfrm>
            <a:off x="125730" y="134273"/>
            <a:ext cx="713232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Starter</a:t>
            </a:r>
          </a:p>
        </p:txBody>
      </p:sp>
      <p:sp>
        <p:nvSpPr>
          <p:cNvPr id="4" name="Rectangle 3">
            <a:extLst>
              <a:ext uri="{FF2B5EF4-FFF2-40B4-BE49-F238E27FC236}">
                <a16:creationId xmlns:a16="http://schemas.microsoft.com/office/drawing/2014/main" id="{27CDE8CE-E1DC-F2FC-F9F2-1BC9536FD0BD}"/>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FDF16AB-23AF-A29C-DAE1-9B67813E75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8" name="Graphic 7" descr="Clipboard Mixed with solid fill">
            <a:extLst>
              <a:ext uri="{FF2B5EF4-FFF2-40B4-BE49-F238E27FC236}">
                <a16:creationId xmlns:a16="http://schemas.microsoft.com/office/drawing/2014/main" id="{8BB72935-28F6-AD17-7AB4-AD3A4430DD2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68258" y="1281293"/>
            <a:ext cx="914400" cy="914400"/>
          </a:xfrm>
          <a:prstGeom prst="rect">
            <a:avLst/>
          </a:prstGeom>
        </p:spPr>
      </p:pic>
      <p:sp>
        <p:nvSpPr>
          <p:cNvPr id="9" name="TextBox 8">
            <a:extLst>
              <a:ext uri="{FF2B5EF4-FFF2-40B4-BE49-F238E27FC236}">
                <a16:creationId xmlns:a16="http://schemas.microsoft.com/office/drawing/2014/main" id="{8DE8A450-6E15-4C46-104C-46C54C6A8757}"/>
              </a:ext>
            </a:extLst>
          </p:cNvPr>
          <p:cNvSpPr txBox="1"/>
          <p:nvPr/>
        </p:nvSpPr>
        <p:spPr>
          <a:xfrm>
            <a:off x="6880860" y="1281293"/>
            <a:ext cx="4926330" cy="923330"/>
          </a:xfrm>
          <a:prstGeom prst="rect">
            <a:avLst/>
          </a:prstGeom>
          <a:solidFill>
            <a:schemeClr val="bg2">
              <a:lumMod val="90000"/>
            </a:schemeClr>
          </a:solidFill>
        </p:spPr>
        <p:txBody>
          <a:bodyPr wrap="square">
            <a:spAutoFit/>
          </a:bodyPr>
          <a:lstStyle/>
          <a:p>
            <a:r>
              <a:rPr lang="en-GB" sz="1800" b="1" dirty="0">
                <a:latin typeface="Segoe UI Variable Text" pitchFamily="2" charset="0"/>
              </a:rPr>
              <a:t>Task</a:t>
            </a:r>
          </a:p>
          <a:p>
            <a:r>
              <a:rPr lang="en-GB" dirty="0">
                <a:latin typeface="Segoe UI Variable Text" pitchFamily="2" charset="0"/>
              </a:rPr>
              <a:t>Solve the anagram to identify six computing devices.</a:t>
            </a:r>
            <a:endParaRPr lang="en-GB" dirty="0"/>
          </a:p>
        </p:txBody>
      </p:sp>
      <p:sp>
        <p:nvSpPr>
          <p:cNvPr id="10" name="TextBox 9">
            <a:extLst>
              <a:ext uri="{FF2B5EF4-FFF2-40B4-BE49-F238E27FC236}">
                <a16:creationId xmlns:a16="http://schemas.microsoft.com/office/drawing/2014/main" id="{07F37254-C388-D7C1-BD51-4EAA14CCD2D6}"/>
              </a:ext>
            </a:extLst>
          </p:cNvPr>
          <p:cNvSpPr txBox="1"/>
          <p:nvPr/>
        </p:nvSpPr>
        <p:spPr>
          <a:xfrm>
            <a:off x="304800" y="1512125"/>
            <a:ext cx="3067050" cy="4154984"/>
          </a:xfrm>
          <a:prstGeom prst="rect">
            <a:avLst/>
          </a:prstGeom>
          <a:noFill/>
        </p:spPr>
        <p:txBody>
          <a:bodyPr wrap="square">
            <a:spAutoFit/>
          </a:bodyPr>
          <a:lstStyle/>
          <a:p>
            <a:r>
              <a:rPr lang="en-GB" sz="2400" dirty="0">
                <a:latin typeface="Segoe UI Variable Text" pitchFamily="2" charset="0"/>
              </a:rPr>
              <a:t>Smart Television</a:t>
            </a:r>
          </a:p>
          <a:p>
            <a:endParaRPr lang="en-GB" sz="2400" dirty="0">
              <a:latin typeface="Segoe UI Variable Text" pitchFamily="2" charset="0"/>
            </a:endParaRPr>
          </a:p>
          <a:p>
            <a:r>
              <a:rPr lang="en-GB" sz="2400" dirty="0">
                <a:latin typeface="Segoe UI Variable Text" pitchFamily="2" charset="0"/>
              </a:rPr>
              <a:t>Tablet</a:t>
            </a:r>
          </a:p>
          <a:p>
            <a:endParaRPr lang="en-GB" sz="2400" dirty="0">
              <a:latin typeface="Segoe UI Variable Text" pitchFamily="2" charset="0"/>
            </a:endParaRPr>
          </a:p>
          <a:p>
            <a:r>
              <a:rPr lang="en-GB" sz="2400" dirty="0">
                <a:latin typeface="Segoe UI Variable Text" pitchFamily="2" charset="0"/>
              </a:rPr>
              <a:t>Desktop</a:t>
            </a:r>
          </a:p>
          <a:p>
            <a:endParaRPr lang="en-GB" sz="2400" dirty="0">
              <a:latin typeface="Segoe UI Variable Text" pitchFamily="2" charset="0"/>
            </a:endParaRPr>
          </a:p>
          <a:p>
            <a:r>
              <a:rPr lang="en-GB" sz="2400" dirty="0">
                <a:latin typeface="Segoe UI Variable Text" pitchFamily="2" charset="0"/>
              </a:rPr>
              <a:t>Smartphone</a:t>
            </a:r>
          </a:p>
          <a:p>
            <a:endParaRPr lang="en-GB" sz="2400" dirty="0">
              <a:latin typeface="Segoe UI Variable Text" pitchFamily="2" charset="0"/>
            </a:endParaRPr>
          </a:p>
          <a:p>
            <a:r>
              <a:rPr lang="en-GB" sz="2400" dirty="0">
                <a:latin typeface="Segoe UI Variable Text" pitchFamily="2" charset="0"/>
              </a:rPr>
              <a:t>Games console</a:t>
            </a:r>
          </a:p>
          <a:p>
            <a:endParaRPr lang="en-GB" sz="2400" dirty="0">
              <a:latin typeface="Segoe UI Variable Text" pitchFamily="2" charset="0"/>
            </a:endParaRPr>
          </a:p>
          <a:p>
            <a:r>
              <a:rPr lang="en-GB" sz="2400" dirty="0">
                <a:latin typeface="Segoe UI Variable Text" pitchFamily="2" charset="0"/>
              </a:rPr>
              <a:t>Laptop</a:t>
            </a:r>
          </a:p>
        </p:txBody>
      </p:sp>
    </p:spTree>
    <p:extLst>
      <p:ext uri="{BB962C8B-B14F-4D97-AF65-F5344CB8AC3E}">
        <p14:creationId xmlns:p14="http://schemas.microsoft.com/office/powerpoint/2010/main" val="3946209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Functionality of different hardware devices </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know and understand types of input devices.</a:t>
            </a:r>
          </a:p>
          <a:p>
            <a:pPr marL="342900" indent="-342900">
              <a:buFont typeface="Arial" panose="020B0604020202020204" pitchFamily="34" charset="0"/>
              <a:buChar char="•"/>
            </a:pPr>
            <a:r>
              <a:rPr lang="en-GB" sz="2000" dirty="0">
                <a:latin typeface="Segoe UI Variable Text" pitchFamily="2" charset="0"/>
              </a:rPr>
              <a:t>To understand the function of each input device both for personal use and for business use.</a:t>
            </a:r>
          </a:p>
          <a:p>
            <a:pPr marL="342900" indent="-342900">
              <a:buFont typeface="Arial" panose="020B0604020202020204" pitchFamily="34" charset="0"/>
              <a:buChar char="•"/>
            </a:pPr>
            <a:r>
              <a:rPr lang="en-GB" sz="2000" dirty="0">
                <a:latin typeface="Segoe UI Variable Text" pitchFamily="2" charset="0"/>
              </a:rPr>
              <a:t>To select the most appropriate input device for a given context.</a:t>
            </a:r>
          </a:p>
          <a:p>
            <a:pPr marL="342900" indent="-342900">
              <a:buFont typeface="Arial" panose="020B0604020202020204" pitchFamily="34" charset="0"/>
              <a:buChar char="•"/>
            </a:pPr>
            <a:endParaRPr lang="en-GB" sz="2000" dirty="0">
              <a:latin typeface="Segoe UI Variable Text" pitchFamily="2" charset="0"/>
            </a:endParaRP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Input devices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0" y="1156284"/>
            <a:ext cx="6838950" cy="1384995"/>
          </a:xfrm>
          <a:prstGeom prst="rect">
            <a:avLst/>
          </a:prstGeom>
          <a:noFill/>
        </p:spPr>
        <p:txBody>
          <a:bodyPr wrap="square">
            <a:spAutoFit/>
          </a:bodyPr>
          <a:lstStyle/>
          <a:p>
            <a:r>
              <a:rPr lang="en-GB" sz="2400" b="1" dirty="0">
                <a:latin typeface="Segoe UI Variable Text" pitchFamily="2" charset="0"/>
              </a:rPr>
              <a:t>What is an input device?</a:t>
            </a:r>
          </a:p>
          <a:p>
            <a:endParaRPr lang="en-GB" sz="2400" dirty="0">
              <a:latin typeface="Segoe UI Variable Text" pitchFamily="2" charset="0"/>
            </a:endParaRPr>
          </a:p>
          <a:p>
            <a:r>
              <a:rPr lang="en-GB" dirty="0">
                <a:latin typeface="Segoe UI Variable Text" pitchFamily="2" charset="0"/>
              </a:rPr>
              <a:t>An input device is a piece of hardware used to enter data, instructions, or control signals into a computer system.</a:t>
            </a:r>
          </a:p>
        </p:txBody>
      </p:sp>
      <p:sp>
        <p:nvSpPr>
          <p:cNvPr id="10" name="TextBox 9">
            <a:extLst>
              <a:ext uri="{FF2B5EF4-FFF2-40B4-BE49-F238E27FC236}">
                <a16:creationId xmlns:a16="http://schemas.microsoft.com/office/drawing/2014/main" id="{148C5BD5-D0F1-3174-CA50-EE347E86DA3A}"/>
              </a:ext>
            </a:extLst>
          </p:cNvPr>
          <p:cNvSpPr txBox="1"/>
          <p:nvPr/>
        </p:nvSpPr>
        <p:spPr>
          <a:xfrm>
            <a:off x="224790" y="2541279"/>
            <a:ext cx="4610095" cy="400110"/>
          </a:xfrm>
          <a:prstGeom prst="rect">
            <a:avLst/>
          </a:prstGeom>
          <a:noFill/>
        </p:spPr>
        <p:txBody>
          <a:bodyPr wrap="square">
            <a:spAutoFit/>
          </a:bodyPr>
          <a:lstStyle/>
          <a:p>
            <a:r>
              <a:rPr lang="en-GB" sz="2000" b="1" dirty="0">
                <a:latin typeface="Segoe UI Variable Text" pitchFamily="2" charset="0"/>
              </a:rPr>
              <a:t>Types of input devices</a:t>
            </a:r>
            <a:endParaRPr lang="en-GB" sz="1600" dirty="0"/>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graphicFrame>
        <p:nvGraphicFramePr>
          <p:cNvPr id="2" name="Table 1">
            <a:extLst>
              <a:ext uri="{FF2B5EF4-FFF2-40B4-BE49-F238E27FC236}">
                <a16:creationId xmlns:a16="http://schemas.microsoft.com/office/drawing/2014/main" id="{8D698307-5802-63B5-8175-F4AC794F4598}"/>
              </a:ext>
            </a:extLst>
          </p:cNvPr>
          <p:cNvGraphicFramePr>
            <a:graphicFrameLocks noGrp="1"/>
          </p:cNvGraphicFramePr>
          <p:nvPr>
            <p:extLst>
              <p:ext uri="{D42A27DB-BD31-4B8C-83A1-F6EECF244321}">
                <p14:modId xmlns:p14="http://schemas.microsoft.com/office/powerpoint/2010/main" val="948358908"/>
              </p:ext>
            </p:extLst>
          </p:nvPr>
        </p:nvGraphicFramePr>
        <p:xfrm>
          <a:off x="340360" y="3041641"/>
          <a:ext cx="6723380" cy="3637280"/>
        </p:xfrm>
        <a:graphic>
          <a:graphicData uri="http://schemas.openxmlformats.org/drawingml/2006/table">
            <a:tbl>
              <a:tblPr firstRow="1" bandRow="1">
                <a:tableStyleId>{5940675A-B579-460E-94D1-54222C63F5DA}</a:tableStyleId>
              </a:tblPr>
              <a:tblGrid>
                <a:gridCol w="2589655">
                  <a:extLst>
                    <a:ext uri="{9D8B030D-6E8A-4147-A177-3AD203B41FA5}">
                      <a16:colId xmlns:a16="http://schemas.microsoft.com/office/drawing/2014/main" val="1589147557"/>
                    </a:ext>
                  </a:extLst>
                </a:gridCol>
                <a:gridCol w="4133725">
                  <a:extLst>
                    <a:ext uri="{9D8B030D-6E8A-4147-A177-3AD203B41FA5}">
                      <a16:colId xmlns:a16="http://schemas.microsoft.com/office/drawing/2014/main" val="196370096"/>
                    </a:ext>
                  </a:extLst>
                </a:gridCol>
              </a:tblGrid>
              <a:tr h="370840">
                <a:tc>
                  <a:txBody>
                    <a:bodyPr/>
                    <a:lstStyle/>
                    <a:p>
                      <a:r>
                        <a:rPr lang="en-GB" sz="1600" b="1" dirty="0">
                          <a:latin typeface="Segoe UI Variable Text" pitchFamily="2" charset="0"/>
                        </a:rPr>
                        <a:t>Pointing and control</a:t>
                      </a:r>
                    </a:p>
                  </a:txBody>
                  <a:tcPr>
                    <a:solidFill>
                      <a:schemeClr val="bg1">
                        <a:lumMod val="95000"/>
                      </a:schemeClr>
                    </a:solidFill>
                  </a:tcPr>
                </a:tc>
                <a:tc>
                  <a:txBody>
                    <a:bodyPr/>
                    <a:lstStyle/>
                    <a:p>
                      <a:r>
                        <a:rPr lang="en-GB" sz="1600" dirty="0">
                          <a:latin typeface="Segoe UI Variable Text" pitchFamily="2" charset="0"/>
                        </a:rPr>
                        <a:t>Mouse, Touchpad, Joystick and Graphics tablet</a:t>
                      </a:r>
                    </a:p>
                  </a:txBody>
                  <a:tcPr/>
                </a:tc>
                <a:extLst>
                  <a:ext uri="{0D108BD9-81ED-4DB2-BD59-A6C34878D82A}">
                    <a16:rowId xmlns:a16="http://schemas.microsoft.com/office/drawing/2014/main" val="3350945709"/>
                  </a:ext>
                </a:extLst>
              </a:tr>
              <a:tr h="370840">
                <a:tc>
                  <a:txBody>
                    <a:bodyPr/>
                    <a:lstStyle/>
                    <a:p>
                      <a:r>
                        <a:rPr lang="en-GB" sz="1600" b="1" dirty="0">
                          <a:latin typeface="Segoe UI Variable Text" pitchFamily="2" charset="0"/>
                        </a:rPr>
                        <a:t>Text and symbol input </a:t>
                      </a:r>
                    </a:p>
                  </a:txBody>
                  <a:tcPr>
                    <a:solidFill>
                      <a:schemeClr val="bg1">
                        <a:lumMod val="95000"/>
                      </a:schemeClr>
                    </a:solidFill>
                  </a:tcPr>
                </a:tc>
                <a:tc>
                  <a:txBody>
                    <a:bodyPr/>
                    <a:lstStyle/>
                    <a:p>
                      <a:r>
                        <a:rPr lang="en-GB" sz="1600" dirty="0">
                          <a:latin typeface="Segoe UI Variable Text" pitchFamily="2" charset="0"/>
                        </a:rPr>
                        <a:t>Keyboard (QWERTY), Braille keyboard, Concept keyboard.</a:t>
                      </a:r>
                    </a:p>
                  </a:txBody>
                  <a:tcPr/>
                </a:tc>
                <a:extLst>
                  <a:ext uri="{0D108BD9-81ED-4DB2-BD59-A6C34878D82A}">
                    <a16:rowId xmlns:a16="http://schemas.microsoft.com/office/drawing/2014/main" val="1964769013"/>
                  </a:ext>
                </a:extLst>
              </a:tr>
              <a:tr h="370840">
                <a:tc>
                  <a:txBody>
                    <a:bodyPr/>
                    <a:lstStyle/>
                    <a:p>
                      <a:r>
                        <a:rPr lang="en-GB" sz="1600" b="1" dirty="0">
                          <a:latin typeface="Segoe UI Variable Text" pitchFamily="2" charset="0"/>
                        </a:rPr>
                        <a:t>Image and visual capture</a:t>
                      </a:r>
                    </a:p>
                  </a:txBody>
                  <a:tcPr>
                    <a:solidFill>
                      <a:schemeClr val="bg1">
                        <a:lumMod val="95000"/>
                      </a:schemeClr>
                    </a:solidFill>
                  </a:tcPr>
                </a:tc>
                <a:tc>
                  <a:txBody>
                    <a:bodyPr/>
                    <a:lstStyle/>
                    <a:p>
                      <a:r>
                        <a:rPr lang="en-GB" sz="1600" dirty="0">
                          <a:latin typeface="Segoe UI Variable Text" pitchFamily="2" charset="0"/>
                        </a:rPr>
                        <a:t>Scanner, Digital camera and Webcam</a:t>
                      </a:r>
                    </a:p>
                    <a:p>
                      <a:endParaRPr lang="en-GB" sz="1600" dirty="0">
                        <a:latin typeface="Segoe UI Variable Text" pitchFamily="2" charset="0"/>
                      </a:endParaRPr>
                    </a:p>
                  </a:txBody>
                  <a:tcPr/>
                </a:tc>
                <a:extLst>
                  <a:ext uri="{0D108BD9-81ED-4DB2-BD59-A6C34878D82A}">
                    <a16:rowId xmlns:a16="http://schemas.microsoft.com/office/drawing/2014/main" val="2431032983"/>
                  </a:ext>
                </a:extLst>
              </a:tr>
              <a:tr h="370840">
                <a:tc>
                  <a:txBody>
                    <a:bodyPr/>
                    <a:lstStyle/>
                    <a:p>
                      <a:r>
                        <a:rPr lang="en-GB" sz="1600" b="1" dirty="0">
                          <a:latin typeface="Segoe UI Variable Text" pitchFamily="2" charset="0"/>
                        </a:rPr>
                        <a:t>Audio input</a:t>
                      </a:r>
                    </a:p>
                  </a:txBody>
                  <a:tcPr>
                    <a:solidFill>
                      <a:schemeClr val="bg1">
                        <a:lumMod val="95000"/>
                      </a:schemeClr>
                    </a:solidFill>
                  </a:tcPr>
                </a:tc>
                <a:tc>
                  <a:txBody>
                    <a:bodyPr/>
                    <a:lstStyle/>
                    <a:p>
                      <a:r>
                        <a:rPr lang="en-GB" sz="1600" dirty="0">
                          <a:latin typeface="Segoe UI Variable Text" pitchFamily="2" charset="0"/>
                        </a:rPr>
                        <a:t>Microphone, MIDI keyboard </a:t>
                      </a:r>
                    </a:p>
                  </a:txBody>
                  <a:tcPr/>
                </a:tc>
                <a:extLst>
                  <a:ext uri="{0D108BD9-81ED-4DB2-BD59-A6C34878D82A}">
                    <a16:rowId xmlns:a16="http://schemas.microsoft.com/office/drawing/2014/main" val="2585326340"/>
                  </a:ext>
                </a:extLst>
              </a:tr>
              <a:tr h="370840">
                <a:tc>
                  <a:txBody>
                    <a:bodyPr/>
                    <a:lstStyle/>
                    <a:p>
                      <a:r>
                        <a:rPr lang="en-GB" sz="1600" b="1" dirty="0">
                          <a:latin typeface="Segoe UI Variable Text" pitchFamily="2" charset="0"/>
                        </a:rPr>
                        <a:t>Readers</a:t>
                      </a:r>
                    </a:p>
                  </a:txBody>
                  <a:tcPr>
                    <a:solidFill>
                      <a:schemeClr val="bg1">
                        <a:lumMod val="95000"/>
                      </a:schemeClr>
                    </a:solidFill>
                  </a:tcPr>
                </a:tc>
                <a:tc>
                  <a:txBody>
                    <a:bodyPr/>
                    <a:lstStyle/>
                    <a:p>
                      <a:r>
                        <a:rPr lang="en-GB" sz="1600" dirty="0">
                          <a:latin typeface="Segoe UI Variable Text" pitchFamily="2" charset="0"/>
                        </a:rPr>
                        <a:t>QR Code, Barcode, Optical Mark, Magnetic Ink Recognition, Magnetic strip, RFID.</a:t>
                      </a:r>
                    </a:p>
                  </a:txBody>
                  <a:tcPr/>
                </a:tc>
                <a:extLst>
                  <a:ext uri="{0D108BD9-81ED-4DB2-BD59-A6C34878D82A}">
                    <a16:rowId xmlns:a16="http://schemas.microsoft.com/office/drawing/2014/main" val="1561249958"/>
                  </a:ext>
                </a:extLst>
              </a:tr>
              <a:tr h="370840">
                <a:tc>
                  <a:txBody>
                    <a:bodyPr/>
                    <a:lstStyle/>
                    <a:p>
                      <a:r>
                        <a:rPr lang="en-GB" sz="1600" b="1" dirty="0">
                          <a:latin typeface="Segoe UI Variable Text" pitchFamily="2" charset="0"/>
                        </a:rPr>
                        <a:t>Sensors</a:t>
                      </a:r>
                    </a:p>
                  </a:txBody>
                  <a:tcPr>
                    <a:solidFill>
                      <a:schemeClr val="bg1">
                        <a:lumMod val="95000"/>
                      </a:schemeClr>
                    </a:solidFill>
                  </a:tcPr>
                </a:tc>
                <a:tc>
                  <a:txBody>
                    <a:bodyPr/>
                    <a:lstStyle/>
                    <a:p>
                      <a:r>
                        <a:rPr lang="en-GB" sz="1600" dirty="0">
                          <a:latin typeface="Segoe UI Variable Text" pitchFamily="2" charset="0"/>
                        </a:rPr>
                        <a:t>Temperature, Light, Infrared, Humidity, Pressure, PH levels</a:t>
                      </a:r>
                    </a:p>
                  </a:txBody>
                  <a:tcPr/>
                </a:tc>
                <a:extLst>
                  <a:ext uri="{0D108BD9-81ED-4DB2-BD59-A6C34878D82A}">
                    <a16:rowId xmlns:a16="http://schemas.microsoft.com/office/drawing/2014/main" val="3843181663"/>
                  </a:ext>
                </a:extLst>
              </a:tr>
              <a:tr h="370840">
                <a:tc>
                  <a:txBody>
                    <a:bodyPr/>
                    <a:lstStyle/>
                    <a:p>
                      <a:r>
                        <a:rPr lang="en-GB" sz="1600" b="1" dirty="0">
                          <a:latin typeface="Segoe UI Variable Text" pitchFamily="2" charset="0"/>
                        </a:rPr>
                        <a:t>Biometrics</a:t>
                      </a:r>
                    </a:p>
                  </a:txBody>
                  <a:tcPr>
                    <a:solidFill>
                      <a:schemeClr val="bg1">
                        <a:lumMod val="95000"/>
                      </a:schemeClr>
                    </a:solidFill>
                  </a:tcPr>
                </a:tc>
                <a:tc>
                  <a:txBody>
                    <a:bodyPr/>
                    <a:lstStyle/>
                    <a:p>
                      <a:r>
                        <a:rPr lang="en-GB" sz="1600" dirty="0">
                          <a:latin typeface="Segoe UI Variable Text" pitchFamily="2" charset="0"/>
                        </a:rPr>
                        <a:t>Eye recognition, Fingerprint, Face </a:t>
                      </a:r>
                    </a:p>
                  </a:txBody>
                  <a:tcPr/>
                </a:tc>
                <a:extLst>
                  <a:ext uri="{0D108BD9-81ED-4DB2-BD59-A6C34878D82A}">
                    <a16:rowId xmlns:a16="http://schemas.microsoft.com/office/drawing/2014/main" val="94139582"/>
                  </a:ext>
                </a:extLst>
              </a:tr>
            </a:tbl>
          </a:graphicData>
        </a:graphic>
      </p:graphicFrame>
      <p:cxnSp>
        <p:nvCxnSpPr>
          <p:cNvPr id="9" name="Straight Connector 8">
            <a:extLst>
              <a:ext uri="{FF2B5EF4-FFF2-40B4-BE49-F238E27FC236}">
                <a16:creationId xmlns:a16="http://schemas.microsoft.com/office/drawing/2014/main" id="{29E3040A-F2B4-CBC0-27F3-AEEF4DD184BD}"/>
              </a:ext>
            </a:extLst>
          </p:cNvPr>
          <p:cNvCxnSpPr/>
          <p:nvPr/>
        </p:nvCxnSpPr>
        <p:spPr>
          <a:xfrm>
            <a:off x="7360920" y="1156284"/>
            <a:ext cx="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6C2AD802-7DB3-0F9A-C56A-C29EDFBE4715}"/>
              </a:ext>
            </a:extLst>
          </p:cNvPr>
          <p:cNvSpPr txBox="1"/>
          <p:nvPr/>
        </p:nvSpPr>
        <p:spPr>
          <a:xfrm>
            <a:off x="7475220" y="1205779"/>
            <a:ext cx="4077260" cy="400110"/>
          </a:xfrm>
          <a:prstGeom prst="rect">
            <a:avLst/>
          </a:prstGeom>
          <a:noFill/>
        </p:spPr>
        <p:txBody>
          <a:bodyPr wrap="square">
            <a:spAutoFit/>
          </a:bodyPr>
          <a:lstStyle/>
          <a:p>
            <a:r>
              <a:rPr lang="en-GB" sz="2000" b="1" dirty="0">
                <a:latin typeface="Segoe UI Variable Text" pitchFamily="2" charset="0"/>
              </a:rPr>
              <a:t>Synoptic Learning in Context</a:t>
            </a:r>
            <a:endParaRPr lang="en-GB" sz="1600" dirty="0"/>
          </a:p>
        </p:txBody>
      </p:sp>
      <p:sp>
        <p:nvSpPr>
          <p:cNvPr id="14" name="TextBox 13">
            <a:extLst>
              <a:ext uri="{FF2B5EF4-FFF2-40B4-BE49-F238E27FC236}">
                <a16:creationId xmlns:a16="http://schemas.microsoft.com/office/drawing/2014/main" id="{0BD6014B-98E3-9FD2-FBAA-24D829872431}"/>
              </a:ext>
            </a:extLst>
          </p:cNvPr>
          <p:cNvSpPr txBox="1"/>
          <p:nvPr/>
        </p:nvSpPr>
        <p:spPr>
          <a:xfrm>
            <a:off x="7475222" y="4191479"/>
            <a:ext cx="4376418" cy="1754326"/>
          </a:xfrm>
          <a:prstGeom prst="rect">
            <a:avLst/>
          </a:prstGeom>
          <a:noFill/>
        </p:spPr>
        <p:txBody>
          <a:bodyPr wrap="square">
            <a:spAutoFit/>
          </a:bodyPr>
          <a:lstStyle/>
          <a:p>
            <a:r>
              <a:rPr lang="en-GB" dirty="0">
                <a:latin typeface="Segoe UI Variable Text" pitchFamily="2" charset="0"/>
              </a:rPr>
              <a:t>A </a:t>
            </a:r>
            <a:r>
              <a:rPr lang="en-GB" b="1" dirty="0">
                <a:latin typeface="Segoe UI Variable Text" pitchFamily="2" charset="0"/>
              </a:rPr>
              <a:t>desktop computer</a:t>
            </a:r>
            <a:r>
              <a:rPr lang="en-GB" dirty="0">
                <a:latin typeface="Segoe UI Variable Text" pitchFamily="2" charset="0"/>
              </a:rPr>
              <a:t> is used at a supermarket checkout. The cashier uses a </a:t>
            </a:r>
            <a:r>
              <a:rPr lang="en-GB" b="1" dirty="0">
                <a:latin typeface="Segoe UI Variable Text" pitchFamily="2" charset="0"/>
              </a:rPr>
              <a:t>barcode scanner</a:t>
            </a:r>
            <a:r>
              <a:rPr lang="en-GB" dirty="0">
                <a:latin typeface="Segoe UI Variable Text" pitchFamily="2" charset="0"/>
              </a:rPr>
              <a:t> to scan items, which inputs product codes into the computer, and a </a:t>
            </a:r>
            <a:r>
              <a:rPr lang="en-GB" b="1" dirty="0">
                <a:latin typeface="Segoe UI Variable Text" pitchFamily="2" charset="0"/>
              </a:rPr>
              <a:t>keyboard</a:t>
            </a:r>
            <a:r>
              <a:rPr lang="en-GB" dirty="0">
                <a:latin typeface="Segoe UI Variable Text" pitchFamily="2" charset="0"/>
              </a:rPr>
              <a:t> to manually enter quantities or make corrections.</a:t>
            </a:r>
          </a:p>
        </p:txBody>
      </p:sp>
      <p:pic>
        <p:nvPicPr>
          <p:cNvPr id="15" name="Picture 14">
            <a:extLst>
              <a:ext uri="{FF2B5EF4-FFF2-40B4-BE49-F238E27FC236}">
                <a16:creationId xmlns:a16="http://schemas.microsoft.com/office/drawing/2014/main" id="{6E0A60A6-8AD6-C9FE-EA10-403CD0F0ECBC}"/>
              </a:ext>
            </a:extLst>
          </p:cNvPr>
          <p:cNvPicPr>
            <a:picLocks noChangeAspect="1"/>
          </p:cNvPicPr>
          <p:nvPr/>
        </p:nvPicPr>
        <p:blipFill>
          <a:blip r:embed="rId4"/>
          <a:stretch>
            <a:fillRect/>
          </a:stretch>
        </p:blipFill>
        <p:spPr>
          <a:xfrm>
            <a:off x="7739467" y="1669814"/>
            <a:ext cx="3700615" cy="2453826"/>
          </a:xfrm>
          <a:prstGeom prst="rect">
            <a:avLst/>
          </a:prstGeom>
        </p:spPr>
      </p:pic>
      <p:sp>
        <p:nvSpPr>
          <p:cNvPr id="16" name="TextBox 15">
            <a:extLst>
              <a:ext uri="{FF2B5EF4-FFF2-40B4-BE49-F238E27FC236}">
                <a16:creationId xmlns:a16="http://schemas.microsoft.com/office/drawing/2014/main" id="{FB3E6C83-7814-F3FC-8B47-7E2636B2AA0E}"/>
              </a:ext>
            </a:extLst>
          </p:cNvPr>
          <p:cNvSpPr txBox="1"/>
          <p:nvPr/>
        </p:nvSpPr>
        <p:spPr>
          <a:xfrm>
            <a:off x="7560945" y="6009730"/>
            <a:ext cx="3257551"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a:t>
            </a:r>
            <a:r>
              <a:rPr lang="en-GB" dirty="0">
                <a:latin typeface="Segoe UI Variable Text" pitchFamily="2" charset="0"/>
              </a:rPr>
              <a:t>s links to Lesson 1: Computing devices</a:t>
            </a:r>
            <a:endParaRPr lang="en-GB" dirty="0"/>
          </a:p>
        </p:txBody>
      </p:sp>
      <p:pic>
        <p:nvPicPr>
          <p:cNvPr id="12" name="Graphic 11" descr="Thumbs up sign with solid fill">
            <a:extLst>
              <a:ext uri="{FF2B5EF4-FFF2-40B4-BE49-F238E27FC236}">
                <a16:creationId xmlns:a16="http://schemas.microsoft.com/office/drawing/2014/main" id="{7D06A9B8-2266-259B-9D2B-6DFAD128BF5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D6D1A4BB-E1A0-D866-34F2-17B6E09A5B69}"/>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Q1-4 of</a:t>
            </a:r>
            <a:r>
              <a:rPr lang="en-GB" dirty="0">
                <a:latin typeface="Segoe UI Variable Text" pitchFamily="2" charset="0"/>
              </a:rPr>
              <a:t> </a:t>
            </a:r>
            <a:r>
              <a:rPr lang="en-GB" b="1" dirty="0">
                <a:latin typeface="Segoe UI Variable Text" pitchFamily="2" charset="0"/>
              </a:rPr>
              <a:t>Task 1</a:t>
            </a:r>
            <a:r>
              <a:rPr lang="en-GB" dirty="0">
                <a:latin typeface="Segoe UI Variable Text" pitchFamily="2" charset="0"/>
              </a:rPr>
              <a:t> in the student workbook</a:t>
            </a: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pic>
        <p:nvPicPr>
          <p:cNvPr id="55" name="Picture 54">
            <a:extLst>
              <a:ext uri="{FF2B5EF4-FFF2-40B4-BE49-F238E27FC236}">
                <a16:creationId xmlns:a16="http://schemas.microsoft.com/office/drawing/2014/main" id="{68957C76-3DF1-EDBC-2D87-3C621753A2D4}"/>
              </a:ext>
            </a:extLst>
          </p:cNvPr>
          <p:cNvPicPr>
            <a:picLocks noChangeAspect="1"/>
          </p:cNvPicPr>
          <p:nvPr/>
        </p:nvPicPr>
        <p:blipFill>
          <a:blip r:embed="rId3"/>
          <a:stretch>
            <a:fillRect/>
          </a:stretch>
        </p:blipFill>
        <p:spPr>
          <a:xfrm>
            <a:off x="10366520" y="5172781"/>
            <a:ext cx="1185960" cy="790640"/>
          </a:xfrm>
          <a:prstGeom prst="rect">
            <a:avLst/>
          </a:prstGeom>
        </p:spPr>
      </p:pic>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Pointing and control</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FB434C7C-0A18-B59A-E57A-3A88B295FA71}"/>
              </a:ext>
            </a:extLst>
          </p:cNvPr>
          <p:cNvSpPr txBox="1"/>
          <p:nvPr/>
        </p:nvSpPr>
        <p:spPr>
          <a:xfrm>
            <a:off x="224790" y="1156284"/>
            <a:ext cx="5959442" cy="1384995"/>
          </a:xfrm>
          <a:prstGeom prst="rect">
            <a:avLst/>
          </a:prstGeom>
          <a:noFill/>
        </p:spPr>
        <p:txBody>
          <a:bodyPr wrap="square">
            <a:spAutoFit/>
          </a:bodyPr>
          <a:lstStyle/>
          <a:p>
            <a:r>
              <a:rPr lang="en-GB" sz="2400" b="1" dirty="0">
                <a:latin typeface="Segoe UI Variable Text" pitchFamily="2" charset="0"/>
              </a:rPr>
              <a:t>What does this mean?</a:t>
            </a:r>
          </a:p>
          <a:p>
            <a:endParaRPr lang="en-GB" sz="2400" dirty="0">
              <a:latin typeface="Segoe UI Variable Text" pitchFamily="2" charset="0"/>
            </a:endParaRPr>
          </a:p>
          <a:p>
            <a:r>
              <a:rPr lang="en-GB" dirty="0">
                <a:latin typeface="Segoe UI Variable Text" pitchFamily="2" charset="0"/>
              </a:rPr>
              <a:t>These are input devices that are used to control movement, position, or direction on screen.</a:t>
            </a:r>
          </a:p>
        </p:txBody>
      </p:sp>
      <p:pic>
        <p:nvPicPr>
          <p:cNvPr id="6" name="Picture 5">
            <a:extLst>
              <a:ext uri="{FF2B5EF4-FFF2-40B4-BE49-F238E27FC236}">
                <a16:creationId xmlns:a16="http://schemas.microsoft.com/office/drawing/2014/main" id="{B1012C3F-5AE2-4942-E623-C0A4FB2BBD2D}"/>
              </a:ext>
            </a:extLst>
          </p:cNvPr>
          <p:cNvPicPr>
            <a:picLocks noChangeAspect="1"/>
          </p:cNvPicPr>
          <p:nvPr/>
        </p:nvPicPr>
        <p:blipFill>
          <a:blip r:embed="rId5"/>
          <a:stretch>
            <a:fillRect/>
          </a:stretch>
        </p:blipFill>
        <p:spPr>
          <a:xfrm>
            <a:off x="6237622" y="1710450"/>
            <a:ext cx="1378227" cy="918819"/>
          </a:xfrm>
          <a:prstGeom prst="rect">
            <a:avLst/>
          </a:prstGeom>
        </p:spPr>
      </p:pic>
      <p:sp>
        <p:nvSpPr>
          <p:cNvPr id="7" name="TextBox 6">
            <a:extLst>
              <a:ext uri="{FF2B5EF4-FFF2-40B4-BE49-F238E27FC236}">
                <a16:creationId xmlns:a16="http://schemas.microsoft.com/office/drawing/2014/main" id="{4A3ECB5C-1B0C-6F1A-F197-68C340D5661E}"/>
              </a:ext>
            </a:extLst>
          </p:cNvPr>
          <p:cNvSpPr txBox="1"/>
          <p:nvPr/>
        </p:nvSpPr>
        <p:spPr>
          <a:xfrm>
            <a:off x="7682483" y="1705493"/>
            <a:ext cx="4124705" cy="954107"/>
          </a:xfrm>
          <a:prstGeom prst="rect">
            <a:avLst/>
          </a:prstGeom>
          <a:noFill/>
        </p:spPr>
        <p:txBody>
          <a:bodyPr wrap="square">
            <a:spAutoFit/>
          </a:bodyPr>
          <a:lstStyle/>
          <a:p>
            <a:r>
              <a:rPr lang="en-GB" sz="2000" b="1" dirty="0">
                <a:latin typeface="Segoe UI Variable Text" pitchFamily="2" charset="0"/>
              </a:rPr>
              <a:t>Touchpad</a:t>
            </a:r>
            <a:endParaRPr lang="en-GB" sz="2400" dirty="0">
              <a:latin typeface="Segoe UI Variable Text" pitchFamily="2" charset="0"/>
            </a:endParaRPr>
          </a:p>
          <a:p>
            <a:r>
              <a:rPr lang="en-GB" dirty="0">
                <a:latin typeface="Segoe UI Variable Text" pitchFamily="2" charset="0"/>
              </a:rPr>
              <a:t>Touch-sensitive surface usually built into laptops.</a:t>
            </a:r>
          </a:p>
        </p:txBody>
      </p:sp>
      <p:pic>
        <p:nvPicPr>
          <p:cNvPr id="8" name="Picture 7">
            <a:extLst>
              <a:ext uri="{FF2B5EF4-FFF2-40B4-BE49-F238E27FC236}">
                <a16:creationId xmlns:a16="http://schemas.microsoft.com/office/drawing/2014/main" id="{5FBF218F-2E63-4838-D3E5-2F8E3B5AD000}"/>
              </a:ext>
            </a:extLst>
          </p:cNvPr>
          <p:cNvPicPr>
            <a:picLocks noChangeAspect="1"/>
          </p:cNvPicPr>
          <p:nvPr/>
        </p:nvPicPr>
        <p:blipFill>
          <a:blip r:embed="rId6"/>
          <a:srcRect b="14884"/>
          <a:stretch>
            <a:fillRect/>
          </a:stretch>
        </p:blipFill>
        <p:spPr>
          <a:xfrm>
            <a:off x="195262" y="4854615"/>
            <a:ext cx="1306830" cy="1668478"/>
          </a:xfrm>
          <a:prstGeom prst="rect">
            <a:avLst/>
          </a:prstGeom>
        </p:spPr>
      </p:pic>
      <p:sp>
        <p:nvSpPr>
          <p:cNvPr id="10" name="TextBox 9">
            <a:extLst>
              <a:ext uri="{FF2B5EF4-FFF2-40B4-BE49-F238E27FC236}">
                <a16:creationId xmlns:a16="http://schemas.microsoft.com/office/drawing/2014/main" id="{9CDD1651-7BD3-8559-EFDA-9687A9BD1B39}"/>
              </a:ext>
            </a:extLst>
          </p:cNvPr>
          <p:cNvSpPr txBox="1"/>
          <p:nvPr/>
        </p:nvSpPr>
        <p:spPr>
          <a:xfrm>
            <a:off x="1617594" y="4840947"/>
            <a:ext cx="3754505" cy="1231106"/>
          </a:xfrm>
          <a:prstGeom prst="rect">
            <a:avLst/>
          </a:prstGeom>
          <a:noFill/>
        </p:spPr>
        <p:txBody>
          <a:bodyPr wrap="square">
            <a:spAutoFit/>
          </a:bodyPr>
          <a:lstStyle/>
          <a:p>
            <a:r>
              <a:rPr lang="en-GB" sz="2000" b="1" dirty="0">
                <a:latin typeface="Segoe UI Variable Text" pitchFamily="2" charset="0"/>
              </a:rPr>
              <a:t>Joystick </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Directional control input device.</a:t>
            </a:r>
          </a:p>
          <a:p>
            <a:pPr marL="285750" indent="-285750">
              <a:buFont typeface="Arial" panose="020B0604020202020204" pitchFamily="34" charset="0"/>
              <a:buChar char="•"/>
            </a:pPr>
            <a:r>
              <a:rPr lang="en-GB" dirty="0">
                <a:latin typeface="Segoe UI Variable Text" pitchFamily="2" charset="0"/>
              </a:rPr>
              <a:t>Axis movement converted into signals</a:t>
            </a:r>
          </a:p>
        </p:txBody>
      </p:sp>
      <p:sp>
        <p:nvSpPr>
          <p:cNvPr id="12" name="TextBox 11">
            <a:extLst>
              <a:ext uri="{FF2B5EF4-FFF2-40B4-BE49-F238E27FC236}">
                <a16:creationId xmlns:a16="http://schemas.microsoft.com/office/drawing/2014/main" id="{5360565E-9E49-3DB4-184A-2E1CD286F182}"/>
              </a:ext>
            </a:extLst>
          </p:cNvPr>
          <p:cNvSpPr txBox="1"/>
          <p:nvPr/>
        </p:nvSpPr>
        <p:spPr>
          <a:xfrm>
            <a:off x="2924177" y="2671863"/>
            <a:ext cx="3038689" cy="1508105"/>
          </a:xfrm>
          <a:prstGeom prst="rect">
            <a:avLst/>
          </a:prstGeom>
          <a:noFill/>
        </p:spPr>
        <p:txBody>
          <a:bodyPr wrap="square">
            <a:spAutoFit/>
          </a:bodyPr>
          <a:lstStyle/>
          <a:p>
            <a:r>
              <a:rPr lang="en-GB" sz="2000" b="1" dirty="0">
                <a:latin typeface="Segoe UI Variable Text" pitchFamily="2" charset="0"/>
              </a:rPr>
              <a:t>Graphics tablet</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Drawing input device using a stylus.</a:t>
            </a:r>
          </a:p>
          <a:p>
            <a:pPr marL="285750" indent="-285750">
              <a:buFont typeface="Arial" panose="020B0604020202020204" pitchFamily="34" charset="0"/>
              <a:buChar char="•"/>
            </a:pPr>
            <a:r>
              <a:rPr lang="en-GB" dirty="0">
                <a:latin typeface="Segoe UI Variable Text" pitchFamily="2" charset="0"/>
              </a:rPr>
              <a:t>Tablet detects stylus position and pressure</a:t>
            </a:r>
          </a:p>
        </p:txBody>
      </p:sp>
      <p:pic>
        <p:nvPicPr>
          <p:cNvPr id="13" name="Picture 12">
            <a:extLst>
              <a:ext uri="{FF2B5EF4-FFF2-40B4-BE49-F238E27FC236}">
                <a16:creationId xmlns:a16="http://schemas.microsoft.com/office/drawing/2014/main" id="{F1EC4443-7683-6A46-08CD-AE2E082DFED7}"/>
              </a:ext>
            </a:extLst>
          </p:cNvPr>
          <p:cNvPicPr>
            <a:picLocks noChangeAspect="1"/>
          </p:cNvPicPr>
          <p:nvPr/>
        </p:nvPicPr>
        <p:blipFill>
          <a:blip r:embed="rId7"/>
          <a:stretch>
            <a:fillRect/>
          </a:stretch>
        </p:blipFill>
        <p:spPr>
          <a:xfrm>
            <a:off x="236438" y="2807388"/>
            <a:ext cx="2554605" cy="1703070"/>
          </a:xfrm>
          <a:prstGeom prst="rect">
            <a:avLst/>
          </a:prstGeom>
        </p:spPr>
      </p:pic>
      <p:cxnSp>
        <p:nvCxnSpPr>
          <p:cNvPr id="16" name="Straight Connector 15">
            <a:extLst>
              <a:ext uri="{FF2B5EF4-FFF2-40B4-BE49-F238E27FC236}">
                <a16:creationId xmlns:a16="http://schemas.microsoft.com/office/drawing/2014/main" id="{C668BB10-48A4-F9A7-D25F-20585F3BEE90}"/>
              </a:ext>
            </a:extLst>
          </p:cNvPr>
          <p:cNvCxnSpPr>
            <a:cxnSpLocks/>
          </p:cNvCxnSpPr>
          <p:nvPr/>
        </p:nvCxnSpPr>
        <p:spPr>
          <a:xfrm>
            <a:off x="6096000" y="1134837"/>
            <a:ext cx="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3" name="TextBox 32">
            <a:extLst>
              <a:ext uri="{FF2B5EF4-FFF2-40B4-BE49-F238E27FC236}">
                <a16:creationId xmlns:a16="http://schemas.microsoft.com/office/drawing/2014/main" id="{8E1A5D1F-2AC4-43F8-7B46-EC8F978F5559}"/>
              </a:ext>
            </a:extLst>
          </p:cNvPr>
          <p:cNvSpPr txBox="1"/>
          <p:nvPr/>
        </p:nvSpPr>
        <p:spPr>
          <a:xfrm>
            <a:off x="6229135" y="1144756"/>
            <a:ext cx="5569566" cy="400110"/>
          </a:xfrm>
          <a:prstGeom prst="rect">
            <a:avLst/>
          </a:prstGeom>
          <a:solidFill>
            <a:schemeClr val="accent4">
              <a:lumMod val="20000"/>
              <a:lumOff val="80000"/>
            </a:schemeClr>
          </a:solidFill>
        </p:spPr>
        <p:txBody>
          <a:bodyPr wrap="square">
            <a:spAutoFit/>
          </a:bodyPr>
          <a:lstStyle/>
          <a:p>
            <a:pPr algn="ctr"/>
            <a:r>
              <a:rPr lang="en-GB" sz="2000" b="1" dirty="0">
                <a:latin typeface="Segoe UI Variable Text" pitchFamily="2" charset="0"/>
              </a:rPr>
              <a:t>Types of mouse</a:t>
            </a:r>
            <a:endParaRPr lang="en-GB" sz="2000" dirty="0">
              <a:latin typeface="Segoe UI Variable Text" pitchFamily="2" charset="0"/>
            </a:endParaRPr>
          </a:p>
        </p:txBody>
      </p:sp>
      <p:sp>
        <p:nvSpPr>
          <p:cNvPr id="47" name="TextBox 46">
            <a:extLst>
              <a:ext uri="{FF2B5EF4-FFF2-40B4-BE49-F238E27FC236}">
                <a16:creationId xmlns:a16="http://schemas.microsoft.com/office/drawing/2014/main" id="{084EA75D-0C22-DF57-56AA-6E04CC7EADCC}"/>
              </a:ext>
            </a:extLst>
          </p:cNvPr>
          <p:cNvSpPr txBox="1"/>
          <p:nvPr/>
        </p:nvSpPr>
        <p:spPr>
          <a:xfrm>
            <a:off x="6184231" y="2736956"/>
            <a:ext cx="3914091" cy="1231106"/>
          </a:xfrm>
          <a:prstGeom prst="rect">
            <a:avLst/>
          </a:prstGeom>
          <a:noFill/>
        </p:spPr>
        <p:txBody>
          <a:bodyPr wrap="square">
            <a:spAutoFit/>
          </a:bodyPr>
          <a:lstStyle/>
          <a:p>
            <a:r>
              <a:rPr lang="en-GB" sz="2000" b="1" dirty="0">
                <a:latin typeface="Segoe UI Variable Text" pitchFamily="2" charset="0"/>
              </a:rPr>
              <a:t>Standard Mouse</a:t>
            </a:r>
          </a:p>
          <a:p>
            <a:r>
              <a:rPr lang="en-GB" dirty="0">
                <a:latin typeface="Segoe UI Variable Text" pitchFamily="2" charset="0"/>
              </a:rPr>
              <a:t>A hand-held pointing device used to move a cursor and select items on screen</a:t>
            </a:r>
          </a:p>
        </p:txBody>
      </p:sp>
      <p:pic>
        <p:nvPicPr>
          <p:cNvPr id="49" name="Picture 48">
            <a:extLst>
              <a:ext uri="{FF2B5EF4-FFF2-40B4-BE49-F238E27FC236}">
                <a16:creationId xmlns:a16="http://schemas.microsoft.com/office/drawing/2014/main" id="{266AB51C-E765-BD0C-1442-0FAA5F1B1742}"/>
              </a:ext>
            </a:extLst>
          </p:cNvPr>
          <p:cNvPicPr>
            <a:picLocks noChangeAspect="1"/>
          </p:cNvPicPr>
          <p:nvPr/>
        </p:nvPicPr>
        <p:blipFill>
          <a:blip r:embed="rId8"/>
          <a:stretch>
            <a:fillRect/>
          </a:stretch>
        </p:blipFill>
        <p:spPr>
          <a:xfrm>
            <a:off x="10098325" y="2821332"/>
            <a:ext cx="1431161" cy="954107"/>
          </a:xfrm>
          <a:prstGeom prst="rect">
            <a:avLst/>
          </a:prstGeom>
        </p:spPr>
      </p:pic>
      <p:sp>
        <p:nvSpPr>
          <p:cNvPr id="52" name="TextBox 51">
            <a:extLst>
              <a:ext uri="{FF2B5EF4-FFF2-40B4-BE49-F238E27FC236}">
                <a16:creationId xmlns:a16="http://schemas.microsoft.com/office/drawing/2014/main" id="{B5F10467-035E-47D1-562C-1D1AE1666282}"/>
              </a:ext>
            </a:extLst>
          </p:cNvPr>
          <p:cNvSpPr txBox="1"/>
          <p:nvPr/>
        </p:nvSpPr>
        <p:spPr>
          <a:xfrm>
            <a:off x="6193479" y="3983820"/>
            <a:ext cx="3767045" cy="954107"/>
          </a:xfrm>
          <a:prstGeom prst="rect">
            <a:avLst/>
          </a:prstGeom>
          <a:noFill/>
        </p:spPr>
        <p:txBody>
          <a:bodyPr wrap="square">
            <a:spAutoFit/>
          </a:bodyPr>
          <a:lstStyle/>
          <a:p>
            <a:r>
              <a:rPr lang="en-GB" sz="2000" b="1" dirty="0">
                <a:latin typeface="Segoe UI Variable Text" pitchFamily="2" charset="0"/>
              </a:rPr>
              <a:t>Trackball Mouse</a:t>
            </a:r>
          </a:p>
          <a:p>
            <a:r>
              <a:rPr lang="en-GB" dirty="0">
                <a:latin typeface="Segoe UI Variable Text" pitchFamily="2" charset="0"/>
              </a:rPr>
              <a:t>A stationary mouse where the user rotates a ball to move the cursor</a:t>
            </a:r>
          </a:p>
        </p:txBody>
      </p:sp>
      <p:sp>
        <p:nvSpPr>
          <p:cNvPr id="53" name="TextBox 52">
            <a:extLst>
              <a:ext uri="{FF2B5EF4-FFF2-40B4-BE49-F238E27FC236}">
                <a16:creationId xmlns:a16="http://schemas.microsoft.com/office/drawing/2014/main" id="{32B59CBB-0E4F-09DC-65AA-845E892AA97E}"/>
              </a:ext>
            </a:extLst>
          </p:cNvPr>
          <p:cNvSpPr txBox="1"/>
          <p:nvPr/>
        </p:nvSpPr>
        <p:spPr>
          <a:xfrm>
            <a:off x="6184231" y="5049533"/>
            <a:ext cx="3877475" cy="954107"/>
          </a:xfrm>
          <a:prstGeom prst="rect">
            <a:avLst/>
          </a:prstGeom>
          <a:noFill/>
        </p:spPr>
        <p:txBody>
          <a:bodyPr wrap="square">
            <a:spAutoFit/>
          </a:bodyPr>
          <a:lstStyle/>
          <a:p>
            <a:r>
              <a:rPr lang="en-GB" sz="2000" b="1" dirty="0">
                <a:latin typeface="Segoe UI Variable Text" pitchFamily="2" charset="0"/>
              </a:rPr>
              <a:t>Gaming Mouse</a:t>
            </a:r>
          </a:p>
          <a:p>
            <a:r>
              <a:rPr lang="en-GB" dirty="0">
                <a:latin typeface="Segoe UI Variable Text" pitchFamily="2" charset="0"/>
              </a:rPr>
              <a:t>High-performance mouse designed for fast and accurate input.</a:t>
            </a:r>
          </a:p>
        </p:txBody>
      </p:sp>
      <p:pic>
        <p:nvPicPr>
          <p:cNvPr id="54" name="Picture 53">
            <a:extLst>
              <a:ext uri="{FF2B5EF4-FFF2-40B4-BE49-F238E27FC236}">
                <a16:creationId xmlns:a16="http://schemas.microsoft.com/office/drawing/2014/main" id="{7B962A02-2727-B320-7191-FE2F71B8FD9D}"/>
              </a:ext>
            </a:extLst>
          </p:cNvPr>
          <p:cNvPicPr>
            <a:picLocks noChangeAspect="1"/>
          </p:cNvPicPr>
          <p:nvPr/>
        </p:nvPicPr>
        <p:blipFill>
          <a:blip r:embed="rId9"/>
          <a:stretch>
            <a:fillRect/>
          </a:stretch>
        </p:blipFill>
        <p:spPr>
          <a:xfrm>
            <a:off x="10310748" y="4115137"/>
            <a:ext cx="1185962" cy="790641"/>
          </a:xfrm>
          <a:prstGeom prst="rect">
            <a:avLst/>
          </a:prstGeom>
        </p:spPr>
      </p:pic>
      <p:pic>
        <p:nvPicPr>
          <p:cNvPr id="56" name="Graphic 55" descr="Thumbs up sign with solid fill">
            <a:extLst>
              <a:ext uri="{FF2B5EF4-FFF2-40B4-BE49-F238E27FC236}">
                <a16:creationId xmlns:a16="http://schemas.microsoft.com/office/drawing/2014/main" id="{89C58151-5B72-12C5-E960-E8747B60CFAD}"/>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3831852" y="6015794"/>
            <a:ext cx="727003" cy="727003"/>
          </a:xfrm>
          <a:prstGeom prst="rect">
            <a:avLst/>
          </a:prstGeom>
        </p:spPr>
      </p:pic>
      <p:sp>
        <p:nvSpPr>
          <p:cNvPr id="57" name="TextBox 56">
            <a:extLst>
              <a:ext uri="{FF2B5EF4-FFF2-40B4-BE49-F238E27FC236}">
                <a16:creationId xmlns:a16="http://schemas.microsoft.com/office/drawing/2014/main" id="{A0F49754-E123-9644-251E-F6AFC60448D1}"/>
              </a:ext>
            </a:extLst>
          </p:cNvPr>
          <p:cNvSpPr txBox="1"/>
          <p:nvPr/>
        </p:nvSpPr>
        <p:spPr>
          <a:xfrm>
            <a:off x="4656333" y="6088499"/>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pic>
        <p:nvPicPr>
          <p:cNvPr id="59" name="Graphic 58" descr="Play with solid fill">
            <a:hlinkClick r:id="rId11"/>
            <a:extLst>
              <a:ext uri="{FF2B5EF4-FFF2-40B4-BE49-F238E27FC236}">
                <a16:creationId xmlns:a16="http://schemas.microsoft.com/office/drawing/2014/main" id="{18920DB9-2FB2-30A5-EB4A-CE4235763D52}"/>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1129046" y="85107"/>
            <a:ext cx="735328" cy="735328"/>
          </a:xfrm>
          <a:prstGeom prst="rect">
            <a:avLst/>
          </a:prstGeom>
        </p:spPr>
      </p:pic>
      <p:sp>
        <p:nvSpPr>
          <p:cNvPr id="61" name="TextBox 60">
            <a:extLst>
              <a:ext uri="{FF2B5EF4-FFF2-40B4-BE49-F238E27FC236}">
                <a16:creationId xmlns:a16="http://schemas.microsoft.com/office/drawing/2014/main" id="{B7C69020-3869-3089-1898-AE16C78406CB}"/>
              </a:ext>
            </a:extLst>
          </p:cNvPr>
          <p:cNvSpPr txBox="1"/>
          <p:nvPr/>
        </p:nvSpPr>
        <p:spPr>
          <a:xfrm>
            <a:off x="6723656" y="154313"/>
            <a:ext cx="4405390" cy="646331"/>
          </a:xfrm>
          <a:prstGeom prst="rect">
            <a:avLst/>
          </a:prstGeom>
          <a:noFill/>
        </p:spPr>
        <p:txBody>
          <a:bodyPr wrap="square">
            <a:spAutoFit/>
          </a:bodyPr>
          <a:lstStyle/>
          <a:p>
            <a:r>
              <a:rPr lang="en-GB" dirty="0">
                <a:latin typeface="Segoe UI Variable Text" pitchFamily="2" charset="0"/>
              </a:rPr>
              <a:t>Watch the video on trackball and gaming mouse use for gaming.</a:t>
            </a:r>
            <a:endParaRPr lang="en-GB" dirty="0"/>
          </a:p>
        </p:txBody>
      </p:sp>
    </p:spTree>
    <p:extLst>
      <p:ext uri="{BB962C8B-B14F-4D97-AF65-F5344CB8AC3E}">
        <p14:creationId xmlns:p14="http://schemas.microsoft.com/office/powerpoint/2010/main" val="424961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F846C-CCEF-5882-850A-F37D1F9B9EB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9BD4940-8228-29B2-4D0F-FC4A584E0D0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Pointing and control</a:t>
            </a:r>
          </a:p>
        </p:txBody>
      </p:sp>
      <p:pic>
        <p:nvPicPr>
          <p:cNvPr id="32" name="Picture 31">
            <a:extLst>
              <a:ext uri="{FF2B5EF4-FFF2-40B4-BE49-F238E27FC236}">
                <a16:creationId xmlns:a16="http://schemas.microsoft.com/office/drawing/2014/main" id="{12CB3149-F1C1-00A8-82C4-D435AB18CF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6B171C9-E846-B926-8306-A41FCFD14BD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5" name="Table 4">
            <a:extLst>
              <a:ext uri="{FF2B5EF4-FFF2-40B4-BE49-F238E27FC236}">
                <a16:creationId xmlns:a16="http://schemas.microsoft.com/office/drawing/2014/main" id="{F40EF960-3FB6-12E3-9FA9-98124A1B6330}"/>
              </a:ext>
            </a:extLst>
          </p:cNvPr>
          <p:cNvGraphicFramePr>
            <a:graphicFrameLocks noGrp="1"/>
          </p:cNvGraphicFramePr>
          <p:nvPr>
            <p:extLst>
              <p:ext uri="{D42A27DB-BD31-4B8C-83A1-F6EECF244321}">
                <p14:modId xmlns:p14="http://schemas.microsoft.com/office/powerpoint/2010/main" val="143931914"/>
              </p:ext>
            </p:extLst>
          </p:nvPr>
        </p:nvGraphicFramePr>
        <p:xfrm>
          <a:off x="228155" y="1243035"/>
          <a:ext cx="11324325" cy="5034604"/>
        </p:xfrm>
        <a:graphic>
          <a:graphicData uri="http://schemas.openxmlformats.org/drawingml/2006/table">
            <a:tbl>
              <a:tblPr/>
              <a:tblGrid>
                <a:gridCol w="1734554">
                  <a:extLst>
                    <a:ext uri="{9D8B030D-6E8A-4147-A177-3AD203B41FA5}">
                      <a16:colId xmlns:a16="http://schemas.microsoft.com/office/drawing/2014/main" val="3696917890"/>
                    </a:ext>
                  </a:extLst>
                </a:gridCol>
                <a:gridCol w="4594860">
                  <a:extLst>
                    <a:ext uri="{9D8B030D-6E8A-4147-A177-3AD203B41FA5}">
                      <a16:colId xmlns:a16="http://schemas.microsoft.com/office/drawing/2014/main" val="2955614191"/>
                    </a:ext>
                  </a:extLst>
                </a:gridCol>
                <a:gridCol w="4994911">
                  <a:extLst>
                    <a:ext uri="{9D8B030D-6E8A-4147-A177-3AD203B41FA5}">
                      <a16:colId xmlns:a16="http://schemas.microsoft.com/office/drawing/2014/main" val="3366524179"/>
                    </a:ext>
                  </a:extLst>
                </a:gridCol>
              </a:tblGrid>
              <a:tr h="220321">
                <a:tc>
                  <a:txBody>
                    <a:bodyPr/>
                    <a:lstStyle/>
                    <a:p>
                      <a:pPr>
                        <a:buNone/>
                      </a:pPr>
                      <a:r>
                        <a:rPr lang="en-GB" sz="1600" b="1" dirty="0">
                          <a:latin typeface="Segoe UI Variable Text" pitchFamily="2" charset="0"/>
                        </a:rPr>
                        <a:t>Input device</a:t>
                      </a:r>
                      <a:endParaRPr lang="en-GB" sz="16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en-GB" sz="1600" b="1" dirty="0">
                          <a:solidFill>
                            <a:schemeClr val="bg1"/>
                          </a:solidFill>
                          <a:latin typeface="Segoe UI Variable Text" pitchFamily="2" charset="0"/>
                        </a:rPr>
                        <a:t>Advantages</a:t>
                      </a:r>
                      <a:endParaRPr lang="en-GB" sz="1600" dirty="0">
                        <a:solidFill>
                          <a:schemeClr val="bg1"/>
                        </a:solidFill>
                        <a:latin typeface="Segoe UI Variable Text" pitchFamily="2"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buNone/>
                      </a:pPr>
                      <a:r>
                        <a:rPr lang="en-GB" sz="1600" b="1" dirty="0">
                          <a:solidFill>
                            <a:schemeClr val="bg1"/>
                          </a:solidFill>
                          <a:latin typeface="Segoe UI Variable Text" pitchFamily="2" charset="0"/>
                        </a:rPr>
                        <a:t>Disadvantages</a:t>
                      </a:r>
                    </a:p>
                    <a:p>
                      <a:pPr algn="ctr">
                        <a:buNone/>
                      </a:pPr>
                      <a:endParaRPr lang="en-GB" sz="1600" dirty="0">
                        <a:solidFill>
                          <a:schemeClr val="bg1"/>
                        </a:solidFill>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701547212"/>
                  </a:ext>
                </a:extLst>
              </a:tr>
              <a:tr h="716043">
                <a:tc>
                  <a:txBody>
                    <a:bodyPr/>
                    <a:lstStyle/>
                    <a:p>
                      <a:pPr>
                        <a:buNone/>
                      </a:pPr>
                      <a:r>
                        <a:rPr lang="en-GB" sz="1600" b="1" dirty="0">
                          <a:latin typeface="Segoe UI Variable Text" pitchFamily="2" charset="0"/>
                        </a:rPr>
                        <a:t>Graphics tablet</a:t>
                      </a:r>
                      <a:endParaRPr lang="en-GB" sz="16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Very precise input for drawing and design• Natural, pen-based control• Ideal for digital art and photo editing</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Expensive compared to a mouse• Takes time to learn• Not ideal for general navigation</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023621596"/>
                  </a:ext>
                </a:extLst>
              </a:tr>
              <a:tr h="881284">
                <a:tc>
                  <a:txBody>
                    <a:bodyPr/>
                    <a:lstStyle/>
                    <a:p>
                      <a:pPr>
                        <a:buNone/>
                      </a:pPr>
                      <a:r>
                        <a:rPr lang="en-GB" sz="1600" b="1">
                          <a:latin typeface="Segoe UI Variable Text" pitchFamily="2" charset="0"/>
                        </a:rPr>
                        <a:t>Joystick</a:t>
                      </a:r>
                      <a:endParaRPr lang="en-GB" sz="16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Good control for movement in games and simulations• Comfortable for long gaming sessions• Provides analogue input (direction and pressure)</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Limited use outside gaming• Less precise for menu navigation• Takes up desk space</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906969923"/>
                  </a:ext>
                </a:extLst>
              </a:tr>
              <a:tr h="716043">
                <a:tc>
                  <a:txBody>
                    <a:bodyPr/>
                    <a:lstStyle/>
                    <a:p>
                      <a:pPr>
                        <a:buNone/>
                      </a:pPr>
                      <a:r>
                        <a:rPr lang="en-GB" sz="1600" b="1">
                          <a:latin typeface="Segoe UI Variable Text" pitchFamily="2" charset="0"/>
                        </a:rPr>
                        <a:t>Touchpad</a:t>
                      </a:r>
                      <a:endParaRPr lang="en-GB" sz="16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 Built into laptops (no extra hardware needed)• Portable and convenient• Supports gestures (scrolling, zooming)</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Less accurate than a mouse• Can be slow for detailed tasks• Not suitable for gaming or design</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384686423"/>
                  </a:ext>
                </a:extLst>
              </a:tr>
              <a:tr h="550802">
                <a:tc>
                  <a:txBody>
                    <a:bodyPr/>
                    <a:lstStyle/>
                    <a:p>
                      <a:pPr>
                        <a:buNone/>
                      </a:pPr>
                      <a:r>
                        <a:rPr lang="en-GB" sz="1600" b="1" dirty="0">
                          <a:latin typeface="Segoe UI Variable Text" pitchFamily="2" charset="0"/>
                        </a:rPr>
                        <a:t>Standard mouse</a:t>
                      </a:r>
                      <a:endParaRPr lang="en-GB" sz="16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Cheap and widely available• Accurate and easy to use• Suitable for most tasks</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Requires desk space• Less precise than specialist devices• Limited customisation</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57694927"/>
                  </a:ext>
                </a:extLst>
              </a:tr>
              <a:tr h="550802">
                <a:tc>
                  <a:txBody>
                    <a:bodyPr/>
                    <a:lstStyle/>
                    <a:p>
                      <a:pPr>
                        <a:buNone/>
                      </a:pPr>
                      <a:r>
                        <a:rPr lang="en-GB" sz="1600" b="1" dirty="0">
                          <a:latin typeface="Segoe UI Variable Text" pitchFamily="2" charset="0"/>
                        </a:rPr>
                        <a:t>Gaming mouse</a:t>
                      </a:r>
                      <a:endParaRPr lang="en-GB" sz="16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High precision and adjustable sensitivity (DPI)• Programmable buttons• Ergonomic design</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More expensive than standard mice• Overkill for basic tasks• May require software setup</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65896422"/>
                  </a:ext>
                </a:extLst>
              </a:tr>
              <a:tr h="716043">
                <a:tc>
                  <a:txBody>
                    <a:bodyPr/>
                    <a:lstStyle/>
                    <a:p>
                      <a:pPr>
                        <a:buNone/>
                      </a:pPr>
                      <a:r>
                        <a:rPr lang="en-GB" sz="1600" b="1" dirty="0">
                          <a:latin typeface="Segoe UI Variable Text" pitchFamily="2" charset="0"/>
                        </a:rPr>
                        <a:t>Trackball mouse</a:t>
                      </a:r>
                      <a:endParaRPr lang="en-GB" sz="16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Does not need to be moved (saves space)• Good for users with limited mobility• Reduces wrist movement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Takes time to get used to• Can be slower for some tasks• Less common and more expensive</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44361762"/>
                  </a:ext>
                </a:extLst>
              </a:tr>
            </a:tbl>
          </a:graphicData>
        </a:graphic>
      </p:graphicFrame>
      <p:pic>
        <p:nvPicPr>
          <p:cNvPr id="6" name="Graphic 5" descr="Thumbs up sign with solid fill">
            <a:extLst>
              <a:ext uri="{FF2B5EF4-FFF2-40B4-BE49-F238E27FC236}">
                <a16:creationId xmlns:a16="http://schemas.microsoft.com/office/drawing/2014/main" id="{245B01AD-52AB-6FA9-E052-714B9D18DC3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8" name="TextBox 7">
            <a:extLst>
              <a:ext uri="{FF2B5EF4-FFF2-40B4-BE49-F238E27FC236}">
                <a16:creationId xmlns:a16="http://schemas.microsoft.com/office/drawing/2014/main" id="{A9217C8E-4B64-3B0A-89E1-647C14A6C664}"/>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Q1-3 of</a:t>
            </a:r>
            <a:r>
              <a:rPr lang="en-GB" dirty="0">
                <a:latin typeface="Segoe UI Variable Text" pitchFamily="2" charset="0"/>
              </a:rPr>
              <a:t> </a:t>
            </a:r>
            <a:r>
              <a:rPr lang="en-GB" b="1" dirty="0">
                <a:latin typeface="Segoe UI Variable Text" pitchFamily="2" charset="0"/>
              </a:rPr>
              <a:t>Task 2</a:t>
            </a:r>
            <a:r>
              <a:rPr lang="en-GB" dirty="0">
                <a:latin typeface="Segoe UI Variable Text" pitchFamily="2" charset="0"/>
              </a:rPr>
              <a:t> in the student workbook</a:t>
            </a:r>
          </a:p>
        </p:txBody>
      </p:sp>
    </p:spTree>
    <p:extLst>
      <p:ext uri="{BB962C8B-B14F-4D97-AF65-F5344CB8AC3E}">
        <p14:creationId xmlns:p14="http://schemas.microsoft.com/office/powerpoint/2010/main" val="3763764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53126-ED5B-C25C-C9D4-15D03188DC7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EC7E789-9613-7A36-73EA-A87CEF309B1D}"/>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Text and symbol input</a:t>
            </a:r>
          </a:p>
        </p:txBody>
      </p:sp>
      <p:pic>
        <p:nvPicPr>
          <p:cNvPr id="32" name="Picture 31">
            <a:extLst>
              <a:ext uri="{FF2B5EF4-FFF2-40B4-BE49-F238E27FC236}">
                <a16:creationId xmlns:a16="http://schemas.microsoft.com/office/drawing/2014/main" id="{63C3AEFA-0958-9079-5D75-8C8FE177C8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42679F51-F66B-98BC-BD24-88FF5D4CEBC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Thumbs up sign with solid fill">
            <a:extLst>
              <a:ext uri="{FF2B5EF4-FFF2-40B4-BE49-F238E27FC236}">
                <a16:creationId xmlns:a16="http://schemas.microsoft.com/office/drawing/2014/main" id="{750EE9EB-29C4-A9B6-A153-FB816997DA1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702371" y="77745"/>
            <a:ext cx="727003" cy="727003"/>
          </a:xfrm>
          <a:prstGeom prst="rect">
            <a:avLst/>
          </a:prstGeom>
        </p:spPr>
      </p:pic>
      <p:sp>
        <p:nvSpPr>
          <p:cNvPr id="8" name="TextBox 7">
            <a:extLst>
              <a:ext uri="{FF2B5EF4-FFF2-40B4-BE49-F238E27FC236}">
                <a16:creationId xmlns:a16="http://schemas.microsoft.com/office/drawing/2014/main" id="{25E33189-60ED-54AB-0E4B-ACDE68D016DC}"/>
              </a:ext>
            </a:extLst>
          </p:cNvPr>
          <p:cNvSpPr txBox="1"/>
          <p:nvPr/>
        </p:nvSpPr>
        <p:spPr>
          <a:xfrm>
            <a:off x="6429374" y="158417"/>
            <a:ext cx="5377815"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6" name="TextBox 5">
            <a:extLst>
              <a:ext uri="{FF2B5EF4-FFF2-40B4-BE49-F238E27FC236}">
                <a16:creationId xmlns:a16="http://schemas.microsoft.com/office/drawing/2014/main" id="{2A3B1658-198E-1075-72D9-13460CC497A8}"/>
              </a:ext>
            </a:extLst>
          </p:cNvPr>
          <p:cNvSpPr txBox="1"/>
          <p:nvPr/>
        </p:nvSpPr>
        <p:spPr>
          <a:xfrm>
            <a:off x="224790" y="1156284"/>
            <a:ext cx="5959442" cy="1384995"/>
          </a:xfrm>
          <a:prstGeom prst="rect">
            <a:avLst/>
          </a:prstGeom>
          <a:noFill/>
        </p:spPr>
        <p:txBody>
          <a:bodyPr wrap="square">
            <a:spAutoFit/>
          </a:bodyPr>
          <a:lstStyle/>
          <a:p>
            <a:r>
              <a:rPr lang="en-GB" sz="2400" b="1" dirty="0">
                <a:latin typeface="Segoe UI Variable Text" pitchFamily="2" charset="0"/>
              </a:rPr>
              <a:t>What does this mean?</a:t>
            </a:r>
          </a:p>
          <a:p>
            <a:endParaRPr lang="en-GB" sz="2400" dirty="0">
              <a:latin typeface="Segoe UI Variable Text" pitchFamily="2" charset="0"/>
            </a:endParaRPr>
          </a:p>
          <a:p>
            <a:r>
              <a:rPr lang="en-GB" dirty="0">
                <a:latin typeface="Segoe UI Variable Text" pitchFamily="2" charset="0"/>
              </a:rPr>
              <a:t>These are input devices that are used to input text, commands, or symbols.</a:t>
            </a:r>
          </a:p>
        </p:txBody>
      </p:sp>
      <p:sp>
        <p:nvSpPr>
          <p:cNvPr id="9" name="TextBox 8">
            <a:extLst>
              <a:ext uri="{FF2B5EF4-FFF2-40B4-BE49-F238E27FC236}">
                <a16:creationId xmlns:a16="http://schemas.microsoft.com/office/drawing/2014/main" id="{F4977D6A-B011-82A0-2884-6FFA0F3AA83F}"/>
              </a:ext>
            </a:extLst>
          </p:cNvPr>
          <p:cNvSpPr txBox="1"/>
          <p:nvPr/>
        </p:nvSpPr>
        <p:spPr>
          <a:xfrm>
            <a:off x="2844167" y="2655883"/>
            <a:ext cx="3705223" cy="1508105"/>
          </a:xfrm>
          <a:prstGeom prst="rect">
            <a:avLst/>
          </a:prstGeom>
          <a:noFill/>
        </p:spPr>
        <p:txBody>
          <a:bodyPr wrap="square">
            <a:spAutoFit/>
          </a:bodyPr>
          <a:lstStyle/>
          <a:p>
            <a:r>
              <a:rPr lang="en-GB" sz="2000" b="1" dirty="0">
                <a:latin typeface="Segoe UI Variable Text" pitchFamily="2" charset="0"/>
              </a:rPr>
              <a:t>QWERTY Keyboard</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Standard keyboard layout used for typing text and commands.</a:t>
            </a:r>
          </a:p>
          <a:p>
            <a:pPr marL="285750" indent="-285750">
              <a:buFont typeface="Arial" panose="020B0604020202020204" pitchFamily="34" charset="0"/>
              <a:buChar char="•"/>
            </a:pPr>
            <a:r>
              <a:rPr lang="en-GB" dirty="0">
                <a:latin typeface="Segoe UI Variable Text" pitchFamily="2" charset="0"/>
              </a:rPr>
              <a:t>Each key sends a scan code to the computer when pressed</a:t>
            </a:r>
          </a:p>
        </p:txBody>
      </p:sp>
      <p:pic>
        <p:nvPicPr>
          <p:cNvPr id="12" name="Picture 11">
            <a:extLst>
              <a:ext uri="{FF2B5EF4-FFF2-40B4-BE49-F238E27FC236}">
                <a16:creationId xmlns:a16="http://schemas.microsoft.com/office/drawing/2014/main" id="{7BD3BE98-5583-6E0C-9105-1744EF442F49}"/>
              </a:ext>
            </a:extLst>
          </p:cNvPr>
          <p:cNvPicPr>
            <a:picLocks noChangeAspect="1"/>
          </p:cNvPicPr>
          <p:nvPr/>
        </p:nvPicPr>
        <p:blipFill>
          <a:blip r:embed="rId5"/>
          <a:stretch>
            <a:fillRect/>
          </a:stretch>
        </p:blipFill>
        <p:spPr>
          <a:xfrm>
            <a:off x="224790" y="2691464"/>
            <a:ext cx="2391827" cy="1594551"/>
          </a:xfrm>
          <a:prstGeom prst="rect">
            <a:avLst/>
          </a:prstGeom>
        </p:spPr>
      </p:pic>
      <p:sp>
        <p:nvSpPr>
          <p:cNvPr id="13" name="TextBox 12">
            <a:extLst>
              <a:ext uri="{FF2B5EF4-FFF2-40B4-BE49-F238E27FC236}">
                <a16:creationId xmlns:a16="http://schemas.microsoft.com/office/drawing/2014/main" id="{36B3725D-5589-B16C-6EB8-AB7C76FC7643}"/>
              </a:ext>
            </a:extLst>
          </p:cNvPr>
          <p:cNvSpPr txBox="1"/>
          <p:nvPr/>
        </p:nvSpPr>
        <p:spPr>
          <a:xfrm>
            <a:off x="2844167" y="4330077"/>
            <a:ext cx="3705223" cy="1508105"/>
          </a:xfrm>
          <a:prstGeom prst="rect">
            <a:avLst/>
          </a:prstGeom>
          <a:noFill/>
        </p:spPr>
        <p:txBody>
          <a:bodyPr wrap="square">
            <a:spAutoFit/>
          </a:bodyPr>
          <a:lstStyle/>
          <a:p>
            <a:r>
              <a:rPr lang="en-GB" sz="2000" b="1" dirty="0">
                <a:latin typeface="Segoe UI Variable Text" pitchFamily="2" charset="0"/>
              </a:rPr>
              <a:t>Braille Keyboard</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Keyboard designed for visually impaired users.</a:t>
            </a:r>
          </a:p>
          <a:p>
            <a:pPr marL="285750" indent="-285750">
              <a:buFont typeface="Arial" panose="020B0604020202020204" pitchFamily="34" charset="0"/>
              <a:buChar char="•"/>
            </a:pPr>
            <a:r>
              <a:rPr lang="en-GB" dirty="0">
                <a:latin typeface="Segoe UI Variable Text" pitchFamily="2" charset="0"/>
              </a:rPr>
              <a:t>Uses raised Braille dots instead of printed letters</a:t>
            </a:r>
          </a:p>
        </p:txBody>
      </p:sp>
      <p:pic>
        <p:nvPicPr>
          <p:cNvPr id="14" name="Picture 13">
            <a:extLst>
              <a:ext uri="{FF2B5EF4-FFF2-40B4-BE49-F238E27FC236}">
                <a16:creationId xmlns:a16="http://schemas.microsoft.com/office/drawing/2014/main" id="{B237FA44-BB2C-A6C0-5430-C98E1098CA42}"/>
              </a:ext>
            </a:extLst>
          </p:cNvPr>
          <p:cNvPicPr>
            <a:picLocks noChangeAspect="1"/>
          </p:cNvPicPr>
          <p:nvPr/>
        </p:nvPicPr>
        <p:blipFill>
          <a:blip r:embed="rId6"/>
          <a:stretch>
            <a:fillRect/>
          </a:stretch>
        </p:blipFill>
        <p:spPr>
          <a:xfrm>
            <a:off x="226223" y="4279832"/>
            <a:ext cx="2185982" cy="1457321"/>
          </a:xfrm>
          <a:prstGeom prst="rect">
            <a:avLst/>
          </a:prstGeom>
        </p:spPr>
      </p:pic>
      <p:cxnSp>
        <p:nvCxnSpPr>
          <p:cNvPr id="15" name="Straight Connector 14">
            <a:extLst>
              <a:ext uri="{FF2B5EF4-FFF2-40B4-BE49-F238E27FC236}">
                <a16:creationId xmlns:a16="http://schemas.microsoft.com/office/drawing/2014/main" id="{D3CDF7AD-A2BB-1E22-3D6C-B2CC7EE47452}"/>
              </a:ext>
            </a:extLst>
          </p:cNvPr>
          <p:cNvCxnSpPr>
            <a:cxnSpLocks/>
          </p:cNvCxnSpPr>
          <p:nvPr/>
        </p:nvCxnSpPr>
        <p:spPr>
          <a:xfrm>
            <a:off x="6781800" y="1156284"/>
            <a:ext cx="0" cy="468189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C0EADE2D-67C2-DBB0-2B7B-F129939D2357}"/>
              </a:ext>
            </a:extLst>
          </p:cNvPr>
          <p:cNvPicPr>
            <a:picLocks noChangeAspect="1"/>
          </p:cNvPicPr>
          <p:nvPr/>
        </p:nvPicPr>
        <p:blipFill>
          <a:blip r:embed="rId7"/>
          <a:stretch>
            <a:fillRect/>
          </a:stretch>
        </p:blipFill>
        <p:spPr>
          <a:xfrm>
            <a:off x="7256377" y="1858890"/>
            <a:ext cx="4058710" cy="2705807"/>
          </a:xfrm>
          <a:prstGeom prst="rect">
            <a:avLst/>
          </a:prstGeom>
        </p:spPr>
      </p:pic>
      <p:sp>
        <p:nvSpPr>
          <p:cNvPr id="18" name="TextBox 17">
            <a:extLst>
              <a:ext uri="{FF2B5EF4-FFF2-40B4-BE49-F238E27FC236}">
                <a16:creationId xmlns:a16="http://schemas.microsoft.com/office/drawing/2014/main" id="{B498881C-9E06-EA19-1C1A-CD39D60A46AD}"/>
              </a:ext>
            </a:extLst>
          </p:cNvPr>
          <p:cNvSpPr txBox="1"/>
          <p:nvPr/>
        </p:nvSpPr>
        <p:spPr>
          <a:xfrm>
            <a:off x="6894197" y="4279832"/>
            <a:ext cx="5071579" cy="1508105"/>
          </a:xfrm>
          <a:prstGeom prst="rect">
            <a:avLst/>
          </a:prstGeom>
          <a:noFill/>
        </p:spPr>
        <p:txBody>
          <a:bodyPr wrap="square">
            <a:spAutoFit/>
          </a:bodyPr>
          <a:lstStyle/>
          <a:p>
            <a:r>
              <a:rPr lang="en-GB" sz="2000" b="1" dirty="0">
                <a:latin typeface="Segoe UI Variable Text" pitchFamily="2" charset="0"/>
              </a:rPr>
              <a:t>Concept Keyboard</a:t>
            </a:r>
            <a:endParaRPr lang="en-GB" sz="2400"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Keyboard with programmable keys and overlays.</a:t>
            </a:r>
          </a:p>
          <a:p>
            <a:pPr marL="285750" indent="-285750">
              <a:buFont typeface="Arial" panose="020B0604020202020204" pitchFamily="34" charset="0"/>
              <a:buChar char="•"/>
            </a:pPr>
            <a:r>
              <a:rPr lang="en-GB" dirty="0">
                <a:latin typeface="Segoe UI Variable Text" pitchFamily="2" charset="0"/>
              </a:rPr>
              <a:t>Commonly used in retail outlets and fast-food restaurants. </a:t>
            </a:r>
          </a:p>
        </p:txBody>
      </p:sp>
      <p:sp>
        <p:nvSpPr>
          <p:cNvPr id="19" name="TextBox 18">
            <a:extLst>
              <a:ext uri="{FF2B5EF4-FFF2-40B4-BE49-F238E27FC236}">
                <a16:creationId xmlns:a16="http://schemas.microsoft.com/office/drawing/2014/main" id="{F62487F4-988F-701B-EC97-EE37337D95A0}"/>
              </a:ext>
            </a:extLst>
          </p:cNvPr>
          <p:cNvSpPr txBox="1"/>
          <p:nvPr/>
        </p:nvSpPr>
        <p:spPr>
          <a:xfrm>
            <a:off x="6942385" y="1205779"/>
            <a:ext cx="4610095" cy="400110"/>
          </a:xfrm>
          <a:prstGeom prst="rect">
            <a:avLst/>
          </a:prstGeom>
          <a:noFill/>
        </p:spPr>
        <p:txBody>
          <a:bodyPr wrap="square">
            <a:spAutoFit/>
          </a:bodyPr>
          <a:lstStyle/>
          <a:p>
            <a:r>
              <a:rPr lang="en-GB" sz="2000" b="1" dirty="0">
                <a:latin typeface="Segoe UI Variable Text" pitchFamily="2" charset="0"/>
              </a:rPr>
              <a:t>Learning in Context</a:t>
            </a:r>
            <a:endParaRPr lang="en-GB" sz="1600" dirty="0"/>
          </a:p>
        </p:txBody>
      </p:sp>
    </p:spTree>
    <p:extLst>
      <p:ext uri="{BB962C8B-B14F-4D97-AF65-F5344CB8AC3E}">
        <p14:creationId xmlns:p14="http://schemas.microsoft.com/office/powerpoint/2010/main" val="3950091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9757C-C157-8DA4-A1C2-B14E088B181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0C736E4-E2F3-49C3-DFD8-70974F98AB87}"/>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Text and symbol input</a:t>
            </a:r>
          </a:p>
        </p:txBody>
      </p:sp>
      <p:pic>
        <p:nvPicPr>
          <p:cNvPr id="32" name="Picture 31">
            <a:extLst>
              <a:ext uri="{FF2B5EF4-FFF2-40B4-BE49-F238E27FC236}">
                <a16:creationId xmlns:a16="http://schemas.microsoft.com/office/drawing/2014/main" id="{23887DAD-56E7-7437-3A19-A6D76A146E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graphicFrame>
        <p:nvGraphicFramePr>
          <p:cNvPr id="4" name="Table 3">
            <a:extLst>
              <a:ext uri="{FF2B5EF4-FFF2-40B4-BE49-F238E27FC236}">
                <a16:creationId xmlns:a16="http://schemas.microsoft.com/office/drawing/2014/main" id="{30542DBE-586A-FD93-1D69-4145CF119002}"/>
              </a:ext>
            </a:extLst>
          </p:cNvPr>
          <p:cNvGraphicFramePr>
            <a:graphicFrameLocks noGrp="1"/>
          </p:cNvGraphicFramePr>
          <p:nvPr>
            <p:extLst>
              <p:ext uri="{D42A27DB-BD31-4B8C-83A1-F6EECF244321}">
                <p14:modId xmlns:p14="http://schemas.microsoft.com/office/powerpoint/2010/main" val="2671560785"/>
              </p:ext>
            </p:extLst>
          </p:nvPr>
        </p:nvGraphicFramePr>
        <p:xfrm>
          <a:off x="758190" y="1612668"/>
          <a:ext cx="10515600" cy="3291840"/>
        </p:xfrm>
        <a:graphic>
          <a:graphicData uri="http://schemas.openxmlformats.org/drawingml/2006/table">
            <a:tbl>
              <a:tblPr/>
              <a:tblGrid>
                <a:gridCol w="3505200">
                  <a:extLst>
                    <a:ext uri="{9D8B030D-6E8A-4147-A177-3AD203B41FA5}">
                      <a16:colId xmlns:a16="http://schemas.microsoft.com/office/drawing/2014/main" val="4212047400"/>
                    </a:ext>
                  </a:extLst>
                </a:gridCol>
                <a:gridCol w="3505200">
                  <a:extLst>
                    <a:ext uri="{9D8B030D-6E8A-4147-A177-3AD203B41FA5}">
                      <a16:colId xmlns:a16="http://schemas.microsoft.com/office/drawing/2014/main" val="18524051"/>
                    </a:ext>
                  </a:extLst>
                </a:gridCol>
                <a:gridCol w="3505200">
                  <a:extLst>
                    <a:ext uri="{9D8B030D-6E8A-4147-A177-3AD203B41FA5}">
                      <a16:colId xmlns:a16="http://schemas.microsoft.com/office/drawing/2014/main" val="3680782495"/>
                    </a:ext>
                  </a:extLst>
                </a:gridCol>
              </a:tblGrid>
              <a:tr h="0">
                <a:tc>
                  <a:txBody>
                    <a:bodyPr/>
                    <a:lstStyle/>
                    <a:p>
                      <a:pPr>
                        <a:buNone/>
                      </a:pPr>
                      <a:r>
                        <a:rPr lang="en-GB" sz="1600" b="1" dirty="0">
                          <a:latin typeface="Segoe UI Variable Text" pitchFamily="2" charset="0"/>
                        </a:rPr>
                        <a:t>Input device</a:t>
                      </a: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en-GB" sz="1600" b="1" dirty="0">
                          <a:solidFill>
                            <a:schemeClr val="bg1"/>
                          </a:solidFill>
                          <a:latin typeface="Segoe UI Variable Text" pitchFamily="2" charset="0"/>
                        </a:rPr>
                        <a:t>Advantages</a:t>
                      </a:r>
                      <a:endParaRPr lang="en-GB" sz="1600" dirty="0">
                        <a:solidFill>
                          <a:schemeClr val="bg1"/>
                        </a:solidFill>
                        <a:latin typeface="Segoe UI Variable Text"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buNone/>
                      </a:pPr>
                      <a:r>
                        <a:rPr lang="en-GB" sz="1600" b="1" dirty="0">
                          <a:solidFill>
                            <a:schemeClr val="bg1"/>
                          </a:solidFill>
                          <a:latin typeface="Segoe UI Variable Text" pitchFamily="2" charset="0"/>
                        </a:rPr>
                        <a:t>Disadvantages</a:t>
                      </a:r>
                    </a:p>
                    <a:p>
                      <a:pPr algn="ctr">
                        <a:buNone/>
                      </a:pPr>
                      <a:endParaRPr lang="en-GB" sz="1600" dirty="0">
                        <a:solidFill>
                          <a:schemeClr val="bg1"/>
                        </a:solidFill>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27005288"/>
                  </a:ext>
                </a:extLst>
              </a:tr>
              <a:tr h="0">
                <a:tc>
                  <a:txBody>
                    <a:bodyPr/>
                    <a:lstStyle/>
                    <a:p>
                      <a:pPr>
                        <a:buNone/>
                      </a:pPr>
                      <a:r>
                        <a:rPr lang="en-GB" sz="1600" b="1" dirty="0">
                          <a:latin typeface="Segoe UI Variable Text" pitchFamily="2" charset="0"/>
                        </a:rPr>
                        <a:t>QWERTY Keyboard</a:t>
                      </a: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Familiar layout for most users• Fast for typing text and data entry• Widely available and inexpensive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Not accessible for all users• Can cause strain with long use• Errors possible without typing skills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742492872"/>
                  </a:ext>
                </a:extLst>
              </a:tr>
              <a:tr h="0">
                <a:tc>
                  <a:txBody>
                    <a:bodyPr/>
                    <a:lstStyle/>
                    <a:p>
                      <a:pPr>
                        <a:buNone/>
                      </a:pPr>
                      <a:r>
                        <a:rPr lang="en-GB" sz="1600" b="1">
                          <a:latin typeface="Segoe UI Variable Text" pitchFamily="2" charset="0"/>
                        </a:rPr>
                        <a:t>Concept Keyboard</a:t>
                      </a:r>
                      <a:endParaRPr lang="en-GB" sz="160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Simple to use with images or symbols• Reduces typing errors• Suitable for young users or public systems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Limited input options• Slower for entering large amounts of text• Expensive to customise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264229447"/>
                  </a:ext>
                </a:extLst>
              </a:tr>
              <a:tr h="0">
                <a:tc>
                  <a:txBody>
                    <a:bodyPr/>
                    <a:lstStyle/>
                    <a:p>
                      <a:pPr>
                        <a:buNone/>
                      </a:pPr>
                      <a:r>
                        <a:rPr lang="en-GB" sz="1600" b="1">
                          <a:latin typeface="Segoe UI Variable Text" pitchFamily="2" charset="0"/>
                        </a:rPr>
                        <a:t>Braille Keyboard</a:t>
                      </a:r>
                      <a:endParaRPr lang="en-GB" sz="160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 Accessible for visually impaired users• Allows independent computer use• Accurate tactile input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600" dirty="0">
                          <a:latin typeface="Segoe UI Variable Text" pitchFamily="2" charset="0"/>
                        </a:rPr>
                        <a:t>• Expensive specialised equipment• Requires Braille literacy• Not suitable for sighted users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93613293"/>
                  </a:ext>
                </a:extLst>
              </a:tr>
            </a:tbl>
          </a:graphicData>
        </a:graphic>
      </p:graphicFrame>
      <p:sp>
        <p:nvSpPr>
          <p:cNvPr id="5" name="Rectangle 4">
            <a:extLst>
              <a:ext uri="{FF2B5EF4-FFF2-40B4-BE49-F238E27FC236}">
                <a16:creationId xmlns:a16="http://schemas.microsoft.com/office/drawing/2014/main" id="{7FB05DA9-D931-915A-3182-741420ED92E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descr="Thumbs up sign with solid fill">
            <a:extLst>
              <a:ext uri="{FF2B5EF4-FFF2-40B4-BE49-F238E27FC236}">
                <a16:creationId xmlns:a16="http://schemas.microsoft.com/office/drawing/2014/main" id="{6F7277FB-7101-7836-63E7-091CE58AC19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2" name="TextBox 11">
            <a:extLst>
              <a:ext uri="{FF2B5EF4-FFF2-40B4-BE49-F238E27FC236}">
                <a16:creationId xmlns:a16="http://schemas.microsoft.com/office/drawing/2014/main" id="{54BC14F0-0116-BFB0-9878-2F3A55F6B236}"/>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Q4 of</a:t>
            </a:r>
            <a:r>
              <a:rPr lang="en-GB" dirty="0">
                <a:latin typeface="Segoe UI Variable Text" pitchFamily="2" charset="0"/>
              </a:rPr>
              <a:t> </a:t>
            </a:r>
            <a:r>
              <a:rPr lang="en-GB" b="1" dirty="0">
                <a:latin typeface="Segoe UI Variable Text" pitchFamily="2" charset="0"/>
              </a:rPr>
              <a:t>Task 2</a:t>
            </a:r>
            <a:r>
              <a:rPr lang="en-GB" dirty="0">
                <a:latin typeface="Segoe UI Variable Text" pitchFamily="2" charset="0"/>
              </a:rPr>
              <a:t> in the student workbook</a:t>
            </a:r>
          </a:p>
        </p:txBody>
      </p:sp>
    </p:spTree>
    <p:extLst>
      <p:ext uri="{BB962C8B-B14F-4D97-AF65-F5344CB8AC3E}">
        <p14:creationId xmlns:p14="http://schemas.microsoft.com/office/powerpoint/2010/main" val="11651242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766</TotalTime>
  <Words>2717</Words>
  <Application>Microsoft Office PowerPoint</Application>
  <PresentationFormat>Widescreen</PresentationFormat>
  <Paragraphs>365</Paragraphs>
  <Slides>21</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27</cp:revision>
  <dcterms:created xsi:type="dcterms:W3CDTF">2026-01-24T22:14:20Z</dcterms:created>
  <dcterms:modified xsi:type="dcterms:W3CDTF">2026-06-15T07:48:37Z</dcterms:modified>
</cp:coreProperties>
</file>