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8" r:id="rId2"/>
    <p:sldId id="261" r:id="rId3"/>
    <p:sldId id="323" r:id="rId4"/>
    <p:sldId id="267" r:id="rId5"/>
    <p:sldId id="263" r:id="rId6"/>
    <p:sldId id="300" r:id="rId7"/>
    <p:sldId id="322" r:id="rId8"/>
    <p:sldId id="314" r:id="rId9"/>
    <p:sldId id="268" r:id="rId10"/>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20/06/2026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666C2-CF27-AC0D-4456-2EEFF48042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8E0C1C-E673-2F41-91F0-D208084EEF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66127-9F17-7490-BA81-9A8FE47B358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ACE2882-9C93-D4AB-2C2F-41258E7552EE}"/>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363226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86F65-6A25-C541-4AFB-3B1364EBF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BAB14-1F2F-C3FF-2C62-908C0AE90D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AA54B-A658-2014-61C8-29761ED140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B7822C8-F378-8AC6-4CAF-068D11982CE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263878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24237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2:</a:t>
            </a:r>
          </a:p>
          <a:p>
            <a:r>
              <a:rPr lang="en-GB" sz="4000" b="1" dirty="0">
                <a:solidFill>
                  <a:schemeClr val="bg1"/>
                </a:solidFill>
                <a:latin typeface="Segoe UI Black" panose="020B0A02040204020203" pitchFamily="34" charset="0"/>
                <a:ea typeface="Segoe UI Black" panose="020B0A02040204020203" pitchFamily="34" charset="0"/>
              </a:rPr>
              <a:t>Financial planning</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7075169"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Cambridge Technicals in Digital Media</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Pre-production planning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6431281" cy="8001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6B05C4D5-130C-523F-3CC0-A0858B40EABA}"/>
              </a:ext>
            </a:extLst>
          </p:cNvPr>
          <p:cNvPicPr>
            <a:picLocks noChangeAspect="1"/>
          </p:cNvPicPr>
          <p:nvPr/>
        </p:nvPicPr>
        <p:blipFill>
          <a:blip r:embed="rId5"/>
          <a:stretch>
            <a:fillRect/>
          </a:stretch>
        </p:blipFill>
        <p:spPr>
          <a:xfrm>
            <a:off x="8447253" y="1356321"/>
            <a:ext cx="2192172" cy="2192172"/>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Fill in the gaps</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412480" y="1429018"/>
            <a:ext cx="339471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Match each computer game to the correct specialist provider (the company responsible for developing the game).</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graphicFrame>
        <p:nvGraphicFramePr>
          <p:cNvPr id="2" name="Table 1">
            <a:extLst>
              <a:ext uri="{FF2B5EF4-FFF2-40B4-BE49-F238E27FC236}">
                <a16:creationId xmlns:a16="http://schemas.microsoft.com/office/drawing/2014/main" id="{EAA8405F-515E-4BCA-1E29-25D4B3DA1994}"/>
              </a:ext>
            </a:extLst>
          </p:cNvPr>
          <p:cNvGraphicFramePr>
            <a:graphicFrameLocks noGrp="1"/>
          </p:cNvGraphicFramePr>
          <p:nvPr>
            <p:extLst>
              <p:ext uri="{D42A27DB-BD31-4B8C-83A1-F6EECF244321}">
                <p14:modId xmlns:p14="http://schemas.microsoft.com/office/powerpoint/2010/main" val="121872962"/>
              </p:ext>
            </p:extLst>
          </p:nvPr>
        </p:nvGraphicFramePr>
        <p:xfrm>
          <a:off x="384810" y="1429018"/>
          <a:ext cx="6343650" cy="3328038"/>
        </p:xfrm>
        <a:graphic>
          <a:graphicData uri="http://schemas.openxmlformats.org/drawingml/2006/table">
            <a:tbl>
              <a:tblPr/>
              <a:tblGrid>
                <a:gridCol w="3171825">
                  <a:extLst>
                    <a:ext uri="{9D8B030D-6E8A-4147-A177-3AD203B41FA5}">
                      <a16:colId xmlns:a16="http://schemas.microsoft.com/office/drawing/2014/main" val="1947061970"/>
                    </a:ext>
                  </a:extLst>
                </a:gridCol>
                <a:gridCol w="3171825">
                  <a:extLst>
                    <a:ext uri="{9D8B030D-6E8A-4147-A177-3AD203B41FA5}">
                      <a16:colId xmlns:a16="http://schemas.microsoft.com/office/drawing/2014/main" val="1294353039"/>
                    </a:ext>
                  </a:extLst>
                </a:gridCol>
              </a:tblGrid>
              <a:tr h="0">
                <a:tc>
                  <a:txBody>
                    <a:bodyPr/>
                    <a:lstStyle/>
                    <a:p>
                      <a:pPr>
                        <a:lnSpc>
                          <a:spcPct val="200000"/>
                        </a:lnSpc>
                        <a:buNone/>
                      </a:pPr>
                      <a:r>
                        <a:rPr lang="en-GB" b="1" dirty="0">
                          <a:latin typeface="Segoe UI Variable Text" pitchFamily="2" charset="0"/>
                        </a:rPr>
                        <a:t>Computer Game</a:t>
                      </a:r>
                    </a:p>
                  </a:txBody>
                  <a:tcPr anchor="ctr">
                    <a:lnL>
                      <a:noFill/>
                    </a:lnL>
                    <a:lnR>
                      <a:noFill/>
                    </a:lnR>
                    <a:lnT>
                      <a:noFill/>
                    </a:lnT>
                    <a:lnB>
                      <a:noFill/>
                    </a:lnB>
                    <a:noFill/>
                  </a:tcPr>
                </a:tc>
                <a:tc>
                  <a:txBody>
                    <a:bodyPr/>
                    <a:lstStyle/>
                    <a:p>
                      <a:pPr>
                        <a:lnSpc>
                          <a:spcPct val="200000"/>
                        </a:lnSpc>
                        <a:buNone/>
                      </a:pPr>
                      <a:r>
                        <a:rPr lang="en-GB" b="1" dirty="0">
                          <a:latin typeface="Segoe UI Variable Text" pitchFamily="2" charset="0"/>
                        </a:rPr>
                        <a:t>Specialist Provider</a:t>
                      </a:r>
                    </a:p>
                  </a:txBody>
                  <a:tcPr anchor="ctr">
                    <a:lnL>
                      <a:noFill/>
                    </a:lnL>
                    <a:lnR>
                      <a:noFill/>
                    </a:lnR>
                    <a:lnT>
                      <a:noFill/>
                    </a:lnT>
                    <a:lnB>
                      <a:noFill/>
                    </a:lnB>
                    <a:noFill/>
                  </a:tcPr>
                </a:tc>
                <a:extLst>
                  <a:ext uri="{0D108BD9-81ED-4DB2-BD59-A6C34878D82A}">
                    <a16:rowId xmlns:a16="http://schemas.microsoft.com/office/drawing/2014/main" val="3677642436"/>
                  </a:ext>
                </a:extLst>
              </a:tr>
              <a:tr h="0">
                <a:tc>
                  <a:txBody>
                    <a:bodyPr/>
                    <a:lstStyle/>
                    <a:p>
                      <a:pPr>
                        <a:lnSpc>
                          <a:spcPct val="200000"/>
                        </a:lnSpc>
                        <a:buNone/>
                      </a:pPr>
                      <a:r>
                        <a:rPr lang="en-GB">
                          <a:latin typeface="Segoe UI Variable Text" pitchFamily="2" charset="0"/>
                        </a:rPr>
                        <a:t>Minecraft</a:t>
                      </a:r>
                    </a:p>
                  </a:txBody>
                  <a:tcPr anchor="ctr">
                    <a:lnL>
                      <a:noFill/>
                    </a:lnL>
                    <a:lnR>
                      <a:noFill/>
                    </a:lnR>
                    <a:lnT>
                      <a:noFill/>
                    </a:lnT>
                    <a:lnB>
                      <a:noFill/>
                    </a:lnB>
                    <a:noFill/>
                  </a:tcPr>
                </a:tc>
                <a:tc>
                  <a:txBody>
                    <a:bodyPr/>
                    <a:lstStyle/>
                    <a:p>
                      <a:pPr>
                        <a:lnSpc>
                          <a:spcPct val="200000"/>
                        </a:lnSpc>
                        <a:buNone/>
                      </a:pPr>
                      <a:r>
                        <a:rPr lang="en-GB">
                          <a:latin typeface="Segoe UI Variable Text" pitchFamily="2" charset="0"/>
                        </a:rPr>
                        <a:t>__________________________</a:t>
                      </a:r>
                    </a:p>
                  </a:txBody>
                  <a:tcPr anchor="ctr">
                    <a:lnL>
                      <a:noFill/>
                    </a:lnL>
                    <a:lnR>
                      <a:noFill/>
                    </a:lnR>
                    <a:lnT>
                      <a:noFill/>
                    </a:lnT>
                    <a:lnB>
                      <a:noFill/>
                    </a:lnB>
                    <a:noFill/>
                  </a:tcPr>
                </a:tc>
                <a:extLst>
                  <a:ext uri="{0D108BD9-81ED-4DB2-BD59-A6C34878D82A}">
                    <a16:rowId xmlns:a16="http://schemas.microsoft.com/office/drawing/2014/main" val="3619862583"/>
                  </a:ext>
                </a:extLst>
              </a:tr>
              <a:tr h="0">
                <a:tc>
                  <a:txBody>
                    <a:bodyPr/>
                    <a:lstStyle/>
                    <a:p>
                      <a:pPr>
                        <a:lnSpc>
                          <a:spcPct val="200000"/>
                        </a:lnSpc>
                        <a:buNone/>
                      </a:pPr>
                      <a:r>
                        <a:rPr lang="en-GB">
                          <a:latin typeface="Segoe UI Variable Text" pitchFamily="2" charset="0"/>
                        </a:rPr>
                        <a:t>Fortnite</a:t>
                      </a:r>
                    </a:p>
                  </a:txBody>
                  <a:tcPr anchor="ctr">
                    <a:lnL>
                      <a:noFill/>
                    </a:lnL>
                    <a:lnR>
                      <a:noFill/>
                    </a:lnR>
                    <a:lnT>
                      <a:noFill/>
                    </a:lnT>
                    <a:lnB>
                      <a:noFill/>
                    </a:lnB>
                    <a:noFill/>
                  </a:tcPr>
                </a:tc>
                <a:tc>
                  <a:txBody>
                    <a:bodyPr/>
                    <a:lstStyle/>
                    <a:p>
                      <a:pPr>
                        <a:lnSpc>
                          <a:spcPct val="200000"/>
                        </a:lnSpc>
                        <a:buNone/>
                      </a:pPr>
                      <a:r>
                        <a:rPr lang="en-GB">
                          <a:latin typeface="Segoe UI Variable Text" pitchFamily="2" charset="0"/>
                        </a:rPr>
                        <a:t>__________________________</a:t>
                      </a:r>
                    </a:p>
                  </a:txBody>
                  <a:tcPr anchor="ctr">
                    <a:lnL>
                      <a:noFill/>
                    </a:lnL>
                    <a:lnR>
                      <a:noFill/>
                    </a:lnR>
                    <a:lnT>
                      <a:noFill/>
                    </a:lnT>
                    <a:lnB>
                      <a:noFill/>
                    </a:lnB>
                    <a:noFill/>
                  </a:tcPr>
                </a:tc>
                <a:extLst>
                  <a:ext uri="{0D108BD9-81ED-4DB2-BD59-A6C34878D82A}">
                    <a16:rowId xmlns:a16="http://schemas.microsoft.com/office/drawing/2014/main" val="374810772"/>
                  </a:ext>
                </a:extLst>
              </a:tr>
              <a:tr h="0">
                <a:tc>
                  <a:txBody>
                    <a:bodyPr/>
                    <a:lstStyle/>
                    <a:p>
                      <a:pPr>
                        <a:lnSpc>
                          <a:spcPct val="200000"/>
                        </a:lnSpc>
                        <a:buNone/>
                      </a:pPr>
                      <a:r>
                        <a:rPr lang="en-GB">
                          <a:latin typeface="Segoe UI Variable Text" pitchFamily="2" charset="0"/>
                        </a:rPr>
                        <a:t>Grand Theft Auto V</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__________________________</a:t>
                      </a:r>
                    </a:p>
                  </a:txBody>
                  <a:tcPr anchor="ctr">
                    <a:lnL>
                      <a:noFill/>
                    </a:lnL>
                    <a:lnR>
                      <a:noFill/>
                    </a:lnR>
                    <a:lnT>
                      <a:noFill/>
                    </a:lnT>
                    <a:lnB>
                      <a:noFill/>
                    </a:lnB>
                    <a:noFill/>
                  </a:tcPr>
                </a:tc>
                <a:extLst>
                  <a:ext uri="{0D108BD9-81ED-4DB2-BD59-A6C34878D82A}">
                    <a16:rowId xmlns:a16="http://schemas.microsoft.com/office/drawing/2014/main" val="2599655126"/>
                  </a:ext>
                </a:extLst>
              </a:tr>
              <a:tr h="0">
                <a:tc>
                  <a:txBody>
                    <a:bodyPr/>
                    <a:lstStyle/>
                    <a:p>
                      <a:pPr>
                        <a:lnSpc>
                          <a:spcPct val="200000"/>
                        </a:lnSpc>
                        <a:buNone/>
                      </a:pPr>
                      <a:r>
                        <a:rPr lang="en-GB">
                          <a:latin typeface="Segoe UI Variable Text" pitchFamily="2" charset="0"/>
                        </a:rPr>
                        <a:t>Call of Duty</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__________________________</a:t>
                      </a:r>
                    </a:p>
                  </a:txBody>
                  <a:tcPr anchor="ctr">
                    <a:lnL>
                      <a:noFill/>
                    </a:lnL>
                    <a:lnR>
                      <a:noFill/>
                    </a:lnR>
                    <a:lnT>
                      <a:noFill/>
                    </a:lnT>
                    <a:lnB>
                      <a:noFill/>
                    </a:lnB>
                    <a:noFill/>
                  </a:tcPr>
                </a:tc>
                <a:extLst>
                  <a:ext uri="{0D108BD9-81ED-4DB2-BD59-A6C34878D82A}">
                    <a16:rowId xmlns:a16="http://schemas.microsoft.com/office/drawing/2014/main" val="1381692413"/>
                  </a:ext>
                </a:extLst>
              </a:tr>
              <a:tr h="0">
                <a:tc>
                  <a:txBody>
                    <a:bodyPr/>
                    <a:lstStyle/>
                    <a:p>
                      <a:pPr>
                        <a:lnSpc>
                          <a:spcPct val="200000"/>
                        </a:lnSpc>
                        <a:buNone/>
                      </a:pPr>
                      <a:r>
                        <a:rPr lang="en-GB">
                          <a:latin typeface="Segoe UI Variable Text" pitchFamily="2" charset="0"/>
                        </a:rPr>
                        <a:t>EA Sports FC</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__________________________</a:t>
                      </a:r>
                    </a:p>
                  </a:txBody>
                  <a:tcPr anchor="ctr">
                    <a:lnL>
                      <a:noFill/>
                    </a:lnL>
                    <a:lnR>
                      <a:noFill/>
                    </a:lnR>
                    <a:lnT>
                      <a:noFill/>
                    </a:lnT>
                    <a:lnB>
                      <a:noFill/>
                    </a:lnB>
                    <a:noFill/>
                  </a:tcPr>
                </a:tc>
                <a:extLst>
                  <a:ext uri="{0D108BD9-81ED-4DB2-BD59-A6C34878D82A}">
                    <a16:rowId xmlns:a16="http://schemas.microsoft.com/office/drawing/2014/main" val="2885563795"/>
                  </a:ext>
                </a:extLst>
              </a:tr>
            </a:tbl>
          </a:graphicData>
        </a:graphic>
      </p:graphicFrame>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FE5F8-2A1C-DD26-1330-A33B1A23C5F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F6243E9-DC85-DD59-53F2-659290C37575}"/>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Fill in the gaps</a:t>
            </a:r>
          </a:p>
        </p:txBody>
      </p:sp>
      <p:sp>
        <p:nvSpPr>
          <p:cNvPr id="4" name="Rectangle 3">
            <a:extLst>
              <a:ext uri="{FF2B5EF4-FFF2-40B4-BE49-F238E27FC236}">
                <a16:creationId xmlns:a16="http://schemas.microsoft.com/office/drawing/2014/main" id="{1A17D834-B5DA-714C-0F99-9008E02AE17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B271ECC-97D3-B1F6-86D2-438E204A4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61B95A0B-8F99-7EE8-5192-966229DB1B9B}"/>
              </a:ext>
            </a:extLst>
          </p:cNvPr>
          <p:cNvSpPr txBox="1"/>
          <p:nvPr/>
        </p:nvSpPr>
        <p:spPr>
          <a:xfrm>
            <a:off x="8412480" y="1429018"/>
            <a:ext cx="3394710" cy="1477328"/>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Match each computer game to the correct specialist provider (the company responsible for developing the game).</a:t>
            </a:r>
          </a:p>
        </p:txBody>
      </p:sp>
      <p:pic>
        <p:nvPicPr>
          <p:cNvPr id="9" name="Graphic 8" descr="Clipboard Mixed with solid fill">
            <a:extLst>
              <a:ext uri="{FF2B5EF4-FFF2-40B4-BE49-F238E27FC236}">
                <a16:creationId xmlns:a16="http://schemas.microsoft.com/office/drawing/2014/main" id="{DDD81342-82FD-EBBA-1D43-E9E299E5A27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graphicFrame>
        <p:nvGraphicFramePr>
          <p:cNvPr id="2" name="Table 1">
            <a:extLst>
              <a:ext uri="{FF2B5EF4-FFF2-40B4-BE49-F238E27FC236}">
                <a16:creationId xmlns:a16="http://schemas.microsoft.com/office/drawing/2014/main" id="{561D28DC-4A3D-A765-10AF-368A5341D41F}"/>
              </a:ext>
            </a:extLst>
          </p:cNvPr>
          <p:cNvGraphicFramePr>
            <a:graphicFrameLocks noGrp="1"/>
          </p:cNvGraphicFramePr>
          <p:nvPr>
            <p:extLst>
              <p:ext uri="{D42A27DB-BD31-4B8C-83A1-F6EECF244321}">
                <p14:modId xmlns:p14="http://schemas.microsoft.com/office/powerpoint/2010/main" val="968071828"/>
              </p:ext>
            </p:extLst>
          </p:nvPr>
        </p:nvGraphicFramePr>
        <p:xfrm>
          <a:off x="384810" y="1429018"/>
          <a:ext cx="6343650" cy="3328038"/>
        </p:xfrm>
        <a:graphic>
          <a:graphicData uri="http://schemas.openxmlformats.org/drawingml/2006/table">
            <a:tbl>
              <a:tblPr/>
              <a:tblGrid>
                <a:gridCol w="3171825">
                  <a:extLst>
                    <a:ext uri="{9D8B030D-6E8A-4147-A177-3AD203B41FA5}">
                      <a16:colId xmlns:a16="http://schemas.microsoft.com/office/drawing/2014/main" val="1947061970"/>
                    </a:ext>
                  </a:extLst>
                </a:gridCol>
                <a:gridCol w="3171825">
                  <a:extLst>
                    <a:ext uri="{9D8B030D-6E8A-4147-A177-3AD203B41FA5}">
                      <a16:colId xmlns:a16="http://schemas.microsoft.com/office/drawing/2014/main" val="1294353039"/>
                    </a:ext>
                  </a:extLst>
                </a:gridCol>
              </a:tblGrid>
              <a:tr h="0">
                <a:tc>
                  <a:txBody>
                    <a:bodyPr/>
                    <a:lstStyle/>
                    <a:p>
                      <a:pPr>
                        <a:lnSpc>
                          <a:spcPct val="200000"/>
                        </a:lnSpc>
                        <a:buNone/>
                      </a:pPr>
                      <a:r>
                        <a:rPr lang="en-GB" b="1" dirty="0">
                          <a:latin typeface="Segoe UI Variable Text" pitchFamily="2" charset="0"/>
                        </a:rPr>
                        <a:t>Computer Game</a:t>
                      </a:r>
                    </a:p>
                  </a:txBody>
                  <a:tcPr anchor="ctr">
                    <a:lnL>
                      <a:noFill/>
                    </a:lnL>
                    <a:lnR>
                      <a:noFill/>
                    </a:lnR>
                    <a:lnT>
                      <a:noFill/>
                    </a:lnT>
                    <a:lnB>
                      <a:noFill/>
                    </a:lnB>
                    <a:noFill/>
                  </a:tcPr>
                </a:tc>
                <a:tc>
                  <a:txBody>
                    <a:bodyPr/>
                    <a:lstStyle/>
                    <a:p>
                      <a:pPr>
                        <a:lnSpc>
                          <a:spcPct val="200000"/>
                        </a:lnSpc>
                        <a:buNone/>
                      </a:pPr>
                      <a:r>
                        <a:rPr lang="en-GB" b="1" dirty="0">
                          <a:latin typeface="Segoe UI Variable Text" pitchFamily="2" charset="0"/>
                        </a:rPr>
                        <a:t>Specialist Provider</a:t>
                      </a:r>
                    </a:p>
                  </a:txBody>
                  <a:tcPr anchor="ctr">
                    <a:lnL>
                      <a:noFill/>
                    </a:lnL>
                    <a:lnR>
                      <a:noFill/>
                    </a:lnR>
                    <a:lnT>
                      <a:noFill/>
                    </a:lnT>
                    <a:lnB>
                      <a:noFill/>
                    </a:lnB>
                    <a:noFill/>
                  </a:tcPr>
                </a:tc>
                <a:extLst>
                  <a:ext uri="{0D108BD9-81ED-4DB2-BD59-A6C34878D82A}">
                    <a16:rowId xmlns:a16="http://schemas.microsoft.com/office/drawing/2014/main" val="3677642436"/>
                  </a:ext>
                </a:extLst>
              </a:tr>
              <a:tr h="0">
                <a:tc>
                  <a:txBody>
                    <a:bodyPr/>
                    <a:lstStyle/>
                    <a:p>
                      <a:pPr>
                        <a:lnSpc>
                          <a:spcPct val="200000"/>
                        </a:lnSpc>
                        <a:buNone/>
                      </a:pPr>
                      <a:r>
                        <a:rPr lang="en-GB">
                          <a:latin typeface="Segoe UI Variable Text" pitchFamily="2" charset="0"/>
                        </a:rPr>
                        <a:t>Minecraft</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Mojang Studios</a:t>
                      </a:r>
                    </a:p>
                  </a:txBody>
                  <a:tcPr anchor="ctr">
                    <a:lnL>
                      <a:noFill/>
                    </a:lnL>
                    <a:lnR>
                      <a:noFill/>
                    </a:lnR>
                    <a:lnT>
                      <a:noFill/>
                    </a:lnT>
                    <a:lnB>
                      <a:noFill/>
                    </a:lnB>
                    <a:noFill/>
                  </a:tcPr>
                </a:tc>
                <a:extLst>
                  <a:ext uri="{0D108BD9-81ED-4DB2-BD59-A6C34878D82A}">
                    <a16:rowId xmlns:a16="http://schemas.microsoft.com/office/drawing/2014/main" val="3619862583"/>
                  </a:ext>
                </a:extLst>
              </a:tr>
              <a:tr h="0">
                <a:tc>
                  <a:txBody>
                    <a:bodyPr/>
                    <a:lstStyle/>
                    <a:p>
                      <a:pPr>
                        <a:lnSpc>
                          <a:spcPct val="200000"/>
                        </a:lnSpc>
                        <a:buNone/>
                      </a:pPr>
                      <a:r>
                        <a:rPr lang="en-GB">
                          <a:latin typeface="Segoe UI Variable Text" pitchFamily="2" charset="0"/>
                        </a:rPr>
                        <a:t>Fortnite</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Epic Games</a:t>
                      </a:r>
                    </a:p>
                  </a:txBody>
                  <a:tcPr anchor="ctr">
                    <a:lnL>
                      <a:noFill/>
                    </a:lnL>
                    <a:lnR>
                      <a:noFill/>
                    </a:lnR>
                    <a:lnT>
                      <a:noFill/>
                    </a:lnT>
                    <a:lnB>
                      <a:noFill/>
                    </a:lnB>
                    <a:noFill/>
                  </a:tcPr>
                </a:tc>
                <a:extLst>
                  <a:ext uri="{0D108BD9-81ED-4DB2-BD59-A6C34878D82A}">
                    <a16:rowId xmlns:a16="http://schemas.microsoft.com/office/drawing/2014/main" val="374810772"/>
                  </a:ext>
                </a:extLst>
              </a:tr>
              <a:tr h="0">
                <a:tc>
                  <a:txBody>
                    <a:bodyPr/>
                    <a:lstStyle/>
                    <a:p>
                      <a:pPr>
                        <a:lnSpc>
                          <a:spcPct val="200000"/>
                        </a:lnSpc>
                        <a:buNone/>
                      </a:pPr>
                      <a:r>
                        <a:rPr lang="en-GB" dirty="0">
                          <a:latin typeface="Segoe UI Variable Text" pitchFamily="2" charset="0"/>
                        </a:rPr>
                        <a:t>Grand Theft Auto V</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Rockstar</a:t>
                      </a:r>
                    </a:p>
                  </a:txBody>
                  <a:tcPr anchor="ctr">
                    <a:lnL>
                      <a:noFill/>
                    </a:lnL>
                    <a:lnR>
                      <a:noFill/>
                    </a:lnR>
                    <a:lnT>
                      <a:noFill/>
                    </a:lnT>
                    <a:lnB>
                      <a:noFill/>
                    </a:lnB>
                    <a:noFill/>
                  </a:tcPr>
                </a:tc>
                <a:extLst>
                  <a:ext uri="{0D108BD9-81ED-4DB2-BD59-A6C34878D82A}">
                    <a16:rowId xmlns:a16="http://schemas.microsoft.com/office/drawing/2014/main" val="2599655126"/>
                  </a:ext>
                </a:extLst>
              </a:tr>
              <a:tr h="0">
                <a:tc>
                  <a:txBody>
                    <a:bodyPr/>
                    <a:lstStyle/>
                    <a:p>
                      <a:pPr>
                        <a:lnSpc>
                          <a:spcPct val="200000"/>
                        </a:lnSpc>
                        <a:buNone/>
                      </a:pPr>
                      <a:r>
                        <a:rPr lang="en-GB">
                          <a:latin typeface="Segoe UI Variable Text" pitchFamily="2" charset="0"/>
                        </a:rPr>
                        <a:t>Call of Duty</a:t>
                      </a:r>
                    </a:p>
                  </a:txBody>
                  <a:tcPr anchor="ctr">
                    <a:lnL>
                      <a:noFill/>
                    </a:lnL>
                    <a:lnR>
                      <a:noFill/>
                    </a:lnR>
                    <a:lnT>
                      <a:noFill/>
                    </a:lnT>
                    <a:lnB>
                      <a:noFill/>
                    </a:lnB>
                    <a:noFill/>
                  </a:tcPr>
                </a:tc>
                <a:tc>
                  <a:txBody>
                    <a:bodyPr/>
                    <a:lstStyle/>
                    <a:p>
                      <a:pPr>
                        <a:lnSpc>
                          <a:spcPct val="200000"/>
                        </a:lnSpc>
                        <a:buNone/>
                      </a:pPr>
                      <a:r>
                        <a:rPr lang="en-GB" dirty="0">
                          <a:latin typeface="Segoe UI Variable Text" pitchFamily="2" charset="0"/>
                        </a:rPr>
                        <a:t>Activision</a:t>
                      </a:r>
                    </a:p>
                  </a:txBody>
                  <a:tcPr anchor="ctr">
                    <a:lnL>
                      <a:noFill/>
                    </a:lnL>
                    <a:lnR>
                      <a:noFill/>
                    </a:lnR>
                    <a:lnT>
                      <a:noFill/>
                    </a:lnT>
                    <a:lnB>
                      <a:noFill/>
                    </a:lnB>
                    <a:noFill/>
                  </a:tcPr>
                </a:tc>
                <a:extLst>
                  <a:ext uri="{0D108BD9-81ED-4DB2-BD59-A6C34878D82A}">
                    <a16:rowId xmlns:a16="http://schemas.microsoft.com/office/drawing/2014/main" val="1381692413"/>
                  </a:ext>
                </a:extLst>
              </a:tr>
              <a:tr h="0">
                <a:tc>
                  <a:txBody>
                    <a:bodyPr/>
                    <a:lstStyle/>
                    <a:p>
                      <a:pPr>
                        <a:lnSpc>
                          <a:spcPct val="200000"/>
                        </a:lnSpc>
                        <a:buNone/>
                      </a:pPr>
                      <a:r>
                        <a:rPr lang="en-GB" dirty="0">
                          <a:latin typeface="Segoe UI Variable Text" pitchFamily="2" charset="0"/>
                        </a:rPr>
                        <a:t>EA Sports FC</a:t>
                      </a:r>
                    </a:p>
                  </a:txBody>
                  <a:tcPr anchor="ctr">
                    <a:lnL>
                      <a:noFill/>
                    </a:lnL>
                    <a:lnR>
                      <a:noFill/>
                    </a:lnR>
                    <a:lnT>
                      <a:noFill/>
                    </a:lnT>
                    <a:lnB>
                      <a:noFill/>
                    </a:lnB>
                    <a:noFill/>
                  </a:tcPr>
                </a:tc>
                <a:tc>
                  <a:txBody>
                    <a:bodyPr/>
                    <a:lstStyle/>
                    <a:p>
                      <a:pPr>
                        <a:lnSpc>
                          <a:spcPct val="200000"/>
                        </a:lnSpc>
                        <a:buNone/>
                      </a:pPr>
                      <a:r>
                        <a:rPr lang="en-GB">
                          <a:latin typeface="Segoe UI Variable Text" pitchFamily="2" charset="0"/>
                        </a:rPr>
                        <a:t>Electronic Arts</a:t>
                      </a:r>
                      <a:endParaRPr lang="en-GB" dirty="0">
                        <a:latin typeface="Segoe UI Variable Text" pitchFamily="2" charset="0"/>
                      </a:endParaRPr>
                    </a:p>
                  </a:txBody>
                  <a:tcPr anchor="ctr">
                    <a:lnL>
                      <a:noFill/>
                    </a:lnL>
                    <a:lnR>
                      <a:noFill/>
                    </a:lnR>
                    <a:lnT>
                      <a:noFill/>
                    </a:lnT>
                    <a:lnB>
                      <a:noFill/>
                    </a:lnB>
                    <a:noFill/>
                  </a:tcPr>
                </a:tc>
                <a:extLst>
                  <a:ext uri="{0D108BD9-81ED-4DB2-BD59-A6C34878D82A}">
                    <a16:rowId xmlns:a16="http://schemas.microsoft.com/office/drawing/2014/main" val="2885563795"/>
                  </a:ext>
                </a:extLst>
              </a:tr>
            </a:tbl>
          </a:graphicData>
        </a:graphic>
      </p:graphicFrame>
    </p:spTree>
    <p:extLst>
      <p:ext uri="{BB962C8B-B14F-4D97-AF65-F5344CB8AC3E}">
        <p14:creationId xmlns:p14="http://schemas.microsoft.com/office/powerpoint/2010/main" val="4075595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Learning outcome:</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Understand the factors that need to be considered during the planning of a media product.</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financial constraints to produce the media product.</a:t>
            </a:r>
          </a:p>
          <a:p>
            <a:pPr marL="342900" indent="-342900">
              <a:buFont typeface="Arial" panose="020B0604020202020204" pitchFamily="34" charset="0"/>
              <a:buChar char="•"/>
            </a:pPr>
            <a:r>
              <a:rPr lang="en-GB" sz="2000" dirty="0">
                <a:latin typeface="Segoe UI Variable Text" pitchFamily="2" charset="0"/>
              </a:rPr>
              <a:t>To identify revenue streams used as a source of finance during media production.</a:t>
            </a:r>
          </a:p>
          <a:p>
            <a:pPr marL="342900" indent="-342900">
              <a:buFont typeface="Arial" panose="020B0604020202020204" pitchFamily="34" charset="0"/>
              <a:buChar char="•"/>
            </a:pPr>
            <a:r>
              <a:rPr lang="en-GB" sz="2000" dirty="0">
                <a:latin typeface="Segoe UI Variable Text" pitchFamily="2" charset="0"/>
              </a:rPr>
              <a:t>To evaluate the use of revenue streams and the financial constraints to a specific media product.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Financial constraints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41264" y="1076889"/>
            <a:ext cx="6925346" cy="1292662"/>
          </a:xfrm>
          <a:prstGeom prst="rect">
            <a:avLst/>
          </a:prstGeom>
          <a:noFill/>
        </p:spPr>
        <p:txBody>
          <a:bodyPr wrap="square">
            <a:spAutoFit/>
          </a:bodyPr>
          <a:lstStyle/>
          <a:p>
            <a:r>
              <a:rPr lang="en-GB" sz="2400" b="1" dirty="0">
                <a:latin typeface="Segoe UI Variable Text" pitchFamily="2" charset="0"/>
              </a:rPr>
              <a:t>What is meant by financial constraints?</a:t>
            </a:r>
          </a:p>
          <a:p>
            <a:endParaRPr lang="en-GB" dirty="0">
              <a:latin typeface="Segoe UI Variable Text" pitchFamily="2" charset="0"/>
            </a:endParaRPr>
          </a:p>
          <a:p>
            <a:r>
              <a:rPr lang="en-GB" dirty="0">
                <a:latin typeface="Segoe UI Variable Text" pitchFamily="2" charset="0"/>
              </a:rPr>
              <a:t>Financial constraints in the production of a media product are limitations caused by the available budget. </a:t>
            </a:r>
            <a:endParaRPr lang="en-GB" dirty="0">
              <a:latin typeface="Segoe UI Variable Text" pitchFamily="2" charset="0"/>
              <a:cs typeface="Segoe UI" panose="020B0502040204020203" pitchFamily="34"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3076575" y="2464088"/>
            <a:ext cx="3757332" cy="3754874"/>
          </a:xfrm>
          <a:prstGeom prst="rect">
            <a:avLst/>
          </a:prstGeom>
          <a:noFill/>
        </p:spPr>
        <p:txBody>
          <a:bodyPr wrap="square">
            <a:spAutoFit/>
          </a:bodyPr>
          <a:lstStyle/>
          <a:p>
            <a:r>
              <a:rPr lang="en-GB" sz="2000" b="1" dirty="0">
                <a:latin typeface="Segoe UI Variable Text" pitchFamily="2" charset="0"/>
              </a:rPr>
              <a:t>Common financial constraints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Limited budget</a:t>
            </a:r>
          </a:p>
          <a:p>
            <a:pPr marL="285750" lvl="0" indent="-285750">
              <a:buFont typeface="Arial" panose="020B0604020202020204" pitchFamily="34" charset="0"/>
              <a:buChar char="•"/>
            </a:pPr>
            <a:r>
              <a:rPr lang="en-GB" dirty="0">
                <a:latin typeface="Segoe UI Variable Text" pitchFamily="2" charset="0"/>
              </a:rPr>
              <a:t>Equipment costs</a:t>
            </a:r>
          </a:p>
          <a:p>
            <a:pPr marL="285750" lvl="0" indent="-285750">
              <a:buFont typeface="Arial" panose="020B0604020202020204" pitchFamily="34" charset="0"/>
              <a:buChar char="•"/>
            </a:pPr>
            <a:r>
              <a:rPr lang="en-GB" dirty="0">
                <a:latin typeface="Segoe UI Variable Text" pitchFamily="2" charset="0"/>
              </a:rPr>
              <a:t>Staffing and wages</a:t>
            </a:r>
          </a:p>
          <a:p>
            <a:pPr marL="285750" lvl="0" indent="-285750">
              <a:buFont typeface="Arial" panose="020B0604020202020204" pitchFamily="34" charset="0"/>
              <a:buChar char="•"/>
            </a:pPr>
            <a:r>
              <a:rPr lang="en-GB" dirty="0">
                <a:latin typeface="Segoe UI Variable Text" pitchFamily="2" charset="0"/>
              </a:rPr>
              <a:t>Location expenses</a:t>
            </a:r>
          </a:p>
          <a:p>
            <a:pPr marL="285750" lvl="0" indent="-285750">
              <a:buFont typeface="Arial" panose="020B0604020202020204" pitchFamily="34" charset="0"/>
              <a:buChar char="•"/>
            </a:pPr>
            <a:r>
              <a:rPr lang="en-GB" dirty="0">
                <a:latin typeface="Segoe UI Variable Text" pitchFamily="2" charset="0"/>
              </a:rPr>
              <a:t>Marketing and advertising costs</a:t>
            </a:r>
          </a:p>
          <a:p>
            <a:pPr marL="285750" lvl="0" indent="-285750">
              <a:buFont typeface="Arial" panose="020B0604020202020204" pitchFamily="34" charset="0"/>
              <a:buChar char="•"/>
            </a:pPr>
            <a:r>
              <a:rPr lang="en-GB" dirty="0">
                <a:latin typeface="Segoe UI Variable Text" pitchFamily="2" charset="0"/>
              </a:rPr>
              <a:t>Time limitations linked to budget</a:t>
            </a:r>
          </a:p>
          <a:p>
            <a:pPr marL="285750" lvl="0" indent="-285750">
              <a:buFont typeface="Arial" panose="020B0604020202020204" pitchFamily="34" charset="0"/>
              <a:buChar char="•"/>
            </a:pPr>
            <a:r>
              <a:rPr lang="en-GB" dirty="0">
                <a:latin typeface="Segoe UI Variable Text" pitchFamily="2" charset="0"/>
              </a:rPr>
              <a:t>Software and licensing fees</a:t>
            </a:r>
          </a:p>
          <a:p>
            <a:pPr marL="285750" lvl="0" indent="-285750">
              <a:buFont typeface="Arial" panose="020B0604020202020204" pitchFamily="34" charset="0"/>
              <a:buChar char="•"/>
            </a:pPr>
            <a:r>
              <a:rPr lang="en-GB" dirty="0">
                <a:latin typeface="Segoe UI Variable Text" pitchFamily="2" charset="0"/>
              </a:rPr>
              <a:t>Special effects and advanced features</a:t>
            </a:r>
          </a:p>
          <a:p>
            <a:pPr marL="285750" lvl="0" indent="-285750">
              <a:buFont typeface="Arial" panose="020B0604020202020204" pitchFamily="34" charset="0"/>
              <a:buChar char="•"/>
            </a:pPr>
            <a:r>
              <a:rPr lang="en-GB" dirty="0">
                <a:latin typeface="Segoe UI Variable Text" pitchFamily="2" charset="0"/>
              </a:rPr>
              <a:t>Contingency costs</a:t>
            </a:r>
          </a:p>
        </p:txBody>
      </p:sp>
      <p:cxnSp>
        <p:nvCxnSpPr>
          <p:cNvPr id="11" name="Straight Connector 10">
            <a:extLst>
              <a:ext uri="{FF2B5EF4-FFF2-40B4-BE49-F238E27FC236}">
                <a16:creationId xmlns:a16="http://schemas.microsoft.com/office/drawing/2014/main" id="{452CAB57-BDB9-FC3D-521A-4CC8C7BB7434}"/>
              </a:ext>
            </a:extLst>
          </p:cNvPr>
          <p:cNvCxnSpPr>
            <a:cxnSpLocks/>
          </p:cNvCxnSpPr>
          <p:nvPr/>
        </p:nvCxnSpPr>
        <p:spPr>
          <a:xfrm>
            <a:off x="6998617"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the student workbook</a:t>
            </a:r>
            <a:endParaRPr lang="en-GB" dirty="0"/>
          </a:p>
        </p:txBody>
      </p:sp>
      <p:sp>
        <p:nvSpPr>
          <p:cNvPr id="5" name="TextBox 4">
            <a:extLst>
              <a:ext uri="{FF2B5EF4-FFF2-40B4-BE49-F238E27FC236}">
                <a16:creationId xmlns:a16="http://schemas.microsoft.com/office/drawing/2014/main" id="{730045E0-EE47-D795-2631-42CF3E444F7A}"/>
              </a:ext>
            </a:extLst>
          </p:cNvPr>
          <p:cNvSpPr txBox="1"/>
          <p:nvPr/>
        </p:nvSpPr>
        <p:spPr>
          <a:xfrm>
            <a:off x="241264" y="2464088"/>
            <a:ext cx="2511461" cy="2985433"/>
          </a:xfrm>
          <a:prstGeom prst="rect">
            <a:avLst/>
          </a:prstGeom>
          <a:noFill/>
        </p:spPr>
        <p:txBody>
          <a:bodyPr wrap="square">
            <a:spAutoFit/>
          </a:bodyPr>
          <a:lstStyle/>
          <a:p>
            <a:r>
              <a:rPr lang="en-GB" sz="2000" b="1" dirty="0">
                <a:latin typeface="Segoe UI Variable Text" pitchFamily="2" charset="0"/>
              </a:rPr>
              <a:t>How do financial constraints happen?</a:t>
            </a:r>
          </a:p>
          <a:p>
            <a:endParaRPr lang="en-GB" sz="2000" b="1" dirty="0">
              <a:latin typeface="Segoe UI Variable Text" pitchFamily="2" charset="0"/>
            </a:endParaRPr>
          </a:p>
          <a:p>
            <a:pPr lvl="0"/>
            <a:r>
              <a:rPr lang="en-GB" dirty="0">
                <a:latin typeface="Segoe UI Variable Text" pitchFamily="2" charset="0"/>
              </a:rPr>
              <a:t>These constraints affect what can be created, how it is produced, and the overall quality of the final product. </a:t>
            </a:r>
          </a:p>
        </p:txBody>
      </p:sp>
      <p:sp>
        <p:nvSpPr>
          <p:cNvPr id="24" name="TextBox 23">
            <a:extLst>
              <a:ext uri="{FF2B5EF4-FFF2-40B4-BE49-F238E27FC236}">
                <a16:creationId xmlns:a16="http://schemas.microsoft.com/office/drawing/2014/main" id="{2924FF5C-4A61-8DFD-C3C7-93BC61C16447}"/>
              </a:ext>
            </a:extLst>
          </p:cNvPr>
          <p:cNvSpPr txBox="1"/>
          <p:nvPr/>
        </p:nvSpPr>
        <p:spPr>
          <a:xfrm>
            <a:off x="7245369" y="4029584"/>
            <a:ext cx="4529418" cy="2591094"/>
          </a:xfrm>
          <a:prstGeom prst="rect">
            <a:avLst/>
          </a:prstGeom>
          <a:noFill/>
        </p:spPr>
        <p:txBody>
          <a:bodyPr wrap="square">
            <a:spAutoFit/>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A low-budget horror film </a:t>
            </a:r>
            <a:r>
              <a:rPr lang="en-GB" sz="1600" b="1" kern="100" dirty="0">
                <a:effectLst/>
                <a:latin typeface="Segoe UI Variable Text" pitchFamily="2" charset="0"/>
                <a:ea typeface="Aptos" panose="020B0004020202020204" pitchFamily="34" charset="0"/>
                <a:cs typeface="Times New Roman" panose="02020603050405020304" pitchFamily="18" charset="0"/>
              </a:rPr>
              <a:t>may:</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use local actors instead of famous celebrities,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film in one location to reduce travel costs,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use natural lighting rather than expensive studio equipment,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promote the film mainly through social media instead of TV advertising. </a:t>
            </a:r>
          </a:p>
        </p:txBody>
      </p:sp>
      <p:pic>
        <p:nvPicPr>
          <p:cNvPr id="28" name="Picture 27">
            <a:extLst>
              <a:ext uri="{FF2B5EF4-FFF2-40B4-BE49-F238E27FC236}">
                <a16:creationId xmlns:a16="http://schemas.microsoft.com/office/drawing/2014/main" id="{2585BDC2-206A-DA94-6C70-D00C17E95189}"/>
              </a:ext>
            </a:extLst>
          </p:cNvPr>
          <p:cNvPicPr>
            <a:picLocks noChangeAspect="1"/>
          </p:cNvPicPr>
          <p:nvPr/>
        </p:nvPicPr>
        <p:blipFill>
          <a:blip r:embed="rId5"/>
          <a:srcRect l="6439" b="35671"/>
          <a:stretch>
            <a:fillRect/>
          </a:stretch>
        </p:blipFill>
        <p:spPr>
          <a:xfrm>
            <a:off x="7331320" y="1756389"/>
            <a:ext cx="4277614" cy="2205833"/>
          </a:xfrm>
          <a:prstGeom prst="rect">
            <a:avLst/>
          </a:prstGeom>
        </p:spPr>
      </p:pic>
      <p:sp>
        <p:nvSpPr>
          <p:cNvPr id="29" name="TextBox 28">
            <a:extLst>
              <a:ext uri="{FF2B5EF4-FFF2-40B4-BE49-F238E27FC236}">
                <a16:creationId xmlns:a16="http://schemas.microsoft.com/office/drawing/2014/main" id="{CD92C78E-7591-2BD4-0C71-A80625C6DA4A}"/>
              </a:ext>
            </a:extLst>
          </p:cNvPr>
          <p:cNvSpPr txBox="1"/>
          <p:nvPr/>
        </p:nvSpPr>
        <p:spPr>
          <a:xfrm>
            <a:off x="7266342" y="1110058"/>
            <a:ext cx="4529418" cy="646331"/>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 Financial constraints during film production</a:t>
            </a:r>
            <a:endParaRPr lang="en-GB" sz="1800" b="1" dirty="0">
              <a:latin typeface="Segoe UI Variable Text" pitchFamily="2" charset="0"/>
            </a:endParaRP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24F5-1422-987B-6AB6-D830680803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AD266A-9F88-0950-A05E-020A6930E8EE}"/>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Revenue streams</a:t>
            </a:r>
          </a:p>
        </p:txBody>
      </p:sp>
      <p:sp>
        <p:nvSpPr>
          <p:cNvPr id="4" name="Rectangle 3">
            <a:extLst>
              <a:ext uri="{FF2B5EF4-FFF2-40B4-BE49-F238E27FC236}">
                <a16:creationId xmlns:a16="http://schemas.microsoft.com/office/drawing/2014/main" id="{0F835E6C-8A92-9AA2-F6F7-360839E6F21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A3276ED-DE61-12E8-D7FD-9E83CF2A8A4C}"/>
              </a:ext>
            </a:extLst>
          </p:cNvPr>
          <p:cNvSpPr txBox="1"/>
          <p:nvPr/>
        </p:nvSpPr>
        <p:spPr>
          <a:xfrm>
            <a:off x="241264" y="1076889"/>
            <a:ext cx="7096796" cy="1292662"/>
          </a:xfrm>
          <a:prstGeom prst="rect">
            <a:avLst/>
          </a:prstGeom>
          <a:noFill/>
        </p:spPr>
        <p:txBody>
          <a:bodyPr wrap="square">
            <a:spAutoFit/>
          </a:bodyPr>
          <a:lstStyle/>
          <a:p>
            <a:r>
              <a:rPr lang="en-GB" sz="2400" b="1" dirty="0">
                <a:latin typeface="Segoe UI Variable Text" pitchFamily="2" charset="0"/>
              </a:rPr>
              <a:t>What is meant by a revenue stream?</a:t>
            </a:r>
          </a:p>
          <a:p>
            <a:endParaRPr lang="en-GB" dirty="0">
              <a:latin typeface="Segoe UI Variable Text" pitchFamily="2" charset="0"/>
            </a:endParaRPr>
          </a:p>
          <a:p>
            <a:r>
              <a:rPr lang="en-GB" dirty="0">
                <a:latin typeface="Segoe UI Variable Text" pitchFamily="2" charset="0"/>
              </a:rPr>
              <a:t>Revenue streams are the different ways a media product or media company makes money to fund production and generate profit. </a:t>
            </a:r>
          </a:p>
        </p:txBody>
      </p:sp>
      <p:pic>
        <p:nvPicPr>
          <p:cNvPr id="32" name="Picture 31">
            <a:extLst>
              <a:ext uri="{FF2B5EF4-FFF2-40B4-BE49-F238E27FC236}">
                <a16:creationId xmlns:a16="http://schemas.microsoft.com/office/drawing/2014/main" id="{1AA7C815-9259-7FE6-5229-32F38391F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E8BA81BA-ACBF-5D89-3C3B-97DF1A7CC7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622E663-0A08-0BAF-EE75-50CC0ABC9002}"/>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Q2-3 of Task 1 </a:t>
            </a:r>
            <a:r>
              <a:rPr lang="en-GB" dirty="0">
                <a:latin typeface="Segoe UI Variable Text" pitchFamily="2" charset="0"/>
              </a:rPr>
              <a:t>in the student workbook</a:t>
            </a:r>
            <a:endParaRPr lang="en-GB" dirty="0"/>
          </a:p>
        </p:txBody>
      </p:sp>
      <p:sp>
        <p:nvSpPr>
          <p:cNvPr id="48" name="TextBox 47">
            <a:extLst>
              <a:ext uri="{FF2B5EF4-FFF2-40B4-BE49-F238E27FC236}">
                <a16:creationId xmlns:a16="http://schemas.microsoft.com/office/drawing/2014/main" id="{4A9CA550-508E-F457-A522-351FD7B024FA}"/>
              </a:ext>
            </a:extLst>
          </p:cNvPr>
          <p:cNvSpPr txBox="1"/>
          <p:nvPr/>
        </p:nvSpPr>
        <p:spPr>
          <a:xfrm>
            <a:off x="3642360" y="2464088"/>
            <a:ext cx="4512944" cy="4308872"/>
          </a:xfrm>
          <a:prstGeom prst="rect">
            <a:avLst/>
          </a:prstGeom>
          <a:noFill/>
        </p:spPr>
        <p:txBody>
          <a:bodyPr wrap="square">
            <a:spAutoFit/>
          </a:bodyPr>
          <a:lstStyle/>
          <a:p>
            <a:r>
              <a:rPr lang="en-GB" sz="2000" b="1" dirty="0">
                <a:latin typeface="Segoe UI Variable Text" pitchFamily="2" charset="0"/>
              </a:rPr>
              <a:t>Examples of revenue streams</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Financial methods (Personal investment, Bank loan, Grants, Investors)</a:t>
            </a:r>
          </a:p>
          <a:p>
            <a:pPr marL="285750" lvl="0" indent="-285750">
              <a:buFont typeface="Arial" panose="020B0604020202020204" pitchFamily="34" charset="0"/>
              <a:buChar char="•"/>
            </a:pPr>
            <a:r>
              <a:rPr lang="en-GB" dirty="0">
                <a:latin typeface="Segoe UI Variable Text" pitchFamily="2" charset="0"/>
              </a:rPr>
              <a:t>Sponsorship (To provide money, supply equipment, promote their product)</a:t>
            </a:r>
          </a:p>
          <a:p>
            <a:pPr marL="285750" lvl="0" indent="-285750">
              <a:buFont typeface="Arial" panose="020B0604020202020204" pitchFamily="34" charset="0"/>
              <a:buChar char="•"/>
            </a:pPr>
            <a:r>
              <a:rPr lang="en-GB" dirty="0">
                <a:latin typeface="Segoe UI Variable Text" pitchFamily="2" charset="0"/>
              </a:rPr>
              <a:t>Crowdfunding - raising small amounts of money from many people, usually through online platforms.</a:t>
            </a:r>
          </a:p>
          <a:p>
            <a:pPr marL="285750" lvl="0" indent="-285750">
              <a:buFont typeface="Arial" panose="020B0604020202020204" pitchFamily="34" charset="0"/>
              <a:buChar char="•"/>
            </a:pPr>
            <a:r>
              <a:rPr lang="en-GB" dirty="0">
                <a:latin typeface="Segoe UI Variable Text" pitchFamily="2" charset="0"/>
              </a:rPr>
              <a:t>Corporate finance (Directly from an organisation/company)</a:t>
            </a:r>
          </a:p>
          <a:p>
            <a:pPr marL="285750" lvl="0" indent="-285750">
              <a:buFont typeface="Arial" panose="020B0604020202020204" pitchFamily="34" charset="0"/>
              <a:buChar char="•"/>
            </a:pPr>
            <a:r>
              <a:rPr lang="en-GB" dirty="0">
                <a:latin typeface="Segoe UI Variable Text" pitchFamily="2" charset="0"/>
              </a:rPr>
              <a:t>Advertising (Adverts placed on videos, product placement, TV or radio commercial breaks, sponsored social media posts. </a:t>
            </a:r>
          </a:p>
        </p:txBody>
      </p:sp>
      <p:sp>
        <p:nvSpPr>
          <p:cNvPr id="49" name="TextBox 48">
            <a:extLst>
              <a:ext uri="{FF2B5EF4-FFF2-40B4-BE49-F238E27FC236}">
                <a16:creationId xmlns:a16="http://schemas.microsoft.com/office/drawing/2014/main" id="{F91F4CD7-0939-CE5D-00B7-18D13F220C7E}"/>
              </a:ext>
            </a:extLst>
          </p:cNvPr>
          <p:cNvSpPr txBox="1"/>
          <p:nvPr/>
        </p:nvSpPr>
        <p:spPr>
          <a:xfrm>
            <a:off x="241264" y="2464088"/>
            <a:ext cx="3235361" cy="3754874"/>
          </a:xfrm>
          <a:prstGeom prst="rect">
            <a:avLst/>
          </a:prstGeom>
          <a:noFill/>
        </p:spPr>
        <p:txBody>
          <a:bodyPr wrap="square">
            <a:spAutoFit/>
          </a:bodyPr>
          <a:lstStyle/>
          <a:p>
            <a:r>
              <a:rPr lang="en-GB" sz="2000" b="1" dirty="0">
                <a:latin typeface="Segoe UI Variable Text" pitchFamily="2" charset="0"/>
              </a:rPr>
              <a:t>Why are they important?</a:t>
            </a:r>
          </a:p>
          <a:p>
            <a:endParaRPr lang="en-GB" sz="2000" b="1" dirty="0">
              <a:latin typeface="Segoe UI Variable Text" pitchFamily="2" charset="0"/>
            </a:endParaRPr>
          </a:p>
          <a:p>
            <a:r>
              <a:rPr lang="en-GB" dirty="0">
                <a:latin typeface="Segoe UI Variable Text" pitchFamily="2" charset="0"/>
              </a:rPr>
              <a:t>Revenue streams:</a:t>
            </a:r>
          </a:p>
          <a:p>
            <a:pPr marL="285750" lvl="0" indent="-285750">
              <a:buFont typeface="Arial" panose="020B0604020202020204" pitchFamily="34" charset="0"/>
              <a:buChar char="•"/>
            </a:pPr>
            <a:r>
              <a:rPr lang="en-GB" dirty="0">
                <a:latin typeface="Segoe UI Variable Text" pitchFamily="2" charset="0"/>
              </a:rPr>
              <a:t>help fund production costs, </a:t>
            </a:r>
          </a:p>
          <a:p>
            <a:pPr marL="285750" lvl="0" indent="-285750">
              <a:buFont typeface="Arial" panose="020B0604020202020204" pitchFamily="34" charset="0"/>
              <a:buChar char="•"/>
            </a:pPr>
            <a:r>
              <a:rPr lang="en-GB" dirty="0">
                <a:latin typeface="Segoe UI Variable Text" pitchFamily="2" charset="0"/>
              </a:rPr>
              <a:t>support marketing and distribution, </a:t>
            </a:r>
          </a:p>
          <a:p>
            <a:pPr marL="285750" lvl="0" indent="-285750">
              <a:buFont typeface="Arial" panose="020B0604020202020204" pitchFamily="34" charset="0"/>
              <a:buChar char="•"/>
            </a:pPr>
            <a:r>
              <a:rPr lang="en-GB" dirty="0">
                <a:latin typeface="Segoe UI Variable Text" pitchFamily="2" charset="0"/>
              </a:rPr>
              <a:t>allow creators to make profit, </a:t>
            </a:r>
          </a:p>
          <a:p>
            <a:pPr marL="285750" lvl="0" indent="-285750">
              <a:buFont typeface="Arial" panose="020B0604020202020204" pitchFamily="34" charset="0"/>
              <a:buChar char="•"/>
            </a:pPr>
            <a:r>
              <a:rPr lang="en-GB" dirty="0">
                <a:latin typeface="Segoe UI Variable Text" pitchFamily="2" charset="0"/>
              </a:rPr>
              <a:t>influence the scale and quality of a media product, </a:t>
            </a:r>
          </a:p>
          <a:p>
            <a:pPr marL="285750" lvl="0" indent="-285750">
              <a:buFont typeface="Arial" panose="020B0604020202020204" pitchFamily="34" charset="0"/>
              <a:buChar char="•"/>
            </a:pPr>
            <a:r>
              <a:rPr lang="en-GB" dirty="0">
                <a:latin typeface="Segoe UI Variable Text" pitchFamily="2" charset="0"/>
              </a:rPr>
              <a:t>reduce financial risk by using multiple income sources. </a:t>
            </a:r>
          </a:p>
        </p:txBody>
      </p:sp>
      <p:cxnSp>
        <p:nvCxnSpPr>
          <p:cNvPr id="50" name="Straight Connector 49">
            <a:extLst>
              <a:ext uri="{FF2B5EF4-FFF2-40B4-BE49-F238E27FC236}">
                <a16:creationId xmlns:a16="http://schemas.microsoft.com/office/drawing/2014/main" id="{D56C46B9-00AA-389F-324E-CC5549F389D2}"/>
              </a:ext>
            </a:extLst>
          </p:cNvPr>
          <p:cNvCxnSpPr>
            <a:cxnSpLocks/>
          </p:cNvCxnSpPr>
          <p:nvPr/>
        </p:nvCxnSpPr>
        <p:spPr>
          <a:xfrm>
            <a:off x="8248650" y="1134457"/>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A80FA534-47AA-360B-1606-9DDB7D7292D1}"/>
              </a:ext>
            </a:extLst>
          </p:cNvPr>
          <p:cNvSpPr txBox="1"/>
          <p:nvPr/>
        </p:nvSpPr>
        <p:spPr>
          <a:xfrm>
            <a:off x="8524874" y="1110058"/>
            <a:ext cx="3270885" cy="923330"/>
          </a:xfrm>
          <a:prstGeom prst="rect">
            <a:avLst/>
          </a:prstGeom>
          <a:noFill/>
        </p:spPr>
        <p:txBody>
          <a:bodyPr wrap="square">
            <a:spAutoFit/>
          </a:bodyPr>
          <a:lstStyle/>
          <a:p>
            <a:pPr algn="ctr"/>
            <a:r>
              <a:rPr lang="en-GB" sz="1800" b="1" dirty="0">
                <a:latin typeface="Segoe UI Variable Text" pitchFamily="2" charset="0"/>
              </a:rPr>
              <a:t>Learning in Contex</a:t>
            </a:r>
            <a:r>
              <a:rPr lang="en-GB" b="1" dirty="0">
                <a:latin typeface="Segoe UI Variable Text" pitchFamily="2" charset="0"/>
              </a:rPr>
              <a:t>t: Financial methods used in film production</a:t>
            </a:r>
            <a:endParaRPr lang="en-GB" sz="1800" b="1" dirty="0">
              <a:latin typeface="Segoe UI Variable Text" pitchFamily="2" charset="0"/>
            </a:endParaRPr>
          </a:p>
        </p:txBody>
      </p:sp>
      <p:sp>
        <p:nvSpPr>
          <p:cNvPr id="55" name="TextBox 54">
            <a:extLst>
              <a:ext uri="{FF2B5EF4-FFF2-40B4-BE49-F238E27FC236}">
                <a16:creationId xmlns:a16="http://schemas.microsoft.com/office/drawing/2014/main" id="{52EE621B-308C-EB68-19CA-9F10001E099F}"/>
              </a:ext>
            </a:extLst>
          </p:cNvPr>
          <p:cNvSpPr txBox="1"/>
          <p:nvPr/>
        </p:nvSpPr>
        <p:spPr>
          <a:xfrm>
            <a:off x="8369336" y="3968187"/>
            <a:ext cx="3472919" cy="959622"/>
          </a:xfrm>
          <a:prstGeom prst="rect">
            <a:avLst/>
          </a:prstGeom>
          <a:noFill/>
        </p:spPr>
        <p:txBody>
          <a:bodyPr wrap="square">
            <a:spAutoFit/>
          </a:bodyPr>
          <a:lstStyle/>
          <a:p>
            <a:pPr>
              <a:lnSpc>
                <a:spcPct val="107000"/>
              </a:lnSpc>
              <a:spcAft>
                <a:spcPts val="800"/>
              </a:spcAft>
              <a:buNone/>
            </a:pPr>
            <a:r>
              <a:rPr lang="en-GB" kern="100" dirty="0">
                <a:effectLst/>
                <a:latin typeface="Segoe UI Variable Text" pitchFamily="2" charset="0"/>
                <a:ea typeface="Aptos" panose="020B0004020202020204" pitchFamily="34" charset="0"/>
                <a:cs typeface="Times New Roman" panose="02020603050405020304" pitchFamily="18" charset="0"/>
              </a:rPr>
              <a:t>An independent filmmaker may apply for a film grant or take out a loan to fund production costs.</a:t>
            </a:r>
          </a:p>
        </p:txBody>
      </p:sp>
      <p:pic>
        <p:nvPicPr>
          <p:cNvPr id="57" name="Picture 56">
            <a:extLst>
              <a:ext uri="{FF2B5EF4-FFF2-40B4-BE49-F238E27FC236}">
                <a16:creationId xmlns:a16="http://schemas.microsoft.com/office/drawing/2014/main" id="{BE80172F-8D8F-0A2F-C691-69F474C788C1}"/>
              </a:ext>
            </a:extLst>
          </p:cNvPr>
          <p:cNvPicPr>
            <a:picLocks noChangeAspect="1"/>
          </p:cNvPicPr>
          <p:nvPr/>
        </p:nvPicPr>
        <p:blipFill>
          <a:blip r:embed="rId5"/>
          <a:stretch>
            <a:fillRect/>
          </a:stretch>
        </p:blipFill>
        <p:spPr>
          <a:xfrm>
            <a:off x="8369336" y="2119765"/>
            <a:ext cx="3581400" cy="1790700"/>
          </a:xfrm>
          <a:prstGeom prst="rect">
            <a:avLst/>
          </a:prstGeom>
        </p:spPr>
      </p:pic>
    </p:spTree>
    <p:extLst>
      <p:ext uri="{BB962C8B-B14F-4D97-AF65-F5344CB8AC3E}">
        <p14:creationId xmlns:p14="http://schemas.microsoft.com/office/powerpoint/2010/main" val="4229457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(Pulse Creative)</a:t>
            </a:r>
          </a:p>
          <a:p>
            <a:pPr marL="285750" indent="-285750">
              <a:buFont typeface="Arial" panose="020B0604020202020204" pitchFamily="34" charset="0"/>
              <a:buChar char="•"/>
            </a:pPr>
            <a:r>
              <a:rPr lang="en-GB" dirty="0">
                <a:latin typeface="Segoe UI Variable Text" pitchFamily="2" charset="0"/>
              </a:rPr>
              <a:t>Task 4: Exam style question</a:t>
            </a:r>
          </a:p>
        </p:txBody>
      </p:sp>
    </p:spTree>
    <p:extLst>
      <p:ext uri="{BB962C8B-B14F-4D97-AF65-F5344CB8AC3E}">
        <p14:creationId xmlns:p14="http://schemas.microsoft.com/office/powerpoint/2010/main" val="1425022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1951</TotalTime>
  <Words>849</Words>
  <Application>Microsoft Office PowerPoint</Application>
  <PresentationFormat>Widescreen</PresentationFormat>
  <Paragraphs>121</Paragraphs>
  <Slides>9</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111</cp:revision>
  <cp:lastPrinted>2026-02-17T16:07:28Z</cp:lastPrinted>
  <dcterms:created xsi:type="dcterms:W3CDTF">2026-01-24T22:14:20Z</dcterms:created>
  <dcterms:modified xsi:type="dcterms:W3CDTF">2026-06-20T20:05:16Z</dcterms:modified>
</cp:coreProperties>
</file>