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8" r:id="rId2"/>
    <p:sldId id="261" r:id="rId3"/>
    <p:sldId id="302" r:id="rId4"/>
    <p:sldId id="267" r:id="rId5"/>
    <p:sldId id="263" r:id="rId6"/>
    <p:sldId id="269" r:id="rId7"/>
    <p:sldId id="293" r:id="rId8"/>
    <p:sldId id="291" r:id="rId9"/>
    <p:sldId id="297" r:id="rId10"/>
    <p:sldId id="277" r:id="rId11"/>
    <p:sldId id="298" r:id="rId12"/>
    <p:sldId id="278" r:id="rId13"/>
    <p:sldId id="299" r:id="rId14"/>
    <p:sldId id="292" r:id="rId15"/>
    <p:sldId id="300" r:id="rId16"/>
    <p:sldId id="283" r:id="rId17"/>
    <p:sldId id="301" r:id="rId18"/>
    <p:sldId id="322" r:id="rId19"/>
    <p:sldId id="323" r:id="rId20"/>
    <p:sldId id="26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447" autoAdjust="0"/>
  </p:normalViewPr>
  <p:slideViewPr>
    <p:cSldViewPr snapToGrid="0">
      <p:cViewPr varScale="1">
        <p:scale>
          <a:sx n="66" d="100"/>
          <a:sy n="66" d="100"/>
        </p:scale>
        <p:origin x="6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7F04B1-EDDA-4D32-9534-CCB3E4CDFA31}" type="datetimeFigureOut">
              <a:rPr lang="en-GB" smtClean="0"/>
              <a:t>16/06/2026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98Uwvs2CPcQ"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5B474-AD32-3E5C-2DB9-3CAD2F8760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B25AE2-045B-5AA5-CF59-C9B5F8ECF1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696975-0371-5076-5FDE-0A3B8813D3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3D241BC-6863-38B1-15A6-F16AB2A52B40}"/>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542186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C3D04-FE9A-FFB2-1D3A-B52D877215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E311D5-A3CB-660C-5AC1-F35304A6E4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034A3B-8B94-40DA-C685-5DD5FF101AF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C4E33A2-9890-6FCE-6989-AA90CCEFB3D8}"/>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747256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AFA67-17DE-0FD5-5EF5-BD0D5FED4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DBE0DC-62F2-99F3-D665-674ACB7324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913528-4BCB-A99C-BA5E-49C8618D6F1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328C00A-76E2-C7C0-B587-C7FC50C3B6F2}"/>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845425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AB1AD-0CB4-0737-6D0B-DF48B01B20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3E053F-F8D2-91C4-C295-D3E2058EFE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3A28C5-08F5-01D6-F839-1F326997DDF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24AA15A-F82C-F84D-E7A8-C1992CBB3750}"/>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3304947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44657-5CE4-BF73-D206-A576BB5A96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BEA96B-1EBC-D0F3-AF67-AC434C0263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EDC7AA-32A3-6C92-B6AC-B3659C72AB2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910AC5E-F13A-5644-57EB-50A7B05A72E2}"/>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1016056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DEC42-A761-228F-93D1-9D2C479E48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4D6F43-17CC-9CC6-33A3-25B012C074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72CEFF-643B-815D-4A21-D31AF906BB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82A6A0-6C99-1698-28E5-322BFB5D2D73}"/>
              </a:ext>
            </a:extLst>
          </p:cNvPr>
          <p:cNvSpPr>
            <a:spLocks noGrp="1"/>
          </p:cNvSpPr>
          <p:nvPr>
            <p:ph type="sldNum" sz="quarter" idx="5"/>
          </p:nvPr>
        </p:nvSpPr>
        <p:spPr/>
        <p:txBody>
          <a:bodyPr/>
          <a:lstStyle/>
          <a:p>
            <a:fld id="{B55CF561-0861-49F7-ADB4-44D0436595CD}" type="slidenum">
              <a:rPr lang="en-GB" smtClean="0"/>
              <a:t>16</a:t>
            </a:fld>
            <a:endParaRPr lang="en-GB"/>
          </a:p>
        </p:txBody>
      </p:sp>
    </p:spTree>
    <p:extLst>
      <p:ext uri="{BB962C8B-B14F-4D97-AF65-F5344CB8AC3E}">
        <p14:creationId xmlns:p14="http://schemas.microsoft.com/office/powerpoint/2010/main" val="4219676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4B639-55F6-BA0A-C38C-830AD4523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BE76CD-FBDE-4304-F368-B115EC5FB5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B30B2D-1BAF-C0FD-9921-649DB49B6F0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51F6232-FD2F-2BDD-249B-BE0C9444A0B0}"/>
              </a:ext>
            </a:extLst>
          </p:cNvPr>
          <p:cNvSpPr>
            <a:spLocks noGrp="1"/>
          </p:cNvSpPr>
          <p:nvPr>
            <p:ph type="sldNum" sz="quarter" idx="5"/>
          </p:nvPr>
        </p:nvSpPr>
        <p:spPr/>
        <p:txBody>
          <a:bodyPr/>
          <a:lstStyle/>
          <a:p>
            <a:fld id="{B55CF561-0861-49F7-ADB4-44D0436595CD}" type="slidenum">
              <a:rPr lang="en-GB" smtClean="0"/>
              <a:t>17</a:t>
            </a:fld>
            <a:endParaRPr lang="en-GB"/>
          </a:p>
        </p:txBody>
      </p:sp>
    </p:spTree>
    <p:extLst>
      <p:ext uri="{BB962C8B-B14F-4D97-AF65-F5344CB8AC3E}">
        <p14:creationId xmlns:p14="http://schemas.microsoft.com/office/powerpoint/2010/main" val="4075224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18</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19</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20</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8E1B4-5ABA-0E2A-B870-EB322CF340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7FEAF4-0718-F048-DECC-60DE2AB751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CB212F-886C-31E6-47A1-34607FD3A0D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603FFA-F6A9-80C6-4D05-ED99F0E12FD7}"/>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1907622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r>
              <a:rPr lang="en-GB" dirty="0">
                <a:hlinkClick r:id="rId3"/>
              </a:rPr>
              <a:t>The Basics of CAD/CAM Dentistry</a:t>
            </a:r>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9A5C4-32A3-B757-27E5-0C66E0FF2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B3B02E-B6AE-6536-5D5B-815124590B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FF2A4A-3866-D1AC-0B41-B505CD937D2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9BD8752-0C68-28DE-D83D-48F4A6F71580}"/>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950304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2B941-A581-03F0-753C-3EAECD01A3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EBB649-FC09-511E-BBEC-9A6DD578A3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ED482D-E32C-8E6B-0459-F466BE0D72D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562243D-E4F7-56D8-D02C-F8EC708937B4}"/>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244089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3556F-45FD-749D-F887-BF23A656BC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D103D7-F679-A353-2DF6-3852971FD6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FA45B3-3F3B-FA24-3F41-D9AAA2F0A2A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2C6D279-E59C-FE91-72E1-944736E3D1F4}"/>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2497448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CD9E6-4465-F5D8-E7B1-E07323CBD9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B72647-CD56-AF5B-35EF-4A83349FDB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E7BCED-A1C5-458E-DDBD-ADD2397BCCE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893E581-140B-8B43-C766-7139F7526259}"/>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209146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D7A19-C5F7-3FD9-BE4C-025D7CECB4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DE33D6-310D-D733-1039-7CD310140A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6A5347-4D19-4148-2DA4-40680CB155E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E0488FA-32DE-0E30-F6C1-C43E40D1D9DF}"/>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3181530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16/06/2026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16/06/2026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ideo" Target="https://www.youtube.com/embed/98Uwvs2CPcQ?feature=oembed" TargetMode="External"/><Relationship Id="rId5" Type="http://schemas.openxmlformats.org/officeDocument/2006/relationships/image" Target="../media/image7.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10:</a:t>
            </a:r>
          </a:p>
          <a:p>
            <a:r>
              <a:rPr lang="en-GB" sz="4000" b="1" dirty="0">
                <a:solidFill>
                  <a:schemeClr val="bg1"/>
                </a:solidFill>
                <a:latin typeface="Segoe UI Black" panose="020B0A02040204020203" pitchFamily="34" charset="0"/>
                <a:ea typeface="Segoe UI Black" panose="020B0A02040204020203" pitchFamily="34" charset="0"/>
              </a:rPr>
              <a:t>Specialist software</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WJEC Vocational ICT Level 1 and 2</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Unit 1 – ICT in Society</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pic>
        <p:nvPicPr>
          <p:cNvPr id="10" name="Graphic 9" descr="Computer with solid fill">
            <a:extLst>
              <a:ext uri="{FF2B5EF4-FFF2-40B4-BE49-F238E27FC236}">
                <a16:creationId xmlns:a16="http://schemas.microsoft.com/office/drawing/2014/main" id="{4191ECDD-F7FF-3FF0-2A29-B6F1C212445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122149" y="1094839"/>
            <a:ext cx="2688547" cy="2688547"/>
          </a:xfrm>
          <a:prstGeom prst="rect">
            <a:avLst/>
          </a:prstGeom>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E03B1-8801-2B23-D68F-571CEF5334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E6B0043-1912-9BA4-1850-ED60B9DE8030}"/>
              </a:ext>
            </a:extLst>
          </p:cNvPr>
          <p:cNvSpPr txBox="1"/>
          <p:nvPr/>
        </p:nvSpPr>
        <p:spPr>
          <a:xfrm>
            <a:off x="125730" y="134273"/>
            <a:ext cx="98526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Management information system (MIS)</a:t>
            </a:r>
          </a:p>
        </p:txBody>
      </p:sp>
      <p:sp>
        <p:nvSpPr>
          <p:cNvPr id="4" name="Rectangle 3">
            <a:extLst>
              <a:ext uri="{FF2B5EF4-FFF2-40B4-BE49-F238E27FC236}">
                <a16:creationId xmlns:a16="http://schemas.microsoft.com/office/drawing/2014/main" id="{78384465-87F2-BAAE-9654-A72BA89321A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D65DFB37-CD90-7705-39AB-D2BADC2F9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271C7E7B-B000-3B19-7540-13E66E4D41EB}"/>
              </a:ext>
            </a:extLst>
          </p:cNvPr>
          <p:cNvSpPr txBox="1"/>
          <p:nvPr/>
        </p:nvSpPr>
        <p:spPr>
          <a:xfrm>
            <a:off x="224790" y="1156284"/>
            <a:ext cx="5396866" cy="1754326"/>
          </a:xfrm>
          <a:prstGeom prst="rect">
            <a:avLst/>
          </a:prstGeom>
          <a:noFill/>
        </p:spPr>
        <p:txBody>
          <a:bodyPr wrap="square">
            <a:spAutoFit/>
          </a:bodyPr>
          <a:lstStyle/>
          <a:p>
            <a:r>
              <a:rPr lang="en-GB" sz="2400" b="1" dirty="0">
                <a:latin typeface="Segoe UI Variable Text" pitchFamily="2" charset="0"/>
              </a:rPr>
              <a:t>What is meant by a management information system (MIS)?</a:t>
            </a:r>
          </a:p>
          <a:p>
            <a:endParaRPr lang="en-GB" sz="2400" b="1" dirty="0">
              <a:latin typeface="Segoe UI Variable Text" pitchFamily="2" charset="0"/>
            </a:endParaRPr>
          </a:p>
          <a:p>
            <a:r>
              <a:rPr lang="en-GB" dirty="0">
                <a:latin typeface="Segoe UI Variable Text" pitchFamily="2" charset="0"/>
              </a:rPr>
              <a:t>Software that collects and processes organisational data to support management decisions.</a:t>
            </a:r>
          </a:p>
        </p:txBody>
      </p:sp>
      <p:sp>
        <p:nvSpPr>
          <p:cNvPr id="9" name="TextBox 8">
            <a:extLst>
              <a:ext uri="{FF2B5EF4-FFF2-40B4-BE49-F238E27FC236}">
                <a16:creationId xmlns:a16="http://schemas.microsoft.com/office/drawing/2014/main" id="{26804B01-B296-FE16-C3D7-5CDA64A45DFF}"/>
              </a:ext>
            </a:extLst>
          </p:cNvPr>
          <p:cNvSpPr txBox="1"/>
          <p:nvPr/>
        </p:nvSpPr>
        <p:spPr>
          <a:xfrm>
            <a:off x="260983" y="3104751"/>
            <a:ext cx="5353048" cy="400110"/>
          </a:xfrm>
          <a:prstGeom prst="rect">
            <a:avLst/>
          </a:prstGeom>
          <a:noFill/>
        </p:spPr>
        <p:txBody>
          <a:bodyPr wrap="square">
            <a:spAutoFit/>
          </a:bodyPr>
          <a:lstStyle/>
          <a:p>
            <a:r>
              <a:rPr lang="en-GB" sz="2000" b="1" dirty="0">
                <a:latin typeface="Segoe UI Variable Text" pitchFamily="2" charset="0"/>
              </a:rPr>
              <a:t>Why is it specialist software?</a:t>
            </a:r>
            <a:endParaRPr lang="en-GB" sz="1600" dirty="0"/>
          </a:p>
        </p:txBody>
      </p:sp>
      <p:sp>
        <p:nvSpPr>
          <p:cNvPr id="11" name="TextBox 10">
            <a:extLst>
              <a:ext uri="{FF2B5EF4-FFF2-40B4-BE49-F238E27FC236}">
                <a16:creationId xmlns:a16="http://schemas.microsoft.com/office/drawing/2014/main" id="{56350401-F53B-9D3D-2BFF-98ECF076150C}"/>
              </a:ext>
            </a:extLst>
          </p:cNvPr>
          <p:cNvSpPr txBox="1"/>
          <p:nvPr/>
        </p:nvSpPr>
        <p:spPr>
          <a:xfrm>
            <a:off x="260983" y="3643875"/>
            <a:ext cx="5615941" cy="646331"/>
          </a:xfrm>
          <a:prstGeom prst="rect">
            <a:avLst/>
          </a:prstGeom>
          <a:noFill/>
        </p:spPr>
        <p:txBody>
          <a:bodyPr wrap="square">
            <a:spAutoFit/>
          </a:bodyPr>
          <a:lstStyle/>
          <a:p>
            <a:r>
              <a:rPr lang="en-GB" dirty="0">
                <a:latin typeface="Segoe UI Variable Text" pitchFamily="2" charset="0"/>
              </a:rPr>
              <a:t>Used by organisations to monitor performance, manage records, and support decision-making.</a:t>
            </a:r>
          </a:p>
        </p:txBody>
      </p:sp>
      <p:sp>
        <p:nvSpPr>
          <p:cNvPr id="12" name="Rectangle 11">
            <a:extLst>
              <a:ext uri="{FF2B5EF4-FFF2-40B4-BE49-F238E27FC236}">
                <a16:creationId xmlns:a16="http://schemas.microsoft.com/office/drawing/2014/main" id="{6DAACAFF-1A52-3048-D814-ECD1492F4ED3}"/>
              </a:ext>
            </a:extLst>
          </p:cNvPr>
          <p:cNvSpPr/>
          <p:nvPr/>
        </p:nvSpPr>
        <p:spPr>
          <a:xfrm>
            <a:off x="327653" y="4687713"/>
            <a:ext cx="5294003" cy="1598955"/>
          </a:xfrm>
          <a:prstGeom prst="rect">
            <a:avLst/>
          </a:prstGeom>
          <a:solidFill>
            <a:schemeClr val="bg1">
              <a:lumMod val="95000"/>
            </a:schemeClr>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Segoe UI Variable Text" pitchFamily="2" charset="0"/>
              </a:rPr>
              <a:t>Learning in Context: School</a:t>
            </a:r>
          </a:p>
          <a:p>
            <a:endParaRPr lang="en-GB" dirty="0"/>
          </a:p>
          <a:p>
            <a:r>
              <a:rPr lang="en-GB" dirty="0">
                <a:solidFill>
                  <a:schemeClr val="tx1"/>
                </a:solidFill>
                <a:latin typeface="Segoe UI Variable Text" pitchFamily="2" charset="0"/>
              </a:rPr>
              <a:t>A school uses MIS software to record student attendance, behaviour, and grades, and to produce reports for teachers and parents.</a:t>
            </a:r>
            <a:endParaRPr lang="en-GB" dirty="0"/>
          </a:p>
        </p:txBody>
      </p:sp>
      <p:cxnSp>
        <p:nvCxnSpPr>
          <p:cNvPr id="13" name="Straight Connector 12">
            <a:extLst>
              <a:ext uri="{FF2B5EF4-FFF2-40B4-BE49-F238E27FC236}">
                <a16:creationId xmlns:a16="http://schemas.microsoft.com/office/drawing/2014/main" id="{43EEE803-4958-7CD0-1B0F-65761D18F759}"/>
              </a:ext>
            </a:extLst>
          </p:cNvPr>
          <p:cNvCxnSpPr>
            <a:cxnSpLocks/>
          </p:cNvCxnSpPr>
          <p:nvPr/>
        </p:nvCxnSpPr>
        <p:spPr>
          <a:xfrm>
            <a:off x="5840731" y="1156284"/>
            <a:ext cx="0" cy="53245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26" name="Picture 2" descr="Arbor for MATs - Arbor">
            <a:extLst>
              <a:ext uri="{FF2B5EF4-FFF2-40B4-BE49-F238E27FC236}">
                <a16:creationId xmlns:a16="http://schemas.microsoft.com/office/drawing/2014/main" id="{916192D2-0D86-E470-C46E-9C6A829E0D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3624" y="1629652"/>
            <a:ext cx="5492112" cy="322133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C8974858-DA3D-B28D-19F4-D700FA63FEE2}"/>
              </a:ext>
            </a:extLst>
          </p:cNvPr>
          <p:cNvSpPr txBox="1"/>
          <p:nvPr/>
        </p:nvSpPr>
        <p:spPr>
          <a:xfrm>
            <a:off x="6240780" y="4990001"/>
            <a:ext cx="5354954" cy="646331"/>
          </a:xfrm>
          <a:prstGeom prst="rect">
            <a:avLst/>
          </a:prstGeom>
          <a:noFill/>
        </p:spPr>
        <p:txBody>
          <a:bodyPr wrap="square">
            <a:spAutoFit/>
          </a:bodyPr>
          <a:lstStyle/>
          <a:p>
            <a:r>
              <a:rPr lang="en-GB" dirty="0">
                <a:latin typeface="Segoe UI Variable Text" pitchFamily="2" charset="0"/>
              </a:rPr>
              <a:t>Arbor is a web-based management information system that is used by many schools in the UK. </a:t>
            </a:r>
          </a:p>
        </p:txBody>
      </p:sp>
      <p:sp>
        <p:nvSpPr>
          <p:cNvPr id="19" name="TextBox 18">
            <a:extLst>
              <a:ext uri="{FF2B5EF4-FFF2-40B4-BE49-F238E27FC236}">
                <a16:creationId xmlns:a16="http://schemas.microsoft.com/office/drawing/2014/main" id="{D03F3825-A102-1F80-1649-666E8755CC59}"/>
              </a:ext>
            </a:extLst>
          </p:cNvPr>
          <p:cNvSpPr txBox="1"/>
          <p:nvPr/>
        </p:nvSpPr>
        <p:spPr>
          <a:xfrm>
            <a:off x="6199432" y="1134457"/>
            <a:ext cx="5353048" cy="400110"/>
          </a:xfrm>
          <a:prstGeom prst="rect">
            <a:avLst/>
          </a:prstGeom>
          <a:noFill/>
        </p:spPr>
        <p:txBody>
          <a:bodyPr wrap="square">
            <a:spAutoFit/>
          </a:bodyPr>
          <a:lstStyle/>
          <a:p>
            <a:pPr algn="ctr"/>
            <a:r>
              <a:rPr lang="en-GB" sz="2000" b="1" dirty="0">
                <a:latin typeface="Segoe UI Variable Text" pitchFamily="2" charset="0"/>
              </a:rPr>
              <a:t>Example MIS: Arbor</a:t>
            </a:r>
            <a:endParaRPr lang="en-GB" sz="1600" dirty="0"/>
          </a:p>
        </p:txBody>
      </p:sp>
      <p:pic>
        <p:nvPicPr>
          <p:cNvPr id="5" name="Graphic 4" descr="Thumbs up sign with solid fill">
            <a:extLst>
              <a:ext uri="{FF2B5EF4-FFF2-40B4-BE49-F238E27FC236}">
                <a16:creationId xmlns:a16="http://schemas.microsoft.com/office/drawing/2014/main" id="{F94741C9-98B3-DE15-A940-A7F4FEA5CBA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59807" y="5642871"/>
            <a:ext cx="727003" cy="727003"/>
          </a:xfrm>
          <a:prstGeom prst="rect">
            <a:avLst/>
          </a:prstGeom>
        </p:spPr>
      </p:pic>
      <p:sp>
        <p:nvSpPr>
          <p:cNvPr id="6" name="TextBox 5">
            <a:extLst>
              <a:ext uri="{FF2B5EF4-FFF2-40B4-BE49-F238E27FC236}">
                <a16:creationId xmlns:a16="http://schemas.microsoft.com/office/drawing/2014/main" id="{AF0D7332-740E-8C85-5778-AC5309118A1B}"/>
              </a:ext>
            </a:extLst>
          </p:cNvPr>
          <p:cNvSpPr txBox="1"/>
          <p:nvPr/>
        </p:nvSpPr>
        <p:spPr>
          <a:xfrm>
            <a:off x="7013915" y="5723543"/>
            <a:ext cx="3785529" cy="923330"/>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2738212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FF973-5E14-969C-496D-C4161D010B7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6158190-4FB7-7A78-289E-292AF58143A6}"/>
              </a:ext>
            </a:extLst>
          </p:cNvPr>
          <p:cNvSpPr txBox="1"/>
          <p:nvPr/>
        </p:nvSpPr>
        <p:spPr>
          <a:xfrm>
            <a:off x="125730" y="134273"/>
            <a:ext cx="98526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Management information system (MIS)</a:t>
            </a:r>
          </a:p>
        </p:txBody>
      </p:sp>
      <p:sp>
        <p:nvSpPr>
          <p:cNvPr id="4" name="Rectangle 3">
            <a:extLst>
              <a:ext uri="{FF2B5EF4-FFF2-40B4-BE49-F238E27FC236}">
                <a16:creationId xmlns:a16="http://schemas.microsoft.com/office/drawing/2014/main" id="{370F357A-DD2B-A7DC-6756-7B7E9C5A432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50C30D78-BD1B-5DFB-035E-68829CC77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graphicFrame>
        <p:nvGraphicFramePr>
          <p:cNvPr id="7" name="Table 6">
            <a:extLst>
              <a:ext uri="{FF2B5EF4-FFF2-40B4-BE49-F238E27FC236}">
                <a16:creationId xmlns:a16="http://schemas.microsoft.com/office/drawing/2014/main" id="{1A3808CA-98A8-676D-225F-51CFF71BE4B8}"/>
              </a:ext>
            </a:extLst>
          </p:cNvPr>
          <p:cNvGraphicFramePr>
            <a:graphicFrameLocks noGrp="1"/>
          </p:cNvGraphicFramePr>
          <p:nvPr>
            <p:extLst>
              <p:ext uri="{D42A27DB-BD31-4B8C-83A1-F6EECF244321}">
                <p14:modId xmlns:p14="http://schemas.microsoft.com/office/powerpoint/2010/main" val="393943920"/>
              </p:ext>
            </p:extLst>
          </p:nvPr>
        </p:nvGraphicFramePr>
        <p:xfrm>
          <a:off x="838200" y="2081054"/>
          <a:ext cx="10515600" cy="3840480"/>
        </p:xfrm>
        <a:graphic>
          <a:graphicData uri="http://schemas.openxmlformats.org/drawingml/2006/table">
            <a:tbl>
              <a:tblPr/>
              <a:tblGrid>
                <a:gridCol w="5257800">
                  <a:extLst>
                    <a:ext uri="{9D8B030D-6E8A-4147-A177-3AD203B41FA5}">
                      <a16:colId xmlns:a16="http://schemas.microsoft.com/office/drawing/2014/main" val="2644955524"/>
                    </a:ext>
                  </a:extLst>
                </a:gridCol>
                <a:gridCol w="5257800">
                  <a:extLst>
                    <a:ext uri="{9D8B030D-6E8A-4147-A177-3AD203B41FA5}">
                      <a16:colId xmlns:a16="http://schemas.microsoft.com/office/drawing/2014/main" val="2948282926"/>
                    </a:ext>
                  </a:extLst>
                </a:gridCol>
              </a:tblGrid>
              <a:tr h="0">
                <a:tc>
                  <a:txBody>
                    <a:bodyPr/>
                    <a:lstStyle/>
                    <a:p>
                      <a:pPr>
                        <a:buNone/>
                      </a:pPr>
                      <a:r>
                        <a:rPr lang="en-GB" b="1" dirty="0">
                          <a:solidFill>
                            <a:schemeClr val="bg1"/>
                          </a:solidFill>
                          <a:latin typeface="Segoe UI Variable Text" pitchFamily="2"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b="1" dirty="0">
                          <a:solidFill>
                            <a:schemeClr val="bg1"/>
                          </a:solidFill>
                          <a:latin typeface="Segoe UI Variable Text" pitchFamily="2"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580666261"/>
                  </a:ext>
                </a:extLst>
              </a:tr>
              <a:tr h="0">
                <a:tc>
                  <a:txBody>
                    <a:bodyPr/>
                    <a:lstStyle/>
                    <a:p>
                      <a:pPr>
                        <a:buNone/>
                      </a:pPr>
                      <a:r>
                        <a:rPr lang="en-GB" b="1" dirty="0">
                          <a:latin typeface="Segoe UI Variable Text" pitchFamily="2" charset="0"/>
                        </a:rPr>
                        <a:t>Provides useful reports for managers</a:t>
                      </a:r>
                      <a:r>
                        <a:rPr lang="en-GB" dirty="0">
                          <a:latin typeface="Segoe UI Variable Text" pitchFamily="2" charset="0"/>
                        </a:rPr>
                        <a:t> to help them make informed decisions.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Can be expensive</a:t>
                      </a:r>
                      <a:r>
                        <a:rPr lang="en-GB" dirty="0">
                          <a:latin typeface="Segoe UI Variable Text" pitchFamily="2" charset="0"/>
                        </a:rPr>
                        <a:t> to install and maintain.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50048198"/>
                  </a:ext>
                </a:extLst>
              </a:tr>
              <a:tr h="0">
                <a:tc>
                  <a:txBody>
                    <a:bodyPr/>
                    <a:lstStyle/>
                    <a:p>
                      <a:pPr>
                        <a:buNone/>
                      </a:pPr>
                      <a:r>
                        <a:rPr lang="en-GB" b="1" dirty="0">
                          <a:latin typeface="Segoe UI Variable Text" pitchFamily="2" charset="0"/>
                        </a:rPr>
                        <a:t>Collects data from different departments</a:t>
                      </a:r>
                      <a:r>
                        <a:rPr lang="en-GB" dirty="0">
                          <a:latin typeface="Segoe UI Variable Text" pitchFamily="2" charset="0"/>
                        </a:rPr>
                        <a:t> so information is stored in one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Requires staff training</a:t>
                      </a:r>
                      <a:r>
                        <a:rPr lang="en-GB" dirty="0">
                          <a:latin typeface="Segoe UI Variable Text" pitchFamily="2" charset="0"/>
                        </a:rPr>
                        <a:t> to use the system effectively.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24658596"/>
                  </a:ext>
                </a:extLst>
              </a:tr>
              <a:tr h="0">
                <a:tc>
                  <a:txBody>
                    <a:bodyPr/>
                    <a:lstStyle/>
                    <a:p>
                      <a:pPr>
                        <a:buNone/>
                      </a:pPr>
                      <a:r>
                        <a:rPr lang="en-GB" b="1" dirty="0">
                          <a:latin typeface="Segoe UI Variable Text" pitchFamily="2" charset="0"/>
                        </a:rPr>
                        <a:t>Helps identify trends and patterns</a:t>
                      </a:r>
                      <a:r>
                        <a:rPr lang="en-GB" dirty="0">
                          <a:latin typeface="Segoe UI Variable Text" pitchFamily="2" charset="0"/>
                        </a:rPr>
                        <a:t> such as sales performance or stock levels.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a:latin typeface="Segoe UI Variable Text" pitchFamily="2" charset="0"/>
                        </a:rPr>
                        <a:t>Depends on accurate data</a:t>
                      </a:r>
                      <a:r>
                        <a:rPr lang="en-GB">
                          <a:latin typeface="Segoe UI Variable Text" pitchFamily="2" charset="0"/>
                        </a:rPr>
                        <a:t> – incorrect data will lead to incorrect reports.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008575010"/>
                  </a:ext>
                </a:extLst>
              </a:tr>
              <a:tr h="0">
                <a:tc>
                  <a:txBody>
                    <a:bodyPr/>
                    <a:lstStyle/>
                    <a:p>
                      <a:pPr>
                        <a:buNone/>
                      </a:pPr>
                      <a:r>
                        <a:rPr lang="en-GB" b="1" dirty="0">
                          <a:latin typeface="Segoe UI Variable Text" pitchFamily="2" charset="0"/>
                        </a:rPr>
                        <a:t>Saves time</a:t>
                      </a:r>
                      <a:r>
                        <a:rPr lang="en-GB" dirty="0">
                          <a:latin typeface="Segoe UI Variable Text" pitchFamily="2" charset="0"/>
                        </a:rPr>
                        <a:t> because reports and summaries can be generated automatically.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Security risks</a:t>
                      </a:r>
                      <a:r>
                        <a:rPr lang="en-GB" dirty="0">
                          <a:latin typeface="Segoe UI Variable Text" pitchFamily="2" charset="0"/>
                        </a:rPr>
                        <a:t> if sensitive business data is not properly protected.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835937954"/>
                  </a:ext>
                </a:extLst>
              </a:tr>
              <a:tr h="0">
                <a:tc>
                  <a:txBody>
                    <a:bodyPr/>
                    <a:lstStyle/>
                    <a:p>
                      <a:pPr>
                        <a:buNone/>
                      </a:pPr>
                      <a:r>
                        <a:rPr lang="en-GB" b="1" dirty="0">
                          <a:latin typeface="Segoe UI Variable Text" pitchFamily="2" charset="0"/>
                        </a:rPr>
                        <a:t>Improves business efficiency</a:t>
                      </a:r>
                      <a:r>
                        <a:rPr lang="en-GB" dirty="0">
                          <a:latin typeface="Segoe UI Variable Text" pitchFamily="2" charset="0"/>
                        </a:rPr>
                        <a:t> by helping managers monitor performance and plan improvements.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System failures</a:t>
                      </a:r>
                      <a:r>
                        <a:rPr lang="en-GB" dirty="0">
                          <a:latin typeface="Segoe UI Variable Text" pitchFamily="2" charset="0"/>
                        </a:rPr>
                        <a:t> could prevent managers from accessing important information.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796125837"/>
                  </a:ext>
                </a:extLst>
              </a:tr>
            </a:tbl>
          </a:graphicData>
        </a:graphic>
      </p:graphicFrame>
      <p:pic>
        <p:nvPicPr>
          <p:cNvPr id="8" name="Graphic 7" descr="Thumbs up sign with solid fill">
            <a:extLst>
              <a:ext uri="{FF2B5EF4-FFF2-40B4-BE49-F238E27FC236}">
                <a16:creationId xmlns:a16="http://schemas.microsoft.com/office/drawing/2014/main" id="{3A8CCFC1-38E6-27E3-587A-4646ACBBEA6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58833" y="1133563"/>
            <a:ext cx="727003" cy="727003"/>
          </a:xfrm>
          <a:prstGeom prst="rect">
            <a:avLst/>
          </a:prstGeom>
        </p:spPr>
      </p:pic>
      <p:sp>
        <p:nvSpPr>
          <p:cNvPr id="10" name="TextBox 9">
            <a:extLst>
              <a:ext uri="{FF2B5EF4-FFF2-40B4-BE49-F238E27FC236}">
                <a16:creationId xmlns:a16="http://schemas.microsoft.com/office/drawing/2014/main" id="{6D276279-683E-11D5-410F-C3488583EEAD}"/>
              </a:ext>
            </a:extLst>
          </p:cNvPr>
          <p:cNvSpPr txBox="1"/>
          <p:nvPr/>
        </p:nvSpPr>
        <p:spPr>
          <a:xfrm>
            <a:off x="6912941" y="1214235"/>
            <a:ext cx="4894249"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a:t>
            </a:r>
            <a:r>
              <a:rPr lang="en-GB" dirty="0">
                <a:latin typeface="Segoe UI Variable Text" pitchFamily="2" charset="0"/>
              </a:rPr>
              <a:t> </a:t>
            </a:r>
            <a:r>
              <a:rPr lang="en-GB" b="1" dirty="0">
                <a:latin typeface="Segoe UI Variable Text" pitchFamily="2" charset="0"/>
              </a:rPr>
              <a:t>Task 1</a:t>
            </a:r>
            <a:r>
              <a:rPr lang="en-GB" dirty="0">
                <a:latin typeface="Segoe UI Variable Text" pitchFamily="2" charset="0"/>
              </a:rPr>
              <a:t> in the student workbook</a:t>
            </a:r>
          </a:p>
        </p:txBody>
      </p:sp>
    </p:spTree>
    <p:extLst>
      <p:ext uri="{BB962C8B-B14F-4D97-AF65-F5344CB8AC3E}">
        <p14:creationId xmlns:p14="http://schemas.microsoft.com/office/powerpoint/2010/main" val="2742132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AC274-B934-62CE-802D-220B9FEB8A7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3FFCEA7-08C6-9EEF-C4BA-1D6CCF728905}"/>
              </a:ext>
            </a:extLst>
          </p:cNvPr>
          <p:cNvSpPr txBox="1"/>
          <p:nvPr/>
        </p:nvSpPr>
        <p:spPr>
          <a:xfrm>
            <a:off x="125730" y="134273"/>
            <a:ext cx="82981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Computer aided design (CAD)</a:t>
            </a:r>
          </a:p>
        </p:txBody>
      </p:sp>
      <p:sp>
        <p:nvSpPr>
          <p:cNvPr id="4" name="Rectangle 3">
            <a:extLst>
              <a:ext uri="{FF2B5EF4-FFF2-40B4-BE49-F238E27FC236}">
                <a16:creationId xmlns:a16="http://schemas.microsoft.com/office/drawing/2014/main" id="{F11EE907-B114-70CD-5DA2-0E1A321FFD9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1148A870-FF71-1FD2-943A-D02620A340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9BFAC390-7CC0-81D7-12DA-B4F851A46B16}"/>
              </a:ext>
            </a:extLst>
          </p:cNvPr>
          <p:cNvSpPr txBox="1"/>
          <p:nvPr/>
        </p:nvSpPr>
        <p:spPr>
          <a:xfrm>
            <a:off x="224790" y="1156284"/>
            <a:ext cx="5396866" cy="1754326"/>
          </a:xfrm>
          <a:prstGeom prst="rect">
            <a:avLst/>
          </a:prstGeom>
          <a:noFill/>
        </p:spPr>
        <p:txBody>
          <a:bodyPr wrap="square">
            <a:spAutoFit/>
          </a:bodyPr>
          <a:lstStyle/>
          <a:p>
            <a:r>
              <a:rPr lang="en-GB" sz="2400" b="1" dirty="0">
                <a:latin typeface="Segoe UI Variable Text" pitchFamily="2" charset="0"/>
              </a:rPr>
              <a:t>What is meant by Computer aided design (CAD)?</a:t>
            </a:r>
          </a:p>
          <a:p>
            <a:endParaRPr lang="en-GB" sz="2400" b="1" dirty="0">
              <a:latin typeface="Segoe UI Variable Text" pitchFamily="2" charset="0"/>
            </a:endParaRPr>
          </a:p>
          <a:p>
            <a:r>
              <a:rPr lang="en-GB" dirty="0">
                <a:latin typeface="Segoe UI Variable Text" pitchFamily="2" charset="0"/>
              </a:rPr>
              <a:t>Software used to create precise digital designs and technical drawings.</a:t>
            </a:r>
          </a:p>
        </p:txBody>
      </p:sp>
      <p:sp>
        <p:nvSpPr>
          <p:cNvPr id="9" name="TextBox 8">
            <a:extLst>
              <a:ext uri="{FF2B5EF4-FFF2-40B4-BE49-F238E27FC236}">
                <a16:creationId xmlns:a16="http://schemas.microsoft.com/office/drawing/2014/main" id="{1708DA0C-C64B-D4E2-186E-B952FFDAEC65}"/>
              </a:ext>
            </a:extLst>
          </p:cNvPr>
          <p:cNvSpPr txBox="1"/>
          <p:nvPr/>
        </p:nvSpPr>
        <p:spPr>
          <a:xfrm>
            <a:off x="260983" y="3104751"/>
            <a:ext cx="5353048" cy="400110"/>
          </a:xfrm>
          <a:prstGeom prst="rect">
            <a:avLst/>
          </a:prstGeom>
          <a:noFill/>
        </p:spPr>
        <p:txBody>
          <a:bodyPr wrap="square">
            <a:spAutoFit/>
          </a:bodyPr>
          <a:lstStyle/>
          <a:p>
            <a:r>
              <a:rPr lang="en-GB" sz="2000" b="1" dirty="0">
                <a:latin typeface="Segoe UI Variable Text" pitchFamily="2" charset="0"/>
              </a:rPr>
              <a:t>Why is it specialist software?</a:t>
            </a:r>
            <a:endParaRPr lang="en-GB" sz="1600" dirty="0"/>
          </a:p>
        </p:txBody>
      </p:sp>
      <p:sp>
        <p:nvSpPr>
          <p:cNvPr id="11" name="TextBox 10">
            <a:extLst>
              <a:ext uri="{FF2B5EF4-FFF2-40B4-BE49-F238E27FC236}">
                <a16:creationId xmlns:a16="http://schemas.microsoft.com/office/drawing/2014/main" id="{54696E00-AC2C-65D2-931A-930F8DC13C7D}"/>
              </a:ext>
            </a:extLst>
          </p:cNvPr>
          <p:cNvSpPr txBox="1"/>
          <p:nvPr/>
        </p:nvSpPr>
        <p:spPr>
          <a:xfrm>
            <a:off x="260983" y="3643875"/>
            <a:ext cx="5615941" cy="646331"/>
          </a:xfrm>
          <a:prstGeom prst="rect">
            <a:avLst/>
          </a:prstGeom>
          <a:noFill/>
        </p:spPr>
        <p:txBody>
          <a:bodyPr wrap="square">
            <a:spAutoFit/>
          </a:bodyPr>
          <a:lstStyle/>
          <a:p>
            <a:r>
              <a:rPr lang="en-GB" dirty="0">
                <a:latin typeface="Segoe UI Variable Text" pitchFamily="2" charset="0"/>
              </a:rPr>
              <a:t>Used by professionals such as engineers, architects, and product designers.</a:t>
            </a:r>
          </a:p>
        </p:txBody>
      </p:sp>
      <p:sp>
        <p:nvSpPr>
          <p:cNvPr id="12" name="Rectangle 11">
            <a:extLst>
              <a:ext uri="{FF2B5EF4-FFF2-40B4-BE49-F238E27FC236}">
                <a16:creationId xmlns:a16="http://schemas.microsoft.com/office/drawing/2014/main" id="{C7D40440-55F9-4469-EFEF-7C39B0311BBC}"/>
              </a:ext>
            </a:extLst>
          </p:cNvPr>
          <p:cNvSpPr/>
          <p:nvPr/>
        </p:nvSpPr>
        <p:spPr>
          <a:xfrm>
            <a:off x="327653" y="4687713"/>
            <a:ext cx="5294003" cy="1598955"/>
          </a:xfrm>
          <a:prstGeom prst="rect">
            <a:avLst/>
          </a:prstGeom>
          <a:solidFill>
            <a:schemeClr val="bg1">
              <a:lumMod val="95000"/>
            </a:schemeClr>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Segoe UI Variable Text" pitchFamily="2" charset="0"/>
              </a:rPr>
              <a:t>Learning in Context: Architecture</a:t>
            </a:r>
          </a:p>
          <a:p>
            <a:endParaRPr lang="en-GB" dirty="0"/>
          </a:p>
          <a:p>
            <a:r>
              <a:rPr lang="en-GB" dirty="0">
                <a:solidFill>
                  <a:schemeClr val="tx1"/>
                </a:solidFill>
                <a:latin typeface="Segoe UI Variable Text" pitchFamily="2" charset="0"/>
              </a:rPr>
              <a:t>An architect uses CAD software to design a new house and create detailed floor plans.</a:t>
            </a:r>
            <a:endParaRPr lang="en-GB" dirty="0"/>
          </a:p>
        </p:txBody>
      </p:sp>
      <p:cxnSp>
        <p:nvCxnSpPr>
          <p:cNvPr id="13" name="Straight Connector 12">
            <a:extLst>
              <a:ext uri="{FF2B5EF4-FFF2-40B4-BE49-F238E27FC236}">
                <a16:creationId xmlns:a16="http://schemas.microsoft.com/office/drawing/2014/main" id="{8F14460E-8AF3-3570-0316-6CDB6899BB1D}"/>
              </a:ext>
            </a:extLst>
          </p:cNvPr>
          <p:cNvCxnSpPr>
            <a:cxnSpLocks/>
          </p:cNvCxnSpPr>
          <p:nvPr/>
        </p:nvCxnSpPr>
        <p:spPr>
          <a:xfrm>
            <a:off x="5840731" y="1156284"/>
            <a:ext cx="0" cy="53245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A295E377-5DB3-AC2A-E6A7-992F5B4614CA}"/>
              </a:ext>
            </a:extLst>
          </p:cNvPr>
          <p:cNvPicPr>
            <a:picLocks noChangeAspect="1"/>
          </p:cNvPicPr>
          <p:nvPr/>
        </p:nvPicPr>
        <p:blipFill>
          <a:blip r:embed="rId4"/>
          <a:stretch>
            <a:fillRect/>
          </a:stretch>
        </p:blipFill>
        <p:spPr>
          <a:xfrm>
            <a:off x="5968368" y="1156285"/>
            <a:ext cx="5838822" cy="3273845"/>
          </a:xfrm>
          <a:prstGeom prst="rect">
            <a:avLst/>
          </a:prstGeom>
        </p:spPr>
      </p:pic>
      <p:pic>
        <p:nvPicPr>
          <p:cNvPr id="5" name="Graphic 4" descr="Thumbs up sign with solid fill">
            <a:extLst>
              <a:ext uri="{FF2B5EF4-FFF2-40B4-BE49-F238E27FC236}">
                <a16:creationId xmlns:a16="http://schemas.microsoft.com/office/drawing/2014/main" id="{DE87FD59-02CE-4398-8384-27CE5A1AB01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59807" y="4572082"/>
            <a:ext cx="727003" cy="727003"/>
          </a:xfrm>
          <a:prstGeom prst="rect">
            <a:avLst/>
          </a:prstGeom>
        </p:spPr>
      </p:pic>
      <p:sp>
        <p:nvSpPr>
          <p:cNvPr id="6" name="TextBox 5">
            <a:extLst>
              <a:ext uri="{FF2B5EF4-FFF2-40B4-BE49-F238E27FC236}">
                <a16:creationId xmlns:a16="http://schemas.microsoft.com/office/drawing/2014/main" id="{1C66D7B6-82D8-6710-489E-0CC7747D1533}"/>
              </a:ext>
            </a:extLst>
          </p:cNvPr>
          <p:cNvSpPr txBox="1"/>
          <p:nvPr/>
        </p:nvSpPr>
        <p:spPr>
          <a:xfrm>
            <a:off x="7013915" y="4652754"/>
            <a:ext cx="4793275"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213955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D8E21-5B31-0AF4-6CEB-202523E7FB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3D16D90-3B41-A305-DF61-A2AA535CB3E2}"/>
              </a:ext>
            </a:extLst>
          </p:cNvPr>
          <p:cNvSpPr txBox="1"/>
          <p:nvPr/>
        </p:nvSpPr>
        <p:spPr>
          <a:xfrm>
            <a:off x="125730" y="134273"/>
            <a:ext cx="82981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Computer aided design (CAD)</a:t>
            </a:r>
          </a:p>
        </p:txBody>
      </p:sp>
      <p:sp>
        <p:nvSpPr>
          <p:cNvPr id="4" name="Rectangle 3">
            <a:extLst>
              <a:ext uri="{FF2B5EF4-FFF2-40B4-BE49-F238E27FC236}">
                <a16:creationId xmlns:a16="http://schemas.microsoft.com/office/drawing/2014/main" id="{F2549057-208C-8FD9-E22A-2FE804FA819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9AE37B9B-EA67-489B-C7A2-F6D026FD5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graphicFrame>
        <p:nvGraphicFramePr>
          <p:cNvPr id="7" name="Table 6">
            <a:extLst>
              <a:ext uri="{FF2B5EF4-FFF2-40B4-BE49-F238E27FC236}">
                <a16:creationId xmlns:a16="http://schemas.microsoft.com/office/drawing/2014/main" id="{EE713294-0D4E-69F4-7CF8-E65F590714D3}"/>
              </a:ext>
            </a:extLst>
          </p:cNvPr>
          <p:cNvGraphicFramePr>
            <a:graphicFrameLocks noGrp="1"/>
          </p:cNvGraphicFramePr>
          <p:nvPr>
            <p:extLst>
              <p:ext uri="{D42A27DB-BD31-4B8C-83A1-F6EECF244321}">
                <p14:modId xmlns:p14="http://schemas.microsoft.com/office/powerpoint/2010/main" val="3216179235"/>
              </p:ext>
            </p:extLst>
          </p:nvPr>
        </p:nvGraphicFramePr>
        <p:xfrm>
          <a:off x="838200" y="2218214"/>
          <a:ext cx="10515600" cy="3566160"/>
        </p:xfrm>
        <a:graphic>
          <a:graphicData uri="http://schemas.openxmlformats.org/drawingml/2006/table">
            <a:tbl>
              <a:tblPr/>
              <a:tblGrid>
                <a:gridCol w="5257800">
                  <a:extLst>
                    <a:ext uri="{9D8B030D-6E8A-4147-A177-3AD203B41FA5}">
                      <a16:colId xmlns:a16="http://schemas.microsoft.com/office/drawing/2014/main" val="1644708841"/>
                    </a:ext>
                  </a:extLst>
                </a:gridCol>
                <a:gridCol w="5257800">
                  <a:extLst>
                    <a:ext uri="{9D8B030D-6E8A-4147-A177-3AD203B41FA5}">
                      <a16:colId xmlns:a16="http://schemas.microsoft.com/office/drawing/2014/main" val="3802272403"/>
                    </a:ext>
                  </a:extLst>
                </a:gridCol>
              </a:tblGrid>
              <a:tr h="0">
                <a:tc>
                  <a:txBody>
                    <a:bodyPr/>
                    <a:lstStyle/>
                    <a:p>
                      <a:pPr>
                        <a:buNone/>
                      </a:pPr>
                      <a:r>
                        <a:rPr lang="en-GB" b="1" dirty="0">
                          <a:solidFill>
                            <a:schemeClr val="bg1"/>
                          </a:solidFill>
                          <a:latin typeface="Segoe UI Variable Text" pitchFamily="2"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b="1" dirty="0">
                          <a:solidFill>
                            <a:schemeClr val="bg1"/>
                          </a:solidFill>
                          <a:latin typeface="Segoe UI Variable Text" pitchFamily="2"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530886584"/>
                  </a:ext>
                </a:extLst>
              </a:tr>
              <a:tr h="0">
                <a:tc>
                  <a:txBody>
                    <a:bodyPr/>
                    <a:lstStyle/>
                    <a:p>
                      <a:pPr>
                        <a:buNone/>
                      </a:pPr>
                      <a:r>
                        <a:rPr lang="en-GB" b="1" dirty="0">
                          <a:latin typeface="Segoe UI Variable Text" pitchFamily="2" charset="0"/>
                        </a:rPr>
                        <a:t>Highly accurate designs</a:t>
                      </a:r>
                      <a:r>
                        <a:rPr lang="en-GB" dirty="0">
                          <a:latin typeface="Segoe UI Variable Text" pitchFamily="2" charset="0"/>
                        </a:rPr>
                        <a:t> can be created with precise measurements.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Software can be expensive</a:t>
                      </a:r>
                      <a:r>
                        <a:rPr lang="en-GB" dirty="0">
                          <a:latin typeface="Segoe UI Variable Text" pitchFamily="2" charset="0"/>
                        </a:rPr>
                        <a:t> to purchase and maintain.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254178518"/>
                  </a:ext>
                </a:extLst>
              </a:tr>
              <a:tr h="0">
                <a:tc>
                  <a:txBody>
                    <a:bodyPr/>
                    <a:lstStyle/>
                    <a:p>
                      <a:pPr>
                        <a:buNone/>
                      </a:pPr>
                      <a:r>
                        <a:rPr lang="en-GB" b="1" dirty="0">
                          <a:latin typeface="Segoe UI Variable Text" pitchFamily="2" charset="0"/>
                        </a:rPr>
                        <a:t>Designs can be edited easily</a:t>
                      </a:r>
                      <a:r>
                        <a:rPr lang="en-GB" dirty="0">
                          <a:latin typeface="Segoe UI Variable Text" pitchFamily="2" charset="0"/>
                        </a:rPr>
                        <a:t> without needing to redraw the whole design.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Training is required</a:t>
                      </a:r>
                      <a:r>
                        <a:rPr lang="en-GB" dirty="0">
                          <a:latin typeface="Segoe UI Variable Text" pitchFamily="2" charset="0"/>
                        </a:rPr>
                        <a:t> to learn how to use the software effectively.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747546954"/>
                  </a:ext>
                </a:extLst>
              </a:tr>
              <a:tr h="0">
                <a:tc>
                  <a:txBody>
                    <a:bodyPr/>
                    <a:lstStyle/>
                    <a:p>
                      <a:pPr>
                        <a:buNone/>
                      </a:pPr>
                      <a:r>
                        <a:rPr lang="en-GB" b="1">
                          <a:latin typeface="Segoe UI Variable Text" pitchFamily="2" charset="0"/>
                        </a:rPr>
                        <a:t>Creates 3D models and visualisations</a:t>
                      </a:r>
                      <a:r>
                        <a:rPr lang="en-GB">
                          <a:latin typeface="Segoe UI Variable Text" pitchFamily="2" charset="0"/>
                        </a:rPr>
                        <a:t> to help designers see what the final product will look like.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a:latin typeface="Segoe UI Variable Text" pitchFamily="2" charset="0"/>
                        </a:rPr>
                        <a:t>Requires powerful computers</a:t>
                      </a:r>
                      <a:r>
                        <a:rPr lang="en-GB">
                          <a:latin typeface="Segoe UI Variable Text" pitchFamily="2" charset="0"/>
                        </a:rPr>
                        <a:t> to run some CAD programs smoothly.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267190718"/>
                  </a:ext>
                </a:extLst>
              </a:tr>
              <a:tr h="0">
                <a:tc>
                  <a:txBody>
                    <a:bodyPr/>
                    <a:lstStyle/>
                    <a:p>
                      <a:pPr>
                        <a:buNone/>
                      </a:pPr>
                      <a:r>
                        <a:rPr lang="en-GB" b="1" dirty="0">
                          <a:latin typeface="Segoe UI Variable Text" pitchFamily="2" charset="0"/>
                        </a:rPr>
                        <a:t>Saves time</a:t>
                      </a:r>
                      <a:r>
                        <a:rPr lang="en-GB" dirty="0">
                          <a:latin typeface="Segoe UI Variable Text" pitchFamily="2" charset="0"/>
                        </a:rPr>
                        <a:t> because designs can be copied, modified, and reused.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Technical problems</a:t>
                      </a:r>
                      <a:r>
                        <a:rPr lang="en-GB" dirty="0">
                          <a:latin typeface="Segoe UI Variable Text" pitchFamily="2" charset="0"/>
                        </a:rPr>
                        <a:t> such as software crashes could result in lost work if files are not saved.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92989926"/>
                  </a:ext>
                </a:extLst>
              </a:tr>
              <a:tr h="0">
                <a:tc>
                  <a:txBody>
                    <a:bodyPr/>
                    <a:lstStyle/>
                    <a:p>
                      <a:pPr>
                        <a:buNone/>
                      </a:pPr>
                      <a:r>
                        <a:rPr lang="en-GB" b="1" dirty="0">
                          <a:latin typeface="Segoe UI Variable Text" pitchFamily="2" charset="0"/>
                        </a:rPr>
                        <a:t>Designs can be shared digitally</a:t>
                      </a:r>
                      <a:r>
                        <a:rPr lang="en-GB" dirty="0">
                          <a:latin typeface="Segoe UI Variable Text" pitchFamily="2" charset="0"/>
                        </a:rPr>
                        <a:t> with other designers or manufacturers.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Over-reliance on software</a:t>
                      </a:r>
                      <a:r>
                        <a:rPr lang="en-GB" dirty="0">
                          <a:latin typeface="Segoe UI Variable Text" pitchFamily="2" charset="0"/>
                        </a:rPr>
                        <a:t> may reduce traditional drawing skills.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44142757"/>
                  </a:ext>
                </a:extLst>
              </a:tr>
            </a:tbl>
          </a:graphicData>
        </a:graphic>
      </p:graphicFrame>
      <p:pic>
        <p:nvPicPr>
          <p:cNvPr id="8" name="Graphic 7" descr="Thumbs up sign with solid fill">
            <a:extLst>
              <a:ext uri="{FF2B5EF4-FFF2-40B4-BE49-F238E27FC236}">
                <a16:creationId xmlns:a16="http://schemas.microsoft.com/office/drawing/2014/main" id="{CE31D155-CABC-96F3-B9BF-3068DB81BEE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58833" y="1133563"/>
            <a:ext cx="727003" cy="727003"/>
          </a:xfrm>
          <a:prstGeom prst="rect">
            <a:avLst/>
          </a:prstGeom>
        </p:spPr>
      </p:pic>
      <p:sp>
        <p:nvSpPr>
          <p:cNvPr id="10" name="TextBox 9">
            <a:extLst>
              <a:ext uri="{FF2B5EF4-FFF2-40B4-BE49-F238E27FC236}">
                <a16:creationId xmlns:a16="http://schemas.microsoft.com/office/drawing/2014/main" id="{5886E79E-5078-55CB-D17D-3EF612C767B1}"/>
              </a:ext>
            </a:extLst>
          </p:cNvPr>
          <p:cNvSpPr txBox="1"/>
          <p:nvPr/>
        </p:nvSpPr>
        <p:spPr>
          <a:xfrm>
            <a:off x="6912941" y="1214235"/>
            <a:ext cx="4894249"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487465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669EC-5DE6-1597-2FF2-4512FB039B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C9A542C-F709-888A-291F-FD9E49D71367}"/>
              </a:ext>
            </a:extLst>
          </p:cNvPr>
          <p:cNvSpPr txBox="1"/>
          <p:nvPr/>
        </p:nvSpPr>
        <p:spPr>
          <a:xfrm>
            <a:off x="125730" y="134273"/>
            <a:ext cx="93611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Computer aided manufacturing (CAM)</a:t>
            </a:r>
          </a:p>
        </p:txBody>
      </p:sp>
      <p:sp>
        <p:nvSpPr>
          <p:cNvPr id="4" name="Rectangle 3">
            <a:extLst>
              <a:ext uri="{FF2B5EF4-FFF2-40B4-BE49-F238E27FC236}">
                <a16:creationId xmlns:a16="http://schemas.microsoft.com/office/drawing/2014/main" id="{8AB52E6F-86C3-C06F-5201-F9D8F054A1C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50410CA5-47F5-6A98-A4F6-E502BB4897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0942E61-A478-6D03-4698-B9508ECE8D26}"/>
              </a:ext>
            </a:extLst>
          </p:cNvPr>
          <p:cNvSpPr txBox="1"/>
          <p:nvPr/>
        </p:nvSpPr>
        <p:spPr>
          <a:xfrm>
            <a:off x="224790" y="1156284"/>
            <a:ext cx="5396866" cy="1754326"/>
          </a:xfrm>
          <a:prstGeom prst="rect">
            <a:avLst/>
          </a:prstGeom>
          <a:noFill/>
        </p:spPr>
        <p:txBody>
          <a:bodyPr wrap="square">
            <a:spAutoFit/>
          </a:bodyPr>
          <a:lstStyle/>
          <a:p>
            <a:r>
              <a:rPr lang="en-GB" sz="2400" b="1" dirty="0">
                <a:latin typeface="Segoe UI Variable Text" pitchFamily="2" charset="0"/>
              </a:rPr>
              <a:t>What is meant by Computer aided manufacturing (CAM)?</a:t>
            </a:r>
          </a:p>
          <a:p>
            <a:endParaRPr lang="en-GB" sz="2400" b="1" dirty="0">
              <a:latin typeface="Segoe UI Variable Text" pitchFamily="2" charset="0"/>
            </a:endParaRPr>
          </a:p>
          <a:p>
            <a:r>
              <a:rPr lang="en-GB" dirty="0">
                <a:latin typeface="Segoe UI Variable Text" pitchFamily="2" charset="0"/>
              </a:rPr>
              <a:t>Software used to control manufacturing machines and production processes.</a:t>
            </a:r>
          </a:p>
        </p:txBody>
      </p:sp>
      <p:sp>
        <p:nvSpPr>
          <p:cNvPr id="9" name="TextBox 8">
            <a:extLst>
              <a:ext uri="{FF2B5EF4-FFF2-40B4-BE49-F238E27FC236}">
                <a16:creationId xmlns:a16="http://schemas.microsoft.com/office/drawing/2014/main" id="{47EBA191-6640-C87F-819B-A977F80756AF}"/>
              </a:ext>
            </a:extLst>
          </p:cNvPr>
          <p:cNvSpPr txBox="1"/>
          <p:nvPr/>
        </p:nvSpPr>
        <p:spPr>
          <a:xfrm>
            <a:off x="260983" y="3104751"/>
            <a:ext cx="5353048" cy="400110"/>
          </a:xfrm>
          <a:prstGeom prst="rect">
            <a:avLst/>
          </a:prstGeom>
          <a:noFill/>
        </p:spPr>
        <p:txBody>
          <a:bodyPr wrap="square">
            <a:spAutoFit/>
          </a:bodyPr>
          <a:lstStyle/>
          <a:p>
            <a:r>
              <a:rPr lang="en-GB" sz="2000" b="1" dirty="0">
                <a:latin typeface="Segoe UI Variable Text" pitchFamily="2" charset="0"/>
              </a:rPr>
              <a:t>Why is it specialist software?</a:t>
            </a:r>
            <a:endParaRPr lang="en-GB" sz="1600" dirty="0"/>
          </a:p>
        </p:txBody>
      </p:sp>
      <p:sp>
        <p:nvSpPr>
          <p:cNvPr id="11" name="TextBox 10">
            <a:extLst>
              <a:ext uri="{FF2B5EF4-FFF2-40B4-BE49-F238E27FC236}">
                <a16:creationId xmlns:a16="http://schemas.microsoft.com/office/drawing/2014/main" id="{F8A05197-65E1-DAE2-E135-36EFA2CF9361}"/>
              </a:ext>
            </a:extLst>
          </p:cNvPr>
          <p:cNvSpPr txBox="1"/>
          <p:nvPr/>
        </p:nvSpPr>
        <p:spPr>
          <a:xfrm>
            <a:off x="260983" y="3643875"/>
            <a:ext cx="5615941" cy="646331"/>
          </a:xfrm>
          <a:prstGeom prst="rect">
            <a:avLst/>
          </a:prstGeom>
          <a:noFill/>
        </p:spPr>
        <p:txBody>
          <a:bodyPr wrap="square">
            <a:spAutoFit/>
          </a:bodyPr>
          <a:lstStyle/>
          <a:p>
            <a:r>
              <a:rPr lang="en-GB" dirty="0">
                <a:latin typeface="Segoe UI Variable Text" pitchFamily="2" charset="0"/>
              </a:rPr>
              <a:t>Used in manufacturing to automate and control machinery during production.</a:t>
            </a:r>
          </a:p>
        </p:txBody>
      </p:sp>
      <p:sp>
        <p:nvSpPr>
          <p:cNvPr id="12" name="Rectangle 11">
            <a:extLst>
              <a:ext uri="{FF2B5EF4-FFF2-40B4-BE49-F238E27FC236}">
                <a16:creationId xmlns:a16="http://schemas.microsoft.com/office/drawing/2014/main" id="{75FD43A0-F90C-51C2-6A17-DE09501B6590}"/>
              </a:ext>
            </a:extLst>
          </p:cNvPr>
          <p:cNvSpPr/>
          <p:nvPr/>
        </p:nvSpPr>
        <p:spPr>
          <a:xfrm>
            <a:off x="327653" y="4687713"/>
            <a:ext cx="5294003" cy="1598955"/>
          </a:xfrm>
          <a:prstGeom prst="rect">
            <a:avLst/>
          </a:prstGeom>
          <a:solidFill>
            <a:schemeClr val="bg1">
              <a:lumMod val="95000"/>
            </a:schemeClr>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Segoe UI Variable Text" pitchFamily="2" charset="0"/>
              </a:rPr>
              <a:t>Learning in Context: Car production</a:t>
            </a:r>
          </a:p>
          <a:p>
            <a:endParaRPr lang="en-GB" dirty="0"/>
          </a:p>
          <a:p>
            <a:r>
              <a:rPr lang="en-GB" dirty="0">
                <a:solidFill>
                  <a:schemeClr val="tx1"/>
                </a:solidFill>
                <a:latin typeface="Segoe UI Variable Text" pitchFamily="2" charset="0"/>
              </a:rPr>
              <a:t>A car factory uses CAM software to control machines that cut or shape metal parts based on CAD designs..</a:t>
            </a:r>
            <a:endParaRPr lang="en-GB" dirty="0"/>
          </a:p>
        </p:txBody>
      </p:sp>
      <p:cxnSp>
        <p:nvCxnSpPr>
          <p:cNvPr id="13" name="Straight Connector 12">
            <a:extLst>
              <a:ext uri="{FF2B5EF4-FFF2-40B4-BE49-F238E27FC236}">
                <a16:creationId xmlns:a16="http://schemas.microsoft.com/office/drawing/2014/main" id="{61715D69-945F-A241-3366-A92890466827}"/>
              </a:ext>
            </a:extLst>
          </p:cNvPr>
          <p:cNvCxnSpPr>
            <a:cxnSpLocks/>
          </p:cNvCxnSpPr>
          <p:nvPr/>
        </p:nvCxnSpPr>
        <p:spPr>
          <a:xfrm>
            <a:off x="5840731" y="1156284"/>
            <a:ext cx="0" cy="53245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865C4C83-D59B-B328-B666-0AD26444F419}"/>
              </a:ext>
            </a:extLst>
          </p:cNvPr>
          <p:cNvPicPr>
            <a:picLocks noChangeAspect="1"/>
          </p:cNvPicPr>
          <p:nvPr/>
        </p:nvPicPr>
        <p:blipFill>
          <a:blip r:embed="rId4"/>
          <a:stretch>
            <a:fillRect/>
          </a:stretch>
        </p:blipFill>
        <p:spPr>
          <a:xfrm>
            <a:off x="6067431" y="1156283"/>
            <a:ext cx="5739757" cy="3228613"/>
          </a:xfrm>
          <a:prstGeom prst="rect">
            <a:avLst/>
          </a:prstGeom>
        </p:spPr>
      </p:pic>
      <p:pic>
        <p:nvPicPr>
          <p:cNvPr id="6" name="Graphic 5" descr="Thumbs up sign with solid fill">
            <a:extLst>
              <a:ext uri="{FF2B5EF4-FFF2-40B4-BE49-F238E27FC236}">
                <a16:creationId xmlns:a16="http://schemas.microsoft.com/office/drawing/2014/main" id="{1A8D5B26-D0AC-4278-2CC3-35A3F106836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96000" y="4549465"/>
            <a:ext cx="727003" cy="727003"/>
          </a:xfrm>
          <a:prstGeom prst="rect">
            <a:avLst/>
          </a:prstGeom>
        </p:spPr>
      </p:pic>
      <p:sp>
        <p:nvSpPr>
          <p:cNvPr id="7" name="TextBox 6">
            <a:extLst>
              <a:ext uri="{FF2B5EF4-FFF2-40B4-BE49-F238E27FC236}">
                <a16:creationId xmlns:a16="http://schemas.microsoft.com/office/drawing/2014/main" id="{55099C93-FEA7-827E-B4E8-B2422145C903}"/>
              </a:ext>
            </a:extLst>
          </p:cNvPr>
          <p:cNvSpPr txBox="1"/>
          <p:nvPr/>
        </p:nvSpPr>
        <p:spPr>
          <a:xfrm>
            <a:off x="7050108" y="4630137"/>
            <a:ext cx="4757080"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3802873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B0FE8-C4A3-8B75-C158-5C7F04E7CE4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755ECDC-DE1C-7153-44F1-2CAE1BC76539}"/>
              </a:ext>
            </a:extLst>
          </p:cNvPr>
          <p:cNvSpPr txBox="1"/>
          <p:nvPr/>
        </p:nvSpPr>
        <p:spPr>
          <a:xfrm>
            <a:off x="125730" y="134273"/>
            <a:ext cx="93611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Computer aided manufacturing (CAM)</a:t>
            </a:r>
          </a:p>
        </p:txBody>
      </p:sp>
      <p:sp>
        <p:nvSpPr>
          <p:cNvPr id="4" name="Rectangle 3">
            <a:extLst>
              <a:ext uri="{FF2B5EF4-FFF2-40B4-BE49-F238E27FC236}">
                <a16:creationId xmlns:a16="http://schemas.microsoft.com/office/drawing/2014/main" id="{41886D0C-D1F1-C4DB-EEE3-31B01A7DA70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64E488BC-5BE8-0880-8BAC-DCD4ED84E2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graphicFrame>
        <p:nvGraphicFramePr>
          <p:cNvPr id="8" name="Table 7">
            <a:extLst>
              <a:ext uri="{FF2B5EF4-FFF2-40B4-BE49-F238E27FC236}">
                <a16:creationId xmlns:a16="http://schemas.microsoft.com/office/drawing/2014/main" id="{3195A76B-0A72-B14F-3553-FE8EDB747B36}"/>
              </a:ext>
            </a:extLst>
          </p:cNvPr>
          <p:cNvGraphicFramePr>
            <a:graphicFrameLocks noGrp="1"/>
          </p:cNvGraphicFramePr>
          <p:nvPr>
            <p:extLst>
              <p:ext uri="{D42A27DB-BD31-4B8C-83A1-F6EECF244321}">
                <p14:modId xmlns:p14="http://schemas.microsoft.com/office/powerpoint/2010/main" val="3285080494"/>
              </p:ext>
            </p:extLst>
          </p:nvPr>
        </p:nvGraphicFramePr>
        <p:xfrm>
          <a:off x="838200" y="2218214"/>
          <a:ext cx="10515600" cy="3566160"/>
        </p:xfrm>
        <a:graphic>
          <a:graphicData uri="http://schemas.openxmlformats.org/drawingml/2006/table">
            <a:tbl>
              <a:tblPr/>
              <a:tblGrid>
                <a:gridCol w="5257800">
                  <a:extLst>
                    <a:ext uri="{9D8B030D-6E8A-4147-A177-3AD203B41FA5}">
                      <a16:colId xmlns:a16="http://schemas.microsoft.com/office/drawing/2014/main" val="3163385050"/>
                    </a:ext>
                  </a:extLst>
                </a:gridCol>
                <a:gridCol w="5257800">
                  <a:extLst>
                    <a:ext uri="{9D8B030D-6E8A-4147-A177-3AD203B41FA5}">
                      <a16:colId xmlns:a16="http://schemas.microsoft.com/office/drawing/2014/main" val="3412310914"/>
                    </a:ext>
                  </a:extLst>
                </a:gridCol>
              </a:tblGrid>
              <a:tr h="0">
                <a:tc>
                  <a:txBody>
                    <a:bodyPr/>
                    <a:lstStyle/>
                    <a:p>
                      <a:pPr>
                        <a:buNone/>
                      </a:pPr>
                      <a:r>
                        <a:rPr lang="en-GB" b="1" dirty="0">
                          <a:solidFill>
                            <a:schemeClr val="bg1"/>
                          </a:solidFill>
                          <a:latin typeface="Segoe UI Variable Text" pitchFamily="2"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b="1" dirty="0">
                          <a:solidFill>
                            <a:schemeClr val="bg1"/>
                          </a:solidFill>
                          <a:latin typeface="Segoe UI Variable Text" pitchFamily="2"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013906986"/>
                  </a:ext>
                </a:extLst>
              </a:tr>
              <a:tr h="0">
                <a:tc>
                  <a:txBody>
                    <a:bodyPr/>
                    <a:lstStyle/>
                    <a:p>
                      <a:pPr>
                        <a:buNone/>
                      </a:pPr>
                      <a:r>
                        <a:rPr lang="en-GB" b="1" dirty="0">
                          <a:latin typeface="Segoe UI Variable Text" pitchFamily="2" charset="0"/>
                        </a:rPr>
                        <a:t>Produces products very accurately</a:t>
                      </a:r>
                      <a:r>
                        <a:rPr lang="en-GB" dirty="0">
                          <a:latin typeface="Segoe UI Variable Text" pitchFamily="2" charset="0"/>
                        </a:rPr>
                        <a:t> because machines follow precise computer instructions.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Machines and software can be very expensive</a:t>
                      </a:r>
                      <a:r>
                        <a:rPr lang="en-GB" dirty="0">
                          <a:latin typeface="Segoe UI Variable Text" pitchFamily="2" charset="0"/>
                        </a:rPr>
                        <a:t> to buy and maintain.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529735528"/>
                  </a:ext>
                </a:extLst>
              </a:tr>
              <a:tr h="0">
                <a:tc>
                  <a:txBody>
                    <a:bodyPr/>
                    <a:lstStyle/>
                    <a:p>
                      <a:pPr>
                        <a:buNone/>
                      </a:pPr>
                      <a:r>
                        <a:rPr lang="en-GB" b="1" dirty="0">
                          <a:latin typeface="Segoe UI Variable Text" pitchFamily="2" charset="0"/>
                        </a:rPr>
                        <a:t>Speeds up production</a:t>
                      </a:r>
                      <a:r>
                        <a:rPr lang="en-GB" dirty="0">
                          <a:latin typeface="Segoe UI Variable Text" pitchFamily="2" charset="0"/>
                        </a:rPr>
                        <a:t> as machines can work quickly and continuously.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a:latin typeface="Segoe UI Variable Text" pitchFamily="2" charset="0"/>
                        </a:rPr>
                        <a:t>Workers may need specialist training</a:t>
                      </a:r>
                      <a:r>
                        <a:rPr lang="en-GB">
                          <a:latin typeface="Segoe UI Variable Text" pitchFamily="2" charset="0"/>
                        </a:rPr>
                        <a:t> to operate and manage the systems.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051707862"/>
                  </a:ext>
                </a:extLst>
              </a:tr>
              <a:tr h="0">
                <a:tc>
                  <a:txBody>
                    <a:bodyPr/>
                    <a:lstStyle/>
                    <a:p>
                      <a:pPr>
                        <a:buNone/>
                      </a:pPr>
                      <a:r>
                        <a:rPr lang="en-GB" b="1" dirty="0">
                          <a:latin typeface="Segoe UI Variable Text" pitchFamily="2" charset="0"/>
                        </a:rPr>
                        <a:t>Produces consistent products</a:t>
                      </a:r>
                      <a:r>
                        <a:rPr lang="en-GB" dirty="0">
                          <a:latin typeface="Segoe UI Variable Text" pitchFamily="2" charset="0"/>
                        </a:rPr>
                        <a:t> with the same quality each time.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Technical faults</a:t>
                      </a:r>
                      <a:r>
                        <a:rPr lang="en-GB" dirty="0">
                          <a:latin typeface="Segoe UI Variable Text" pitchFamily="2" charset="0"/>
                        </a:rPr>
                        <a:t> can stop the production line if machines fail.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65853729"/>
                  </a:ext>
                </a:extLst>
              </a:tr>
              <a:tr h="0">
                <a:tc>
                  <a:txBody>
                    <a:bodyPr/>
                    <a:lstStyle/>
                    <a:p>
                      <a:pPr>
                        <a:buNone/>
                      </a:pPr>
                      <a:r>
                        <a:rPr lang="en-GB" b="1" dirty="0">
                          <a:latin typeface="Segoe UI Variable Text" pitchFamily="2" charset="0"/>
                        </a:rPr>
                        <a:t>Reduces human error</a:t>
                      </a:r>
                      <a:r>
                        <a:rPr lang="en-GB" dirty="0">
                          <a:latin typeface="Segoe UI Variable Text" pitchFamily="2" charset="0"/>
                        </a:rPr>
                        <a:t> because manufacturing processes are automated.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Less need for manual labour</a:t>
                      </a:r>
                      <a:r>
                        <a:rPr lang="en-GB" dirty="0">
                          <a:latin typeface="Segoe UI Variable Text" pitchFamily="2" charset="0"/>
                        </a:rPr>
                        <a:t>, which may reduce some jobs.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144712207"/>
                  </a:ext>
                </a:extLst>
              </a:tr>
              <a:tr h="0">
                <a:tc>
                  <a:txBody>
                    <a:bodyPr/>
                    <a:lstStyle/>
                    <a:p>
                      <a:pPr>
                        <a:buNone/>
                      </a:pPr>
                      <a:r>
                        <a:rPr lang="en-GB" b="1" dirty="0">
                          <a:latin typeface="Segoe UI Variable Text" pitchFamily="2" charset="0"/>
                        </a:rPr>
                        <a:t>Works well with CAD software</a:t>
                      </a:r>
                      <a:r>
                        <a:rPr lang="en-GB" dirty="0">
                          <a:latin typeface="Segoe UI Variable Text" pitchFamily="2" charset="0"/>
                        </a:rPr>
                        <a:t> by using digital designs to manufacture products automatically.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Initial setup can take time</a:t>
                      </a:r>
                      <a:r>
                        <a:rPr lang="en-GB" dirty="0">
                          <a:latin typeface="Segoe UI Variable Text" pitchFamily="2" charset="0"/>
                        </a:rPr>
                        <a:t> to program machines and prepare designs.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732656951"/>
                  </a:ext>
                </a:extLst>
              </a:tr>
            </a:tbl>
          </a:graphicData>
        </a:graphic>
      </p:graphicFrame>
      <p:pic>
        <p:nvPicPr>
          <p:cNvPr id="10" name="Graphic 9" descr="Thumbs up sign with solid fill">
            <a:extLst>
              <a:ext uri="{FF2B5EF4-FFF2-40B4-BE49-F238E27FC236}">
                <a16:creationId xmlns:a16="http://schemas.microsoft.com/office/drawing/2014/main" id="{FF4A04B4-74FD-F1DC-46E3-E1C3E1D2A58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96002" y="1218705"/>
            <a:ext cx="727003" cy="727003"/>
          </a:xfrm>
          <a:prstGeom prst="rect">
            <a:avLst/>
          </a:prstGeom>
        </p:spPr>
      </p:pic>
      <p:sp>
        <p:nvSpPr>
          <p:cNvPr id="14" name="TextBox 13">
            <a:extLst>
              <a:ext uri="{FF2B5EF4-FFF2-40B4-BE49-F238E27FC236}">
                <a16:creationId xmlns:a16="http://schemas.microsoft.com/office/drawing/2014/main" id="{3AD2D0BF-F136-ED0C-4379-38D2E76B2BFF}"/>
              </a:ext>
            </a:extLst>
          </p:cNvPr>
          <p:cNvSpPr txBox="1"/>
          <p:nvPr/>
        </p:nvSpPr>
        <p:spPr>
          <a:xfrm>
            <a:off x="7050110" y="1299377"/>
            <a:ext cx="4757080"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Q4 of</a:t>
            </a:r>
            <a:r>
              <a:rPr lang="en-GB" dirty="0">
                <a:latin typeface="Segoe UI Variable Text" pitchFamily="2" charset="0"/>
              </a:rPr>
              <a:t> </a:t>
            </a:r>
            <a:r>
              <a:rPr lang="en-GB" b="1" dirty="0">
                <a:latin typeface="Segoe UI Variable Text" pitchFamily="2" charset="0"/>
              </a:rPr>
              <a:t>Task 1</a:t>
            </a:r>
            <a:r>
              <a:rPr lang="en-GB" dirty="0">
                <a:latin typeface="Segoe UI Variable Text" pitchFamily="2" charset="0"/>
              </a:rPr>
              <a:t> in the student workbook</a:t>
            </a:r>
          </a:p>
        </p:txBody>
      </p:sp>
    </p:spTree>
    <p:extLst>
      <p:ext uri="{BB962C8B-B14F-4D97-AF65-F5344CB8AC3E}">
        <p14:creationId xmlns:p14="http://schemas.microsoft.com/office/powerpoint/2010/main" val="1784718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48A92-985C-2065-1115-1FE43AF9F0B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FE3E001-CDBB-3619-F078-DAD250D48492}"/>
              </a:ext>
            </a:extLst>
          </p:cNvPr>
          <p:cNvSpPr txBox="1"/>
          <p:nvPr/>
        </p:nvSpPr>
        <p:spPr>
          <a:xfrm>
            <a:off x="125730" y="134273"/>
            <a:ext cx="720090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Open-source software</a:t>
            </a:r>
          </a:p>
        </p:txBody>
      </p:sp>
      <p:sp>
        <p:nvSpPr>
          <p:cNvPr id="4" name="Rectangle 3">
            <a:extLst>
              <a:ext uri="{FF2B5EF4-FFF2-40B4-BE49-F238E27FC236}">
                <a16:creationId xmlns:a16="http://schemas.microsoft.com/office/drawing/2014/main" id="{192189BD-A592-AF0E-47CB-C05265A7469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E50EF3CA-8199-8777-DB60-7F71F5536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14" name="Straight Connector 13">
            <a:extLst>
              <a:ext uri="{FF2B5EF4-FFF2-40B4-BE49-F238E27FC236}">
                <a16:creationId xmlns:a16="http://schemas.microsoft.com/office/drawing/2014/main" id="{4DF51A0C-04E8-F13E-DE1E-68EDBEBCC86F}"/>
              </a:ext>
            </a:extLst>
          </p:cNvPr>
          <p:cNvCxnSpPr>
            <a:cxnSpLocks/>
          </p:cNvCxnSpPr>
          <p:nvPr/>
        </p:nvCxnSpPr>
        <p:spPr>
          <a:xfrm>
            <a:off x="6035040" y="1236294"/>
            <a:ext cx="0" cy="53245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83B17A68-F8B9-B5CD-E185-3459896EFB74}"/>
              </a:ext>
            </a:extLst>
          </p:cNvPr>
          <p:cNvSpPr txBox="1"/>
          <p:nvPr/>
        </p:nvSpPr>
        <p:spPr>
          <a:xfrm>
            <a:off x="224790" y="1156284"/>
            <a:ext cx="5871210" cy="1754326"/>
          </a:xfrm>
          <a:prstGeom prst="rect">
            <a:avLst/>
          </a:prstGeom>
          <a:noFill/>
        </p:spPr>
        <p:txBody>
          <a:bodyPr wrap="square">
            <a:spAutoFit/>
          </a:bodyPr>
          <a:lstStyle/>
          <a:p>
            <a:r>
              <a:rPr lang="en-GB" sz="2400" b="1" dirty="0">
                <a:latin typeface="Segoe UI Variable Text" pitchFamily="2" charset="0"/>
              </a:rPr>
              <a:t>What is meant by open-source software?</a:t>
            </a:r>
          </a:p>
          <a:p>
            <a:endParaRPr lang="en-GB" sz="2400" b="1" dirty="0">
              <a:latin typeface="Segoe UI Variable Text" pitchFamily="2" charset="0"/>
            </a:endParaRPr>
          </a:p>
          <a:p>
            <a:r>
              <a:rPr lang="en-GB" b="1" dirty="0">
                <a:latin typeface="Segoe UI Variable Text" pitchFamily="2" charset="0"/>
                <a:cs typeface="Segoe UI" panose="020B0502040204020203" pitchFamily="34" charset="0"/>
              </a:rPr>
              <a:t>Open-source software </a:t>
            </a:r>
            <a:r>
              <a:rPr lang="en-GB" dirty="0">
                <a:latin typeface="Segoe UI Variable Text" pitchFamily="2" charset="0"/>
                <a:cs typeface="Segoe UI" panose="020B0502040204020203" pitchFamily="34" charset="0"/>
              </a:rPr>
              <a:t>is software that is distributed with its source code made available to the public. </a:t>
            </a:r>
          </a:p>
        </p:txBody>
      </p:sp>
      <p:sp>
        <p:nvSpPr>
          <p:cNvPr id="7" name="TextBox 6">
            <a:extLst>
              <a:ext uri="{FF2B5EF4-FFF2-40B4-BE49-F238E27FC236}">
                <a16:creationId xmlns:a16="http://schemas.microsoft.com/office/drawing/2014/main" id="{1F76840F-297B-4E70-3E8E-04E225464F15}"/>
              </a:ext>
            </a:extLst>
          </p:cNvPr>
          <p:cNvSpPr txBox="1"/>
          <p:nvPr/>
        </p:nvSpPr>
        <p:spPr>
          <a:xfrm>
            <a:off x="240037" y="3108382"/>
            <a:ext cx="5353048" cy="400110"/>
          </a:xfrm>
          <a:prstGeom prst="rect">
            <a:avLst/>
          </a:prstGeom>
          <a:noFill/>
        </p:spPr>
        <p:txBody>
          <a:bodyPr wrap="square">
            <a:spAutoFit/>
          </a:bodyPr>
          <a:lstStyle/>
          <a:p>
            <a:r>
              <a:rPr lang="en-GB" sz="2000" b="1" dirty="0">
                <a:latin typeface="Segoe UI Variable Text" pitchFamily="2" charset="0"/>
              </a:rPr>
              <a:t>What does it do?</a:t>
            </a:r>
            <a:endParaRPr lang="en-GB" sz="1600" dirty="0"/>
          </a:p>
        </p:txBody>
      </p:sp>
      <p:sp>
        <p:nvSpPr>
          <p:cNvPr id="9" name="TextBox 8">
            <a:extLst>
              <a:ext uri="{FF2B5EF4-FFF2-40B4-BE49-F238E27FC236}">
                <a16:creationId xmlns:a16="http://schemas.microsoft.com/office/drawing/2014/main" id="{8DF379F7-FC4E-2AA6-54ED-2C0FA4A67123}"/>
              </a:ext>
            </a:extLst>
          </p:cNvPr>
          <p:cNvSpPr txBox="1"/>
          <p:nvPr/>
        </p:nvSpPr>
        <p:spPr>
          <a:xfrm>
            <a:off x="224790" y="3577717"/>
            <a:ext cx="5577844" cy="2862322"/>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This allows users to view, modify, and distribute the software as they see fit, within the constraints of the license. </a:t>
            </a:r>
          </a:p>
          <a:p>
            <a:pPr marL="285750" indent="-285750">
              <a:buFont typeface="Arial" panose="020B0604020202020204" pitchFamily="34" charset="0"/>
              <a:buChar char="•"/>
            </a:pPr>
            <a:r>
              <a:rPr lang="en-GB" dirty="0">
                <a:latin typeface="Segoe UI Variable Text" pitchFamily="2" charset="0"/>
              </a:rPr>
              <a:t>This is different to proprietary software such as Microsoft which will hide the source code so it cannot be copied and resold as a separate product.</a:t>
            </a:r>
          </a:p>
          <a:p>
            <a:pPr marL="285750" indent="-285750">
              <a:buFont typeface="Arial" panose="020B0604020202020204" pitchFamily="34" charset="0"/>
              <a:buChar char="•"/>
            </a:pPr>
            <a:r>
              <a:rPr lang="en-GB" dirty="0">
                <a:latin typeface="Segoe UI Variable Text" pitchFamily="2" charset="0"/>
              </a:rPr>
              <a:t>There are open-source alternatives available for system software, application software and specialist software. </a:t>
            </a:r>
          </a:p>
        </p:txBody>
      </p:sp>
      <p:pic>
        <p:nvPicPr>
          <p:cNvPr id="2" name="Picture 1">
            <a:extLst>
              <a:ext uri="{FF2B5EF4-FFF2-40B4-BE49-F238E27FC236}">
                <a16:creationId xmlns:a16="http://schemas.microsoft.com/office/drawing/2014/main" id="{78CEDD3C-3C8F-A4B1-1D16-A8201C91963D}"/>
              </a:ext>
            </a:extLst>
          </p:cNvPr>
          <p:cNvPicPr>
            <a:picLocks noChangeAspect="1"/>
          </p:cNvPicPr>
          <p:nvPr/>
        </p:nvPicPr>
        <p:blipFill>
          <a:blip r:embed="rId4"/>
          <a:stretch>
            <a:fillRect/>
          </a:stretch>
        </p:blipFill>
        <p:spPr>
          <a:xfrm>
            <a:off x="6267446" y="1240388"/>
            <a:ext cx="5539743" cy="4154807"/>
          </a:xfrm>
          <a:prstGeom prst="rect">
            <a:avLst/>
          </a:prstGeom>
        </p:spPr>
      </p:pic>
      <p:sp>
        <p:nvSpPr>
          <p:cNvPr id="8" name="TextBox 7">
            <a:extLst>
              <a:ext uri="{FF2B5EF4-FFF2-40B4-BE49-F238E27FC236}">
                <a16:creationId xmlns:a16="http://schemas.microsoft.com/office/drawing/2014/main" id="{A36E90E9-12D5-F5D5-1CDA-1275CC882AA2}"/>
              </a:ext>
            </a:extLst>
          </p:cNvPr>
          <p:cNvSpPr txBox="1"/>
          <p:nvPr/>
        </p:nvSpPr>
        <p:spPr>
          <a:xfrm>
            <a:off x="6244589" y="5452622"/>
            <a:ext cx="6126480" cy="369332"/>
          </a:xfrm>
          <a:prstGeom prst="rect">
            <a:avLst/>
          </a:prstGeom>
          <a:noFill/>
        </p:spPr>
        <p:txBody>
          <a:bodyPr wrap="square">
            <a:spAutoFit/>
          </a:bodyPr>
          <a:lstStyle/>
          <a:p>
            <a:r>
              <a:rPr lang="en-GB" dirty="0">
                <a:latin typeface="Segoe UI Variable Text" pitchFamily="2" charset="0"/>
              </a:rPr>
              <a:t>Linux is a widely-used open-source operating system. </a:t>
            </a:r>
          </a:p>
        </p:txBody>
      </p:sp>
      <p:pic>
        <p:nvPicPr>
          <p:cNvPr id="6" name="Graphic 5" descr="Thumbs up sign with solid fill">
            <a:extLst>
              <a:ext uri="{FF2B5EF4-FFF2-40B4-BE49-F238E27FC236}">
                <a16:creationId xmlns:a16="http://schemas.microsoft.com/office/drawing/2014/main" id="{B446959F-14C8-937C-622F-848D2730BC3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09374" y="82531"/>
            <a:ext cx="727003" cy="727003"/>
          </a:xfrm>
          <a:prstGeom prst="rect">
            <a:avLst/>
          </a:prstGeom>
        </p:spPr>
      </p:pic>
      <p:sp>
        <p:nvSpPr>
          <p:cNvPr id="10" name="TextBox 9">
            <a:extLst>
              <a:ext uri="{FF2B5EF4-FFF2-40B4-BE49-F238E27FC236}">
                <a16:creationId xmlns:a16="http://schemas.microsoft.com/office/drawing/2014/main" id="{7FFE6FEA-83F3-CEDF-CA2F-80DFA8411B8D}"/>
              </a:ext>
            </a:extLst>
          </p:cNvPr>
          <p:cNvSpPr txBox="1"/>
          <p:nvPr/>
        </p:nvSpPr>
        <p:spPr>
          <a:xfrm>
            <a:off x="6563482" y="163203"/>
            <a:ext cx="524370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1317658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DE052-D9A6-E8C4-9493-6D9D3147A35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C00CB53-4BFD-B51A-E027-953C402F67D9}"/>
              </a:ext>
            </a:extLst>
          </p:cNvPr>
          <p:cNvSpPr txBox="1"/>
          <p:nvPr/>
        </p:nvSpPr>
        <p:spPr>
          <a:xfrm>
            <a:off x="125730" y="134273"/>
            <a:ext cx="720090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Open-source software</a:t>
            </a:r>
          </a:p>
        </p:txBody>
      </p:sp>
      <p:sp>
        <p:nvSpPr>
          <p:cNvPr id="4" name="Rectangle 3">
            <a:extLst>
              <a:ext uri="{FF2B5EF4-FFF2-40B4-BE49-F238E27FC236}">
                <a16:creationId xmlns:a16="http://schemas.microsoft.com/office/drawing/2014/main" id="{038A2AE9-6BCB-7EFA-E1EF-8EF3EA5D7CC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045D60E1-B304-B6EB-4C9D-B98319DFA5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6" name="Graphic 5" descr="Thumbs up sign with solid fill">
            <a:extLst>
              <a:ext uri="{FF2B5EF4-FFF2-40B4-BE49-F238E27FC236}">
                <a16:creationId xmlns:a16="http://schemas.microsoft.com/office/drawing/2014/main" id="{72A51036-3B8C-64A3-B1BF-3885C3B2F48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609375" y="1150125"/>
            <a:ext cx="727003" cy="727003"/>
          </a:xfrm>
          <a:prstGeom prst="rect">
            <a:avLst/>
          </a:prstGeom>
        </p:spPr>
      </p:pic>
      <p:sp>
        <p:nvSpPr>
          <p:cNvPr id="10" name="TextBox 9">
            <a:extLst>
              <a:ext uri="{FF2B5EF4-FFF2-40B4-BE49-F238E27FC236}">
                <a16:creationId xmlns:a16="http://schemas.microsoft.com/office/drawing/2014/main" id="{3D2102EB-26B3-920A-C150-95DC7BD46F22}"/>
              </a:ext>
            </a:extLst>
          </p:cNvPr>
          <p:cNvSpPr txBox="1"/>
          <p:nvPr/>
        </p:nvSpPr>
        <p:spPr>
          <a:xfrm>
            <a:off x="6563483" y="1230797"/>
            <a:ext cx="5243707"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Q5-6 of</a:t>
            </a:r>
            <a:r>
              <a:rPr lang="en-GB" dirty="0">
                <a:latin typeface="Segoe UI Variable Text" pitchFamily="2" charset="0"/>
              </a:rPr>
              <a:t> </a:t>
            </a:r>
            <a:r>
              <a:rPr lang="en-GB" b="1" dirty="0">
                <a:latin typeface="Segoe UI Variable Text" pitchFamily="2" charset="0"/>
              </a:rPr>
              <a:t>Task 1</a:t>
            </a:r>
            <a:r>
              <a:rPr lang="en-GB" dirty="0">
                <a:latin typeface="Segoe UI Variable Text" pitchFamily="2" charset="0"/>
              </a:rPr>
              <a:t> in the student workbook</a:t>
            </a:r>
          </a:p>
        </p:txBody>
      </p:sp>
      <p:graphicFrame>
        <p:nvGraphicFramePr>
          <p:cNvPr id="11" name="Table 10">
            <a:extLst>
              <a:ext uri="{FF2B5EF4-FFF2-40B4-BE49-F238E27FC236}">
                <a16:creationId xmlns:a16="http://schemas.microsoft.com/office/drawing/2014/main" id="{4FA22D6D-89DD-BD23-2D15-9BCD7DE2F8E1}"/>
              </a:ext>
            </a:extLst>
          </p:cNvPr>
          <p:cNvGraphicFramePr>
            <a:graphicFrameLocks noGrp="1"/>
          </p:cNvGraphicFramePr>
          <p:nvPr>
            <p:extLst>
              <p:ext uri="{D42A27DB-BD31-4B8C-83A1-F6EECF244321}">
                <p14:modId xmlns:p14="http://schemas.microsoft.com/office/powerpoint/2010/main" val="4056215265"/>
              </p:ext>
            </p:extLst>
          </p:nvPr>
        </p:nvGraphicFramePr>
        <p:xfrm>
          <a:off x="838200" y="2081054"/>
          <a:ext cx="10515600" cy="3840480"/>
        </p:xfrm>
        <a:graphic>
          <a:graphicData uri="http://schemas.openxmlformats.org/drawingml/2006/table">
            <a:tbl>
              <a:tblPr/>
              <a:tblGrid>
                <a:gridCol w="5257800">
                  <a:extLst>
                    <a:ext uri="{9D8B030D-6E8A-4147-A177-3AD203B41FA5}">
                      <a16:colId xmlns:a16="http://schemas.microsoft.com/office/drawing/2014/main" val="118682339"/>
                    </a:ext>
                  </a:extLst>
                </a:gridCol>
                <a:gridCol w="5257800">
                  <a:extLst>
                    <a:ext uri="{9D8B030D-6E8A-4147-A177-3AD203B41FA5}">
                      <a16:colId xmlns:a16="http://schemas.microsoft.com/office/drawing/2014/main" val="291181519"/>
                    </a:ext>
                  </a:extLst>
                </a:gridCol>
              </a:tblGrid>
              <a:tr h="0">
                <a:tc>
                  <a:txBody>
                    <a:bodyPr/>
                    <a:lstStyle/>
                    <a:p>
                      <a:pPr>
                        <a:buNone/>
                      </a:pPr>
                      <a:r>
                        <a:rPr lang="en-GB" b="1" dirty="0">
                          <a:solidFill>
                            <a:schemeClr val="bg1"/>
                          </a:solidFill>
                          <a:latin typeface="Segoe UI Variable Text" pitchFamily="2"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b="1" dirty="0">
                          <a:solidFill>
                            <a:schemeClr val="bg1"/>
                          </a:solidFill>
                          <a:latin typeface="Segoe UI Variable Text" pitchFamily="2"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514477577"/>
                  </a:ext>
                </a:extLst>
              </a:tr>
              <a:tr h="0">
                <a:tc>
                  <a:txBody>
                    <a:bodyPr/>
                    <a:lstStyle/>
                    <a:p>
                      <a:pPr>
                        <a:buNone/>
                      </a:pPr>
                      <a:r>
                        <a:rPr lang="en-GB" b="1" dirty="0">
                          <a:latin typeface="Segoe UI Variable Text" pitchFamily="2" charset="0"/>
                        </a:rPr>
                        <a:t>Usually free to use</a:t>
                      </a:r>
                      <a:r>
                        <a:rPr lang="en-GB" dirty="0">
                          <a:latin typeface="Segoe UI Variable Text" pitchFamily="2" charset="0"/>
                        </a:rPr>
                        <a:t>, so it can save money for individuals and businesses.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May have limited technical support</a:t>
                      </a:r>
                      <a:r>
                        <a:rPr lang="en-GB" dirty="0">
                          <a:latin typeface="Segoe UI Variable Text" pitchFamily="2" charset="0"/>
                        </a:rPr>
                        <a:t> compared to commercial software.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089533164"/>
                  </a:ext>
                </a:extLst>
              </a:tr>
              <a:tr h="0">
                <a:tc>
                  <a:txBody>
                    <a:bodyPr/>
                    <a:lstStyle/>
                    <a:p>
                      <a:pPr>
                        <a:buNone/>
                      </a:pPr>
                      <a:r>
                        <a:rPr lang="en-GB" b="1" dirty="0">
                          <a:latin typeface="Segoe UI Variable Text" pitchFamily="2" charset="0"/>
                        </a:rPr>
                        <a:t>Source code is available</a:t>
                      </a:r>
                      <a:r>
                        <a:rPr lang="en-GB" dirty="0">
                          <a:latin typeface="Segoe UI Variable Text" pitchFamily="2" charset="0"/>
                        </a:rPr>
                        <a:t>, so developers can modify and improve the software.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Can require technical knowledge</a:t>
                      </a:r>
                      <a:r>
                        <a:rPr lang="en-GB" dirty="0">
                          <a:latin typeface="Segoe UI Variable Text" pitchFamily="2" charset="0"/>
                        </a:rPr>
                        <a:t> to install or customise.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78265810"/>
                  </a:ext>
                </a:extLst>
              </a:tr>
              <a:tr h="0">
                <a:tc>
                  <a:txBody>
                    <a:bodyPr/>
                    <a:lstStyle/>
                    <a:p>
                      <a:pPr>
                        <a:buNone/>
                      </a:pPr>
                      <a:r>
                        <a:rPr lang="en-GB" b="1">
                          <a:latin typeface="Segoe UI Variable Text" pitchFamily="2" charset="0"/>
                        </a:rPr>
                        <a:t>Often improved by a community of developers</a:t>
                      </a:r>
                      <a:r>
                        <a:rPr lang="en-GB">
                          <a:latin typeface="Segoe UI Variable Text" pitchFamily="2" charset="0"/>
                        </a:rPr>
                        <a:t>, which can lead to frequent updates.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a:latin typeface="Segoe UI Variable Text" pitchFamily="2" charset="0"/>
                        </a:rPr>
                        <a:t>Compatibility issues</a:t>
                      </a:r>
                      <a:r>
                        <a:rPr lang="en-GB">
                          <a:latin typeface="Segoe UI Variable Text" pitchFamily="2" charset="0"/>
                        </a:rPr>
                        <a:t> may occur with some hardware or other software.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78751088"/>
                  </a:ext>
                </a:extLst>
              </a:tr>
              <a:tr h="0">
                <a:tc>
                  <a:txBody>
                    <a:bodyPr/>
                    <a:lstStyle/>
                    <a:p>
                      <a:pPr>
                        <a:buNone/>
                      </a:pPr>
                      <a:r>
                        <a:rPr lang="en-GB" b="1" dirty="0">
                          <a:latin typeface="Segoe UI Variable Text" pitchFamily="2" charset="0"/>
                        </a:rPr>
                        <a:t>Encourages collaboration and innovation</a:t>
                      </a:r>
                      <a:r>
                        <a:rPr lang="en-GB" dirty="0">
                          <a:latin typeface="Segoe UI Variable Text" pitchFamily="2" charset="0"/>
                        </a:rPr>
                        <a:t> because many people can contribute to the project.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Updates may not be as structured</a:t>
                      </a:r>
                      <a:r>
                        <a:rPr lang="en-GB" dirty="0">
                          <a:latin typeface="Segoe UI Variable Text" pitchFamily="2" charset="0"/>
                        </a:rPr>
                        <a:t> as commercial software updates.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488769270"/>
                  </a:ext>
                </a:extLst>
              </a:tr>
              <a:tr h="0">
                <a:tc>
                  <a:txBody>
                    <a:bodyPr/>
                    <a:lstStyle/>
                    <a:p>
                      <a:pPr>
                        <a:buNone/>
                      </a:pPr>
                      <a:r>
                        <a:rPr lang="en-GB" b="1" dirty="0">
                          <a:latin typeface="Segoe UI Variable Text" pitchFamily="2" charset="0"/>
                        </a:rPr>
                        <a:t>No licensing costs</a:t>
                      </a:r>
                      <a:r>
                        <a:rPr lang="en-GB" dirty="0">
                          <a:latin typeface="Segoe UI Variable Text" pitchFamily="2" charset="0"/>
                        </a:rPr>
                        <a:t>, making it accessible for schools, students, and organisations.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Quality can vary</a:t>
                      </a:r>
                      <a:r>
                        <a:rPr lang="en-GB" dirty="0">
                          <a:latin typeface="Segoe UI Variable Text" pitchFamily="2" charset="0"/>
                        </a:rPr>
                        <a:t> depending on how well the software is maintained.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26366508"/>
                  </a:ext>
                </a:extLst>
              </a:tr>
            </a:tbl>
          </a:graphicData>
        </a:graphic>
      </p:graphicFrame>
    </p:spTree>
    <p:extLst>
      <p:ext uri="{BB962C8B-B14F-4D97-AF65-F5344CB8AC3E}">
        <p14:creationId xmlns:p14="http://schemas.microsoft.com/office/powerpoint/2010/main" val="650717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 Craft </a:t>
            </a:r>
            <a:r>
              <a:rPr lang="en-GB">
                <a:latin typeface="Segoe UI Variable Text" pitchFamily="2" charset="0"/>
              </a:rPr>
              <a:t>Space Furniture*</a:t>
            </a:r>
            <a:endParaRPr lang="en-GB"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independent study/homework</a:t>
            </a:r>
          </a:p>
        </p:txBody>
      </p:sp>
    </p:spTree>
    <p:extLst>
      <p:ext uri="{BB962C8B-B14F-4D97-AF65-F5344CB8AC3E}">
        <p14:creationId xmlns:p14="http://schemas.microsoft.com/office/powerpoint/2010/main" val="1425022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675513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True or False</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8" name="Graphic 7" descr="Clipboard Mixed with solid fill">
            <a:extLst>
              <a:ext uri="{FF2B5EF4-FFF2-40B4-BE49-F238E27FC236}">
                <a16:creationId xmlns:a16="http://schemas.microsoft.com/office/drawing/2014/main" id="{7419B088-48CC-3B7B-9EE8-D6F235551E5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660274" y="1158046"/>
            <a:ext cx="914400" cy="914400"/>
          </a:xfrm>
          <a:prstGeom prst="rect">
            <a:avLst/>
          </a:prstGeom>
        </p:spPr>
      </p:pic>
      <p:sp>
        <p:nvSpPr>
          <p:cNvPr id="9" name="TextBox 8">
            <a:extLst>
              <a:ext uri="{FF2B5EF4-FFF2-40B4-BE49-F238E27FC236}">
                <a16:creationId xmlns:a16="http://schemas.microsoft.com/office/drawing/2014/main" id="{991BB702-2A27-BD5A-7774-D98B43594F02}"/>
              </a:ext>
            </a:extLst>
          </p:cNvPr>
          <p:cNvSpPr txBox="1"/>
          <p:nvPr/>
        </p:nvSpPr>
        <p:spPr>
          <a:xfrm>
            <a:off x="7574674" y="1281293"/>
            <a:ext cx="4232516" cy="1200329"/>
          </a:xfrm>
          <a:prstGeom prst="rect">
            <a:avLst/>
          </a:prstGeom>
          <a:solidFill>
            <a:schemeClr val="bg2">
              <a:lumMod val="90000"/>
            </a:schemeClr>
          </a:solidFill>
        </p:spPr>
        <p:txBody>
          <a:bodyPr wrap="square">
            <a:spAutoFit/>
          </a:bodyPr>
          <a:lstStyle/>
          <a:p>
            <a:r>
              <a:rPr lang="en-GB" sz="1800" b="1" dirty="0">
                <a:latin typeface="Segoe UI Variable Text" pitchFamily="2" charset="0"/>
              </a:rPr>
              <a:t>Task</a:t>
            </a:r>
          </a:p>
          <a:p>
            <a:pPr marL="342900" indent="-342900">
              <a:buFont typeface="+mj-lt"/>
              <a:buAutoNum type="arabicPeriod"/>
            </a:pPr>
            <a:r>
              <a:rPr lang="en-GB" dirty="0">
                <a:latin typeface="Segoe UI Variable Text" pitchFamily="2" charset="0"/>
              </a:rPr>
              <a:t>Identify whether each statement is True or False.</a:t>
            </a:r>
          </a:p>
          <a:p>
            <a:pPr marL="342900" indent="-342900">
              <a:buFont typeface="+mj-lt"/>
              <a:buAutoNum type="arabicPeriod"/>
            </a:pPr>
            <a:r>
              <a:rPr lang="en-GB" dirty="0">
                <a:latin typeface="Segoe UI Variable Text" pitchFamily="2" charset="0"/>
              </a:rPr>
              <a:t>If False, then explain why. </a:t>
            </a:r>
          </a:p>
        </p:txBody>
      </p:sp>
      <p:graphicFrame>
        <p:nvGraphicFramePr>
          <p:cNvPr id="2" name="Table 1">
            <a:extLst>
              <a:ext uri="{FF2B5EF4-FFF2-40B4-BE49-F238E27FC236}">
                <a16:creationId xmlns:a16="http://schemas.microsoft.com/office/drawing/2014/main" id="{772E4F13-5AC6-934D-450A-4EB7C41B3B7E}"/>
              </a:ext>
            </a:extLst>
          </p:cNvPr>
          <p:cNvGraphicFramePr>
            <a:graphicFrameLocks noGrp="1"/>
          </p:cNvGraphicFramePr>
          <p:nvPr>
            <p:extLst>
              <p:ext uri="{D42A27DB-BD31-4B8C-83A1-F6EECF244321}">
                <p14:modId xmlns:p14="http://schemas.microsoft.com/office/powerpoint/2010/main" val="3693782162"/>
              </p:ext>
            </p:extLst>
          </p:nvPr>
        </p:nvGraphicFramePr>
        <p:xfrm>
          <a:off x="326046" y="1281293"/>
          <a:ext cx="6334228" cy="5506200"/>
        </p:xfrm>
        <a:graphic>
          <a:graphicData uri="http://schemas.openxmlformats.org/drawingml/2006/table">
            <a:tbl>
              <a:tblPr/>
              <a:tblGrid>
                <a:gridCol w="1583557">
                  <a:extLst>
                    <a:ext uri="{9D8B030D-6E8A-4147-A177-3AD203B41FA5}">
                      <a16:colId xmlns:a16="http://schemas.microsoft.com/office/drawing/2014/main" val="2857517490"/>
                    </a:ext>
                  </a:extLst>
                </a:gridCol>
                <a:gridCol w="1583557">
                  <a:extLst>
                    <a:ext uri="{9D8B030D-6E8A-4147-A177-3AD203B41FA5}">
                      <a16:colId xmlns:a16="http://schemas.microsoft.com/office/drawing/2014/main" val="1816686991"/>
                    </a:ext>
                  </a:extLst>
                </a:gridCol>
                <a:gridCol w="1583557">
                  <a:extLst>
                    <a:ext uri="{9D8B030D-6E8A-4147-A177-3AD203B41FA5}">
                      <a16:colId xmlns:a16="http://schemas.microsoft.com/office/drawing/2014/main" val="4132028223"/>
                    </a:ext>
                  </a:extLst>
                </a:gridCol>
                <a:gridCol w="1583557">
                  <a:extLst>
                    <a:ext uri="{9D8B030D-6E8A-4147-A177-3AD203B41FA5}">
                      <a16:colId xmlns:a16="http://schemas.microsoft.com/office/drawing/2014/main" val="4097049476"/>
                    </a:ext>
                  </a:extLst>
                </a:gridCol>
              </a:tblGrid>
              <a:tr h="220321">
                <a:tc>
                  <a:txBody>
                    <a:bodyPr/>
                    <a:lstStyle/>
                    <a:p>
                      <a:pPr>
                        <a:buNone/>
                      </a:pPr>
                      <a:r>
                        <a:rPr lang="en-GB" sz="1200" b="1" dirty="0">
                          <a:solidFill>
                            <a:schemeClr val="bg1"/>
                          </a:solidFill>
                          <a:latin typeface="Segoe UI Variable Text" pitchFamily="2" charset="0"/>
                        </a:rPr>
                        <a:t>Topic</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200" b="1">
                          <a:solidFill>
                            <a:schemeClr val="bg1"/>
                          </a:solidFill>
                          <a:latin typeface="Segoe UI Variable Text" pitchFamily="2" charset="0"/>
                        </a:rPr>
                        <a:t>Statement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200" b="1">
                          <a:solidFill>
                            <a:schemeClr val="bg1"/>
                          </a:solidFill>
                          <a:latin typeface="Segoe UI Variable Text" pitchFamily="2" charset="0"/>
                        </a:rPr>
                        <a:t>True / False</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200" b="1" dirty="0">
                          <a:solidFill>
                            <a:schemeClr val="bg1"/>
                          </a:solidFill>
                          <a:latin typeface="Segoe UI Variable Text" pitchFamily="2" charset="0"/>
                        </a:rPr>
                        <a:t>Correction (if false)</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627994278"/>
                  </a:ext>
                </a:extLst>
              </a:tr>
              <a:tr h="716043">
                <a:tc>
                  <a:txBody>
                    <a:bodyPr/>
                    <a:lstStyle/>
                    <a:p>
                      <a:pPr>
                        <a:buNone/>
                      </a:pPr>
                      <a:r>
                        <a:rPr lang="en-GB" sz="1200" b="1">
                          <a:latin typeface="Segoe UI Variable Text" pitchFamily="2" charset="0"/>
                        </a:rPr>
                        <a:t>Computing Devices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dirty="0">
                          <a:latin typeface="Segoe UI Variable Text" pitchFamily="2" charset="0"/>
                        </a:rPr>
                        <a:t>A tablet, smartphone, and laptop are all examples of computing devices.</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112741"/>
                  </a:ext>
                </a:extLst>
              </a:tr>
              <a:tr h="716043">
                <a:tc>
                  <a:txBody>
                    <a:bodyPr/>
                    <a:lstStyle/>
                    <a:p>
                      <a:pPr>
                        <a:buNone/>
                      </a:pPr>
                      <a:r>
                        <a:rPr lang="en-GB" sz="1200" b="1" dirty="0">
                          <a:latin typeface="Segoe UI Variable Text" pitchFamily="2" charset="0"/>
                        </a:rPr>
                        <a:t>Input Devices</a:t>
                      </a: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dirty="0">
                          <a:latin typeface="Segoe UI Variable Text" pitchFamily="2" charset="0"/>
                        </a:rPr>
                        <a:t>A keyboard is an input device because it allows users to enter data into a computer.</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778865"/>
                  </a:ext>
                </a:extLst>
              </a:tr>
              <a:tr h="716043">
                <a:tc>
                  <a:txBody>
                    <a:bodyPr/>
                    <a:lstStyle/>
                    <a:p>
                      <a:pPr>
                        <a:buNone/>
                      </a:pPr>
                      <a:r>
                        <a:rPr lang="en-GB" sz="1200" b="1">
                          <a:latin typeface="Segoe UI Variable Text" pitchFamily="2" charset="0"/>
                        </a:rPr>
                        <a:t>Output Devices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 monitor is an output device because it displays information from the computer.</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914836"/>
                  </a:ext>
                </a:extLst>
              </a:tr>
              <a:tr h="550802">
                <a:tc>
                  <a:txBody>
                    <a:bodyPr/>
                    <a:lstStyle/>
                    <a:p>
                      <a:pPr>
                        <a:buNone/>
                      </a:pPr>
                      <a:r>
                        <a:rPr lang="en-GB" sz="1200" b="1">
                          <a:latin typeface="Segoe UI Variable Text" pitchFamily="2" charset="0"/>
                        </a:rPr>
                        <a:t>Internal Components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 printer is an internal component of a computer.</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dirty="0">
                        <a:latin typeface="Segoe UI Variable Text" pitchFamily="2" charset="0"/>
                      </a:endParaRPr>
                    </a:p>
                    <a:p>
                      <a:pPr>
                        <a:buNone/>
                      </a:pPr>
                      <a:endParaRPr lang="en-GB" sz="1200" dirty="0">
                        <a:latin typeface="Segoe UI Variable Text" pitchFamily="2" charset="0"/>
                      </a:endParaRPr>
                    </a:p>
                    <a:p>
                      <a:pPr>
                        <a:buNone/>
                      </a:pPr>
                      <a:endParaRPr lang="en-GB" sz="1200" dirty="0">
                        <a:latin typeface="Segoe UI Variable Text" pitchFamily="2" charset="0"/>
                      </a:endParaRPr>
                    </a:p>
                    <a:p>
                      <a:pPr>
                        <a:buNone/>
                      </a:pP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2920998"/>
                  </a:ext>
                </a:extLst>
              </a:tr>
              <a:tr h="550802">
                <a:tc>
                  <a:txBody>
                    <a:bodyPr/>
                    <a:lstStyle/>
                    <a:p>
                      <a:pPr>
                        <a:buNone/>
                      </a:pPr>
                      <a:r>
                        <a:rPr lang="en-GB" sz="1200" b="1">
                          <a:latin typeface="Segoe UI Variable Text" pitchFamily="2" charset="0"/>
                        </a:rPr>
                        <a:t>Computer Ports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An HDMI port is used to connect a computer to a monitor or display.</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633517"/>
                  </a:ext>
                </a:extLst>
              </a:tr>
              <a:tr h="881284">
                <a:tc>
                  <a:txBody>
                    <a:bodyPr/>
                    <a:lstStyle/>
                    <a:p>
                      <a:pPr>
                        <a:buNone/>
                      </a:pPr>
                      <a:r>
                        <a:rPr lang="en-GB" sz="1200" b="1">
                          <a:latin typeface="Segoe UI Variable Text" pitchFamily="2" charset="0"/>
                        </a:rPr>
                        <a:t>Operating System</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An operating system is a type of application software used mainly for writing documents.</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5321366"/>
                  </a:ext>
                </a:extLst>
              </a:tr>
            </a:tbl>
          </a:graphicData>
        </a:graphic>
      </p:graphicFrame>
    </p:spTree>
    <p:extLst>
      <p:ext uri="{BB962C8B-B14F-4D97-AF65-F5344CB8AC3E}">
        <p14:creationId xmlns:p14="http://schemas.microsoft.com/office/powerpoint/2010/main" val="1345368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CF6E-8898-336B-B222-A85E6CEBC1C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115DDC7-BEB9-5592-A901-50E9F6B64F1D}"/>
              </a:ext>
            </a:extLst>
          </p:cNvPr>
          <p:cNvSpPr txBox="1"/>
          <p:nvPr/>
        </p:nvSpPr>
        <p:spPr>
          <a:xfrm>
            <a:off x="125730" y="134273"/>
            <a:ext cx="675513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True or False</a:t>
            </a:r>
          </a:p>
        </p:txBody>
      </p:sp>
      <p:sp>
        <p:nvSpPr>
          <p:cNvPr id="4" name="Rectangle 3">
            <a:extLst>
              <a:ext uri="{FF2B5EF4-FFF2-40B4-BE49-F238E27FC236}">
                <a16:creationId xmlns:a16="http://schemas.microsoft.com/office/drawing/2014/main" id="{4F04C29C-1A7D-31EA-BB98-D33C46F97F7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3AF234BD-5342-88B4-42E6-A53D1B3F96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8" name="Graphic 7" descr="Clipboard Mixed with solid fill">
            <a:extLst>
              <a:ext uri="{FF2B5EF4-FFF2-40B4-BE49-F238E27FC236}">
                <a16:creationId xmlns:a16="http://schemas.microsoft.com/office/drawing/2014/main" id="{297B9644-A455-09BF-0069-DAF0C573622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660274" y="1158046"/>
            <a:ext cx="914400" cy="914400"/>
          </a:xfrm>
          <a:prstGeom prst="rect">
            <a:avLst/>
          </a:prstGeom>
        </p:spPr>
      </p:pic>
      <p:sp>
        <p:nvSpPr>
          <p:cNvPr id="9" name="TextBox 8">
            <a:extLst>
              <a:ext uri="{FF2B5EF4-FFF2-40B4-BE49-F238E27FC236}">
                <a16:creationId xmlns:a16="http://schemas.microsoft.com/office/drawing/2014/main" id="{7ED2E77C-0ACD-5008-8D18-6D23E34C3CC7}"/>
              </a:ext>
            </a:extLst>
          </p:cNvPr>
          <p:cNvSpPr txBox="1"/>
          <p:nvPr/>
        </p:nvSpPr>
        <p:spPr>
          <a:xfrm>
            <a:off x="7574674" y="1281293"/>
            <a:ext cx="4232516" cy="1200329"/>
          </a:xfrm>
          <a:prstGeom prst="rect">
            <a:avLst/>
          </a:prstGeom>
          <a:solidFill>
            <a:schemeClr val="bg2">
              <a:lumMod val="90000"/>
            </a:schemeClr>
          </a:solidFill>
        </p:spPr>
        <p:txBody>
          <a:bodyPr wrap="square">
            <a:spAutoFit/>
          </a:bodyPr>
          <a:lstStyle/>
          <a:p>
            <a:r>
              <a:rPr lang="en-GB" sz="1800" b="1" dirty="0">
                <a:latin typeface="Segoe UI Variable Text" pitchFamily="2" charset="0"/>
              </a:rPr>
              <a:t>Task</a:t>
            </a:r>
          </a:p>
          <a:p>
            <a:pPr marL="342900" indent="-342900">
              <a:buFont typeface="+mj-lt"/>
              <a:buAutoNum type="arabicPeriod"/>
            </a:pPr>
            <a:r>
              <a:rPr lang="en-GB" dirty="0">
                <a:latin typeface="Segoe UI Variable Text" pitchFamily="2" charset="0"/>
              </a:rPr>
              <a:t>Identify whether each statement is True or False.</a:t>
            </a:r>
          </a:p>
          <a:p>
            <a:pPr marL="342900" indent="-342900">
              <a:buFont typeface="+mj-lt"/>
              <a:buAutoNum type="arabicPeriod"/>
            </a:pPr>
            <a:r>
              <a:rPr lang="en-GB" dirty="0">
                <a:latin typeface="Segoe UI Variable Text" pitchFamily="2" charset="0"/>
              </a:rPr>
              <a:t>If False, then explain why. </a:t>
            </a:r>
          </a:p>
        </p:txBody>
      </p:sp>
      <p:graphicFrame>
        <p:nvGraphicFramePr>
          <p:cNvPr id="2" name="Table 1">
            <a:extLst>
              <a:ext uri="{FF2B5EF4-FFF2-40B4-BE49-F238E27FC236}">
                <a16:creationId xmlns:a16="http://schemas.microsoft.com/office/drawing/2014/main" id="{4AB8EEF0-30D4-E94C-BDE3-90AC016F21EB}"/>
              </a:ext>
            </a:extLst>
          </p:cNvPr>
          <p:cNvGraphicFramePr>
            <a:graphicFrameLocks noGrp="1"/>
          </p:cNvGraphicFramePr>
          <p:nvPr/>
        </p:nvGraphicFramePr>
        <p:xfrm>
          <a:off x="326046" y="1281293"/>
          <a:ext cx="6334228" cy="5506200"/>
        </p:xfrm>
        <a:graphic>
          <a:graphicData uri="http://schemas.openxmlformats.org/drawingml/2006/table">
            <a:tbl>
              <a:tblPr/>
              <a:tblGrid>
                <a:gridCol w="1583557">
                  <a:extLst>
                    <a:ext uri="{9D8B030D-6E8A-4147-A177-3AD203B41FA5}">
                      <a16:colId xmlns:a16="http://schemas.microsoft.com/office/drawing/2014/main" val="2857517490"/>
                    </a:ext>
                  </a:extLst>
                </a:gridCol>
                <a:gridCol w="1583557">
                  <a:extLst>
                    <a:ext uri="{9D8B030D-6E8A-4147-A177-3AD203B41FA5}">
                      <a16:colId xmlns:a16="http://schemas.microsoft.com/office/drawing/2014/main" val="1816686991"/>
                    </a:ext>
                  </a:extLst>
                </a:gridCol>
                <a:gridCol w="1583557">
                  <a:extLst>
                    <a:ext uri="{9D8B030D-6E8A-4147-A177-3AD203B41FA5}">
                      <a16:colId xmlns:a16="http://schemas.microsoft.com/office/drawing/2014/main" val="4132028223"/>
                    </a:ext>
                  </a:extLst>
                </a:gridCol>
                <a:gridCol w="1583557">
                  <a:extLst>
                    <a:ext uri="{9D8B030D-6E8A-4147-A177-3AD203B41FA5}">
                      <a16:colId xmlns:a16="http://schemas.microsoft.com/office/drawing/2014/main" val="4097049476"/>
                    </a:ext>
                  </a:extLst>
                </a:gridCol>
              </a:tblGrid>
              <a:tr h="220321">
                <a:tc>
                  <a:txBody>
                    <a:bodyPr/>
                    <a:lstStyle/>
                    <a:p>
                      <a:pPr>
                        <a:buNone/>
                      </a:pPr>
                      <a:r>
                        <a:rPr lang="en-GB" sz="1200" b="1" dirty="0">
                          <a:solidFill>
                            <a:schemeClr val="bg1"/>
                          </a:solidFill>
                          <a:latin typeface="Segoe UI Variable Text" pitchFamily="2" charset="0"/>
                        </a:rPr>
                        <a:t>Topic</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200" b="1">
                          <a:solidFill>
                            <a:schemeClr val="bg1"/>
                          </a:solidFill>
                          <a:latin typeface="Segoe UI Variable Text" pitchFamily="2" charset="0"/>
                        </a:rPr>
                        <a:t>Statement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200" b="1">
                          <a:solidFill>
                            <a:schemeClr val="bg1"/>
                          </a:solidFill>
                          <a:latin typeface="Segoe UI Variable Text" pitchFamily="2" charset="0"/>
                        </a:rPr>
                        <a:t>True / False</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buNone/>
                      </a:pPr>
                      <a:r>
                        <a:rPr lang="en-GB" sz="1200" b="1" dirty="0">
                          <a:solidFill>
                            <a:schemeClr val="bg1"/>
                          </a:solidFill>
                          <a:latin typeface="Segoe UI Variable Text" pitchFamily="2" charset="0"/>
                        </a:rPr>
                        <a:t>Correction (if false)</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627994278"/>
                  </a:ext>
                </a:extLst>
              </a:tr>
              <a:tr h="716043">
                <a:tc>
                  <a:txBody>
                    <a:bodyPr/>
                    <a:lstStyle/>
                    <a:p>
                      <a:pPr>
                        <a:buNone/>
                      </a:pPr>
                      <a:r>
                        <a:rPr lang="en-GB" sz="1200" b="1">
                          <a:latin typeface="Segoe UI Variable Text" pitchFamily="2" charset="0"/>
                        </a:rPr>
                        <a:t>Computing Devices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dirty="0">
                          <a:latin typeface="Segoe UI Variable Text" pitchFamily="2" charset="0"/>
                        </a:rPr>
                        <a:t>A tablet, smartphone, and laptop are all examples of computing devices.</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b="1" dirty="0">
                          <a:latin typeface="Segoe UI Variable Text" pitchFamily="2" charset="0"/>
                        </a:rPr>
                        <a:t>True</a:t>
                      </a: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112741"/>
                  </a:ext>
                </a:extLst>
              </a:tr>
              <a:tr h="716043">
                <a:tc>
                  <a:txBody>
                    <a:bodyPr/>
                    <a:lstStyle/>
                    <a:p>
                      <a:pPr>
                        <a:buNone/>
                      </a:pPr>
                      <a:r>
                        <a:rPr lang="en-GB" sz="1200" b="1" dirty="0">
                          <a:latin typeface="Segoe UI Variable Text" pitchFamily="2" charset="0"/>
                        </a:rPr>
                        <a:t>Input Devices</a:t>
                      </a: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dirty="0">
                          <a:latin typeface="Segoe UI Variable Text" pitchFamily="2" charset="0"/>
                        </a:rPr>
                        <a:t>A keyboard is an input device because it allows users to enter data into a computer.</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b="1">
                          <a:latin typeface="Segoe UI Variable Text" pitchFamily="2" charset="0"/>
                        </a:rPr>
                        <a:t>True</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7778865"/>
                  </a:ext>
                </a:extLst>
              </a:tr>
              <a:tr h="716043">
                <a:tc>
                  <a:txBody>
                    <a:bodyPr/>
                    <a:lstStyle/>
                    <a:p>
                      <a:pPr>
                        <a:buNone/>
                      </a:pPr>
                      <a:r>
                        <a:rPr lang="en-GB" sz="1200" b="1">
                          <a:latin typeface="Segoe UI Variable Text" pitchFamily="2" charset="0"/>
                        </a:rPr>
                        <a:t>Output Devices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 monitor is an output device because it displays information from the computer.</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b="1">
                          <a:latin typeface="Segoe UI Variable Text" pitchFamily="2" charset="0"/>
                        </a:rPr>
                        <a:t>True</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914836"/>
                  </a:ext>
                </a:extLst>
              </a:tr>
              <a:tr h="550802">
                <a:tc>
                  <a:txBody>
                    <a:bodyPr/>
                    <a:lstStyle/>
                    <a:p>
                      <a:pPr>
                        <a:buNone/>
                      </a:pPr>
                      <a:r>
                        <a:rPr lang="en-GB" sz="1200" b="1">
                          <a:latin typeface="Segoe UI Variable Text" pitchFamily="2" charset="0"/>
                        </a:rPr>
                        <a:t>Internal Components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 printer is an internal component of a computer.</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b="1">
                          <a:latin typeface="Segoe UI Variable Text" pitchFamily="2" charset="0"/>
                        </a:rPr>
                        <a:t>False</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 printer is an </a:t>
                      </a:r>
                      <a:r>
                        <a:rPr lang="en-GB" sz="1200" b="1">
                          <a:latin typeface="Segoe UI Variable Text" pitchFamily="2" charset="0"/>
                        </a:rPr>
                        <a:t>output device</a:t>
                      </a:r>
                      <a:r>
                        <a:rPr lang="en-GB" sz="1200">
                          <a:latin typeface="Segoe UI Variable Text" pitchFamily="2" charset="0"/>
                        </a:rPr>
                        <a:t>, not an internal component.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2920998"/>
                  </a:ext>
                </a:extLst>
              </a:tr>
              <a:tr h="550802">
                <a:tc>
                  <a:txBody>
                    <a:bodyPr/>
                    <a:lstStyle/>
                    <a:p>
                      <a:pPr>
                        <a:buNone/>
                      </a:pPr>
                      <a:r>
                        <a:rPr lang="en-GB" sz="1200" b="1">
                          <a:latin typeface="Segoe UI Variable Text" pitchFamily="2" charset="0"/>
                        </a:rPr>
                        <a:t>Computer Ports</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An HDMI port is used to connect a computer to a monitor or display.</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b="1" dirty="0">
                          <a:latin typeface="Segoe UI Variable Text" pitchFamily="2" charset="0"/>
                        </a:rPr>
                        <a:t>True</a:t>
                      </a:r>
                      <a:endParaRPr lang="en-GB" sz="1200" dirty="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3633517"/>
                  </a:ext>
                </a:extLst>
              </a:tr>
              <a:tr h="881284">
                <a:tc>
                  <a:txBody>
                    <a:bodyPr/>
                    <a:lstStyle/>
                    <a:p>
                      <a:pPr>
                        <a:buNone/>
                      </a:pPr>
                      <a:r>
                        <a:rPr lang="en-GB" sz="1200" b="1">
                          <a:latin typeface="Segoe UI Variable Text" pitchFamily="2" charset="0"/>
                        </a:rPr>
                        <a:t>Operating System</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a:latin typeface="Segoe UI Variable Text" pitchFamily="2" charset="0"/>
                        </a:rPr>
                        <a:t>An operating system is a type of application software used mainly for writing documents.</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b="1">
                          <a:latin typeface="Segoe UI Variable Text" pitchFamily="2" charset="0"/>
                        </a:rPr>
                        <a:t>False</a:t>
                      </a:r>
                      <a:endParaRPr lang="en-GB" sz="1200">
                        <a:latin typeface="Segoe UI Variable Text" pitchFamily="2" charset="0"/>
                      </a:endParaRP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200" dirty="0">
                          <a:latin typeface="Segoe UI Variable Text" pitchFamily="2" charset="0"/>
                        </a:rPr>
                        <a:t>An operating system is </a:t>
                      </a:r>
                      <a:r>
                        <a:rPr lang="en-GB" sz="1200" b="1" dirty="0">
                          <a:latin typeface="Segoe UI Variable Text" pitchFamily="2" charset="0"/>
                        </a:rPr>
                        <a:t>system software that manages hardware and allows applications to run</a:t>
                      </a:r>
                      <a:r>
                        <a:rPr lang="en-GB" sz="1200" dirty="0">
                          <a:latin typeface="Segoe UI Variable Text" pitchFamily="2" charset="0"/>
                        </a:rPr>
                        <a:t>.</a:t>
                      </a:r>
                    </a:p>
                  </a:txBody>
                  <a:tcPr marL="55080" marR="55080" marT="27540" marB="2754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5321366"/>
                  </a:ext>
                </a:extLst>
              </a:tr>
            </a:tbl>
          </a:graphicData>
        </a:graphic>
      </p:graphicFrame>
    </p:spTree>
    <p:extLst>
      <p:ext uri="{BB962C8B-B14F-4D97-AF65-F5344CB8AC3E}">
        <p14:creationId xmlns:p14="http://schemas.microsoft.com/office/powerpoint/2010/main" val="2073877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Functionality of different software.</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different types of specialist software.</a:t>
            </a:r>
          </a:p>
          <a:p>
            <a:pPr marL="342900" indent="-342900">
              <a:buFont typeface="Arial" panose="020B0604020202020204" pitchFamily="34" charset="0"/>
              <a:buChar char="•"/>
            </a:pPr>
            <a:r>
              <a:rPr lang="en-GB" sz="2000" dirty="0">
                <a:latin typeface="Segoe UI Variable Text" pitchFamily="2" charset="0"/>
              </a:rPr>
              <a:t>To explain the function of different specialist software.</a:t>
            </a:r>
          </a:p>
          <a:p>
            <a:pPr marL="342900" indent="-342900">
              <a:buFont typeface="Arial" panose="020B0604020202020204" pitchFamily="34" charset="0"/>
              <a:buChar char="•"/>
            </a:pPr>
            <a:r>
              <a:rPr lang="en-GB" sz="2000" dirty="0">
                <a:latin typeface="Segoe UI Variable Text" pitchFamily="2" charset="0"/>
              </a:rPr>
              <a:t>To identify and justify the use of specific specialist software in a given scenario.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752094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Specialist software</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89" y="1156284"/>
            <a:ext cx="6598919" cy="1384995"/>
          </a:xfrm>
          <a:prstGeom prst="rect">
            <a:avLst/>
          </a:prstGeom>
          <a:noFill/>
        </p:spPr>
        <p:txBody>
          <a:bodyPr wrap="square">
            <a:spAutoFit/>
          </a:bodyPr>
          <a:lstStyle/>
          <a:p>
            <a:r>
              <a:rPr lang="en-GB" sz="2400" b="1" dirty="0">
                <a:latin typeface="Segoe UI Variable Text" pitchFamily="2" charset="0"/>
              </a:rPr>
              <a:t>What is meant by specialist software?</a:t>
            </a:r>
          </a:p>
          <a:p>
            <a:endParaRPr lang="en-GB" sz="2400" b="1" dirty="0">
              <a:latin typeface="Segoe UI Variable Text" pitchFamily="2" charset="0"/>
            </a:endParaRPr>
          </a:p>
          <a:p>
            <a:r>
              <a:rPr lang="en-GB" b="1" dirty="0">
                <a:latin typeface="Segoe UI Variable Text" pitchFamily="2" charset="0"/>
              </a:rPr>
              <a:t>Specialist software</a:t>
            </a:r>
            <a:r>
              <a:rPr lang="en-GB" dirty="0">
                <a:latin typeface="Segoe UI Variable Text" pitchFamily="2" charset="0"/>
              </a:rPr>
              <a:t> is typically designed for specific industries or technical fields and requires specialised training.</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7" name="Straight Connector 6">
            <a:extLst>
              <a:ext uri="{FF2B5EF4-FFF2-40B4-BE49-F238E27FC236}">
                <a16:creationId xmlns:a16="http://schemas.microsoft.com/office/drawing/2014/main" id="{8BB8B0F7-1C90-3975-8CDE-3A412AA97413}"/>
              </a:ext>
            </a:extLst>
          </p:cNvPr>
          <p:cNvCxnSpPr>
            <a:cxnSpLocks/>
          </p:cNvCxnSpPr>
          <p:nvPr/>
        </p:nvCxnSpPr>
        <p:spPr>
          <a:xfrm>
            <a:off x="6812276" y="1156284"/>
            <a:ext cx="0" cy="53245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5043F1F1-76BB-B3BE-5ED9-C5A0E454D18C}"/>
              </a:ext>
            </a:extLst>
          </p:cNvPr>
          <p:cNvSpPr txBox="1"/>
          <p:nvPr/>
        </p:nvSpPr>
        <p:spPr>
          <a:xfrm>
            <a:off x="224791" y="2721114"/>
            <a:ext cx="3171824" cy="707886"/>
          </a:xfrm>
          <a:prstGeom prst="rect">
            <a:avLst/>
          </a:prstGeom>
          <a:noFill/>
        </p:spPr>
        <p:txBody>
          <a:bodyPr wrap="square">
            <a:spAutoFit/>
          </a:bodyPr>
          <a:lstStyle/>
          <a:p>
            <a:r>
              <a:rPr lang="en-GB" sz="2000" b="1" dirty="0">
                <a:latin typeface="Segoe UI Variable Text" pitchFamily="2" charset="0"/>
              </a:rPr>
              <a:t>How is it different to application software?</a:t>
            </a:r>
            <a:endParaRPr lang="en-GB" sz="1600" dirty="0"/>
          </a:p>
        </p:txBody>
      </p:sp>
      <p:sp>
        <p:nvSpPr>
          <p:cNvPr id="9" name="TextBox 8">
            <a:extLst>
              <a:ext uri="{FF2B5EF4-FFF2-40B4-BE49-F238E27FC236}">
                <a16:creationId xmlns:a16="http://schemas.microsoft.com/office/drawing/2014/main" id="{76A0014E-A99A-6361-3B7A-8D6B1F0458DD}"/>
              </a:ext>
            </a:extLst>
          </p:cNvPr>
          <p:cNvSpPr txBox="1"/>
          <p:nvPr/>
        </p:nvSpPr>
        <p:spPr>
          <a:xfrm>
            <a:off x="224789" y="3631938"/>
            <a:ext cx="2712721" cy="2544030"/>
          </a:xfrm>
          <a:prstGeom prst="rect">
            <a:avLst/>
          </a:prstGeom>
          <a:noFill/>
        </p:spPr>
        <p:txBody>
          <a:bodyPr wrap="square">
            <a:spAutoFit/>
          </a:bodyPr>
          <a:lstStyle/>
          <a:p>
            <a:pPr marL="285750" lvl="0" indent="-285750">
              <a:lnSpc>
                <a:spcPct val="107000"/>
              </a:lnSpc>
              <a:spcAft>
                <a:spcPts val="800"/>
              </a:spcAft>
              <a:buSzPts val="1000"/>
              <a:buFont typeface="Arial" panose="020B0604020202020204" pitchFamily="34" charset="0"/>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Application software is used by </a:t>
            </a:r>
            <a:r>
              <a:rPr lang="en-GB" sz="1800" b="1" kern="100" dirty="0">
                <a:effectLst/>
                <a:latin typeface="Segoe UI Variable Text" pitchFamily="2" charset="0"/>
                <a:ea typeface="Aptos" panose="020B0004020202020204" pitchFamily="34" charset="0"/>
                <a:cs typeface="Times New Roman" panose="02020603050405020304" pitchFamily="18" charset="0"/>
              </a:rPr>
              <a:t>many types of users </a:t>
            </a:r>
            <a:r>
              <a:rPr lang="en-GB" sz="1800" kern="100" dirty="0">
                <a:effectLst/>
                <a:latin typeface="Segoe UI Variable Text" pitchFamily="2" charset="0"/>
                <a:ea typeface="Aptos" panose="020B0004020202020204" pitchFamily="34" charset="0"/>
                <a:cs typeface="Times New Roman" panose="02020603050405020304" pitchFamily="18" charset="0"/>
              </a:rPr>
              <a:t>for </a:t>
            </a:r>
            <a:r>
              <a:rPr lang="en-GB" sz="1800" b="1" kern="100" dirty="0">
                <a:effectLst/>
                <a:latin typeface="Segoe UI Variable Text" pitchFamily="2" charset="0"/>
                <a:ea typeface="Aptos" panose="020B0004020202020204" pitchFamily="34" charset="0"/>
                <a:cs typeface="Times New Roman" panose="02020603050405020304" pitchFamily="18" charset="0"/>
              </a:rPr>
              <a:t>everyday tasks</a:t>
            </a:r>
          </a:p>
          <a:p>
            <a:pPr marL="285750" lvl="0" indent="-285750">
              <a:lnSpc>
                <a:spcPct val="107000"/>
              </a:lnSpc>
              <a:spcAft>
                <a:spcPts val="800"/>
              </a:spcAft>
              <a:buSzPts val="1000"/>
              <a:buFont typeface="Arial" panose="020B0604020202020204" pitchFamily="34" charset="0"/>
              <a:buChar char="•"/>
              <a:tabLst>
                <a:tab pos="457200" algn="l"/>
              </a:tabLst>
            </a:pPr>
            <a:r>
              <a:rPr lang="en-GB" sz="1800" dirty="0">
                <a:effectLst/>
                <a:latin typeface="Segoe UI Variable Text" pitchFamily="2" charset="0"/>
                <a:ea typeface="Aptos" panose="020B0004020202020204" pitchFamily="34" charset="0"/>
                <a:cs typeface="Times New Roman" panose="02020603050405020304" pitchFamily="18" charset="0"/>
              </a:rPr>
              <a:t>Specialist software is used by </a:t>
            </a:r>
            <a:r>
              <a:rPr lang="en-GB" sz="1800" b="1" dirty="0">
                <a:effectLst/>
                <a:latin typeface="Segoe UI Variable Text" pitchFamily="2" charset="0"/>
                <a:ea typeface="Aptos" panose="020B0004020202020204" pitchFamily="34" charset="0"/>
                <a:cs typeface="Times New Roman" panose="02020603050405020304" pitchFamily="18" charset="0"/>
              </a:rPr>
              <a:t>specific professions or industries</a:t>
            </a:r>
            <a:endParaRPr lang="en-GB" b="1" dirty="0">
              <a:latin typeface="Segoe UI Variable Text" pitchFamily="2" charset="0"/>
            </a:endParaRPr>
          </a:p>
        </p:txBody>
      </p:sp>
      <p:sp>
        <p:nvSpPr>
          <p:cNvPr id="10" name="TextBox 9">
            <a:extLst>
              <a:ext uri="{FF2B5EF4-FFF2-40B4-BE49-F238E27FC236}">
                <a16:creationId xmlns:a16="http://schemas.microsoft.com/office/drawing/2014/main" id="{F3BAB0C3-DF26-8120-44A4-0903DCC1EB76}"/>
              </a:ext>
            </a:extLst>
          </p:cNvPr>
          <p:cNvSpPr txBox="1"/>
          <p:nvPr/>
        </p:nvSpPr>
        <p:spPr>
          <a:xfrm>
            <a:off x="3358515" y="2721114"/>
            <a:ext cx="3171824" cy="707886"/>
          </a:xfrm>
          <a:prstGeom prst="rect">
            <a:avLst/>
          </a:prstGeom>
          <a:noFill/>
        </p:spPr>
        <p:txBody>
          <a:bodyPr wrap="square">
            <a:spAutoFit/>
          </a:bodyPr>
          <a:lstStyle/>
          <a:p>
            <a:r>
              <a:rPr lang="en-GB" sz="2000" b="1" dirty="0">
                <a:latin typeface="Segoe UI Variable Text" pitchFamily="2" charset="0"/>
              </a:rPr>
              <a:t>Different types of specialist software</a:t>
            </a:r>
            <a:endParaRPr lang="en-GB" sz="1600" dirty="0"/>
          </a:p>
        </p:txBody>
      </p:sp>
      <p:cxnSp>
        <p:nvCxnSpPr>
          <p:cNvPr id="11" name="Straight Connector 10">
            <a:extLst>
              <a:ext uri="{FF2B5EF4-FFF2-40B4-BE49-F238E27FC236}">
                <a16:creationId xmlns:a16="http://schemas.microsoft.com/office/drawing/2014/main" id="{991655D2-4C67-B48D-4C0D-157263F36FED}"/>
              </a:ext>
            </a:extLst>
          </p:cNvPr>
          <p:cNvCxnSpPr>
            <a:cxnSpLocks/>
          </p:cNvCxnSpPr>
          <p:nvPr/>
        </p:nvCxnSpPr>
        <p:spPr>
          <a:xfrm>
            <a:off x="3204210" y="2721114"/>
            <a:ext cx="0" cy="36683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47DA64FA-29A6-2DD1-96C3-81301C98931D}"/>
              </a:ext>
            </a:extLst>
          </p:cNvPr>
          <p:cNvSpPr txBox="1"/>
          <p:nvPr/>
        </p:nvSpPr>
        <p:spPr>
          <a:xfrm>
            <a:off x="3303272" y="3568014"/>
            <a:ext cx="3459472" cy="3148170"/>
          </a:xfrm>
          <a:prstGeom prst="rect">
            <a:avLst/>
          </a:prstGeom>
          <a:noFill/>
        </p:spPr>
        <p:txBody>
          <a:bodyPr wrap="square">
            <a:spAutoFit/>
          </a:bodyPr>
          <a:lstStyle/>
          <a:p>
            <a:pPr marL="285750" lvl="0" indent="-285750">
              <a:lnSpc>
                <a:spcPct val="107000"/>
              </a:lnSpc>
              <a:spcAft>
                <a:spcPts val="800"/>
              </a:spcAft>
              <a:buSzPts val="1000"/>
              <a:buFont typeface="Arial" panose="020B0604020202020204" pitchFamily="34" charset="0"/>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Payroll </a:t>
            </a:r>
          </a:p>
          <a:p>
            <a:pPr marL="285750" lvl="0" indent="-285750">
              <a:lnSpc>
                <a:spcPct val="107000"/>
              </a:lnSpc>
              <a:spcAft>
                <a:spcPts val="800"/>
              </a:spcAft>
              <a:buSzPts val="1000"/>
              <a:buFont typeface="Arial" panose="020B0604020202020204" pitchFamily="34" charset="0"/>
              <a:buChar char="•"/>
              <a:tabLst>
                <a:tab pos="457200" algn="l"/>
              </a:tabLst>
            </a:pPr>
            <a:r>
              <a:rPr lang="en-GB" kern="100" dirty="0">
                <a:latin typeface="Segoe UI Variable Text" pitchFamily="2" charset="0"/>
                <a:cs typeface="Times New Roman" panose="02020603050405020304" pitchFamily="18" charset="0"/>
              </a:rPr>
              <a:t>Customer relationship management (CRM)</a:t>
            </a:r>
          </a:p>
          <a:p>
            <a:pPr marL="285750" lvl="0" indent="-285750">
              <a:lnSpc>
                <a:spcPct val="107000"/>
              </a:lnSpc>
              <a:spcAft>
                <a:spcPts val="800"/>
              </a:spcAft>
              <a:buSzPts val="1000"/>
              <a:buFont typeface="Arial" panose="020B0604020202020204" pitchFamily="34" charset="0"/>
              <a:buChar char="•"/>
              <a:tabLst>
                <a:tab pos="457200" algn="l"/>
              </a:tabLst>
            </a:pPr>
            <a:r>
              <a:rPr lang="en-GB" kern="100" dirty="0">
                <a:latin typeface="Segoe UI Variable Text" pitchFamily="2" charset="0"/>
                <a:cs typeface="Times New Roman" panose="02020603050405020304" pitchFamily="18" charset="0"/>
              </a:rPr>
              <a:t>Computer aided design (CAD)</a:t>
            </a:r>
          </a:p>
          <a:p>
            <a:pPr marL="285750" lvl="0" indent="-285750">
              <a:lnSpc>
                <a:spcPct val="107000"/>
              </a:lnSpc>
              <a:spcAft>
                <a:spcPts val="800"/>
              </a:spcAft>
              <a:buSzPts val="1000"/>
              <a:buFont typeface="Arial" panose="020B0604020202020204" pitchFamily="34" charset="0"/>
              <a:buChar char="•"/>
              <a:tabLst>
                <a:tab pos="457200" algn="l"/>
              </a:tabLst>
            </a:pPr>
            <a:r>
              <a:rPr lang="en-GB" kern="100" dirty="0">
                <a:latin typeface="Segoe UI Variable Text" pitchFamily="2" charset="0"/>
                <a:cs typeface="Times New Roman" panose="02020603050405020304" pitchFamily="18" charset="0"/>
              </a:rPr>
              <a:t>Computer aided manufacturing (CAM)</a:t>
            </a:r>
          </a:p>
          <a:p>
            <a:pPr marL="285750" lvl="0" indent="-285750">
              <a:lnSpc>
                <a:spcPct val="107000"/>
              </a:lnSpc>
              <a:spcAft>
                <a:spcPts val="800"/>
              </a:spcAft>
              <a:buSzPts val="1000"/>
              <a:buFont typeface="Arial" panose="020B0604020202020204" pitchFamily="34" charset="0"/>
              <a:buChar char="•"/>
              <a:tabLst>
                <a:tab pos="457200" algn="l"/>
              </a:tabLst>
            </a:pPr>
            <a:r>
              <a:rPr lang="en-GB" kern="100" dirty="0">
                <a:latin typeface="Segoe UI Variable Text" pitchFamily="2" charset="0"/>
                <a:cs typeface="Times New Roman" panose="02020603050405020304" pitchFamily="18" charset="0"/>
              </a:rPr>
              <a:t>Management information system (MIS)</a:t>
            </a:r>
            <a:endParaRPr lang="en-GB" dirty="0">
              <a:latin typeface="Segoe UI Variable Text" pitchFamily="2" charset="0"/>
            </a:endParaRPr>
          </a:p>
        </p:txBody>
      </p:sp>
      <p:pic>
        <p:nvPicPr>
          <p:cNvPr id="2" name="Online Media 1" title="The Basics of CAD/CAM Dentistry">
            <a:hlinkClick r:id="" action="ppaction://media"/>
            <a:extLst>
              <a:ext uri="{FF2B5EF4-FFF2-40B4-BE49-F238E27FC236}">
                <a16:creationId xmlns:a16="http://schemas.microsoft.com/office/drawing/2014/main" id="{044C5389-A30B-3CA3-7EFE-27C69BF3DDD3}"/>
              </a:ext>
            </a:extLst>
          </p:cNvPr>
          <p:cNvPicPr>
            <a:picLocks noRot="1" noChangeAspect="1"/>
          </p:cNvPicPr>
          <p:nvPr>
            <a:videoFile r:link="rId1"/>
          </p:nvPr>
        </p:nvPicPr>
        <p:blipFill>
          <a:blip r:embed="rId5"/>
          <a:stretch>
            <a:fillRect/>
          </a:stretch>
        </p:blipFill>
        <p:spPr>
          <a:xfrm>
            <a:off x="6917048" y="1959530"/>
            <a:ext cx="4837430" cy="2733148"/>
          </a:xfrm>
          <a:prstGeom prst="rect">
            <a:avLst/>
          </a:prstGeom>
        </p:spPr>
      </p:pic>
      <p:sp>
        <p:nvSpPr>
          <p:cNvPr id="8" name="TextBox 7">
            <a:extLst>
              <a:ext uri="{FF2B5EF4-FFF2-40B4-BE49-F238E27FC236}">
                <a16:creationId xmlns:a16="http://schemas.microsoft.com/office/drawing/2014/main" id="{3259126B-53CD-3794-07A0-C31F187241FB}"/>
              </a:ext>
            </a:extLst>
          </p:cNvPr>
          <p:cNvSpPr txBox="1"/>
          <p:nvPr/>
        </p:nvSpPr>
        <p:spPr>
          <a:xfrm>
            <a:off x="7006589" y="1134457"/>
            <a:ext cx="4725027" cy="707886"/>
          </a:xfrm>
          <a:prstGeom prst="rect">
            <a:avLst/>
          </a:prstGeom>
          <a:noFill/>
        </p:spPr>
        <p:txBody>
          <a:bodyPr wrap="square">
            <a:spAutoFit/>
          </a:bodyPr>
          <a:lstStyle/>
          <a:p>
            <a:pPr algn="ctr"/>
            <a:r>
              <a:rPr lang="en-GB" sz="2000" b="1" dirty="0">
                <a:latin typeface="Segoe UI Variable Text" pitchFamily="2" charset="0"/>
              </a:rPr>
              <a:t>Learning in Context: </a:t>
            </a:r>
          </a:p>
          <a:p>
            <a:pPr algn="ctr"/>
            <a:r>
              <a:rPr lang="en-GB" sz="2000" b="1" dirty="0">
                <a:latin typeface="Segoe UI Variable Text" pitchFamily="2" charset="0"/>
              </a:rPr>
              <a:t>The use of CAD/CAM in dentistry.</a:t>
            </a:r>
            <a:endParaRPr lang="en-GB" sz="1600" dirty="0"/>
          </a:p>
        </p:txBody>
      </p:sp>
    </p:spTree>
    <p:extLst>
      <p:ext uri="{BB962C8B-B14F-4D97-AF65-F5344CB8AC3E}">
        <p14:creationId xmlns:p14="http://schemas.microsoft.com/office/powerpoint/2010/main" val="975039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0E278-AA03-A922-3291-866645369BC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8C38F07-DA64-BD21-AE47-11A3A00BC316}"/>
              </a:ext>
            </a:extLst>
          </p:cNvPr>
          <p:cNvSpPr txBox="1"/>
          <p:nvPr/>
        </p:nvSpPr>
        <p:spPr>
          <a:xfrm>
            <a:off x="125730" y="134273"/>
            <a:ext cx="77952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Payroll software</a:t>
            </a:r>
          </a:p>
        </p:txBody>
      </p:sp>
      <p:sp>
        <p:nvSpPr>
          <p:cNvPr id="4" name="Rectangle 3">
            <a:extLst>
              <a:ext uri="{FF2B5EF4-FFF2-40B4-BE49-F238E27FC236}">
                <a16:creationId xmlns:a16="http://schemas.microsoft.com/office/drawing/2014/main" id="{81960D65-DAC8-07C5-733B-31257DDDB14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DF7E191E-9046-8186-EA67-32928B06BD2B}"/>
              </a:ext>
            </a:extLst>
          </p:cNvPr>
          <p:cNvSpPr txBox="1"/>
          <p:nvPr/>
        </p:nvSpPr>
        <p:spPr>
          <a:xfrm>
            <a:off x="224790" y="1156284"/>
            <a:ext cx="5871210" cy="1384995"/>
          </a:xfrm>
          <a:prstGeom prst="rect">
            <a:avLst/>
          </a:prstGeom>
          <a:noFill/>
        </p:spPr>
        <p:txBody>
          <a:bodyPr wrap="square">
            <a:spAutoFit/>
          </a:bodyPr>
          <a:lstStyle/>
          <a:p>
            <a:r>
              <a:rPr lang="en-GB" sz="2400" b="1" dirty="0">
                <a:latin typeface="Segoe UI Variable Text" pitchFamily="2" charset="0"/>
              </a:rPr>
              <a:t>What is meant by payroll software?</a:t>
            </a:r>
          </a:p>
          <a:p>
            <a:endParaRPr lang="en-GB" sz="2400" b="1" dirty="0">
              <a:latin typeface="Segoe UI Variable Text" pitchFamily="2" charset="0"/>
            </a:endParaRPr>
          </a:p>
          <a:p>
            <a:r>
              <a:rPr lang="en-GB" dirty="0">
                <a:latin typeface="Segoe UI Variable Text" pitchFamily="2" charset="0"/>
              </a:rPr>
              <a:t>Software used to automatically calculate employee wages, tax, and produce payslips.</a:t>
            </a:r>
          </a:p>
        </p:txBody>
      </p:sp>
      <p:pic>
        <p:nvPicPr>
          <p:cNvPr id="32" name="Picture 31">
            <a:extLst>
              <a:ext uri="{FF2B5EF4-FFF2-40B4-BE49-F238E27FC236}">
                <a16:creationId xmlns:a16="http://schemas.microsoft.com/office/drawing/2014/main" id="{9D0E965B-20CB-5472-7D0F-AB089B0BEC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AAE62B4F-02DB-7139-E814-720B47950915}"/>
              </a:ext>
            </a:extLst>
          </p:cNvPr>
          <p:cNvSpPr txBox="1"/>
          <p:nvPr/>
        </p:nvSpPr>
        <p:spPr>
          <a:xfrm>
            <a:off x="224790" y="2778292"/>
            <a:ext cx="5353048" cy="400110"/>
          </a:xfrm>
          <a:prstGeom prst="rect">
            <a:avLst/>
          </a:prstGeom>
          <a:noFill/>
        </p:spPr>
        <p:txBody>
          <a:bodyPr wrap="square">
            <a:spAutoFit/>
          </a:bodyPr>
          <a:lstStyle/>
          <a:p>
            <a:r>
              <a:rPr lang="en-GB" sz="2000" b="1" dirty="0">
                <a:latin typeface="Segoe UI Variable Text" pitchFamily="2" charset="0"/>
              </a:rPr>
              <a:t>Why is it specialist software?</a:t>
            </a:r>
            <a:endParaRPr lang="en-GB" sz="1600" dirty="0"/>
          </a:p>
        </p:txBody>
      </p:sp>
      <p:sp>
        <p:nvSpPr>
          <p:cNvPr id="12" name="TextBox 11">
            <a:extLst>
              <a:ext uri="{FF2B5EF4-FFF2-40B4-BE49-F238E27FC236}">
                <a16:creationId xmlns:a16="http://schemas.microsoft.com/office/drawing/2014/main" id="{8E38BCD1-549C-857D-1A76-F31E8B773BAB}"/>
              </a:ext>
            </a:extLst>
          </p:cNvPr>
          <p:cNvSpPr txBox="1"/>
          <p:nvPr/>
        </p:nvSpPr>
        <p:spPr>
          <a:xfrm>
            <a:off x="224790" y="3317416"/>
            <a:ext cx="5615941" cy="646331"/>
          </a:xfrm>
          <a:prstGeom prst="rect">
            <a:avLst/>
          </a:prstGeom>
          <a:noFill/>
        </p:spPr>
        <p:txBody>
          <a:bodyPr wrap="square">
            <a:spAutoFit/>
          </a:bodyPr>
          <a:lstStyle/>
          <a:p>
            <a:r>
              <a:rPr lang="en-GB" dirty="0">
                <a:latin typeface="Segoe UI Variable Text" pitchFamily="2" charset="0"/>
              </a:rPr>
              <a:t>Designed specifically for managing employee payments within an organisation.</a:t>
            </a:r>
          </a:p>
        </p:txBody>
      </p:sp>
      <p:sp>
        <p:nvSpPr>
          <p:cNvPr id="13" name="Rectangle 12">
            <a:extLst>
              <a:ext uri="{FF2B5EF4-FFF2-40B4-BE49-F238E27FC236}">
                <a16:creationId xmlns:a16="http://schemas.microsoft.com/office/drawing/2014/main" id="{1DBCCFD2-FB51-9014-0E06-F2E144A5FF12}"/>
              </a:ext>
            </a:extLst>
          </p:cNvPr>
          <p:cNvSpPr/>
          <p:nvPr/>
        </p:nvSpPr>
        <p:spPr>
          <a:xfrm>
            <a:off x="291460" y="4361254"/>
            <a:ext cx="5294003" cy="1598955"/>
          </a:xfrm>
          <a:prstGeom prst="rect">
            <a:avLst/>
          </a:prstGeom>
          <a:solidFill>
            <a:schemeClr val="bg1">
              <a:lumMod val="95000"/>
            </a:schemeClr>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Segoe UI Variable Text" pitchFamily="2" charset="0"/>
              </a:rPr>
              <a:t>Learning in Context: Supermarket</a:t>
            </a:r>
          </a:p>
          <a:p>
            <a:endParaRPr lang="en-GB" dirty="0"/>
          </a:p>
          <a:p>
            <a:r>
              <a:rPr lang="en-GB" dirty="0">
                <a:solidFill>
                  <a:schemeClr val="tx1"/>
                </a:solidFill>
                <a:latin typeface="Segoe UI Variable Text" pitchFamily="2" charset="0"/>
              </a:rPr>
              <a:t>A supermarket uses payroll software to calculate staff wages, tax deductions, and automatically produce monthly payslips.</a:t>
            </a:r>
            <a:endParaRPr lang="en-GB" dirty="0"/>
          </a:p>
        </p:txBody>
      </p:sp>
      <p:cxnSp>
        <p:nvCxnSpPr>
          <p:cNvPr id="17" name="Straight Connector 16">
            <a:extLst>
              <a:ext uri="{FF2B5EF4-FFF2-40B4-BE49-F238E27FC236}">
                <a16:creationId xmlns:a16="http://schemas.microsoft.com/office/drawing/2014/main" id="{DF950C94-D808-3D87-B572-EAAD1D57386E}"/>
              </a:ext>
            </a:extLst>
          </p:cNvPr>
          <p:cNvCxnSpPr>
            <a:cxnSpLocks/>
          </p:cNvCxnSpPr>
          <p:nvPr/>
        </p:nvCxnSpPr>
        <p:spPr>
          <a:xfrm>
            <a:off x="5840731" y="1156284"/>
            <a:ext cx="0" cy="53245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C34D876-E1B1-1F1E-4E1F-C9273FD313AF}"/>
              </a:ext>
            </a:extLst>
          </p:cNvPr>
          <p:cNvPicPr>
            <a:picLocks noChangeAspect="1"/>
          </p:cNvPicPr>
          <p:nvPr/>
        </p:nvPicPr>
        <p:blipFill>
          <a:blip r:embed="rId4"/>
          <a:stretch>
            <a:fillRect/>
          </a:stretch>
        </p:blipFill>
        <p:spPr>
          <a:xfrm>
            <a:off x="6103624" y="1156284"/>
            <a:ext cx="5703561" cy="4206699"/>
          </a:xfrm>
          <a:prstGeom prst="rect">
            <a:avLst/>
          </a:prstGeom>
        </p:spPr>
      </p:pic>
      <p:pic>
        <p:nvPicPr>
          <p:cNvPr id="9" name="Graphic 8" descr="Thumbs up sign with solid fill">
            <a:extLst>
              <a:ext uri="{FF2B5EF4-FFF2-40B4-BE49-F238E27FC236}">
                <a16:creationId xmlns:a16="http://schemas.microsoft.com/office/drawing/2014/main" id="{A58389FB-F806-3992-F899-254BB5A37AE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35005" y="73350"/>
            <a:ext cx="727003" cy="727003"/>
          </a:xfrm>
          <a:prstGeom prst="rect">
            <a:avLst/>
          </a:prstGeom>
        </p:spPr>
      </p:pic>
      <p:sp>
        <p:nvSpPr>
          <p:cNvPr id="10" name="TextBox 9">
            <a:extLst>
              <a:ext uri="{FF2B5EF4-FFF2-40B4-BE49-F238E27FC236}">
                <a16:creationId xmlns:a16="http://schemas.microsoft.com/office/drawing/2014/main" id="{E82585B0-4E6D-5E7D-66EA-C9EDD029FC60}"/>
              </a:ext>
            </a:extLst>
          </p:cNvPr>
          <p:cNvSpPr txBox="1"/>
          <p:nvPr/>
        </p:nvSpPr>
        <p:spPr>
          <a:xfrm>
            <a:off x="5889113" y="154022"/>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2923780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A50CC-E58B-F8A2-3C20-9275BF81927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A07F942-CFE6-0287-CC63-E7D0FCD22D2A}"/>
              </a:ext>
            </a:extLst>
          </p:cNvPr>
          <p:cNvSpPr txBox="1"/>
          <p:nvPr/>
        </p:nvSpPr>
        <p:spPr>
          <a:xfrm>
            <a:off x="125730" y="134273"/>
            <a:ext cx="77952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Payroll software</a:t>
            </a:r>
          </a:p>
        </p:txBody>
      </p:sp>
      <p:sp>
        <p:nvSpPr>
          <p:cNvPr id="4" name="Rectangle 3">
            <a:extLst>
              <a:ext uri="{FF2B5EF4-FFF2-40B4-BE49-F238E27FC236}">
                <a16:creationId xmlns:a16="http://schemas.microsoft.com/office/drawing/2014/main" id="{AB8205C0-4526-CBE9-E2A8-7C5B6788F68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56E9E0C3-7FE8-DFEA-8469-80B86985C0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graphicFrame>
        <p:nvGraphicFramePr>
          <p:cNvPr id="7" name="Table 6">
            <a:extLst>
              <a:ext uri="{FF2B5EF4-FFF2-40B4-BE49-F238E27FC236}">
                <a16:creationId xmlns:a16="http://schemas.microsoft.com/office/drawing/2014/main" id="{071A2908-9CC5-DEA1-6B1E-EEA891D719B1}"/>
              </a:ext>
            </a:extLst>
          </p:cNvPr>
          <p:cNvGraphicFramePr>
            <a:graphicFrameLocks noGrp="1"/>
          </p:cNvGraphicFramePr>
          <p:nvPr>
            <p:extLst>
              <p:ext uri="{D42A27DB-BD31-4B8C-83A1-F6EECF244321}">
                <p14:modId xmlns:p14="http://schemas.microsoft.com/office/powerpoint/2010/main" val="596689687"/>
              </p:ext>
            </p:extLst>
          </p:nvPr>
        </p:nvGraphicFramePr>
        <p:xfrm>
          <a:off x="806196" y="1386570"/>
          <a:ext cx="10212324" cy="4736414"/>
        </p:xfrm>
        <a:graphic>
          <a:graphicData uri="http://schemas.openxmlformats.org/drawingml/2006/table">
            <a:tbl>
              <a:tblPr/>
              <a:tblGrid>
                <a:gridCol w="5106162">
                  <a:extLst>
                    <a:ext uri="{9D8B030D-6E8A-4147-A177-3AD203B41FA5}">
                      <a16:colId xmlns:a16="http://schemas.microsoft.com/office/drawing/2014/main" val="2206722337"/>
                    </a:ext>
                  </a:extLst>
                </a:gridCol>
                <a:gridCol w="5106162">
                  <a:extLst>
                    <a:ext uri="{9D8B030D-6E8A-4147-A177-3AD203B41FA5}">
                      <a16:colId xmlns:a16="http://schemas.microsoft.com/office/drawing/2014/main" val="733096015"/>
                    </a:ext>
                  </a:extLst>
                </a:gridCol>
              </a:tblGrid>
              <a:tr h="355211">
                <a:tc>
                  <a:txBody>
                    <a:bodyPr/>
                    <a:lstStyle/>
                    <a:p>
                      <a:pPr>
                        <a:buNone/>
                      </a:pPr>
                      <a:r>
                        <a:rPr lang="en-GB" sz="1800" b="1" dirty="0">
                          <a:solidFill>
                            <a:schemeClr val="bg1"/>
                          </a:solidFill>
                          <a:latin typeface="Segoe UI Variable Text" pitchFamily="2" charset="0"/>
                        </a:rPr>
                        <a:t>Pros (Advantages)</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sz="1800" b="1" dirty="0">
                          <a:solidFill>
                            <a:schemeClr val="bg1"/>
                          </a:solidFill>
                          <a:latin typeface="Segoe UI Variable Text" pitchFamily="2" charset="0"/>
                        </a:rPr>
                        <a:t>Cons (Disadvantages)</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71674069"/>
                  </a:ext>
                </a:extLst>
              </a:tr>
              <a:tr h="888028">
                <a:tc>
                  <a:txBody>
                    <a:bodyPr/>
                    <a:lstStyle/>
                    <a:p>
                      <a:pPr>
                        <a:buNone/>
                      </a:pPr>
                      <a:r>
                        <a:rPr lang="en-GB" sz="1800" b="1" dirty="0">
                          <a:latin typeface="Segoe UI Variable Text" pitchFamily="2" charset="0"/>
                        </a:rPr>
                        <a:t>Automatic calculations</a:t>
                      </a:r>
                      <a:r>
                        <a:rPr lang="en-GB" sz="1800" dirty="0">
                          <a:latin typeface="Segoe UI Variable Text" pitchFamily="2" charset="0"/>
                        </a:rPr>
                        <a:t> – wages, tax, National Insurance, and deductions are calculated automatically.</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800" b="1" dirty="0">
                          <a:latin typeface="Segoe UI Variable Text" pitchFamily="2" charset="0"/>
                        </a:rPr>
                        <a:t>Cost</a:t>
                      </a:r>
                      <a:r>
                        <a:rPr lang="en-GB" sz="1800" dirty="0">
                          <a:latin typeface="Segoe UI Variable Text" pitchFamily="2" charset="0"/>
                        </a:rPr>
                        <a:t> – payroll software often requires a purchase price or subscription.</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664576892"/>
                  </a:ext>
                </a:extLst>
              </a:tr>
              <a:tr h="621620">
                <a:tc>
                  <a:txBody>
                    <a:bodyPr/>
                    <a:lstStyle/>
                    <a:p>
                      <a:pPr>
                        <a:buNone/>
                      </a:pPr>
                      <a:r>
                        <a:rPr lang="en-GB" sz="1800" b="1">
                          <a:latin typeface="Segoe UI Variable Text" pitchFamily="2" charset="0"/>
                        </a:rPr>
                        <a:t>Reduces human error</a:t>
                      </a:r>
                      <a:r>
                        <a:rPr lang="en-GB" sz="1800">
                          <a:latin typeface="Segoe UI Variable Text" pitchFamily="2" charset="0"/>
                        </a:rPr>
                        <a:t> – built-in formulas reduce the risk of calculation mistakes.</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800" b="1" dirty="0">
                          <a:latin typeface="Segoe UI Variable Text" pitchFamily="2" charset="0"/>
                        </a:rPr>
                        <a:t>Training required</a:t>
                      </a:r>
                      <a:r>
                        <a:rPr lang="en-GB" sz="1800" dirty="0">
                          <a:latin typeface="Segoe UI Variable Text" pitchFamily="2" charset="0"/>
                        </a:rPr>
                        <a:t> – staff may need training to use the system correctly.</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97986441"/>
                  </a:ext>
                </a:extLst>
              </a:tr>
              <a:tr h="621620">
                <a:tc>
                  <a:txBody>
                    <a:bodyPr/>
                    <a:lstStyle/>
                    <a:p>
                      <a:pPr>
                        <a:buNone/>
                      </a:pPr>
                      <a:r>
                        <a:rPr lang="en-GB" sz="1800" b="1" dirty="0">
                          <a:latin typeface="Segoe UI Variable Text" pitchFamily="2" charset="0"/>
                        </a:rPr>
                        <a:t>Saves time</a:t>
                      </a:r>
                      <a:r>
                        <a:rPr lang="en-GB" sz="1800" dirty="0">
                          <a:latin typeface="Segoe UI Variable Text" pitchFamily="2" charset="0"/>
                        </a:rPr>
                        <a:t> – payslips and reports can be generated quickly.</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800" b="1" dirty="0">
                          <a:latin typeface="Segoe UI Variable Text" pitchFamily="2" charset="0"/>
                        </a:rPr>
                        <a:t>Technical issues</a:t>
                      </a:r>
                      <a:r>
                        <a:rPr lang="en-GB" sz="1800" dirty="0">
                          <a:latin typeface="Segoe UI Variable Text" pitchFamily="2" charset="0"/>
                        </a:rPr>
                        <a:t> – software bugs or system failures could delay payroll processing.</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592785888"/>
                  </a:ext>
                </a:extLst>
              </a:tr>
              <a:tr h="621620">
                <a:tc>
                  <a:txBody>
                    <a:bodyPr/>
                    <a:lstStyle/>
                    <a:p>
                      <a:pPr>
                        <a:buNone/>
                      </a:pPr>
                      <a:r>
                        <a:rPr lang="en-GB" sz="1800" b="1" dirty="0">
                          <a:latin typeface="Segoe UI Variable Text" pitchFamily="2" charset="0"/>
                        </a:rPr>
                        <a:t>Keeps tax rules updated</a:t>
                      </a:r>
                      <a:r>
                        <a:rPr lang="en-GB" sz="1800" dirty="0">
                          <a:latin typeface="Segoe UI Variable Text" pitchFamily="2" charset="0"/>
                        </a:rPr>
                        <a:t> – many systems update automatically with new tax rates and legislation.</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800" b="1" dirty="0">
                          <a:latin typeface="Segoe UI Variable Text" pitchFamily="2" charset="0"/>
                        </a:rPr>
                        <a:t>Dependence on technology</a:t>
                      </a:r>
                      <a:r>
                        <a:rPr lang="en-GB" sz="1800" dirty="0">
                          <a:latin typeface="Segoe UI Variable Text" pitchFamily="2" charset="0"/>
                        </a:rPr>
                        <a:t> – if the system crashes or power fails, payroll processing may stop.</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376432651"/>
                  </a:ext>
                </a:extLst>
              </a:tr>
              <a:tr h="621620">
                <a:tc>
                  <a:txBody>
                    <a:bodyPr/>
                    <a:lstStyle/>
                    <a:p>
                      <a:pPr>
                        <a:buNone/>
                      </a:pPr>
                      <a:r>
                        <a:rPr lang="en-GB" sz="1800" b="1" dirty="0">
                          <a:latin typeface="Segoe UI Variable Text" pitchFamily="2" charset="0"/>
                        </a:rPr>
                        <a:t>Stores employee records</a:t>
                      </a:r>
                      <a:r>
                        <a:rPr lang="en-GB" sz="1800" dirty="0">
                          <a:latin typeface="Segoe UI Variable Text" pitchFamily="2" charset="0"/>
                        </a:rPr>
                        <a:t> – keeps information organised and easy to access.</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800" b="1" dirty="0">
                          <a:latin typeface="Segoe UI Variable Text" pitchFamily="2" charset="0"/>
                        </a:rPr>
                        <a:t>Security risks</a:t>
                      </a:r>
                      <a:r>
                        <a:rPr lang="en-GB" sz="1800" dirty="0">
                          <a:latin typeface="Segoe UI Variable Text" pitchFamily="2" charset="0"/>
                        </a:rPr>
                        <a:t> – payroll systems contain sensitive employee data that must be protected.</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89101608"/>
                  </a:ext>
                </a:extLst>
              </a:tr>
              <a:tr h="621620">
                <a:tc>
                  <a:txBody>
                    <a:bodyPr/>
                    <a:lstStyle/>
                    <a:p>
                      <a:pPr>
                        <a:buNone/>
                      </a:pPr>
                      <a:r>
                        <a:rPr lang="en-GB" sz="1800" b="1" dirty="0">
                          <a:latin typeface="Segoe UI Variable Text" pitchFamily="2" charset="0"/>
                        </a:rPr>
                        <a:t>Integration with other systems</a:t>
                      </a:r>
                      <a:r>
                        <a:rPr lang="en-GB" sz="1800" dirty="0">
                          <a:latin typeface="Segoe UI Variable Text" pitchFamily="2" charset="0"/>
                        </a:rPr>
                        <a:t> – can link with accounting or HR systems.</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sz="1800" b="1" dirty="0">
                          <a:latin typeface="Segoe UI Variable Text" pitchFamily="2" charset="0"/>
                        </a:rPr>
                        <a:t>Setup time</a:t>
                      </a:r>
                      <a:r>
                        <a:rPr lang="en-GB" sz="1800" dirty="0">
                          <a:latin typeface="Segoe UI Variable Text" pitchFamily="2" charset="0"/>
                        </a:rPr>
                        <a:t> – initial configuration and employee data entry may take time.</a:t>
                      </a:r>
                    </a:p>
                  </a:txBody>
                  <a:tcPr marL="88803" marR="88803" marT="44401" marB="444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547808028"/>
                  </a:ext>
                </a:extLst>
              </a:tr>
            </a:tbl>
          </a:graphicData>
        </a:graphic>
      </p:graphicFrame>
      <p:pic>
        <p:nvPicPr>
          <p:cNvPr id="5" name="Graphic 4" descr="Thumbs up sign with solid fill">
            <a:extLst>
              <a:ext uri="{FF2B5EF4-FFF2-40B4-BE49-F238E27FC236}">
                <a16:creationId xmlns:a16="http://schemas.microsoft.com/office/drawing/2014/main" id="{22A89454-D816-E219-259C-D6C2950FC32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0" name="TextBox 9">
            <a:extLst>
              <a:ext uri="{FF2B5EF4-FFF2-40B4-BE49-F238E27FC236}">
                <a16:creationId xmlns:a16="http://schemas.microsoft.com/office/drawing/2014/main" id="{0618DB81-415A-C4B0-1912-2217D1F6CB1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a:t>
            </a:r>
            <a:r>
              <a:rPr lang="en-GB" dirty="0">
                <a:latin typeface="Segoe UI Variable Text" pitchFamily="2" charset="0"/>
              </a:rPr>
              <a:t> </a:t>
            </a:r>
            <a:r>
              <a:rPr lang="en-GB" b="1" dirty="0">
                <a:latin typeface="Segoe UI Variable Text" pitchFamily="2" charset="0"/>
              </a:rPr>
              <a:t>Task 1</a:t>
            </a:r>
            <a:r>
              <a:rPr lang="en-GB" dirty="0">
                <a:latin typeface="Segoe UI Variable Text" pitchFamily="2" charset="0"/>
              </a:rPr>
              <a:t> in the student workbook</a:t>
            </a:r>
          </a:p>
        </p:txBody>
      </p:sp>
    </p:spTree>
    <p:extLst>
      <p:ext uri="{BB962C8B-B14F-4D97-AF65-F5344CB8AC3E}">
        <p14:creationId xmlns:p14="http://schemas.microsoft.com/office/powerpoint/2010/main" val="2754618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7E042-A297-CE18-6C20-5142FAF5CC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559202-97FF-213A-BBEE-CD889EF54D17}"/>
              </a:ext>
            </a:extLst>
          </p:cNvPr>
          <p:cNvSpPr txBox="1"/>
          <p:nvPr/>
        </p:nvSpPr>
        <p:spPr>
          <a:xfrm>
            <a:off x="125730" y="134273"/>
            <a:ext cx="1049274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Customer Relationship Management (CRM)</a:t>
            </a:r>
          </a:p>
        </p:txBody>
      </p:sp>
      <p:sp>
        <p:nvSpPr>
          <p:cNvPr id="4" name="Rectangle 3">
            <a:extLst>
              <a:ext uri="{FF2B5EF4-FFF2-40B4-BE49-F238E27FC236}">
                <a16:creationId xmlns:a16="http://schemas.microsoft.com/office/drawing/2014/main" id="{41D05488-C267-F6A5-D066-FB43538CF34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13DF979A-624F-E61F-1712-F689B11D34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4DD9C8BE-9E3E-CFA6-2E0F-38564A17C8BF}"/>
              </a:ext>
            </a:extLst>
          </p:cNvPr>
          <p:cNvSpPr txBox="1"/>
          <p:nvPr/>
        </p:nvSpPr>
        <p:spPr>
          <a:xfrm>
            <a:off x="224790" y="1156284"/>
            <a:ext cx="5871210" cy="1754326"/>
          </a:xfrm>
          <a:prstGeom prst="rect">
            <a:avLst/>
          </a:prstGeom>
          <a:noFill/>
        </p:spPr>
        <p:txBody>
          <a:bodyPr wrap="square">
            <a:spAutoFit/>
          </a:bodyPr>
          <a:lstStyle/>
          <a:p>
            <a:r>
              <a:rPr lang="en-GB" sz="2400" b="1" dirty="0">
                <a:latin typeface="Segoe UI Variable Text" pitchFamily="2" charset="0"/>
              </a:rPr>
              <a:t>What is meant by customer relationship management (CRM)?</a:t>
            </a:r>
          </a:p>
          <a:p>
            <a:endParaRPr lang="en-GB" sz="2400" b="1" dirty="0">
              <a:latin typeface="Segoe UI Variable Text" pitchFamily="2" charset="0"/>
            </a:endParaRPr>
          </a:p>
          <a:p>
            <a:r>
              <a:rPr lang="en-GB" dirty="0">
                <a:latin typeface="Segoe UI Variable Text" pitchFamily="2" charset="0"/>
              </a:rPr>
              <a:t>Software used to store and manage customer information and interactions.</a:t>
            </a:r>
          </a:p>
        </p:txBody>
      </p:sp>
      <p:sp>
        <p:nvSpPr>
          <p:cNvPr id="6" name="TextBox 5">
            <a:extLst>
              <a:ext uri="{FF2B5EF4-FFF2-40B4-BE49-F238E27FC236}">
                <a16:creationId xmlns:a16="http://schemas.microsoft.com/office/drawing/2014/main" id="{FF816B1F-0A9C-6F30-1577-18B70282CD48}"/>
              </a:ext>
            </a:extLst>
          </p:cNvPr>
          <p:cNvSpPr txBox="1"/>
          <p:nvPr/>
        </p:nvSpPr>
        <p:spPr>
          <a:xfrm>
            <a:off x="260983" y="3104751"/>
            <a:ext cx="5353048" cy="400110"/>
          </a:xfrm>
          <a:prstGeom prst="rect">
            <a:avLst/>
          </a:prstGeom>
          <a:noFill/>
        </p:spPr>
        <p:txBody>
          <a:bodyPr wrap="square">
            <a:spAutoFit/>
          </a:bodyPr>
          <a:lstStyle/>
          <a:p>
            <a:r>
              <a:rPr lang="en-GB" sz="2000" b="1" dirty="0">
                <a:latin typeface="Segoe UI Variable Text" pitchFamily="2" charset="0"/>
              </a:rPr>
              <a:t>Why is it specialist software?</a:t>
            </a:r>
            <a:endParaRPr lang="en-GB" sz="1600" dirty="0"/>
          </a:p>
        </p:txBody>
      </p:sp>
      <p:sp>
        <p:nvSpPr>
          <p:cNvPr id="12" name="TextBox 11">
            <a:extLst>
              <a:ext uri="{FF2B5EF4-FFF2-40B4-BE49-F238E27FC236}">
                <a16:creationId xmlns:a16="http://schemas.microsoft.com/office/drawing/2014/main" id="{994B03CA-4654-2C7A-8AE5-19DECD30BCBA}"/>
              </a:ext>
            </a:extLst>
          </p:cNvPr>
          <p:cNvSpPr txBox="1"/>
          <p:nvPr/>
        </p:nvSpPr>
        <p:spPr>
          <a:xfrm>
            <a:off x="260983" y="3643875"/>
            <a:ext cx="5615941" cy="646331"/>
          </a:xfrm>
          <a:prstGeom prst="rect">
            <a:avLst/>
          </a:prstGeom>
          <a:noFill/>
        </p:spPr>
        <p:txBody>
          <a:bodyPr wrap="square">
            <a:spAutoFit/>
          </a:bodyPr>
          <a:lstStyle/>
          <a:p>
            <a:r>
              <a:rPr lang="en-GB" dirty="0">
                <a:latin typeface="Segoe UI Variable Text" pitchFamily="2" charset="0"/>
              </a:rPr>
              <a:t>Used mainly by businesses to manage customer data, sales, and communication.</a:t>
            </a:r>
          </a:p>
        </p:txBody>
      </p:sp>
      <p:sp>
        <p:nvSpPr>
          <p:cNvPr id="13" name="Rectangle 12">
            <a:extLst>
              <a:ext uri="{FF2B5EF4-FFF2-40B4-BE49-F238E27FC236}">
                <a16:creationId xmlns:a16="http://schemas.microsoft.com/office/drawing/2014/main" id="{400533C0-1BB2-8771-2A49-9EC4B9CC8F7D}"/>
              </a:ext>
            </a:extLst>
          </p:cNvPr>
          <p:cNvSpPr/>
          <p:nvPr/>
        </p:nvSpPr>
        <p:spPr>
          <a:xfrm>
            <a:off x="327653" y="4687713"/>
            <a:ext cx="5294003" cy="1598955"/>
          </a:xfrm>
          <a:prstGeom prst="rect">
            <a:avLst/>
          </a:prstGeom>
          <a:solidFill>
            <a:schemeClr val="bg1">
              <a:lumMod val="95000"/>
            </a:schemeClr>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Segoe UI Variable Text" pitchFamily="2" charset="0"/>
              </a:rPr>
              <a:t>Learning in Context: Online clothing shop</a:t>
            </a:r>
          </a:p>
          <a:p>
            <a:endParaRPr lang="en-GB" dirty="0"/>
          </a:p>
          <a:p>
            <a:r>
              <a:rPr lang="en-GB" dirty="0">
                <a:solidFill>
                  <a:schemeClr val="tx1"/>
                </a:solidFill>
                <a:latin typeface="Segoe UI Variable Text" pitchFamily="2" charset="0"/>
              </a:rPr>
              <a:t>An online clothing shop uses CRM software to store customer contact details, track orders, and send promotional emails.</a:t>
            </a:r>
            <a:endParaRPr lang="en-GB" dirty="0"/>
          </a:p>
        </p:txBody>
      </p:sp>
      <p:cxnSp>
        <p:nvCxnSpPr>
          <p:cNvPr id="14" name="Straight Connector 13">
            <a:extLst>
              <a:ext uri="{FF2B5EF4-FFF2-40B4-BE49-F238E27FC236}">
                <a16:creationId xmlns:a16="http://schemas.microsoft.com/office/drawing/2014/main" id="{5C5941D1-843F-8ED3-D8DD-0130E0C990C0}"/>
              </a:ext>
            </a:extLst>
          </p:cNvPr>
          <p:cNvCxnSpPr>
            <a:cxnSpLocks/>
          </p:cNvCxnSpPr>
          <p:nvPr/>
        </p:nvCxnSpPr>
        <p:spPr>
          <a:xfrm>
            <a:off x="5840731" y="1156284"/>
            <a:ext cx="0" cy="53245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6C55FB66-A227-8727-0F9F-E240389DAF15}"/>
              </a:ext>
            </a:extLst>
          </p:cNvPr>
          <p:cNvPicPr>
            <a:picLocks noChangeAspect="1"/>
          </p:cNvPicPr>
          <p:nvPr/>
        </p:nvPicPr>
        <p:blipFill>
          <a:blip r:embed="rId4"/>
          <a:stretch>
            <a:fillRect/>
          </a:stretch>
        </p:blipFill>
        <p:spPr>
          <a:xfrm>
            <a:off x="6015990" y="1156285"/>
            <a:ext cx="5808343" cy="3358566"/>
          </a:xfrm>
          <a:prstGeom prst="rect">
            <a:avLst/>
          </a:prstGeom>
        </p:spPr>
      </p:pic>
      <p:pic>
        <p:nvPicPr>
          <p:cNvPr id="7" name="Graphic 6" descr="Thumbs up sign with solid fill">
            <a:extLst>
              <a:ext uri="{FF2B5EF4-FFF2-40B4-BE49-F238E27FC236}">
                <a16:creationId xmlns:a16="http://schemas.microsoft.com/office/drawing/2014/main" id="{E8D67150-4173-9A66-7921-01749A5C634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15990" y="4702507"/>
            <a:ext cx="727003" cy="727003"/>
          </a:xfrm>
          <a:prstGeom prst="rect">
            <a:avLst/>
          </a:prstGeom>
        </p:spPr>
      </p:pic>
      <p:sp>
        <p:nvSpPr>
          <p:cNvPr id="8" name="TextBox 7">
            <a:extLst>
              <a:ext uri="{FF2B5EF4-FFF2-40B4-BE49-F238E27FC236}">
                <a16:creationId xmlns:a16="http://schemas.microsoft.com/office/drawing/2014/main" id="{3EA16288-34D9-0755-DD04-7A429F737346}"/>
              </a:ext>
            </a:extLst>
          </p:cNvPr>
          <p:cNvSpPr txBox="1"/>
          <p:nvPr/>
        </p:nvSpPr>
        <p:spPr>
          <a:xfrm>
            <a:off x="6970098" y="4783179"/>
            <a:ext cx="4894249"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4106160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138FB-6A1A-C0FB-B393-0FE77AB1BB8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D319B78-428D-0AD1-8B9F-7A03F0D950F6}"/>
              </a:ext>
            </a:extLst>
          </p:cNvPr>
          <p:cNvSpPr txBox="1"/>
          <p:nvPr/>
        </p:nvSpPr>
        <p:spPr>
          <a:xfrm>
            <a:off x="125730" y="134273"/>
            <a:ext cx="1049274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Customer Relationship Management (CRM)</a:t>
            </a:r>
          </a:p>
        </p:txBody>
      </p:sp>
      <p:sp>
        <p:nvSpPr>
          <p:cNvPr id="4" name="Rectangle 3">
            <a:extLst>
              <a:ext uri="{FF2B5EF4-FFF2-40B4-BE49-F238E27FC236}">
                <a16:creationId xmlns:a16="http://schemas.microsoft.com/office/drawing/2014/main" id="{A462B69A-0532-847A-4B3B-5F4D1C9FA2E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F19D20C6-CF0D-7D4F-C496-A74127F87D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graphicFrame>
        <p:nvGraphicFramePr>
          <p:cNvPr id="9" name="Table 8">
            <a:extLst>
              <a:ext uri="{FF2B5EF4-FFF2-40B4-BE49-F238E27FC236}">
                <a16:creationId xmlns:a16="http://schemas.microsoft.com/office/drawing/2014/main" id="{89D682A8-7087-CE04-2101-571EBCFB0A47}"/>
              </a:ext>
            </a:extLst>
          </p:cNvPr>
          <p:cNvGraphicFramePr>
            <a:graphicFrameLocks noGrp="1"/>
          </p:cNvGraphicFramePr>
          <p:nvPr>
            <p:extLst>
              <p:ext uri="{D42A27DB-BD31-4B8C-83A1-F6EECF244321}">
                <p14:modId xmlns:p14="http://schemas.microsoft.com/office/powerpoint/2010/main" val="385883646"/>
              </p:ext>
            </p:extLst>
          </p:nvPr>
        </p:nvGraphicFramePr>
        <p:xfrm>
          <a:off x="758190" y="2138204"/>
          <a:ext cx="10515600" cy="3566160"/>
        </p:xfrm>
        <a:graphic>
          <a:graphicData uri="http://schemas.openxmlformats.org/drawingml/2006/table">
            <a:tbl>
              <a:tblPr/>
              <a:tblGrid>
                <a:gridCol w="5257800">
                  <a:extLst>
                    <a:ext uri="{9D8B030D-6E8A-4147-A177-3AD203B41FA5}">
                      <a16:colId xmlns:a16="http://schemas.microsoft.com/office/drawing/2014/main" val="2154701554"/>
                    </a:ext>
                  </a:extLst>
                </a:gridCol>
                <a:gridCol w="5257800">
                  <a:extLst>
                    <a:ext uri="{9D8B030D-6E8A-4147-A177-3AD203B41FA5}">
                      <a16:colId xmlns:a16="http://schemas.microsoft.com/office/drawing/2014/main" val="3927849996"/>
                    </a:ext>
                  </a:extLst>
                </a:gridCol>
              </a:tblGrid>
              <a:tr h="0">
                <a:tc>
                  <a:txBody>
                    <a:bodyPr/>
                    <a:lstStyle/>
                    <a:p>
                      <a:pPr>
                        <a:buNone/>
                      </a:pPr>
                      <a:r>
                        <a:rPr lang="en-GB" b="1" dirty="0">
                          <a:solidFill>
                            <a:schemeClr val="bg1"/>
                          </a:solidFill>
                          <a:latin typeface="Segoe UI Variable Text" pitchFamily="2"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buNone/>
                      </a:pPr>
                      <a:r>
                        <a:rPr lang="en-GB" b="1" dirty="0">
                          <a:solidFill>
                            <a:schemeClr val="bg1"/>
                          </a:solidFill>
                          <a:latin typeface="Segoe UI Variable Text" pitchFamily="2"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978545128"/>
                  </a:ext>
                </a:extLst>
              </a:tr>
              <a:tr h="0">
                <a:tc>
                  <a:txBody>
                    <a:bodyPr/>
                    <a:lstStyle/>
                    <a:p>
                      <a:pPr>
                        <a:buNone/>
                      </a:pPr>
                      <a:r>
                        <a:rPr lang="en-GB" b="1" dirty="0">
                          <a:latin typeface="Segoe UI Variable Text" pitchFamily="2" charset="0"/>
                        </a:rPr>
                        <a:t>Stores customer information in one place</a:t>
                      </a:r>
                      <a:r>
                        <a:rPr lang="en-GB" dirty="0">
                          <a:latin typeface="Segoe UI Variable Text" pitchFamily="2" charset="0"/>
                        </a:rPr>
                        <a:t> so staff can easily access contact details and history.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Can be expensive</a:t>
                      </a:r>
                      <a:r>
                        <a:rPr lang="en-GB" dirty="0">
                          <a:latin typeface="Segoe UI Variable Text" pitchFamily="2" charset="0"/>
                        </a:rPr>
                        <a:t> for businesses to buy and maintain the software.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851046786"/>
                  </a:ext>
                </a:extLst>
              </a:tr>
              <a:tr h="0">
                <a:tc>
                  <a:txBody>
                    <a:bodyPr/>
                    <a:lstStyle/>
                    <a:p>
                      <a:pPr>
                        <a:buNone/>
                      </a:pPr>
                      <a:r>
                        <a:rPr lang="en-GB" b="1" dirty="0">
                          <a:latin typeface="Segoe UI Variable Text" pitchFamily="2" charset="0"/>
                        </a:rPr>
                        <a:t>Improves customer service</a:t>
                      </a:r>
                      <a:r>
                        <a:rPr lang="en-GB" dirty="0">
                          <a:latin typeface="Segoe UI Variable Text" pitchFamily="2" charset="0"/>
                        </a:rPr>
                        <a:t> because staff can quickly see previous interactions or purchases.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Staff may need training</a:t>
                      </a:r>
                      <a:r>
                        <a:rPr lang="en-GB" dirty="0">
                          <a:latin typeface="Segoe UI Variable Text" pitchFamily="2" charset="0"/>
                        </a:rPr>
                        <a:t> to learn how to use the system properly.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92747247"/>
                  </a:ext>
                </a:extLst>
              </a:tr>
              <a:tr h="0">
                <a:tc>
                  <a:txBody>
                    <a:bodyPr/>
                    <a:lstStyle/>
                    <a:p>
                      <a:pPr>
                        <a:buNone/>
                      </a:pPr>
                      <a:r>
                        <a:rPr lang="en-GB" b="1" dirty="0">
                          <a:latin typeface="Segoe UI Variable Text" pitchFamily="2" charset="0"/>
                        </a:rPr>
                        <a:t>Helps with targeted marketing</a:t>
                      </a:r>
                      <a:r>
                        <a:rPr lang="en-GB" dirty="0">
                          <a:latin typeface="Segoe UI Variable Text" pitchFamily="2" charset="0"/>
                        </a:rPr>
                        <a:t> by sending offers or recommendations to specific customers.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Customer data must be protected</a:t>
                      </a:r>
                      <a:r>
                        <a:rPr lang="en-GB" dirty="0">
                          <a:latin typeface="Segoe UI Variable Text" pitchFamily="2" charset="0"/>
                        </a:rPr>
                        <a:t> because personal information is stored in the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9788595"/>
                  </a:ext>
                </a:extLst>
              </a:tr>
              <a:tr h="0">
                <a:tc>
                  <a:txBody>
                    <a:bodyPr/>
                    <a:lstStyle/>
                    <a:p>
                      <a:pPr>
                        <a:buNone/>
                      </a:pPr>
                      <a:r>
                        <a:rPr lang="en-GB" b="1" dirty="0">
                          <a:latin typeface="Segoe UI Variable Text" pitchFamily="2" charset="0"/>
                        </a:rPr>
                        <a:t>Tracks sales and customer activity</a:t>
                      </a:r>
                      <a:r>
                        <a:rPr lang="en-GB" dirty="0">
                          <a:latin typeface="Segoe UI Variable Text" pitchFamily="2" charset="0"/>
                        </a:rPr>
                        <a:t>, helping businesses understand buying habits.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Takes time to keep updated</a:t>
                      </a:r>
                      <a:r>
                        <a:rPr lang="en-GB" dirty="0">
                          <a:latin typeface="Segoe UI Variable Text" pitchFamily="2" charset="0"/>
                        </a:rPr>
                        <a:t> as staff must regularly enter customer information.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233856864"/>
                  </a:ext>
                </a:extLst>
              </a:tr>
              <a:tr h="0">
                <a:tc>
                  <a:txBody>
                    <a:bodyPr/>
                    <a:lstStyle/>
                    <a:p>
                      <a:pPr>
                        <a:buNone/>
                      </a:pPr>
                      <a:r>
                        <a:rPr lang="en-GB" b="1" dirty="0">
                          <a:latin typeface="Segoe UI Variable Text" pitchFamily="2" charset="0"/>
                        </a:rPr>
                        <a:t>Helps businesses make better decisions</a:t>
                      </a:r>
                      <a:r>
                        <a:rPr lang="en-GB" dirty="0">
                          <a:latin typeface="Segoe UI Variable Text" pitchFamily="2" charset="0"/>
                        </a:rPr>
                        <a:t> by analysing customer data and trends.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buNone/>
                      </a:pPr>
                      <a:r>
                        <a:rPr lang="en-GB" b="1" dirty="0">
                          <a:latin typeface="Segoe UI Variable Text" pitchFamily="2" charset="0"/>
                        </a:rPr>
                        <a:t>If the system fails</a:t>
                      </a:r>
                      <a:r>
                        <a:rPr lang="en-GB" dirty="0">
                          <a:latin typeface="Segoe UI Variable Text" pitchFamily="2" charset="0"/>
                        </a:rPr>
                        <a:t>, staff may temporarily lose access to customer information.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26450214"/>
                  </a:ext>
                </a:extLst>
              </a:tr>
            </a:tbl>
          </a:graphicData>
        </a:graphic>
      </p:graphicFrame>
      <p:pic>
        <p:nvPicPr>
          <p:cNvPr id="5" name="Graphic 4" descr="Thumbs up sign with solid fill">
            <a:extLst>
              <a:ext uri="{FF2B5EF4-FFF2-40B4-BE49-F238E27FC236}">
                <a16:creationId xmlns:a16="http://schemas.microsoft.com/office/drawing/2014/main" id="{E5903E73-EFE5-F6F0-B36D-485FC1546CF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1163923"/>
            <a:ext cx="727003" cy="727003"/>
          </a:xfrm>
          <a:prstGeom prst="rect">
            <a:avLst/>
          </a:prstGeom>
        </p:spPr>
      </p:pic>
      <p:sp>
        <p:nvSpPr>
          <p:cNvPr id="7" name="TextBox 6">
            <a:extLst>
              <a:ext uri="{FF2B5EF4-FFF2-40B4-BE49-F238E27FC236}">
                <a16:creationId xmlns:a16="http://schemas.microsoft.com/office/drawing/2014/main" id="{6016EC31-5124-6914-4A23-C2E9A0B05F70}"/>
              </a:ext>
            </a:extLst>
          </p:cNvPr>
          <p:cNvSpPr txBox="1"/>
          <p:nvPr/>
        </p:nvSpPr>
        <p:spPr>
          <a:xfrm>
            <a:off x="7102378" y="1238454"/>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a:t>
            </a:r>
            <a:r>
              <a:rPr lang="en-GB" dirty="0">
                <a:latin typeface="Segoe UI Variable Text" pitchFamily="2" charset="0"/>
              </a:rPr>
              <a:t> </a:t>
            </a:r>
            <a:r>
              <a:rPr lang="en-GB" b="1" dirty="0">
                <a:latin typeface="Segoe UI Variable Text" pitchFamily="2" charset="0"/>
              </a:rPr>
              <a:t>Task 1</a:t>
            </a:r>
            <a:r>
              <a:rPr lang="en-GB" dirty="0">
                <a:latin typeface="Segoe UI Variable Text" pitchFamily="2" charset="0"/>
              </a:rPr>
              <a:t> in the student workbook</a:t>
            </a:r>
          </a:p>
        </p:txBody>
      </p:sp>
    </p:spTree>
    <p:extLst>
      <p:ext uri="{BB962C8B-B14F-4D97-AF65-F5344CB8AC3E}">
        <p14:creationId xmlns:p14="http://schemas.microsoft.com/office/powerpoint/2010/main" val="27343351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910</TotalTime>
  <Words>2269</Words>
  <Application>Microsoft Office PowerPoint</Application>
  <PresentationFormat>Widescreen</PresentationFormat>
  <Paragraphs>275</Paragraphs>
  <Slides>20</Slides>
  <Notes>19</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61</cp:revision>
  <dcterms:created xsi:type="dcterms:W3CDTF">2026-01-24T22:14:20Z</dcterms:created>
  <dcterms:modified xsi:type="dcterms:W3CDTF">2026-06-16T19:40:35Z</dcterms:modified>
</cp:coreProperties>
</file>