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8" r:id="rId2"/>
    <p:sldId id="261" r:id="rId3"/>
    <p:sldId id="327" r:id="rId4"/>
    <p:sldId id="267" r:id="rId5"/>
    <p:sldId id="263" r:id="rId6"/>
    <p:sldId id="326" r:id="rId7"/>
    <p:sldId id="300" r:id="rId8"/>
    <p:sldId id="323" r:id="rId9"/>
    <p:sldId id="324" r:id="rId10"/>
    <p:sldId id="325" r:id="rId11"/>
    <p:sldId id="322" r:id="rId12"/>
    <p:sldId id="314" r:id="rId13"/>
    <p:sldId id="268" r:id="rId14"/>
  </p:sldIdLst>
  <p:sldSz cx="12192000" cy="6858000"/>
  <p:notesSz cx="6889750"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86" autoAdjust="0"/>
    <p:restoredTop sz="94660"/>
  </p:normalViewPr>
  <p:slideViewPr>
    <p:cSldViewPr snapToGrid="0">
      <p:cViewPr varScale="1">
        <p:scale>
          <a:sx n="67" d="100"/>
          <a:sy n="67" d="100"/>
        </p:scale>
        <p:origin x="580"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2835"/>
          </a:xfrm>
          <a:prstGeom prst="rect">
            <a:avLst/>
          </a:prstGeom>
        </p:spPr>
        <p:txBody>
          <a:bodyPr vert="horz" lIns="96634" tIns="48317" rIns="96634" bIns="48317" rtlCol="0"/>
          <a:lstStyle>
            <a:lvl1pPr algn="l">
              <a:defRPr sz="1300"/>
            </a:lvl1pPr>
          </a:lstStyle>
          <a:p>
            <a:endParaRPr lang="en-GB"/>
          </a:p>
        </p:txBody>
      </p:sp>
      <p:sp>
        <p:nvSpPr>
          <p:cNvPr id="3" name="Date Placeholder 2"/>
          <p:cNvSpPr>
            <a:spLocks noGrp="1"/>
          </p:cNvSpPr>
          <p:nvPr>
            <p:ph type="dt" idx="1"/>
          </p:nvPr>
        </p:nvSpPr>
        <p:spPr>
          <a:xfrm>
            <a:off x="3902597" y="0"/>
            <a:ext cx="2985558" cy="502835"/>
          </a:xfrm>
          <a:prstGeom prst="rect">
            <a:avLst/>
          </a:prstGeom>
        </p:spPr>
        <p:txBody>
          <a:bodyPr vert="horz" lIns="96634" tIns="48317" rIns="96634" bIns="48317" rtlCol="0"/>
          <a:lstStyle>
            <a:lvl1pPr algn="r">
              <a:defRPr sz="1300"/>
            </a:lvl1pPr>
          </a:lstStyle>
          <a:p>
            <a:fld id="{A47F04B1-EDDA-4D32-9534-CCB3E4CDFA31}" type="datetimeFigureOut">
              <a:rPr lang="en-GB" smtClean="0"/>
              <a:t>20/06/2026</a:t>
            </a:fld>
            <a:endParaRPr lang="en-GB"/>
          </a:p>
        </p:txBody>
      </p:sp>
      <p:sp>
        <p:nvSpPr>
          <p:cNvPr id="4" name="Slide Image Placeholder 3"/>
          <p:cNvSpPr>
            <a:spLocks noGrp="1" noRot="1" noChangeAspect="1"/>
          </p:cNvSpPr>
          <p:nvPr>
            <p:ph type="sldImg" idx="2"/>
          </p:nvPr>
        </p:nvSpPr>
        <p:spPr>
          <a:xfrm>
            <a:off x="438150" y="1252538"/>
            <a:ext cx="6013450" cy="3382962"/>
          </a:xfrm>
          <a:prstGeom prst="rect">
            <a:avLst/>
          </a:prstGeom>
          <a:noFill/>
          <a:ln w="12700">
            <a:solidFill>
              <a:prstClr val="black"/>
            </a:solidFill>
          </a:ln>
        </p:spPr>
        <p:txBody>
          <a:bodyPr vert="horz" lIns="96634" tIns="48317" rIns="96634" bIns="48317" rtlCol="0" anchor="ctr"/>
          <a:lstStyle/>
          <a:p>
            <a:endParaRPr lang="en-GB"/>
          </a:p>
        </p:txBody>
      </p:sp>
      <p:sp>
        <p:nvSpPr>
          <p:cNvPr id="5" name="Notes Placeholder 4"/>
          <p:cNvSpPr>
            <a:spLocks noGrp="1"/>
          </p:cNvSpPr>
          <p:nvPr>
            <p:ph type="body" sz="quarter" idx="3"/>
          </p:nvPr>
        </p:nvSpPr>
        <p:spPr>
          <a:xfrm>
            <a:off x="688975" y="4823034"/>
            <a:ext cx="5511800" cy="3946118"/>
          </a:xfrm>
          <a:prstGeom prst="rect">
            <a:avLst/>
          </a:prstGeom>
        </p:spPr>
        <p:txBody>
          <a:bodyPr vert="horz" lIns="96634" tIns="48317" rIns="96634" bIns="483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9055"/>
            <a:ext cx="2985558" cy="502834"/>
          </a:xfrm>
          <a:prstGeom prst="rect">
            <a:avLst/>
          </a:prstGeom>
        </p:spPr>
        <p:txBody>
          <a:bodyPr vert="horz" lIns="96634" tIns="48317" rIns="96634" bIns="48317" rtlCol="0" anchor="b"/>
          <a:lstStyle>
            <a:lvl1pPr algn="l">
              <a:defRPr sz="1300"/>
            </a:lvl1pPr>
          </a:lstStyle>
          <a:p>
            <a:endParaRPr lang="en-GB"/>
          </a:p>
        </p:txBody>
      </p:sp>
      <p:sp>
        <p:nvSpPr>
          <p:cNvPr id="7" name="Slide Number Placeholder 6"/>
          <p:cNvSpPr>
            <a:spLocks noGrp="1"/>
          </p:cNvSpPr>
          <p:nvPr>
            <p:ph type="sldNum" sz="quarter" idx="5"/>
          </p:nvPr>
        </p:nvSpPr>
        <p:spPr>
          <a:xfrm>
            <a:off x="3902597" y="9519055"/>
            <a:ext cx="2985558" cy="502834"/>
          </a:xfrm>
          <a:prstGeom prst="rect">
            <a:avLst/>
          </a:prstGeom>
        </p:spPr>
        <p:txBody>
          <a:bodyPr vert="horz" lIns="96634" tIns="48317" rIns="96634" bIns="48317" rtlCol="0" anchor="b"/>
          <a:lstStyle>
            <a:lvl1pPr algn="r">
              <a:defRPr sz="1300"/>
            </a:lvl1pPr>
          </a:lstStyle>
          <a:p>
            <a:fld id="{B55CF561-0861-49F7-ADB4-44D0436595CD}" type="slidenum">
              <a:rPr lang="en-GB" smtClean="0"/>
              <a:t>‹#›</a:t>
            </a:fld>
            <a:endParaRPr lang="en-GB"/>
          </a:p>
        </p:txBody>
      </p:sp>
    </p:spTree>
    <p:extLst>
      <p:ext uri="{BB962C8B-B14F-4D97-AF65-F5344CB8AC3E}">
        <p14:creationId xmlns:p14="http://schemas.microsoft.com/office/powerpoint/2010/main" val="47611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B017B-9035-B47F-08D2-4FA7409DDD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58E9B9-D953-BCED-595B-AFECBD4128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C15235-B76F-4830-F5E0-B752004D4A9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B4E038C-8715-6F73-3A2B-B04E5C33984F}"/>
              </a:ext>
            </a:extLst>
          </p:cNvPr>
          <p:cNvSpPr>
            <a:spLocks noGrp="1"/>
          </p:cNvSpPr>
          <p:nvPr>
            <p:ph type="sldNum" sz="quarter" idx="5"/>
          </p:nvPr>
        </p:nvSpPr>
        <p:spPr/>
        <p:txBody>
          <a:bodyPr/>
          <a:lstStyle/>
          <a:p>
            <a:fld id="{B55CF561-0861-49F7-ADB4-44D0436595CD}" type="slidenum">
              <a:rPr lang="en-GB" smtClean="0"/>
              <a:t>2</a:t>
            </a:fld>
            <a:endParaRPr lang="en-GB"/>
          </a:p>
        </p:txBody>
      </p:sp>
    </p:spTree>
    <p:extLst>
      <p:ext uri="{BB962C8B-B14F-4D97-AF65-F5344CB8AC3E}">
        <p14:creationId xmlns:p14="http://schemas.microsoft.com/office/powerpoint/2010/main" val="5128506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A742E-2D20-CC30-6CC1-88BE3B121C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6FF465-7CED-CD2E-A82B-FEA254EEA4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B27C59-EBE5-8747-BC3E-572750B4537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12EF47E-BE87-215E-05AF-3BB071A9C9C9}"/>
              </a:ext>
            </a:extLst>
          </p:cNvPr>
          <p:cNvSpPr>
            <a:spLocks noGrp="1"/>
          </p:cNvSpPr>
          <p:nvPr>
            <p:ph type="sldNum" sz="quarter" idx="5"/>
          </p:nvPr>
        </p:nvSpPr>
        <p:spPr/>
        <p:txBody>
          <a:bodyPr/>
          <a:lstStyle/>
          <a:p>
            <a:fld id="{B55CF561-0861-49F7-ADB4-44D0436595CD}" type="slidenum">
              <a:rPr lang="en-GB" smtClean="0"/>
              <a:t>11</a:t>
            </a:fld>
            <a:endParaRPr lang="en-GB"/>
          </a:p>
        </p:txBody>
      </p:sp>
    </p:spTree>
    <p:extLst>
      <p:ext uri="{BB962C8B-B14F-4D97-AF65-F5344CB8AC3E}">
        <p14:creationId xmlns:p14="http://schemas.microsoft.com/office/powerpoint/2010/main" val="4837589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712AE-BFCD-F981-E555-59FB0D635C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35F296-1099-0DA5-50C3-AA7B6E5094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AE4BD6-571E-1613-B714-52CF4424CB0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04F424-F022-B25B-A61C-3DF87709AC8E}"/>
              </a:ext>
            </a:extLst>
          </p:cNvPr>
          <p:cNvSpPr>
            <a:spLocks noGrp="1"/>
          </p:cNvSpPr>
          <p:nvPr>
            <p:ph type="sldNum" sz="quarter" idx="5"/>
          </p:nvPr>
        </p:nvSpPr>
        <p:spPr/>
        <p:txBody>
          <a:bodyPr/>
          <a:lstStyle/>
          <a:p>
            <a:fld id="{B55CF561-0861-49F7-ADB4-44D0436595CD}" type="slidenum">
              <a:rPr lang="en-GB" smtClean="0"/>
              <a:t>12</a:t>
            </a:fld>
            <a:endParaRPr lang="en-GB"/>
          </a:p>
        </p:txBody>
      </p:sp>
    </p:spTree>
    <p:extLst>
      <p:ext uri="{BB962C8B-B14F-4D97-AF65-F5344CB8AC3E}">
        <p14:creationId xmlns:p14="http://schemas.microsoft.com/office/powerpoint/2010/main" val="1670899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4F45D-3768-7913-7EAC-FDBC22C5B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AAB5B1-9950-F64C-2DD6-817A9C17D0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64C42E-90EC-9602-F3FE-ABB86D0460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E20D3C-5A14-C977-22A2-6C1CE7104B88}"/>
              </a:ext>
            </a:extLst>
          </p:cNvPr>
          <p:cNvSpPr>
            <a:spLocks noGrp="1"/>
          </p:cNvSpPr>
          <p:nvPr>
            <p:ph type="sldNum" sz="quarter" idx="5"/>
          </p:nvPr>
        </p:nvSpPr>
        <p:spPr/>
        <p:txBody>
          <a:bodyPr/>
          <a:lstStyle/>
          <a:p>
            <a:fld id="{B55CF561-0861-49F7-ADB4-44D0436595CD}" type="slidenum">
              <a:rPr lang="en-GB" smtClean="0"/>
              <a:t>13</a:t>
            </a:fld>
            <a:endParaRPr lang="en-GB"/>
          </a:p>
        </p:txBody>
      </p:sp>
    </p:spTree>
    <p:extLst>
      <p:ext uri="{BB962C8B-B14F-4D97-AF65-F5344CB8AC3E}">
        <p14:creationId xmlns:p14="http://schemas.microsoft.com/office/powerpoint/2010/main" val="1242378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7343F-C2AA-7C6B-A50E-75B2111B27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909863E-32C1-16B2-2C7D-ECB7AF89A8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314B8E-CEFD-469A-6523-59FF28021D5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02746AE-2BD0-9C49-5C4F-F6CCC84045DF}"/>
              </a:ext>
            </a:extLst>
          </p:cNvPr>
          <p:cNvSpPr>
            <a:spLocks noGrp="1"/>
          </p:cNvSpPr>
          <p:nvPr>
            <p:ph type="sldNum" sz="quarter" idx="5"/>
          </p:nvPr>
        </p:nvSpPr>
        <p:spPr/>
        <p:txBody>
          <a:bodyPr/>
          <a:lstStyle/>
          <a:p>
            <a:fld id="{B55CF561-0861-49F7-ADB4-44D0436595CD}" type="slidenum">
              <a:rPr lang="en-GB" smtClean="0"/>
              <a:t>3</a:t>
            </a:fld>
            <a:endParaRPr lang="en-GB"/>
          </a:p>
        </p:txBody>
      </p:sp>
    </p:spTree>
    <p:extLst>
      <p:ext uri="{BB962C8B-B14F-4D97-AF65-F5344CB8AC3E}">
        <p14:creationId xmlns:p14="http://schemas.microsoft.com/office/powerpoint/2010/main" val="20970520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4DE58-8EEE-318F-E3F1-1FC5A81752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DC446-A009-2E02-CA8A-927228B344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6F0D8B-35C6-009A-4F6E-94CCFD60A8E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684A452-9CC3-FBE2-3162-FABEC46C0425}"/>
              </a:ext>
            </a:extLst>
          </p:cNvPr>
          <p:cNvSpPr>
            <a:spLocks noGrp="1"/>
          </p:cNvSpPr>
          <p:nvPr>
            <p:ph type="sldNum" sz="quarter" idx="5"/>
          </p:nvPr>
        </p:nvSpPr>
        <p:spPr/>
        <p:txBody>
          <a:bodyPr/>
          <a:lstStyle/>
          <a:p>
            <a:fld id="{B55CF561-0861-49F7-ADB4-44D0436595CD}" type="slidenum">
              <a:rPr lang="en-GB" smtClean="0"/>
              <a:t>4</a:t>
            </a:fld>
            <a:endParaRPr lang="en-GB"/>
          </a:p>
        </p:txBody>
      </p:sp>
    </p:spTree>
    <p:extLst>
      <p:ext uri="{BB962C8B-B14F-4D97-AF65-F5344CB8AC3E}">
        <p14:creationId xmlns:p14="http://schemas.microsoft.com/office/powerpoint/2010/main" val="4198853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4203B-3861-3E35-47D4-C94FF4421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076C9-9D5D-73AC-B3FE-3184891712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88496B-556B-8FFA-FC68-2F4AE81C4D3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7BF6B1-E71F-AC87-05A1-FD350FCF3D64}"/>
              </a:ext>
            </a:extLst>
          </p:cNvPr>
          <p:cNvSpPr>
            <a:spLocks noGrp="1"/>
          </p:cNvSpPr>
          <p:nvPr>
            <p:ph type="sldNum" sz="quarter" idx="5"/>
          </p:nvPr>
        </p:nvSpPr>
        <p:spPr/>
        <p:txBody>
          <a:bodyPr/>
          <a:lstStyle/>
          <a:p>
            <a:fld id="{B55CF561-0861-49F7-ADB4-44D0436595CD}" type="slidenum">
              <a:rPr lang="en-GB" smtClean="0"/>
              <a:t>5</a:t>
            </a:fld>
            <a:endParaRPr lang="en-GB"/>
          </a:p>
        </p:txBody>
      </p:sp>
    </p:spTree>
    <p:extLst>
      <p:ext uri="{BB962C8B-B14F-4D97-AF65-F5344CB8AC3E}">
        <p14:creationId xmlns:p14="http://schemas.microsoft.com/office/powerpoint/2010/main" val="1034296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A87F13-A650-6067-9D19-0ED9BA5A67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49203F-5B1C-CADF-E144-9387AC36FD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51B803-6689-CA56-36E7-69A899669E8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5BA4746-E8C3-F825-7460-B9237F029437}"/>
              </a:ext>
            </a:extLst>
          </p:cNvPr>
          <p:cNvSpPr>
            <a:spLocks noGrp="1"/>
          </p:cNvSpPr>
          <p:nvPr>
            <p:ph type="sldNum" sz="quarter" idx="5"/>
          </p:nvPr>
        </p:nvSpPr>
        <p:spPr/>
        <p:txBody>
          <a:bodyPr/>
          <a:lstStyle/>
          <a:p>
            <a:fld id="{B55CF561-0861-49F7-ADB4-44D0436595CD}" type="slidenum">
              <a:rPr lang="en-GB" smtClean="0"/>
              <a:t>6</a:t>
            </a:fld>
            <a:endParaRPr lang="en-GB"/>
          </a:p>
        </p:txBody>
      </p:sp>
    </p:spTree>
    <p:extLst>
      <p:ext uri="{BB962C8B-B14F-4D97-AF65-F5344CB8AC3E}">
        <p14:creationId xmlns:p14="http://schemas.microsoft.com/office/powerpoint/2010/main" val="1533533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286F65-6A25-C541-4AFB-3B1364EBFF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4BAB14-1F2F-C3FF-2C62-908C0AE90D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9AA54B-A658-2014-61C8-29761ED1409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B7822C8-F378-8AC6-4CAF-068D11982CE4}"/>
              </a:ext>
            </a:extLst>
          </p:cNvPr>
          <p:cNvSpPr>
            <a:spLocks noGrp="1"/>
          </p:cNvSpPr>
          <p:nvPr>
            <p:ph type="sldNum" sz="quarter" idx="5"/>
          </p:nvPr>
        </p:nvSpPr>
        <p:spPr/>
        <p:txBody>
          <a:bodyPr/>
          <a:lstStyle/>
          <a:p>
            <a:fld id="{B55CF561-0861-49F7-ADB4-44D0436595CD}" type="slidenum">
              <a:rPr lang="en-GB" smtClean="0"/>
              <a:t>7</a:t>
            </a:fld>
            <a:endParaRPr lang="en-GB"/>
          </a:p>
        </p:txBody>
      </p:sp>
    </p:spTree>
    <p:extLst>
      <p:ext uri="{BB962C8B-B14F-4D97-AF65-F5344CB8AC3E}">
        <p14:creationId xmlns:p14="http://schemas.microsoft.com/office/powerpoint/2010/main" val="22638788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00D3EC-DC4E-BC43-3C54-83E88A1F39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8BB74E-B0B8-5613-CAA1-37E342CBE9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AC6BEC-ECAC-6E88-4B1E-3B8609017D9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C027596-38CE-EC05-5C7D-94D4C2FA8515}"/>
              </a:ext>
            </a:extLst>
          </p:cNvPr>
          <p:cNvSpPr>
            <a:spLocks noGrp="1"/>
          </p:cNvSpPr>
          <p:nvPr>
            <p:ph type="sldNum" sz="quarter" idx="5"/>
          </p:nvPr>
        </p:nvSpPr>
        <p:spPr/>
        <p:txBody>
          <a:bodyPr/>
          <a:lstStyle/>
          <a:p>
            <a:fld id="{B55CF561-0861-49F7-ADB4-44D0436595CD}" type="slidenum">
              <a:rPr lang="en-GB" smtClean="0"/>
              <a:t>8</a:t>
            </a:fld>
            <a:endParaRPr lang="en-GB"/>
          </a:p>
        </p:txBody>
      </p:sp>
    </p:spTree>
    <p:extLst>
      <p:ext uri="{BB962C8B-B14F-4D97-AF65-F5344CB8AC3E}">
        <p14:creationId xmlns:p14="http://schemas.microsoft.com/office/powerpoint/2010/main" val="2674008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D0F20F-AD49-EAA0-4DC7-C9B404A009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6AECC6-FBC0-3DE3-7830-81FA592C6C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A7B624-CD41-1C02-8902-FCA545FD716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B652538-DB2E-D04D-6BA0-8000FA765C47}"/>
              </a:ext>
            </a:extLst>
          </p:cNvPr>
          <p:cNvSpPr>
            <a:spLocks noGrp="1"/>
          </p:cNvSpPr>
          <p:nvPr>
            <p:ph type="sldNum" sz="quarter" idx="5"/>
          </p:nvPr>
        </p:nvSpPr>
        <p:spPr/>
        <p:txBody>
          <a:bodyPr/>
          <a:lstStyle/>
          <a:p>
            <a:fld id="{B55CF561-0861-49F7-ADB4-44D0436595CD}" type="slidenum">
              <a:rPr lang="en-GB" smtClean="0"/>
              <a:t>9</a:t>
            </a:fld>
            <a:endParaRPr lang="en-GB"/>
          </a:p>
        </p:txBody>
      </p:sp>
    </p:spTree>
    <p:extLst>
      <p:ext uri="{BB962C8B-B14F-4D97-AF65-F5344CB8AC3E}">
        <p14:creationId xmlns:p14="http://schemas.microsoft.com/office/powerpoint/2010/main" val="23633627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FEA658-F998-F2E0-D24E-C5AFBAD36D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63697B-D458-812F-3493-424F973850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45C3022-5D2A-DC5F-434C-A78F56BAEA0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B7EB93C-1517-88E0-557D-E8BCB918F63E}"/>
              </a:ext>
            </a:extLst>
          </p:cNvPr>
          <p:cNvSpPr>
            <a:spLocks noGrp="1"/>
          </p:cNvSpPr>
          <p:nvPr>
            <p:ph type="sldNum" sz="quarter" idx="5"/>
          </p:nvPr>
        </p:nvSpPr>
        <p:spPr/>
        <p:txBody>
          <a:bodyPr/>
          <a:lstStyle/>
          <a:p>
            <a:fld id="{B55CF561-0861-49F7-ADB4-44D0436595CD}" type="slidenum">
              <a:rPr lang="en-GB" smtClean="0"/>
              <a:t>10</a:t>
            </a:fld>
            <a:endParaRPr lang="en-GB"/>
          </a:p>
        </p:txBody>
      </p:sp>
    </p:spTree>
    <p:extLst>
      <p:ext uri="{BB962C8B-B14F-4D97-AF65-F5344CB8AC3E}">
        <p14:creationId xmlns:p14="http://schemas.microsoft.com/office/powerpoint/2010/main" val="41287542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54A0-C162-8834-EC2A-86302761EC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4C559BD-97F9-CE57-ACE9-C8A8ED02226E}"/>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0808C9-5598-1306-91D7-FB2A440020D2}"/>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5" name="Footer Placeholder 4">
            <a:extLst>
              <a:ext uri="{FF2B5EF4-FFF2-40B4-BE49-F238E27FC236}">
                <a16:creationId xmlns:a16="http://schemas.microsoft.com/office/drawing/2014/main" id="{BE0BA555-43CB-321C-8769-AA1261107B1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29B5F7-446E-AD08-7ABE-51DA1EF58CA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672373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AFCB9-63C0-9E43-6B95-806AEB4E64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3BA764-0813-9DFF-635C-103B27E2A4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4AE334-4D9D-709D-5495-905AEBE18742}"/>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5" name="Footer Placeholder 4">
            <a:extLst>
              <a:ext uri="{FF2B5EF4-FFF2-40B4-BE49-F238E27FC236}">
                <a16:creationId xmlns:a16="http://schemas.microsoft.com/office/drawing/2014/main" id="{9FF7C08F-DEF2-0D05-524C-2A5D21E640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DD8AE2-D1B7-2018-66E0-15E61C8C2130}"/>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492473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E03E83-6671-CE57-009C-54D4FBCA10DE}"/>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55475EB-A5F8-EBAD-1A37-246ADCA6D8A2}"/>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6718C8-9659-FAC4-93F3-A2C05127F113}"/>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5" name="Footer Placeholder 4">
            <a:extLst>
              <a:ext uri="{FF2B5EF4-FFF2-40B4-BE49-F238E27FC236}">
                <a16:creationId xmlns:a16="http://schemas.microsoft.com/office/drawing/2014/main" id="{692D2FE9-9101-1212-8EA9-FB8EA51171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94F23B3-ED19-6881-7DCC-2D313D0ED725}"/>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663809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15C1D-E407-B488-9CD0-3D63DD5702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22D293-2B93-0AEE-D72F-2644A0C903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D10EC4-B302-E49B-90F5-88B83EC5F867}"/>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5" name="Footer Placeholder 4">
            <a:extLst>
              <a:ext uri="{FF2B5EF4-FFF2-40B4-BE49-F238E27FC236}">
                <a16:creationId xmlns:a16="http://schemas.microsoft.com/office/drawing/2014/main" id="{4BA30F5F-70DC-B3E3-6B00-925C89FE76F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B6B219-9B7D-5B46-5311-E27346538A7C}"/>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501614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B0BE-2654-8B32-D640-42060668AA82}"/>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89D536B-1E9B-1C9F-0811-5AE9438D2C52}"/>
              </a:ext>
            </a:extLst>
          </p:cNvPr>
          <p:cNvSpPr>
            <a:spLocks noGrp="1"/>
          </p:cNvSpPr>
          <p:nvPr>
            <p:ph type="body" idx="1"/>
          </p:nvPr>
        </p:nvSpPr>
        <p:spPr>
          <a:xfrm>
            <a:off x="831851" y="4589465"/>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567140-154C-DA36-DF13-9CA71A6DAA5D}"/>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5" name="Footer Placeholder 4">
            <a:extLst>
              <a:ext uri="{FF2B5EF4-FFF2-40B4-BE49-F238E27FC236}">
                <a16:creationId xmlns:a16="http://schemas.microsoft.com/office/drawing/2014/main" id="{9A18C279-F3A3-5BB2-EE7A-B0D91F32630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A16D18-5F2F-1ACF-6EFC-6743A689CC3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69115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D9243-6030-2DE9-C49F-558FCD7B132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0321B99-D195-E74A-6745-F04A7CCA14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930072-3DE5-8D50-5083-57009F10A1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8845D1B-4E65-D799-4F44-A4D86196791D}"/>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6" name="Footer Placeholder 5">
            <a:extLst>
              <a:ext uri="{FF2B5EF4-FFF2-40B4-BE49-F238E27FC236}">
                <a16:creationId xmlns:a16="http://schemas.microsoft.com/office/drawing/2014/main" id="{E3477EE8-7E5F-B79B-41B8-4BB9E8D179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BCA20F7-8674-E347-FD69-788BB984137E}"/>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9030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8337D-9343-A466-094A-044DB997CAE3}"/>
              </a:ext>
            </a:extLst>
          </p:cNvPr>
          <p:cNvSpPr>
            <a:spLocks noGrp="1"/>
          </p:cNvSpPr>
          <p:nvPr>
            <p:ph type="title"/>
          </p:nvPr>
        </p:nvSpPr>
        <p:spPr>
          <a:xfrm>
            <a:off x="839788" y="365127"/>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A7DFC9-2EAE-2F63-DA5E-832F4FAB8A87}"/>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816C33-9FB3-1AE0-92DB-B7F67FABBBB7}"/>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5C026B2-4B96-2815-0536-314301FB942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920540-2001-072B-FE69-3AED729D41E2}"/>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38212D-62F3-0F93-F894-1A6CD8A566D2}"/>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8" name="Footer Placeholder 7">
            <a:extLst>
              <a:ext uri="{FF2B5EF4-FFF2-40B4-BE49-F238E27FC236}">
                <a16:creationId xmlns:a16="http://schemas.microsoft.com/office/drawing/2014/main" id="{85022F61-8CFC-6B44-4345-24D42665281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C34D12E-0CAD-08CE-EBF6-5625080307B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5505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664-95D0-59F7-2EB3-78EA831634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A837237-032C-7FD0-74BC-427F454BB516}"/>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4" name="Footer Placeholder 3">
            <a:extLst>
              <a:ext uri="{FF2B5EF4-FFF2-40B4-BE49-F238E27FC236}">
                <a16:creationId xmlns:a16="http://schemas.microsoft.com/office/drawing/2014/main" id="{D97CA37B-C98D-159F-0DDA-24C5DBB8F42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7233BE4-0209-ADB9-35CB-476FAA5F76C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411214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C58145-57D4-A12A-3552-D7590FAEDD7C}"/>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3" name="Footer Placeholder 2">
            <a:extLst>
              <a:ext uri="{FF2B5EF4-FFF2-40B4-BE49-F238E27FC236}">
                <a16:creationId xmlns:a16="http://schemas.microsoft.com/office/drawing/2014/main" id="{DF157779-312F-686A-4CAE-316F017F312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5239E70-567C-4E25-59DB-CD88E03DBAC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94130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86D33-70CF-38FB-75BE-289764D525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7EAF71-0B60-CFA6-15F5-7960D51596BE}"/>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BDCE1E-7304-6BB2-BF4E-D371B30994EF}"/>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0BE6A5-6AE3-22FC-28C3-3E4EC938BB9C}"/>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6" name="Footer Placeholder 5">
            <a:extLst>
              <a:ext uri="{FF2B5EF4-FFF2-40B4-BE49-F238E27FC236}">
                <a16:creationId xmlns:a16="http://schemas.microsoft.com/office/drawing/2014/main" id="{CBC0DCF7-D005-5B6F-E525-26430208D1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436ECA-9D42-72D3-731F-51373C911B54}"/>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113158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95315-BBD2-3D19-22CC-35BC7C9A7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F2156F-8426-D2AF-2154-1BDAE6D8CC98}"/>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3607702A-1C8F-381C-66AB-BA079B34DBE1}"/>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258DF-0521-E5CF-133A-0B7A46BE37AA}"/>
              </a:ext>
            </a:extLst>
          </p:cNvPr>
          <p:cNvSpPr>
            <a:spLocks noGrp="1"/>
          </p:cNvSpPr>
          <p:nvPr>
            <p:ph type="dt" sz="half" idx="10"/>
          </p:nvPr>
        </p:nvSpPr>
        <p:spPr/>
        <p:txBody>
          <a:bodyPr/>
          <a:lstStyle/>
          <a:p>
            <a:fld id="{65D50978-3352-48F2-9F03-1D94A14C6465}" type="datetimeFigureOut">
              <a:rPr lang="en-GB" smtClean="0"/>
              <a:t>20/06/2026</a:t>
            </a:fld>
            <a:endParaRPr lang="en-GB"/>
          </a:p>
        </p:txBody>
      </p:sp>
      <p:sp>
        <p:nvSpPr>
          <p:cNvPr id="6" name="Footer Placeholder 5">
            <a:extLst>
              <a:ext uri="{FF2B5EF4-FFF2-40B4-BE49-F238E27FC236}">
                <a16:creationId xmlns:a16="http://schemas.microsoft.com/office/drawing/2014/main" id="{26C9B3E9-1EC5-355F-3DB0-4F8AAA291BD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B076072-7AAA-FED8-4030-F5730578E39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83382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3FF9F5-F742-1585-81B2-005A4C9F54B9}"/>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D17DA3-C5DD-30DB-74CB-4BB10A29B1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8AC50D-03FB-4026-4DFA-008054047CE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D50978-3352-48F2-9F03-1D94A14C6465}" type="datetimeFigureOut">
              <a:rPr lang="en-GB" smtClean="0"/>
              <a:t>20/06/2026</a:t>
            </a:fld>
            <a:endParaRPr lang="en-GB"/>
          </a:p>
        </p:txBody>
      </p:sp>
      <p:sp>
        <p:nvSpPr>
          <p:cNvPr id="5" name="Footer Placeholder 4">
            <a:extLst>
              <a:ext uri="{FF2B5EF4-FFF2-40B4-BE49-F238E27FC236}">
                <a16:creationId xmlns:a16="http://schemas.microsoft.com/office/drawing/2014/main" id="{9C5634C6-9DEF-2349-17AC-4D3934E7D29B}"/>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8BADBF54-1043-9C81-F00F-FF55356015E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8CB7B86-F301-45FD-BB1C-128D4D560BC2}" type="slidenum">
              <a:rPr lang="en-GB" smtClean="0"/>
              <a:t>‹#›</a:t>
            </a:fld>
            <a:endParaRPr lang="en-GB"/>
          </a:p>
        </p:txBody>
      </p:sp>
    </p:spTree>
    <p:extLst>
      <p:ext uri="{BB962C8B-B14F-4D97-AF65-F5344CB8AC3E}">
        <p14:creationId xmlns:p14="http://schemas.microsoft.com/office/powerpoint/2010/main" val="1914732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9.sv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hyperlink" Target="https://crosswordlabs.com/view/types-of-media-production" TargetMode="External"/><Relationship Id="rId5" Type="http://schemas.openxmlformats.org/officeDocument/2006/relationships/image" Target="../media/image7.png"/><Relationship Id="rId4" Type="http://schemas.openxmlformats.org/officeDocument/2006/relationships/image" Target="../media/image6.sv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hyperlink" Target="https://crosswordlabs.com/view/types-of-media-production" TargetMode="External"/><Relationship Id="rId4" Type="http://schemas.openxmlformats.org/officeDocument/2006/relationships/image" Target="../media/image6.sv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9.sv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sv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9.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9.sv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9.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606871B-8AD6-FD99-33C1-147B7F603A8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2BC39AF-99E4-CDD1-EDC2-3F50FB934D31}"/>
              </a:ext>
            </a:extLst>
          </p:cNvPr>
          <p:cNvSpPr txBox="1"/>
          <p:nvPr/>
        </p:nvSpPr>
        <p:spPr>
          <a:xfrm>
            <a:off x="468631" y="1128968"/>
            <a:ext cx="5806440" cy="1938992"/>
          </a:xfrm>
          <a:prstGeom prst="rect">
            <a:avLst/>
          </a:prstGeom>
          <a:noFill/>
        </p:spPr>
        <p:txBody>
          <a:bodyPr wrap="square" rtlCol="0">
            <a:spAutoFit/>
          </a:bodyPr>
          <a:lstStyle/>
          <a:p>
            <a:r>
              <a:rPr lang="en-GB" sz="4000" b="1" dirty="0">
                <a:solidFill>
                  <a:schemeClr val="bg1"/>
                </a:solidFill>
                <a:latin typeface="Segoe UI Black" panose="020B0A02040204020203" pitchFamily="34" charset="0"/>
                <a:ea typeface="Segoe UI Black" panose="020B0A02040204020203" pitchFamily="34" charset="0"/>
              </a:rPr>
              <a:t>Lesson 1:</a:t>
            </a:r>
          </a:p>
          <a:p>
            <a:r>
              <a:rPr lang="en-GB" sz="4000" b="1" dirty="0">
                <a:solidFill>
                  <a:schemeClr val="bg1"/>
                </a:solidFill>
                <a:latin typeface="Segoe UI Black" panose="020B0A02040204020203" pitchFamily="34" charset="0"/>
                <a:ea typeface="Segoe UI Black" panose="020B0A02040204020203" pitchFamily="34" charset="0"/>
              </a:rPr>
              <a:t>Types of media production</a:t>
            </a:r>
          </a:p>
        </p:txBody>
      </p:sp>
      <p:sp>
        <p:nvSpPr>
          <p:cNvPr id="5" name="TextBox 4">
            <a:extLst>
              <a:ext uri="{FF2B5EF4-FFF2-40B4-BE49-F238E27FC236}">
                <a16:creationId xmlns:a16="http://schemas.microsoft.com/office/drawing/2014/main" id="{424C083F-C106-A635-ACA5-16B7224E4069}"/>
              </a:ext>
            </a:extLst>
          </p:cNvPr>
          <p:cNvSpPr txBox="1"/>
          <p:nvPr/>
        </p:nvSpPr>
        <p:spPr>
          <a:xfrm>
            <a:off x="468630" y="4713376"/>
            <a:ext cx="7075169" cy="1015663"/>
          </a:xfrm>
          <a:prstGeom prst="rect">
            <a:avLst/>
          </a:prstGeom>
          <a:noFill/>
        </p:spPr>
        <p:txBody>
          <a:bodyPr wrap="square" rtlCol="0">
            <a:spAutoFit/>
          </a:bodyPr>
          <a:lstStyle/>
          <a:p>
            <a:r>
              <a:rPr lang="en-GB" sz="2000" dirty="0">
                <a:solidFill>
                  <a:schemeClr val="bg1"/>
                </a:solidFill>
                <a:latin typeface="Segoe UI Black" panose="020B0A02040204020203" pitchFamily="34" charset="0"/>
                <a:ea typeface="Segoe UI Black" panose="020B0A02040204020203" pitchFamily="34" charset="0"/>
              </a:rPr>
              <a:t>Course: OCR Cambridge Technicals in Digital Media</a:t>
            </a:r>
          </a:p>
          <a:p>
            <a:endParaRPr lang="en-GB" sz="2000" dirty="0">
              <a:solidFill>
                <a:schemeClr val="bg1"/>
              </a:solidFill>
              <a:latin typeface="Segoe UI Black" panose="020B0A02040204020203" pitchFamily="34" charset="0"/>
              <a:ea typeface="Segoe UI Black" panose="020B0A02040204020203" pitchFamily="34" charset="0"/>
            </a:endParaRPr>
          </a:p>
          <a:p>
            <a:r>
              <a:rPr lang="en-GB" sz="2000" dirty="0">
                <a:solidFill>
                  <a:schemeClr val="bg1"/>
                </a:solidFill>
                <a:latin typeface="Segoe UI Black" panose="020B0A02040204020203" pitchFamily="34" charset="0"/>
                <a:ea typeface="Segoe UI Black" panose="020B0A02040204020203" pitchFamily="34" charset="0"/>
              </a:rPr>
              <a:t>Unit 2 – Pre-production and planning</a:t>
            </a:r>
          </a:p>
        </p:txBody>
      </p:sp>
      <p:pic>
        <p:nvPicPr>
          <p:cNvPr id="3" name="Picture 2">
            <a:extLst>
              <a:ext uri="{FF2B5EF4-FFF2-40B4-BE49-F238E27FC236}">
                <a16:creationId xmlns:a16="http://schemas.microsoft.com/office/drawing/2014/main" id="{BF865ECE-19F7-E001-D185-EE0CACF894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9402" y="-564826"/>
            <a:ext cx="5754052" cy="5754052"/>
          </a:xfrm>
          <a:prstGeom prst="rect">
            <a:avLst/>
          </a:prstGeom>
        </p:spPr>
      </p:pic>
      <p:pic>
        <p:nvPicPr>
          <p:cNvPr id="2" name="Picture 1" descr="A white text on a black background&#10;&#10;Description automatically generated">
            <a:extLst>
              <a:ext uri="{FF2B5EF4-FFF2-40B4-BE49-F238E27FC236}">
                <a16:creationId xmlns:a16="http://schemas.microsoft.com/office/drawing/2014/main" id="{A98DE7AA-1A48-4BCA-63AC-B8DF426A70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78" y="6229355"/>
            <a:ext cx="1013709" cy="536439"/>
          </a:xfrm>
          <a:prstGeom prst="rect">
            <a:avLst/>
          </a:prstGeom>
        </p:spPr>
      </p:pic>
      <p:sp>
        <p:nvSpPr>
          <p:cNvPr id="6" name="TextBox 5">
            <a:extLst>
              <a:ext uri="{FF2B5EF4-FFF2-40B4-BE49-F238E27FC236}">
                <a16:creationId xmlns:a16="http://schemas.microsoft.com/office/drawing/2014/main" id="{453B9582-FFD5-4272-066B-E172760A6493}"/>
              </a:ext>
            </a:extLst>
          </p:cNvPr>
          <p:cNvSpPr txBox="1"/>
          <p:nvPr/>
        </p:nvSpPr>
        <p:spPr>
          <a:xfrm>
            <a:off x="8602700" y="6332499"/>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7" name="TextBox 6">
            <a:extLst>
              <a:ext uri="{FF2B5EF4-FFF2-40B4-BE49-F238E27FC236}">
                <a16:creationId xmlns:a16="http://schemas.microsoft.com/office/drawing/2014/main" id="{E84EB781-673C-71F6-3861-BDEADF23F188}"/>
              </a:ext>
            </a:extLst>
          </p:cNvPr>
          <p:cNvSpPr txBox="1"/>
          <p:nvPr/>
        </p:nvSpPr>
        <p:spPr>
          <a:xfrm>
            <a:off x="3791393" y="6361188"/>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2026</a:t>
            </a:r>
          </a:p>
        </p:txBody>
      </p:sp>
      <p:pic>
        <p:nvPicPr>
          <p:cNvPr id="8" name="Picture 2" descr="Facebook Logos PNG images free download">
            <a:extLst>
              <a:ext uri="{FF2B5EF4-FFF2-40B4-BE49-F238E27FC236}">
                <a16:creationId xmlns:a16="http://schemas.microsoft.com/office/drawing/2014/main" id="{1D8D03C8-8EB5-9019-2A1E-6E7999BEBB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26775" y="6332499"/>
            <a:ext cx="412899" cy="41289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18811ACD-639A-CC7F-7D6C-5D1D8B5BEA5B}"/>
              </a:ext>
            </a:extLst>
          </p:cNvPr>
          <p:cNvSpPr/>
          <p:nvPr/>
        </p:nvSpPr>
        <p:spPr>
          <a:xfrm>
            <a:off x="560069" y="5109209"/>
            <a:ext cx="6431281" cy="8001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A37B84C6-4790-DFB6-EAC7-E8B813B7DFE5}"/>
              </a:ext>
            </a:extLst>
          </p:cNvPr>
          <p:cNvPicPr>
            <a:picLocks noChangeAspect="1"/>
          </p:cNvPicPr>
          <p:nvPr/>
        </p:nvPicPr>
        <p:blipFill>
          <a:blip r:embed="rId5"/>
          <a:stretch>
            <a:fillRect/>
          </a:stretch>
        </p:blipFill>
        <p:spPr>
          <a:xfrm>
            <a:off x="8447253" y="1356321"/>
            <a:ext cx="2192172" cy="2192172"/>
          </a:xfrm>
          <a:prstGeom prst="rect">
            <a:avLst/>
          </a:prstGeom>
        </p:spPr>
      </p:pic>
    </p:spTree>
    <p:extLst>
      <p:ext uri="{BB962C8B-B14F-4D97-AF65-F5344CB8AC3E}">
        <p14:creationId xmlns:p14="http://schemas.microsoft.com/office/powerpoint/2010/main" val="2856741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EE2972-DA17-F5A4-9BC3-09344F9EC76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8A3F5BBC-BD50-B960-B15A-53A48E8317B6}"/>
              </a:ext>
            </a:extLst>
          </p:cNvPr>
          <p:cNvSpPr txBox="1"/>
          <p:nvPr/>
        </p:nvSpPr>
        <p:spPr>
          <a:xfrm>
            <a:off x="39872" y="189875"/>
            <a:ext cx="6974429"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Interactive media production</a:t>
            </a:r>
          </a:p>
        </p:txBody>
      </p:sp>
      <p:sp>
        <p:nvSpPr>
          <p:cNvPr id="4" name="Rectangle 3">
            <a:extLst>
              <a:ext uri="{FF2B5EF4-FFF2-40B4-BE49-F238E27FC236}">
                <a16:creationId xmlns:a16="http://schemas.microsoft.com/office/drawing/2014/main" id="{57C0CDBD-2F7F-BE40-1EAF-4445EB39BA6D}"/>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C1300CB9-379C-7E75-9E07-B5377BE233EF}"/>
              </a:ext>
            </a:extLst>
          </p:cNvPr>
          <p:cNvSpPr txBox="1"/>
          <p:nvPr/>
        </p:nvSpPr>
        <p:spPr>
          <a:xfrm>
            <a:off x="241264" y="1076889"/>
            <a:ext cx="7121561" cy="1569660"/>
          </a:xfrm>
          <a:prstGeom prst="rect">
            <a:avLst/>
          </a:prstGeom>
          <a:noFill/>
        </p:spPr>
        <p:txBody>
          <a:bodyPr wrap="square">
            <a:spAutoFit/>
          </a:bodyPr>
          <a:lstStyle/>
          <a:p>
            <a:r>
              <a:rPr lang="en-GB" sz="2400" b="1" dirty="0">
                <a:latin typeface="Segoe UI Variable Text" pitchFamily="2" charset="0"/>
              </a:rPr>
              <a:t>What is meant by interactive media production?</a:t>
            </a:r>
          </a:p>
          <a:p>
            <a:endParaRPr lang="en-GB" dirty="0">
              <a:latin typeface="Segoe UI Variable Text" pitchFamily="2" charset="0"/>
            </a:endParaRPr>
          </a:p>
          <a:p>
            <a:r>
              <a:rPr lang="en-GB" b="1" dirty="0">
                <a:latin typeface="Segoe UI Variable Text" pitchFamily="2" charset="0"/>
              </a:rPr>
              <a:t>Interactive media production</a:t>
            </a:r>
            <a:r>
              <a:rPr lang="en-GB" dirty="0">
                <a:latin typeface="Segoe UI Variable Text" pitchFamily="2" charset="0"/>
              </a:rPr>
              <a:t> is the process of creating digital media products that allow users to actively interact with the content rather than simply watch or listen to it.</a:t>
            </a:r>
          </a:p>
        </p:txBody>
      </p:sp>
      <p:pic>
        <p:nvPicPr>
          <p:cNvPr id="32" name="Picture 31">
            <a:extLst>
              <a:ext uri="{FF2B5EF4-FFF2-40B4-BE49-F238E27FC236}">
                <a16:creationId xmlns:a16="http://schemas.microsoft.com/office/drawing/2014/main" id="{075D78E5-D1D9-332E-9014-E9B49615E6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257E291A-FA39-8D7A-37CA-95A0C3122BB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736657" y="94404"/>
            <a:ext cx="727003" cy="727003"/>
          </a:xfrm>
          <a:prstGeom prst="rect">
            <a:avLst/>
          </a:prstGeom>
        </p:spPr>
      </p:pic>
      <p:sp>
        <p:nvSpPr>
          <p:cNvPr id="17" name="TextBox 16">
            <a:extLst>
              <a:ext uri="{FF2B5EF4-FFF2-40B4-BE49-F238E27FC236}">
                <a16:creationId xmlns:a16="http://schemas.microsoft.com/office/drawing/2014/main" id="{7811A599-7437-14F8-F644-256C786A4DA0}"/>
              </a:ext>
            </a:extLst>
          </p:cNvPr>
          <p:cNvSpPr txBox="1"/>
          <p:nvPr/>
        </p:nvSpPr>
        <p:spPr>
          <a:xfrm>
            <a:off x="7463661" y="152530"/>
            <a:ext cx="4622780"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Q3 of Task 1 </a:t>
            </a:r>
            <a:r>
              <a:rPr lang="en-GB" dirty="0">
                <a:latin typeface="Segoe UI Variable Text" pitchFamily="2" charset="0"/>
              </a:rPr>
              <a:t>in the student workbook.</a:t>
            </a:r>
            <a:endParaRPr lang="en-GB" dirty="0"/>
          </a:p>
        </p:txBody>
      </p:sp>
      <p:sp>
        <p:nvSpPr>
          <p:cNvPr id="24" name="TextBox 23">
            <a:extLst>
              <a:ext uri="{FF2B5EF4-FFF2-40B4-BE49-F238E27FC236}">
                <a16:creationId xmlns:a16="http://schemas.microsoft.com/office/drawing/2014/main" id="{6192EAD8-3478-B67A-3780-7F41589BC5DD}"/>
              </a:ext>
            </a:extLst>
          </p:cNvPr>
          <p:cNvSpPr txBox="1"/>
          <p:nvPr/>
        </p:nvSpPr>
        <p:spPr>
          <a:xfrm>
            <a:off x="2770539" y="2661076"/>
            <a:ext cx="4701541" cy="3508653"/>
          </a:xfrm>
          <a:prstGeom prst="rect">
            <a:avLst/>
          </a:prstGeom>
          <a:noFill/>
        </p:spPr>
        <p:txBody>
          <a:bodyPr wrap="square">
            <a:spAutoFit/>
          </a:bodyPr>
          <a:lstStyle/>
          <a:p>
            <a:r>
              <a:rPr lang="en-GB" sz="2000" b="1" dirty="0">
                <a:latin typeface="Segoe UI Variable Text" pitchFamily="2" charset="0"/>
              </a:rPr>
              <a:t>What are the implications of interactive media production?</a:t>
            </a:r>
          </a:p>
          <a:p>
            <a:endParaRPr lang="en-GB" sz="2000" b="1" dirty="0">
              <a:latin typeface="Segoe UI Variable Text" pitchFamily="2" charset="0"/>
            </a:endParaRPr>
          </a:p>
          <a:p>
            <a:pPr marL="285750" lvl="0" indent="-285750">
              <a:buFont typeface="Arial" panose="020B0604020202020204" pitchFamily="34" charset="0"/>
              <a:buChar char="•"/>
            </a:pPr>
            <a:r>
              <a:rPr lang="en-GB" dirty="0">
                <a:latin typeface="Segoe UI Variable Text" pitchFamily="2" charset="0"/>
              </a:rPr>
              <a:t>Requires coding and user interface design. </a:t>
            </a:r>
          </a:p>
          <a:p>
            <a:pPr marL="285750" lvl="0" indent="-285750">
              <a:buFont typeface="Arial" panose="020B0604020202020204" pitchFamily="34" charset="0"/>
              <a:buChar char="•"/>
            </a:pPr>
            <a:r>
              <a:rPr lang="en-GB" dirty="0">
                <a:latin typeface="Segoe UI Variable Text" pitchFamily="2" charset="0"/>
              </a:rPr>
              <a:t>Testing is essential to remove bugs and improve usability. </a:t>
            </a:r>
          </a:p>
          <a:p>
            <a:pPr marL="285750" lvl="0" indent="-285750">
              <a:buFont typeface="Arial" panose="020B0604020202020204" pitchFamily="34" charset="0"/>
              <a:buChar char="•"/>
            </a:pPr>
            <a:r>
              <a:rPr lang="en-GB" dirty="0">
                <a:latin typeface="Segoe UI Variable Text" pitchFamily="2" charset="0"/>
              </a:rPr>
              <a:t>Audience interaction affects design decisions. </a:t>
            </a:r>
          </a:p>
          <a:p>
            <a:pPr marL="285750" lvl="0" indent="-285750">
              <a:buFont typeface="Arial" panose="020B0604020202020204" pitchFamily="34" charset="0"/>
              <a:buChar char="•"/>
            </a:pPr>
            <a:r>
              <a:rPr lang="en-GB" dirty="0">
                <a:latin typeface="Segoe UI Variable Text" pitchFamily="2" charset="0"/>
              </a:rPr>
              <a:t>Production often involves collaboration between programmers, designers, and writers. </a:t>
            </a:r>
          </a:p>
        </p:txBody>
      </p:sp>
      <p:sp>
        <p:nvSpPr>
          <p:cNvPr id="25" name="TextBox 24">
            <a:extLst>
              <a:ext uri="{FF2B5EF4-FFF2-40B4-BE49-F238E27FC236}">
                <a16:creationId xmlns:a16="http://schemas.microsoft.com/office/drawing/2014/main" id="{2B6A91A9-5545-BB5D-7286-DDF284543140}"/>
              </a:ext>
            </a:extLst>
          </p:cNvPr>
          <p:cNvSpPr txBox="1"/>
          <p:nvPr/>
        </p:nvSpPr>
        <p:spPr>
          <a:xfrm>
            <a:off x="224790" y="2661076"/>
            <a:ext cx="2477171" cy="2431435"/>
          </a:xfrm>
          <a:prstGeom prst="rect">
            <a:avLst/>
          </a:prstGeom>
          <a:noFill/>
        </p:spPr>
        <p:txBody>
          <a:bodyPr wrap="square">
            <a:spAutoFit/>
          </a:bodyPr>
          <a:lstStyle/>
          <a:p>
            <a:r>
              <a:rPr lang="en-GB" sz="2000" b="1" dirty="0">
                <a:latin typeface="Segoe UI Variable Text" pitchFamily="2" charset="0"/>
              </a:rPr>
              <a:t>Examples of interactive media production</a:t>
            </a:r>
          </a:p>
          <a:p>
            <a:endParaRPr lang="en-GB" sz="2000" b="1" dirty="0">
              <a:latin typeface="Segoe UI Variable Text" pitchFamily="2" charset="0"/>
            </a:endParaRPr>
          </a:p>
          <a:p>
            <a:pPr marL="285750" lvl="0" indent="-285750">
              <a:buFont typeface="Arial" panose="020B0604020202020204" pitchFamily="34" charset="0"/>
              <a:buChar char="•"/>
            </a:pPr>
            <a:r>
              <a:rPr lang="en-GB" dirty="0">
                <a:latin typeface="Segoe UI Variable Text" pitchFamily="2" charset="0"/>
              </a:rPr>
              <a:t>Video games </a:t>
            </a:r>
          </a:p>
          <a:p>
            <a:pPr marL="285750" lvl="0" indent="-285750">
              <a:buFont typeface="Arial" panose="020B0604020202020204" pitchFamily="34" charset="0"/>
              <a:buChar char="•"/>
            </a:pPr>
            <a:r>
              <a:rPr lang="en-GB" dirty="0">
                <a:latin typeface="Segoe UI Variable Text" pitchFamily="2" charset="0"/>
              </a:rPr>
              <a:t>Websites </a:t>
            </a:r>
          </a:p>
          <a:p>
            <a:pPr marL="285750" lvl="0" indent="-285750">
              <a:buFont typeface="Arial" panose="020B0604020202020204" pitchFamily="34" charset="0"/>
              <a:buChar char="•"/>
            </a:pPr>
            <a:r>
              <a:rPr lang="en-GB" dirty="0">
                <a:latin typeface="Segoe UI Variable Text" pitchFamily="2" charset="0"/>
              </a:rPr>
              <a:t>Mobile apps </a:t>
            </a:r>
          </a:p>
          <a:p>
            <a:pPr marL="285750" lvl="0" indent="-285750">
              <a:buFont typeface="Arial" panose="020B0604020202020204" pitchFamily="34" charset="0"/>
              <a:buChar char="•"/>
            </a:pPr>
            <a:r>
              <a:rPr lang="en-GB" dirty="0">
                <a:latin typeface="Segoe UI Variable Text" pitchFamily="2" charset="0"/>
              </a:rPr>
              <a:t>VR experiences </a:t>
            </a:r>
          </a:p>
        </p:txBody>
      </p:sp>
      <p:pic>
        <p:nvPicPr>
          <p:cNvPr id="29" name="Picture 28">
            <a:extLst>
              <a:ext uri="{FF2B5EF4-FFF2-40B4-BE49-F238E27FC236}">
                <a16:creationId xmlns:a16="http://schemas.microsoft.com/office/drawing/2014/main" id="{71309476-EA55-7578-A4DB-6D14DE5AFC84}"/>
              </a:ext>
            </a:extLst>
          </p:cNvPr>
          <p:cNvPicPr>
            <a:picLocks noChangeAspect="1"/>
          </p:cNvPicPr>
          <p:nvPr/>
        </p:nvPicPr>
        <p:blipFill>
          <a:blip r:embed="rId5"/>
          <a:stretch>
            <a:fillRect/>
          </a:stretch>
        </p:blipFill>
        <p:spPr>
          <a:xfrm>
            <a:off x="7540658" y="1116200"/>
            <a:ext cx="4303525" cy="4303525"/>
          </a:xfrm>
          <a:prstGeom prst="rect">
            <a:avLst/>
          </a:prstGeom>
        </p:spPr>
      </p:pic>
      <p:cxnSp>
        <p:nvCxnSpPr>
          <p:cNvPr id="30" name="Straight Connector 29">
            <a:extLst>
              <a:ext uri="{FF2B5EF4-FFF2-40B4-BE49-F238E27FC236}">
                <a16:creationId xmlns:a16="http://schemas.microsoft.com/office/drawing/2014/main" id="{A1236FB9-F0B9-D7C9-F0E4-52104E3F3CF9}"/>
              </a:ext>
            </a:extLst>
          </p:cNvPr>
          <p:cNvCxnSpPr>
            <a:cxnSpLocks/>
          </p:cNvCxnSpPr>
          <p:nvPr/>
        </p:nvCxnSpPr>
        <p:spPr>
          <a:xfrm>
            <a:off x="7477125" y="1076889"/>
            <a:ext cx="11430" cy="552263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531333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2923A-7AC2-74C4-D0DF-BD963AD4CBA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6390231-52A4-7F95-F992-48329ABDC1D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97FCD0E3-1D3E-3194-F4CF-C83AF6D18A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776AB372-A94A-B09D-22E7-28166745E91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4B31908B-D46F-59B2-05BB-4BF9C0D89C70}"/>
              </a:ext>
            </a:extLst>
          </p:cNvPr>
          <p:cNvSpPr txBox="1"/>
          <p:nvPr/>
        </p:nvSpPr>
        <p:spPr>
          <a:xfrm>
            <a:off x="224790" y="1268535"/>
            <a:ext cx="8204835" cy="369332"/>
          </a:xfrm>
          <a:prstGeom prst="rect">
            <a:avLst/>
          </a:prstGeom>
          <a:noFill/>
        </p:spPr>
        <p:txBody>
          <a:bodyPr wrap="square" rtlCol="0">
            <a:spAutoFit/>
          </a:bodyPr>
          <a:lstStyle/>
          <a:p>
            <a:r>
              <a:rPr lang="en-GB" dirty="0">
                <a:latin typeface="Segoe UI Variable Text" pitchFamily="2" charset="0"/>
              </a:rPr>
              <a:t>Complete the guided practice activity to check your understanding.</a:t>
            </a:r>
          </a:p>
        </p:txBody>
      </p:sp>
    </p:spTree>
    <p:extLst>
      <p:ext uri="{BB962C8B-B14F-4D97-AF65-F5344CB8AC3E}">
        <p14:creationId xmlns:p14="http://schemas.microsoft.com/office/powerpoint/2010/main" val="554577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A9543-A9D6-A079-58F4-55A5DD71DE2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2E0B2AD-384D-BAF5-9EDB-A8ADC3601F4C}"/>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Instructions</a:t>
            </a:r>
          </a:p>
        </p:txBody>
      </p:sp>
      <p:pic>
        <p:nvPicPr>
          <p:cNvPr id="32" name="Picture 31">
            <a:extLst>
              <a:ext uri="{FF2B5EF4-FFF2-40B4-BE49-F238E27FC236}">
                <a16:creationId xmlns:a16="http://schemas.microsoft.com/office/drawing/2014/main" id="{18DC33CD-B8A5-3513-DF44-AB3E6F563A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5A06E50-85F0-77E8-B650-CDCF7A504B6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5157F2FF-ADF5-AB5C-BD54-C78703E46C58}"/>
              </a:ext>
            </a:extLst>
          </p:cNvPr>
          <p:cNvSpPr txBox="1"/>
          <p:nvPr/>
        </p:nvSpPr>
        <p:spPr>
          <a:xfrm>
            <a:off x="224790" y="1268535"/>
            <a:ext cx="8204835" cy="2031325"/>
          </a:xfrm>
          <a:prstGeom prst="rect">
            <a:avLst/>
          </a:prstGeom>
          <a:noFill/>
        </p:spPr>
        <p:txBody>
          <a:bodyPr wrap="square" rtlCol="0">
            <a:spAutoFit/>
          </a:bodyPr>
          <a:lstStyle/>
          <a:p>
            <a:r>
              <a:rPr lang="en-GB" dirty="0">
                <a:latin typeface="Segoe UI Variable Text" pitchFamily="2" charset="0"/>
              </a:rPr>
              <a:t>In the student workbook, </a:t>
            </a:r>
            <a:r>
              <a:rPr lang="en-GB" b="1" dirty="0">
                <a:latin typeface="Segoe UI Variable Text" pitchFamily="2" charset="0"/>
              </a:rPr>
              <a:t>you need to complete</a:t>
            </a:r>
            <a:r>
              <a:rPr lang="en-GB" dirty="0">
                <a:latin typeface="Segoe UI Variable Text" pitchFamily="2" charset="0"/>
              </a:rPr>
              <a:t>:</a:t>
            </a:r>
          </a:p>
          <a:p>
            <a:pPr marL="285750" indent="-285750">
              <a:buFont typeface="Arial" panose="020B0604020202020204" pitchFamily="34" charset="0"/>
              <a:buChar char="•"/>
            </a:pPr>
            <a:r>
              <a:rPr lang="en-GB" dirty="0">
                <a:latin typeface="Segoe UI Variable Text" pitchFamily="2" charset="0"/>
              </a:rPr>
              <a:t>Task 1: Knowledge and understanding</a:t>
            </a:r>
          </a:p>
          <a:p>
            <a:pPr marL="285750" indent="-285750">
              <a:buFont typeface="Arial" panose="020B0604020202020204" pitchFamily="34" charset="0"/>
              <a:buChar char="•"/>
            </a:pPr>
            <a:r>
              <a:rPr lang="en-GB" dirty="0">
                <a:latin typeface="Segoe UI Variable Text" pitchFamily="2" charset="0"/>
              </a:rPr>
              <a:t>Task 2: Guided practice</a:t>
            </a:r>
          </a:p>
          <a:p>
            <a:pPr marL="285750" indent="-285750">
              <a:buFont typeface="Arial" panose="020B0604020202020204" pitchFamily="34" charset="0"/>
              <a:buChar char="•"/>
            </a:pPr>
            <a:r>
              <a:rPr lang="en-GB" dirty="0">
                <a:latin typeface="Segoe UI Variable Text" pitchFamily="2" charset="0"/>
              </a:rPr>
              <a:t>Task 3: Independent practice (Vision Media)*</a:t>
            </a:r>
          </a:p>
          <a:p>
            <a:pPr marL="285750" indent="-285750">
              <a:buFont typeface="Arial" panose="020B0604020202020204" pitchFamily="34" charset="0"/>
              <a:buChar char="•"/>
            </a:pPr>
            <a:r>
              <a:rPr lang="en-GB" dirty="0">
                <a:latin typeface="Segoe UI Variable Text" pitchFamily="2" charset="0"/>
              </a:rPr>
              <a:t>Task 4: Exam-style question</a:t>
            </a:r>
          </a:p>
          <a:p>
            <a:pPr marL="285750" indent="-285750">
              <a:buFont typeface="Arial" panose="020B0604020202020204" pitchFamily="34" charset="0"/>
              <a:buChar char="•"/>
            </a:pPr>
            <a:endParaRPr lang="en-GB" dirty="0">
              <a:latin typeface="Segoe UI Variable Text" pitchFamily="2" charset="0"/>
            </a:endParaRPr>
          </a:p>
          <a:p>
            <a:r>
              <a:rPr lang="en-GB" dirty="0">
                <a:latin typeface="Segoe UI Variable Text" pitchFamily="2" charset="0"/>
              </a:rPr>
              <a:t>*This can be completed as independent study</a:t>
            </a:r>
            <a:r>
              <a:rPr lang="en-GB">
                <a:latin typeface="Segoe UI Variable Text" pitchFamily="2" charset="0"/>
              </a:rPr>
              <a:t>/homework</a:t>
            </a:r>
            <a:endParaRPr lang="en-GB" dirty="0">
              <a:latin typeface="Segoe UI Variable Text" pitchFamily="2" charset="0"/>
            </a:endParaRPr>
          </a:p>
        </p:txBody>
      </p:sp>
    </p:spTree>
    <p:extLst>
      <p:ext uri="{BB962C8B-B14F-4D97-AF65-F5344CB8AC3E}">
        <p14:creationId xmlns:p14="http://schemas.microsoft.com/office/powerpoint/2010/main" val="14250228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D8F55-2D3E-6F36-EB94-371D97905E0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A58F87A-F4AC-96EF-9A89-51F97C430481}"/>
              </a:ext>
            </a:extLst>
          </p:cNvPr>
          <p:cNvSpPr/>
          <p:nvPr/>
        </p:nvSpPr>
        <p:spPr>
          <a:xfrm>
            <a:off x="295318" y="297976"/>
            <a:ext cx="11500441" cy="6130489"/>
          </a:xfrm>
          <a:prstGeom prst="rect">
            <a:avLst/>
          </a:prstGeom>
          <a:solidFill>
            <a:schemeClr val="bg1">
              <a:alpha val="94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text with a black arrow&#10;&#10;Description automatically generated">
            <a:extLst>
              <a:ext uri="{FF2B5EF4-FFF2-40B4-BE49-F238E27FC236}">
                <a16:creationId xmlns:a16="http://schemas.microsoft.com/office/drawing/2014/main" id="{E803709C-DAF8-CA95-7932-6FAC24F10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0598" y="429535"/>
            <a:ext cx="1748446" cy="922305"/>
          </a:xfrm>
          <a:prstGeom prst="rect">
            <a:avLst/>
          </a:prstGeom>
        </p:spPr>
      </p:pic>
      <p:sp>
        <p:nvSpPr>
          <p:cNvPr id="9" name="TextBox 8">
            <a:extLst>
              <a:ext uri="{FF2B5EF4-FFF2-40B4-BE49-F238E27FC236}">
                <a16:creationId xmlns:a16="http://schemas.microsoft.com/office/drawing/2014/main" id="{2E4F05EB-A523-8B0B-EE27-E5C1CAD3AAFE}"/>
              </a:ext>
            </a:extLst>
          </p:cNvPr>
          <p:cNvSpPr txBox="1"/>
          <p:nvPr/>
        </p:nvSpPr>
        <p:spPr>
          <a:xfrm>
            <a:off x="633788" y="603204"/>
            <a:ext cx="10830501" cy="560980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 SIMPLY TEACH 2026</a:t>
            </a:r>
          </a:p>
          <a:p>
            <a:pPr>
              <a:lnSpc>
                <a:spcPct val="107000"/>
              </a:lnSpc>
              <a:spcAft>
                <a:spcPts val="800"/>
              </a:spcAft>
            </a:pP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60986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6E822-7778-33EC-BEB0-B424195DC1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C881D63-8F52-5AC9-685A-33449816A456}"/>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Do Now – Crossword</a:t>
            </a:r>
          </a:p>
        </p:txBody>
      </p:sp>
      <p:sp>
        <p:nvSpPr>
          <p:cNvPr id="4" name="Rectangle 3">
            <a:extLst>
              <a:ext uri="{FF2B5EF4-FFF2-40B4-BE49-F238E27FC236}">
                <a16:creationId xmlns:a16="http://schemas.microsoft.com/office/drawing/2014/main" id="{6E0117C0-8A2F-883C-682C-4E3F2108B07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B7C6EB04-5CEA-4A63-3F0B-585C5E8FC0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E99CB3A6-5C5E-62FD-47A7-1D0448AB3BBB}"/>
              </a:ext>
            </a:extLst>
          </p:cNvPr>
          <p:cNvSpPr txBox="1"/>
          <p:nvPr/>
        </p:nvSpPr>
        <p:spPr>
          <a:xfrm>
            <a:off x="8412480" y="1429018"/>
            <a:ext cx="3394710"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rPr>
              <a:t>Complete the crossword using the clues provided.</a:t>
            </a:r>
          </a:p>
        </p:txBody>
      </p:sp>
      <p:pic>
        <p:nvPicPr>
          <p:cNvPr id="9" name="Graphic 8" descr="Clipboard Mixed with solid fill">
            <a:extLst>
              <a:ext uri="{FF2B5EF4-FFF2-40B4-BE49-F238E27FC236}">
                <a16:creationId xmlns:a16="http://schemas.microsoft.com/office/drawing/2014/main" id="{7B670421-B3CD-4170-51CA-0DB8D8CB5AA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498080" y="1316854"/>
            <a:ext cx="914400" cy="914400"/>
          </a:xfrm>
          <a:prstGeom prst="rect">
            <a:avLst/>
          </a:prstGeom>
        </p:spPr>
      </p:pic>
      <p:pic>
        <p:nvPicPr>
          <p:cNvPr id="5" name="Picture 4">
            <a:extLst>
              <a:ext uri="{FF2B5EF4-FFF2-40B4-BE49-F238E27FC236}">
                <a16:creationId xmlns:a16="http://schemas.microsoft.com/office/drawing/2014/main" id="{4608CDF4-D9A2-01C8-06C8-B9471AA92B9A}"/>
              </a:ext>
            </a:extLst>
          </p:cNvPr>
          <p:cNvPicPr>
            <a:picLocks noChangeAspect="1"/>
          </p:cNvPicPr>
          <p:nvPr/>
        </p:nvPicPr>
        <p:blipFill>
          <a:blip r:embed="rId5"/>
          <a:stretch>
            <a:fillRect/>
          </a:stretch>
        </p:blipFill>
        <p:spPr>
          <a:xfrm>
            <a:off x="125730" y="1247717"/>
            <a:ext cx="7246281" cy="5286433"/>
          </a:xfrm>
          <a:prstGeom prst="rect">
            <a:avLst/>
          </a:prstGeom>
        </p:spPr>
      </p:pic>
      <p:sp>
        <p:nvSpPr>
          <p:cNvPr id="7" name="TextBox 6">
            <a:extLst>
              <a:ext uri="{FF2B5EF4-FFF2-40B4-BE49-F238E27FC236}">
                <a16:creationId xmlns:a16="http://schemas.microsoft.com/office/drawing/2014/main" id="{0962D77C-CC59-531C-8A4C-1D79CE707F09}"/>
              </a:ext>
            </a:extLst>
          </p:cNvPr>
          <p:cNvSpPr txBox="1"/>
          <p:nvPr/>
        </p:nvSpPr>
        <p:spPr>
          <a:xfrm>
            <a:off x="330994" y="6395265"/>
            <a:ext cx="6129336" cy="369332"/>
          </a:xfrm>
          <a:prstGeom prst="rect">
            <a:avLst/>
          </a:prstGeom>
          <a:noFill/>
        </p:spPr>
        <p:txBody>
          <a:bodyPr wrap="square">
            <a:spAutoFit/>
          </a:bodyPr>
          <a:lstStyle/>
          <a:p>
            <a:r>
              <a:rPr lang="en-GB" dirty="0">
                <a:hlinkClick r:id="rId6"/>
              </a:rPr>
              <a:t>Types of media production - Crossword Labs</a:t>
            </a:r>
            <a:endParaRPr lang="en-GB" dirty="0"/>
          </a:p>
        </p:txBody>
      </p:sp>
    </p:spTree>
    <p:extLst>
      <p:ext uri="{BB962C8B-B14F-4D97-AF65-F5344CB8AC3E}">
        <p14:creationId xmlns:p14="http://schemas.microsoft.com/office/powerpoint/2010/main" val="1345368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324844-DCEC-59C4-BB76-B876A6C24F8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FB40F01-E7C3-9716-6DBA-154BB1C87279}"/>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Do Now – Crossword</a:t>
            </a:r>
          </a:p>
        </p:txBody>
      </p:sp>
      <p:sp>
        <p:nvSpPr>
          <p:cNvPr id="4" name="Rectangle 3">
            <a:extLst>
              <a:ext uri="{FF2B5EF4-FFF2-40B4-BE49-F238E27FC236}">
                <a16:creationId xmlns:a16="http://schemas.microsoft.com/office/drawing/2014/main" id="{54DEDC9C-7670-4B61-1B78-1150F1ADCA7F}"/>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078C503F-7400-945A-C6AB-DD37B789E0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66BB89E2-AD9B-CFBE-9E12-CD8D742D38E4}"/>
              </a:ext>
            </a:extLst>
          </p:cNvPr>
          <p:cNvSpPr txBox="1"/>
          <p:nvPr/>
        </p:nvSpPr>
        <p:spPr>
          <a:xfrm>
            <a:off x="8412480" y="1429018"/>
            <a:ext cx="3394710"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rPr>
              <a:t>Complete the crossword using the clues provided.</a:t>
            </a:r>
          </a:p>
        </p:txBody>
      </p:sp>
      <p:pic>
        <p:nvPicPr>
          <p:cNvPr id="9" name="Graphic 8" descr="Clipboard Mixed with solid fill">
            <a:extLst>
              <a:ext uri="{FF2B5EF4-FFF2-40B4-BE49-F238E27FC236}">
                <a16:creationId xmlns:a16="http://schemas.microsoft.com/office/drawing/2014/main" id="{835E8D89-8F1C-A058-17B8-FCD8C8B7E65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498080" y="1316854"/>
            <a:ext cx="914400" cy="914400"/>
          </a:xfrm>
          <a:prstGeom prst="rect">
            <a:avLst/>
          </a:prstGeom>
        </p:spPr>
      </p:pic>
      <p:sp>
        <p:nvSpPr>
          <p:cNvPr id="6" name="TextBox 5">
            <a:extLst>
              <a:ext uri="{FF2B5EF4-FFF2-40B4-BE49-F238E27FC236}">
                <a16:creationId xmlns:a16="http://schemas.microsoft.com/office/drawing/2014/main" id="{AE854DA6-BF2A-2C60-9B40-CC8155EB9939}"/>
              </a:ext>
            </a:extLst>
          </p:cNvPr>
          <p:cNvSpPr txBox="1"/>
          <p:nvPr/>
        </p:nvSpPr>
        <p:spPr>
          <a:xfrm>
            <a:off x="125730" y="6395265"/>
            <a:ext cx="6129336" cy="369332"/>
          </a:xfrm>
          <a:prstGeom prst="rect">
            <a:avLst/>
          </a:prstGeom>
          <a:noFill/>
        </p:spPr>
        <p:txBody>
          <a:bodyPr wrap="square">
            <a:spAutoFit/>
          </a:bodyPr>
          <a:lstStyle/>
          <a:p>
            <a:r>
              <a:rPr lang="en-GB" dirty="0">
                <a:hlinkClick r:id="rId5"/>
              </a:rPr>
              <a:t>Types of media production - Crossword Labs</a:t>
            </a:r>
            <a:endParaRPr lang="en-GB" dirty="0"/>
          </a:p>
        </p:txBody>
      </p:sp>
      <p:pic>
        <p:nvPicPr>
          <p:cNvPr id="10" name="Picture 9">
            <a:extLst>
              <a:ext uri="{FF2B5EF4-FFF2-40B4-BE49-F238E27FC236}">
                <a16:creationId xmlns:a16="http://schemas.microsoft.com/office/drawing/2014/main" id="{90F200AC-D96E-2275-28B7-6558F7C8EE71}"/>
              </a:ext>
            </a:extLst>
          </p:cNvPr>
          <p:cNvPicPr>
            <a:picLocks noChangeAspect="1"/>
          </p:cNvPicPr>
          <p:nvPr/>
        </p:nvPicPr>
        <p:blipFill>
          <a:blip r:embed="rId6"/>
          <a:stretch>
            <a:fillRect/>
          </a:stretch>
        </p:blipFill>
        <p:spPr>
          <a:xfrm>
            <a:off x="125730" y="1374889"/>
            <a:ext cx="6987979" cy="4502036"/>
          </a:xfrm>
          <a:prstGeom prst="rect">
            <a:avLst/>
          </a:prstGeom>
        </p:spPr>
      </p:pic>
    </p:spTree>
    <p:extLst>
      <p:ext uri="{BB962C8B-B14F-4D97-AF65-F5344CB8AC3E}">
        <p14:creationId xmlns:p14="http://schemas.microsoft.com/office/powerpoint/2010/main" val="34614784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2507A-5412-E8DF-1753-22D2C7807A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10CD51F-7347-A29A-43EE-8153A5E1F3CA}"/>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outcomes</a:t>
            </a:r>
          </a:p>
        </p:txBody>
      </p:sp>
      <p:sp>
        <p:nvSpPr>
          <p:cNvPr id="4" name="Rectangle 3">
            <a:extLst>
              <a:ext uri="{FF2B5EF4-FFF2-40B4-BE49-F238E27FC236}">
                <a16:creationId xmlns:a16="http://schemas.microsoft.com/office/drawing/2014/main" id="{82ACEE6C-C290-93FC-FBF7-EF55DA6E180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7DC039D8-746D-A50C-B45B-F0271EA4A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62A00000-BE7C-306B-F8D3-D32900BEAFCF}"/>
              </a:ext>
            </a:extLst>
          </p:cNvPr>
          <p:cNvSpPr txBox="1"/>
          <p:nvPr/>
        </p:nvSpPr>
        <p:spPr>
          <a:xfrm>
            <a:off x="224790" y="1417082"/>
            <a:ext cx="8576310" cy="1446550"/>
          </a:xfrm>
          <a:prstGeom prst="rect">
            <a:avLst/>
          </a:prstGeom>
          <a:solidFill>
            <a:schemeClr val="bg1">
              <a:lumMod val="95000"/>
            </a:schemeClr>
          </a:solidFill>
        </p:spPr>
        <p:txBody>
          <a:bodyPr wrap="square">
            <a:spAutoFit/>
          </a:bodyPr>
          <a:lstStyle/>
          <a:p>
            <a:r>
              <a:rPr lang="en-GB" sz="2400" b="1" dirty="0">
                <a:latin typeface="Segoe UI Variable Text" pitchFamily="2" charset="0"/>
              </a:rPr>
              <a:t>Learning outcome:</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Understand the factors that need to be considered during the planning of a media product.</a:t>
            </a:r>
          </a:p>
        </p:txBody>
      </p:sp>
      <p:sp>
        <p:nvSpPr>
          <p:cNvPr id="5" name="TextBox 4">
            <a:extLst>
              <a:ext uri="{FF2B5EF4-FFF2-40B4-BE49-F238E27FC236}">
                <a16:creationId xmlns:a16="http://schemas.microsoft.com/office/drawing/2014/main" id="{F06856DC-C18A-A889-7804-FDC40BB73350}"/>
              </a:ext>
            </a:extLst>
          </p:cNvPr>
          <p:cNvSpPr txBox="1"/>
          <p:nvPr/>
        </p:nvSpPr>
        <p:spPr>
          <a:xfrm>
            <a:off x="224790" y="3429000"/>
            <a:ext cx="8576310" cy="2369880"/>
          </a:xfrm>
          <a:prstGeom prst="rect">
            <a:avLst/>
          </a:prstGeom>
          <a:solidFill>
            <a:schemeClr val="bg1">
              <a:lumMod val="95000"/>
            </a:schemeClr>
          </a:solidFill>
        </p:spPr>
        <p:txBody>
          <a:bodyPr wrap="square">
            <a:spAutoFit/>
          </a:bodyPr>
          <a:lstStyle/>
          <a:p>
            <a:r>
              <a:rPr lang="en-GB" sz="2400" b="1" dirty="0">
                <a:latin typeface="Segoe UI Variable Text" pitchFamily="2" charset="0"/>
              </a:rPr>
              <a:t>Lesson components: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To identify different types of media production.</a:t>
            </a:r>
          </a:p>
          <a:p>
            <a:pPr marL="342900" indent="-342900">
              <a:buFont typeface="Arial" panose="020B0604020202020204" pitchFamily="34" charset="0"/>
              <a:buChar char="•"/>
            </a:pPr>
            <a:r>
              <a:rPr lang="en-GB" sz="2000" dirty="0">
                <a:latin typeface="Segoe UI Variable Text" pitchFamily="2" charset="0"/>
              </a:rPr>
              <a:t>To identify the implications of using different types of media production. </a:t>
            </a:r>
          </a:p>
          <a:p>
            <a:pPr marL="342900" indent="-342900">
              <a:buFont typeface="Arial" panose="020B0604020202020204" pitchFamily="34" charset="0"/>
              <a:buChar char="•"/>
            </a:pPr>
            <a:r>
              <a:rPr lang="en-GB" sz="2000" dirty="0">
                <a:latin typeface="Segoe UI Variable Text" pitchFamily="2" charset="0"/>
              </a:rPr>
              <a:t>To explain the advantages, disadvantages and implications of using a specific media product </a:t>
            </a:r>
            <a:r>
              <a:rPr lang="en-GB" sz="2000">
                <a:latin typeface="Segoe UI Variable Text" pitchFamily="2" charset="0"/>
              </a:rPr>
              <a:t>in context. </a:t>
            </a:r>
            <a:endParaRPr lang="en-GB" sz="2000" dirty="0">
              <a:latin typeface="Segoe UI Variable Text" pitchFamily="2" charset="0"/>
            </a:endParaRPr>
          </a:p>
        </p:txBody>
      </p:sp>
    </p:spTree>
    <p:extLst>
      <p:ext uri="{BB962C8B-B14F-4D97-AF65-F5344CB8AC3E}">
        <p14:creationId xmlns:p14="http://schemas.microsoft.com/office/powerpoint/2010/main" val="1704875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9D4A2-BE85-2961-E99B-CBD0F710ECD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565F744-426C-AF64-B1D2-7696868F46B0}"/>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Media production</a:t>
            </a:r>
          </a:p>
        </p:txBody>
      </p:sp>
      <p:sp>
        <p:nvSpPr>
          <p:cNvPr id="4" name="Rectangle 3">
            <a:extLst>
              <a:ext uri="{FF2B5EF4-FFF2-40B4-BE49-F238E27FC236}">
                <a16:creationId xmlns:a16="http://schemas.microsoft.com/office/drawing/2014/main" id="{1CB1A076-1ECE-6102-617F-A80A63F8FB7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0C52FE7-E7C9-7743-9AEE-8F5961EC2326}"/>
              </a:ext>
            </a:extLst>
          </p:cNvPr>
          <p:cNvSpPr txBox="1"/>
          <p:nvPr/>
        </p:nvSpPr>
        <p:spPr>
          <a:xfrm>
            <a:off x="241264" y="1076889"/>
            <a:ext cx="6043311" cy="1846659"/>
          </a:xfrm>
          <a:prstGeom prst="rect">
            <a:avLst/>
          </a:prstGeom>
          <a:noFill/>
        </p:spPr>
        <p:txBody>
          <a:bodyPr wrap="square">
            <a:spAutoFit/>
          </a:bodyPr>
          <a:lstStyle/>
          <a:p>
            <a:r>
              <a:rPr lang="en-GB" sz="2400" b="1" dirty="0">
                <a:latin typeface="Segoe UI Variable Text" pitchFamily="2" charset="0"/>
              </a:rPr>
              <a:t>What is meant by media production?</a:t>
            </a:r>
          </a:p>
          <a:p>
            <a:endParaRPr lang="en-GB" dirty="0">
              <a:latin typeface="Segoe UI Variable Text" pitchFamily="2" charset="0"/>
            </a:endParaRPr>
          </a:p>
          <a:p>
            <a:r>
              <a:rPr lang="en-GB" dirty="0">
                <a:latin typeface="Segoe UI Variable Text" pitchFamily="2" charset="0"/>
              </a:rPr>
              <a:t>Media production is the process of creating media products such as films, websites, games, podcasts, animations, advertisements, magazines, or social media content.</a:t>
            </a:r>
            <a:endParaRPr lang="en-GB" dirty="0">
              <a:latin typeface="Segoe UI Variable Text" pitchFamily="2" charset="0"/>
              <a:cs typeface="Segoe UI" panose="020B0502040204020203" pitchFamily="34" charset="0"/>
            </a:endParaRPr>
          </a:p>
        </p:txBody>
      </p:sp>
      <p:pic>
        <p:nvPicPr>
          <p:cNvPr id="32" name="Picture 31">
            <a:extLst>
              <a:ext uri="{FF2B5EF4-FFF2-40B4-BE49-F238E27FC236}">
                <a16:creationId xmlns:a16="http://schemas.microsoft.com/office/drawing/2014/main" id="{209DA79C-4504-F609-140A-857A4C34C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cxnSp>
        <p:nvCxnSpPr>
          <p:cNvPr id="11" name="Straight Connector 10">
            <a:extLst>
              <a:ext uri="{FF2B5EF4-FFF2-40B4-BE49-F238E27FC236}">
                <a16:creationId xmlns:a16="http://schemas.microsoft.com/office/drawing/2014/main" id="{452CAB57-BDB9-FC3D-521A-4CC8C7BB7434}"/>
              </a:ext>
            </a:extLst>
          </p:cNvPr>
          <p:cNvCxnSpPr>
            <a:cxnSpLocks/>
          </p:cNvCxnSpPr>
          <p:nvPr/>
        </p:nvCxnSpPr>
        <p:spPr>
          <a:xfrm>
            <a:off x="6370600" y="1134457"/>
            <a:ext cx="11430" cy="552263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16" name="Graphic 15" descr="Thumbs up sign with solid fill">
            <a:extLst>
              <a:ext uri="{FF2B5EF4-FFF2-40B4-BE49-F238E27FC236}">
                <a16:creationId xmlns:a16="http://schemas.microsoft.com/office/drawing/2014/main" id="{047A2135-1BD8-DF2F-0C08-6A0B60A0E75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8C5DBEE9-55A0-5E9E-D3BF-5E3107B09A77}"/>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Complete </a:t>
            </a:r>
            <a:r>
              <a:rPr lang="en-GB" sz="1800" b="1" dirty="0">
                <a:latin typeface="Segoe UI Variable Text" pitchFamily="2" charset="0"/>
              </a:rPr>
              <a:t>Q1-2 of Task 1 </a:t>
            </a:r>
            <a:r>
              <a:rPr lang="en-GB" sz="1800" dirty="0">
                <a:latin typeface="Segoe UI Variable Text" pitchFamily="2" charset="0"/>
              </a:rPr>
              <a:t>in the student workbook.</a:t>
            </a:r>
            <a:endParaRPr lang="en-GB" dirty="0"/>
          </a:p>
        </p:txBody>
      </p:sp>
      <p:sp>
        <p:nvSpPr>
          <p:cNvPr id="5" name="TextBox 4">
            <a:extLst>
              <a:ext uri="{FF2B5EF4-FFF2-40B4-BE49-F238E27FC236}">
                <a16:creationId xmlns:a16="http://schemas.microsoft.com/office/drawing/2014/main" id="{730045E0-EE47-D795-2631-42CF3E444F7A}"/>
              </a:ext>
            </a:extLst>
          </p:cNvPr>
          <p:cNvSpPr txBox="1"/>
          <p:nvPr/>
        </p:nvSpPr>
        <p:spPr>
          <a:xfrm>
            <a:off x="241264" y="2914877"/>
            <a:ext cx="3416336" cy="677108"/>
          </a:xfrm>
          <a:prstGeom prst="rect">
            <a:avLst/>
          </a:prstGeom>
          <a:noFill/>
        </p:spPr>
        <p:txBody>
          <a:bodyPr wrap="square">
            <a:spAutoFit/>
          </a:bodyPr>
          <a:lstStyle/>
          <a:p>
            <a:r>
              <a:rPr lang="en-GB" sz="2000" b="1" dirty="0">
                <a:latin typeface="Segoe UI Variable Text" pitchFamily="2" charset="0"/>
              </a:rPr>
              <a:t>What does it involve? </a:t>
            </a:r>
            <a:endParaRPr lang="en-GB" dirty="0">
              <a:latin typeface="Segoe UI Variable Text" pitchFamily="2" charset="0"/>
            </a:endParaRPr>
          </a:p>
          <a:p>
            <a:pPr marL="285750" indent="-285750">
              <a:buFont typeface="Arial" panose="020B0604020202020204" pitchFamily="34" charset="0"/>
              <a:buChar char="•"/>
            </a:pPr>
            <a:endParaRPr lang="en-GB" dirty="0">
              <a:latin typeface="Segoe UI Variable Text" pitchFamily="2" charset="0"/>
            </a:endParaRPr>
          </a:p>
        </p:txBody>
      </p:sp>
      <p:sp>
        <p:nvSpPr>
          <p:cNvPr id="8" name="TextBox 7">
            <a:extLst>
              <a:ext uri="{FF2B5EF4-FFF2-40B4-BE49-F238E27FC236}">
                <a16:creationId xmlns:a16="http://schemas.microsoft.com/office/drawing/2014/main" id="{3F8DA9AD-00F3-BECA-FF44-5AEAF150CC68}"/>
              </a:ext>
            </a:extLst>
          </p:cNvPr>
          <p:cNvSpPr txBox="1"/>
          <p:nvPr/>
        </p:nvSpPr>
        <p:spPr>
          <a:xfrm>
            <a:off x="241264" y="3376542"/>
            <a:ext cx="6129336" cy="2862322"/>
          </a:xfrm>
          <a:prstGeom prst="rect">
            <a:avLst/>
          </a:prstGeom>
          <a:noFill/>
        </p:spPr>
        <p:txBody>
          <a:bodyPr wrap="square">
            <a:spAutoFit/>
          </a:bodyPr>
          <a:lstStyle/>
          <a:p>
            <a:r>
              <a:rPr lang="en-GB" dirty="0">
                <a:latin typeface="Segoe UI Variable Text" pitchFamily="2" charset="0"/>
              </a:rPr>
              <a:t>It involves planning, creating, editing, and distributing content for a target audience using different types of media technology, which is commonly split into three phases:</a:t>
            </a:r>
          </a:p>
          <a:p>
            <a:pPr marL="285750" indent="-285750">
              <a:buFont typeface="Arial" panose="020B0604020202020204" pitchFamily="34" charset="0"/>
              <a:buChar char="•"/>
            </a:pPr>
            <a:r>
              <a:rPr lang="en-GB" b="1" dirty="0">
                <a:latin typeface="Segoe UI Variable Text" pitchFamily="2" charset="0"/>
              </a:rPr>
              <a:t>Pre-production</a:t>
            </a:r>
            <a:r>
              <a:rPr lang="en-GB" dirty="0">
                <a:latin typeface="Segoe UI Variable Text" pitchFamily="2" charset="0"/>
              </a:rPr>
              <a:t> - The planning stage before the product is created.</a:t>
            </a:r>
          </a:p>
          <a:p>
            <a:pPr marL="285750" indent="-285750">
              <a:buFont typeface="Arial" panose="020B0604020202020204" pitchFamily="34" charset="0"/>
              <a:buChar char="•"/>
            </a:pPr>
            <a:r>
              <a:rPr lang="en-GB" b="1" dirty="0">
                <a:latin typeface="Segoe UI Variable Text" pitchFamily="2" charset="0"/>
              </a:rPr>
              <a:t>Production</a:t>
            </a:r>
            <a:r>
              <a:rPr lang="en-GB" dirty="0">
                <a:latin typeface="Segoe UI Variable Text" pitchFamily="2" charset="0"/>
              </a:rPr>
              <a:t> - The stage where the media product is created.</a:t>
            </a:r>
          </a:p>
          <a:p>
            <a:pPr marL="285750" indent="-285750">
              <a:buFont typeface="Arial" panose="020B0604020202020204" pitchFamily="34" charset="0"/>
              <a:buChar char="•"/>
            </a:pPr>
            <a:r>
              <a:rPr lang="en-GB" b="1" dirty="0">
                <a:latin typeface="Segoe UI Variable Text" pitchFamily="2" charset="0"/>
              </a:rPr>
              <a:t>Post-production</a:t>
            </a:r>
            <a:r>
              <a:rPr lang="en-GB" dirty="0">
                <a:latin typeface="Segoe UI Variable Text" pitchFamily="2" charset="0"/>
              </a:rPr>
              <a:t> - The final stage where the product is edited, tested, and prepared for release.</a:t>
            </a:r>
          </a:p>
        </p:txBody>
      </p:sp>
      <p:sp>
        <p:nvSpPr>
          <p:cNvPr id="12" name="TextBox 11">
            <a:extLst>
              <a:ext uri="{FF2B5EF4-FFF2-40B4-BE49-F238E27FC236}">
                <a16:creationId xmlns:a16="http://schemas.microsoft.com/office/drawing/2014/main" id="{02EB26CF-22C8-4D58-266E-191E95CED2BC}"/>
              </a:ext>
            </a:extLst>
          </p:cNvPr>
          <p:cNvSpPr txBox="1"/>
          <p:nvPr/>
        </p:nvSpPr>
        <p:spPr>
          <a:xfrm>
            <a:off x="6648345" y="1307796"/>
            <a:ext cx="5158845" cy="1477328"/>
          </a:xfrm>
          <a:prstGeom prst="rect">
            <a:avLst/>
          </a:prstGeom>
          <a:solidFill>
            <a:schemeClr val="accent6">
              <a:lumMod val="20000"/>
              <a:lumOff val="80000"/>
            </a:schemeClr>
          </a:solidFill>
        </p:spPr>
        <p:txBody>
          <a:bodyPr wrap="square">
            <a:spAutoFit/>
          </a:bodyPr>
          <a:lstStyle/>
          <a:p>
            <a:r>
              <a:rPr lang="en-GB" b="1" dirty="0">
                <a:latin typeface="Segoe UI Variable Text" pitchFamily="2" charset="0"/>
              </a:rPr>
              <a:t>Pre-production</a:t>
            </a:r>
          </a:p>
          <a:p>
            <a:r>
              <a:rPr lang="en-GB" dirty="0">
                <a:latin typeface="Segoe UI Variable Text" pitchFamily="2" charset="0"/>
              </a:rPr>
              <a:t>A company planning an interactive website for a video game campaign creates wireframes, plans mini-games, and designs page layouts before coding begins.</a:t>
            </a:r>
          </a:p>
        </p:txBody>
      </p:sp>
      <p:sp>
        <p:nvSpPr>
          <p:cNvPr id="13" name="TextBox 12">
            <a:extLst>
              <a:ext uri="{FF2B5EF4-FFF2-40B4-BE49-F238E27FC236}">
                <a16:creationId xmlns:a16="http://schemas.microsoft.com/office/drawing/2014/main" id="{548BF0D7-C4C3-0B32-EC60-02DFA1A0E6D5}"/>
              </a:ext>
            </a:extLst>
          </p:cNvPr>
          <p:cNvSpPr txBox="1"/>
          <p:nvPr/>
        </p:nvSpPr>
        <p:spPr>
          <a:xfrm>
            <a:off x="6648345" y="3209964"/>
            <a:ext cx="5158845" cy="1200329"/>
          </a:xfrm>
          <a:prstGeom prst="rect">
            <a:avLst/>
          </a:prstGeom>
          <a:solidFill>
            <a:schemeClr val="accent4">
              <a:lumMod val="20000"/>
              <a:lumOff val="80000"/>
            </a:schemeClr>
          </a:solidFill>
        </p:spPr>
        <p:txBody>
          <a:bodyPr wrap="square">
            <a:spAutoFit/>
          </a:bodyPr>
          <a:lstStyle/>
          <a:p>
            <a:r>
              <a:rPr lang="en-GB" b="1" dirty="0">
                <a:latin typeface="Segoe UI Variable Text" pitchFamily="2" charset="0"/>
              </a:rPr>
              <a:t>Production </a:t>
            </a:r>
          </a:p>
          <a:p>
            <a:r>
              <a:rPr lang="en-GB" dirty="0">
                <a:latin typeface="Segoe UI Variable Text" pitchFamily="2" charset="0"/>
              </a:rPr>
              <a:t>Web developers code the interactive website while graphic designers create animated trailers and downloadable wallpapers.</a:t>
            </a:r>
          </a:p>
        </p:txBody>
      </p:sp>
      <p:sp>
        <p:nvSpPr>
          <p:cNvPr id="14" name="TextBox 13">
            <a:extLst>
              <a:ext uri="{FF2B5EF4-FFF2-40B4-BE49-F238E27FC236}">
                <a16:creationId xmlns:a16="http://schemas.microsoft.com/office/drawing/2014/main" id="{7A9F8FBB-37E6-0AC4-071F-725E8391107F}"/>
              </a:ext>
            </a:extLst>
          </p:cNvPr>
          <p:cNvSpPr txBox="1"/>
          <p:nvPr/>
        </p:nvSpPr>
        <p:spPr>
          <a:xfrm>
            <a:off x="6648345" y="4899726"/>
            <a:ext cx="5158845" cy="1200329"/>
          </a:xfrm>
          <a:prstGeom prst="rect">
            <a:avLst/>
          </a:prstGeom>
          <a:solidFill>
            <a:schemeClr val="accent2">
              <a:lumMod val="20000"/>
              <a:lumOff val="80000"/>
            </a:schemeClr>
          </a:solidFill>
        </p:spPr>
        <p:txBody>
          <a:bodyPr wrap="square">
            <a:spAutoFit/>
          </a:bodyPr>
          <a:lstStyle/>
          <a:p>
            <a:r>
              <a:rPr lang="en-GB" b="1" dirty="0">
                <a:latin typeface="Segoe UI Variable Text" pitchFamily="2" charset="0"/>
              </a:rPr>
              <a:t>Post-production </a:t>
            </a:r>
          </a:p>
          <a:p>
            <a:r>
              <a:rPr lang="en-GB" dirty="0">
                <a:latin typeface="Segoe UI Variable Text" pitchFamily="2" charset="0"/>
              </a:rPr>
              <a:t>The website is tested on different devices, bugs are fixed, and the final version is uploaded online for audiences to access.</a:t>
            </a:r>
          </a:p>
        </p:txBody>
      </p:sp>
      <p:sp>
        <p:nvSpPr>
          <p:cNvPr id="15" name="Arrow: Down 14">
            <a:extLst>
              <a:ext uri="{FF2B5EF4-FFF2-40B4-BE49-F238E27FC236}">
                <a16:creationId xmlns:a16="http://schemas.microsoft.com/office/drawing/2014/main" id="{26CC2F75-0BB2-9BB0-F44F-C9E17A51F0B9}"/>
              </a:ext>
            </a:extLst>
          </p:cNvPr>
          <p:cNvSpPr/>
          <p:nvPr/>
        </p:nvSpPr>
        <p:spPr>
          <a:xfrm>
            <a:off x="8982075" y="2629189"/>
            <a:ext cx="605790" cy="769006"/>
          </a:xfrm>
          <a:prstGeom prst="downArrow">
            <a:avLst/>
          </a:prstGeom>
          <a:solidFill>
            <a:schemeClr val="accent4"/>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Arrow: Down 17">
            <a:extLst>
              <a:ext uri="{FF2B5EF4-FFF2-40B4-BE49-F238E27FC236}">
                <a16:creationId xmlns:a16="http://schemas.microsoft.com/office/drawing/2014/main" id="{AF40F521-53E1-D004-7ECF-0A76CA5EE202}"/>
              </a:ext>
            </a:extLst>
          </p:cNvPr>
          <p:cNvSpPr/>
          <p:nvPr/>
        </p:nvSpPr>
        <p:spPr>
          <a:xfrm>
            <a:off x="8982075" y="4366564"/>
            <a:ext cx="605790" cy="769006"/>
          </a:xfrm>
          <a:prstGeom prst="downArrow">
            <a:avLst/>
          </a:prstGeom>
          <a:solidFill>
            <a:schemeClr val="accent4"/>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75039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0132F5-056C-A36F-773A-F748FD258C1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F5BFED0-F65C-F186-C53C-21FF1A420144}"/>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Print media production</a:t>
            </a:r>
          </a:p>
        </p:txBody>
      </p:sp>
      <p:sp>
        <p:nvSpPr>
          <p:cNvPr id="4" name="Rectangle 3">
            <a:extLst>
              <a:ext uri="{FF2B5EF4-FFF2-40B4-BE49-F238E27FC236}">
                <a16:creationId xmlns:a16="http://schemas.microsoft.com/office/drawing/2014/main" id="{BDAF6665-5556-EE88-DE32-E7CFDFE71154}"/>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AFB783F3-FF6F-3C2A-AF5C-4FCC5F424EA0}"/>
              </a:ext>
            </a:extLst>
          </p:cNvPr>
          <p:cNvSpPr txBox="1"/>
          <p:nvPr/>
        </p:nvSpPr>
        <p:spPr>
          <a:xfrm>
            <a:off x="241264" y="1076889"/>
            <a:ext cx="6925346" cy="1292662"/>
          </a:xfrm>
          <a:prstGeom prst="rect">
            <a:avLst/>
          </a:prstGeom>
          <a:noFill/>
        </p:spPr>
        <p:txBody>
          <a:bodyPr wrap="square">
            <a:spAutoFit/>
          </a:bodyPr>
          <a:lstStyle/>
          <a:p>
            <a:r>
              <a:rPr lang="en-GB" sz="2400" b="1" dirty="0">
                <a:latin typeface="Segoe UI Variable Text" pitchFamily="2" charset="0"/>
              </a:rPr>
              <a:t>What is meant by print media?</a:t>
            </a:r>
          </a:p>
          <a:p>
            <a:endParaRPr lang="en-GB" dirty="0">
              <a:latin typeface="Segoe UI Variable Text" pitchFamily="2" charset="0"/>
            </a:endParaRPr>
          </a:p>
          <a:p>
            <a:r>
              <a:rPr lang="en-GB" b="1" dirty="0">
                <a:latin typeface="Segoe UI Variable Text" pitchFamily="2" charset="0"/>
              </a:rPr>
              <a:t>Print media</a:t>
            </a:r>
            <a:r>
              <a:rPr lang="en-GB" dirty="0">
                <a:latin typeface="Segoe UI Variable Text" pitchFamily="2" charset="0"/>
              </a:rPr>
              <a:t> refers to media products that are physically printed onto paper and distributed to audiences.</a:t>
            </a:r>
            <a:endParaRPr lang="en-GB" dirty="0">
              <a:latin typeface="Segoe UI Variable Text" pitchFamily="2" charset="0"/>
              <a:cs typeface="Segoe UI" panose="020B0502040204020203" pitchFamily="34" charset="0"/>
            </a:endParaRPr>
          </a:p>
        </p:txBody>
      </p:sp>
      <p:pic>
        <p:nvPicPr>
          <p:cNvPr id="32" name="Picture 31">
            <a:extLst>
              <a:ext uri="{FF2B5EF4-FFF2-40B4-BE49-F238E27FC236}">
                <a16:creationId xmlns:a16="http://schemas.microsoft.com/office/drawing/2014/main" id="{8C3FD157-BB2A-1494-DDCD-A7B89EA679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0DB46AE1-2973-A599-43C9-248E2825C960}"/>
              </a:ext>
            </a:extLst>
          </p:cNvPr>
          <p:cNvSpPr txBox="1"/>
          <p:nvPr/>
        </p:nvSpPr>
        <p:spPr>
          <a:xfrm>
            <a:off x="2638425" y="2464088"/>
            <a:ext cx="4850130" cy="4339650"/>
          </a:xfrm>
          <a:prstGeom prst="rect">
            <a:avLst/>
          </a:prstGeom>
          <a:noFill/>
        </p:spPr>
        <p:txBody>
          <a:bodyPr wrap="square">
            <a:spAutoFit/>
          </a:bodyPr>
          <a:lstStyle/>
          <a:p>
            <a:r>
              <a:rPr lang="en-GB" sz="2000" b="1" dirty="0">
                <a:latin typeface="Segoe UI Variable Text" pitchFamily="2" charset="0"/>
              </a:rPr>
              <a:t>What are the implications of print media production?</a:t>
            </a:r>
          </a:p>
          <a:p>
            <a:endParaRPr lang="en-GB" sz="2000" b="1" dirty="0">
              <a:latin typeface="Segoe UI Variable Text" pitchFamily="2" charset="0"/>
            </a:endParaRPr>
          </a:p>
          <a:p>
            <a:pPr marL="285750" lvl="0" indent="-285750">
              <a:buFont typeface="Arial" panose="020B0604020202020204" pitchFamily="34" charset="0"/>
              <a:buChar char="•"/>
            </a:pPr>
            <a:r>
              <a:rPr lang="en-GB" dirty="0">
                <a:latin typeface="Segoe UI Variable Text" pitchFamily="2" charset="0"/>
              </a:rPr>
              <a:t>Requires strong graphic design and layout skills. </a:t>
            </a:r>
          </a:p>
          <a:p>
            <a:pPr marL="285750" lvl="0" indent="-285750">
              <a:buFont typeface="Arial" panose="020B0604020202020204" pitchFamily="34" charset="0"/>
              <a:buChar char="•"/>
            </a:pPr>
            <a:r>
              <a:rPr lang="en-GB" dirty="0">
                <a:latin typeface="Segoe UI Variable Text" pitchFamily="2" charset="0"/>
              </a:rPr>
              <a:t>Uses software such as Adobe InDesign or Canva. </a:t>
            </a:r>
          </a:p>
          <a:p>
            <a:pPr marL="285750" lvl="0" indent="-285750">
              <a:buFont typeface="Arial" panose="020B0604020202020204" pitchFamily="34" charset="0"/>
              <a:buChar char="•"/>
            </a:pPr>
            <a:r>
              <a:rPr lang="en-GB" dirty="0">
                <a:latin typeface="Segoe UI Variable Text" pitchFamily="2" charset="0"/>
              </a:rPr>
              <a:t>Printing costs can be expensive depending on quantity and quality. </a:t>
            </a:r>
          </a:p>
          <a:p>
            <a:pPr marL="285750" lvl="0" indent="-285750">
              <a:buFont typeface="Arial" panose="020B0604020202020204" pitchFamily="34" charset="0"/>
              <a:buChar char="•"/>
            </a:pPr>
            <a:r>
              <a:rPr lang="en-GB" dirty="0">
                <a:latin typeface="Segoe UI Variable Text" pitchFamily="2" charset="0"/>
              </a:rPr>
              <a:t>Needs careful proofreading before printing because mistakes are permanent. </a:t>
            </a:r>
          </a:p>
          <a:p>
            <a:pPr marL="285750" lvl="0" indent="-285750">
              <a:buFont typeface="Arial" panose="020B0604020202020204" pitchFamily="34" charset="0"/>
              <a:buChar char="•"/>
            </a:pPr>
            <a:r>
              <a:rPr lang="en-GB" dirty="0">
                <a:latin typeface="Segoe UI Variable Text" pitchFamily="2" charset="0"/>
              </a:rPr>
              <a:t>Colour choices, typography, and image resolution are important. </a:t>
            </a:r>
          </a:p>
          <a:p>
            <a:pPr marL="285750" lvl="0" indent="-285750">
              <a:buFont typeface="Arial" panose="020B0604020202020204" pitchFamily="34" charset="0"/>
              <a:buChar char="•"/>
            </a:pPr>
            <a:r>
              <a:rPr lang="en-GB" dirty="0">
                <a:latin typeface="Segoe UI Variable Text" pitchFamily="2" charset="0"/>
              </a:rPr>
              <a:t>Distribution may involve physical delivery or digital PDFs. </a:t>
            </a:r>
          </a:p>
        </p:txBody>
      </p:sp>
      <p:cxnSp>
        <p:nvCxnSpPr>
          <p:cNvPr id="11" name="Straight Connector 10">
            <a:extLst>
              <a:ext uri="{FF2B5EF4-FFF2-40B4-BE49-F238E27FC236}">
                <a16:creationId xmlns:a16="http://schemas.microsoft.com/office/drawing/2014/main" id="{78328744-3764-9DCD-A900-E1A43B1CF1A5}"/>
              </a:ext>
            </a:extLst>
          </p:cNvPr>
          <p:cNvCxnSpPr>
            <a:cxnSpLocks/>
          </p:cNvCxnSpPr>
          <p:nvPr/>
        </p:nvCxnSpPr>
        <p:spPr>
          <a:xfrm>
            <a:off x="7477125" y="1076889"/>
            <a:ext cx="11430" cy="552263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16" name="Graphic 15" descr="Thumbs up sign with solid fill">
            <a:extLst>
              <a:ext uri="{FF2B5EF4-FFF2-40B4-BE49-F238E27FC236}">
                <a16:creationId xmlns:a16="http://schemas.microsoft.com/office/drawing/2014/main" id="{674F5305-A1E3-0708-76AB-238FA78E8EF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1F140192-C438-2199-CA44-86E7B73157D5}"/>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5" name="TextBox 4">
            <a:extLst>
              <a:ext uri="{FF2B5EF4-FFF2-40B4-BE49-F238E27FC236}">
                <a16:creationId xmlns:a16="http://schemas.microsoft.com/office/drawing/2014/main" id="{9EAD6C0B-6263-4DBC-3CF8-CC278CADB185}"/>
              </a:ext>
            </a:extLst>
          </p:cNvPr>
          <p:cNvSpPr txBox="1"/>
          <p:nvPr/>
        </p:nvSpPr>
        <p:spPr>
          <a:xfrm>
            <a:off x="241264" y="2464088"/>
            <a:ext cx="2477171" cy="2677656"/>
          </a:xfrm>
          <a:prstGeom prst="rect">
            <a:avLst/>
          </a:prstGeom>
          <a:noFill/>
        </p:spPr>
        <p:txBody>
          <a:bodyPr wrap="square">
            <a:spAutoFit/>
          </a:bodyPr>
          <a:lstStyle/>
          <a:p>
            <a:r>
              <a:rPr lang="en-GB" sz="2000" b="1" dirty="0">
                <a:latin typeface="Segoe UI Variable Text" pitchFamily="2" charset="0"/>
              </a:rPr>
              <a:t>Examples of print media</a:t>
            </a:r>
          </a:p>
          <a:p>
            <a:endParaRPr lang="en-GB" sz="2000" b="1" dirty="0">
              <a:latin typeface="Segoe UI Variable Text" pitchFamily="2" charset="0"/>
            </a:endParaRPr>
          </a:p>
          <a:p>
            <a:pPr marL="285750" lvl="0" indent="-285750">
              <a:buFont typeface="Arial" panose="020B0604020202020204" pitchFamily="34" charset="0"/>
              <a:buChar char="•"/>
            </a:pPr>
            <a:r>
              <a:rPr lang="en-GB" dirty="0">
                <a:latin typeface="Segoe UI Variable Text" pitchFamily="2" charset="0"/>
              </a:rPr>
              <a:t>Magazines </a:t>
            </a:r>
          </a:p>
          <a:p>
            <a:pPr marL="285750" lvl="0" indent="-285750">
              <a:buFont typeface="Arial" panose="020B0604020202020204" pitchFamily="34" charset="0"/>
              <a:buChar char="•"/>
            </a:pPr>
            <a:r>
              <a:rPr lang="en-GB" dirty="0">
                <a:latin typeface="Segoe UI Variable Text" pitchFamily="2" charset="0"/>
              </a:rPr>
              <a:t>Newspapers </a:t>
            </a:r>
          </a:p>
          <a:p>
            <a:pPr marL="285750" lvl="0" indent="-285750">
              <a:buFont typeface="Arial" panose="020B0604020202020204" pitchFamily="34" charset="0"/>
              <a:buChar char="•"/>
            </a:pPr>
            <a:r>
              <a:rPr lang="en-GB" dirty="0">
                <a:latin typeface="Segoe UI Variable Text" pitchFamily="2" charset="0"/>
              </a:rPr>
              <a:t>Posters </a:t>
            </a:r>
          </a:p>
          <a:p>
            <a:pPr marL="285750" lvl="0" indent="-285750">
              <a:buFont typeface="Arial" panose="020B0604020202020204" pitchFamily="34" charset="0"/>
              <a:buChar char="•"/>
            </a:pPr>
            <a:r>
              <a:rPr lang="en-GB" dirty="0">
                <a:latin typeface="Segoe UI Variable Text" pitchFamily="2" charset="0"/>
              </a:rPr>
              <a:t>Flyers </a:t>
            </a:r>
          </a:p>
          <a:p>
            <a:pPr marL="285750" lvl="0" indent="-285750">
              <a:buFont typeface="Arial" panose="020B0604020202020204" pitchFamily="34" charset="0"/>
              <a:buChar char="•"/>
            </a:pPr>
            <a:r>
              <a:rPr lang="en-GB" dirty="0">
                <a:latin typeface="Segoe UI Variable Text" pitchFamily="2" charset="0"/>
              </a:rPr>
              <a:t>Comics </a:t>
            </a:r>
          </a:p>
          <a:p>
            <a:pPr marL="285750" indent="-285750">
              <a:buFont typeface="Arial" panose="020B0604020202020204" pitchFamily="34" charset="0"/>
              <a:buChar char="•"/>
            </a:pPr>
            <a:endParaRPr lang="en-GB" dirty="0">
              <a:latin typeface="Segoe UI Variable Text" pitchFamily="2" charset="0"/>
            </a:endParaRPr>
          </a:p>
        </p:txBody>
      </p:sp>
      <p:pic>
        <p:nvPicPr>
          <p:cNvPr id="22" name="Picture 21">
            <a:extLst>
              <a:ext uri="{FF2B5EF4-FFF2-40B4-BE49-F238E27FC236}">
                <a16:creationId xmlns:a16="http://schemas.microsoft.com/office/drawing/2014/main" id="{E4F241E7-E2CF-EEBB-87F8-ECEE811EC93B}"/>
              </a:ext>
            </a:extLst>
          </p:cNvPr>
          <p:cNvPicPr>
            <a:picLocks noChangeAspect="1"/>
          </p:cNvPicPr>
          <p:nvPr/>
        </p:nvPicPr>
        <p:blipFill>
          <a:blip r:embed="rId5"/>
          <a:stretch>
            <a:fillRect/>
          </a:stretch>
        </p:blipFill>
        <p:spPr>
          <a:xfrm>
            <a:off x="7566444" y="1134457"/>
            <a:ext cx="4259901" cy="2839224"/>
          </a:xfrm>
          <a:prstGeom prst="rect">
            <a:avLst/>
          </a:prstGeom>
        </p:spPr>
      </p:pic>
    </p:spTree>
    <p:extLst>
      <p:ext uri="{BB962C8B-B14F-4D97-AF65-F5344CB8AC3E}">
        <p14:creationId xmlns:p14="http://schemas.microsoft.com/office/powerpoint/2010/main" val="13617998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F624F5-1422-987B-6AB6-D8306808036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6AD266A-9F88-0950-A05E-020A6930E8EE}"/>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Audio production</a:t>
            </a:r>
          </a:p>
        </p:txBody>
      </p:sp>
      <p:sp>
        <p:nvSpPr>
          <p:cNvPr id="4" name="Rectangle 3">
            <a:extLst>
              <a:ext uri="{FF2B5EF4-FFF2-40B4-BE49-F238E27FC236}">
                <a16:creationId xmlns:a16="http://schemas.microsoft.com/office/drawing/2014/main" id="{0F835E6C-8A92-9AA2-F6F7-360839E6F21E}"/>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FA3276ED-DE61-12E8-D7FD-9E83CF2A8A4C}"/>
              </a:ext>
            </a:extLst>
          </p:cNvPr>
          <p:cNvSpPr txBox="1"/>
          <p:nvPr/>
        </p:nvSpPr>
        <p:spPr>
          <a:xfrm>
            <a:off x="241264" y="1076889"/>
            <a:ext cx="7096796" cy="1292662"/>
          </a:xfrm>
          <a:prstGeom prst="rect">
            <a:avLst/>
          </a:prstGeom>
          <a:noFill/>
        </p:spPr>
        <p:txBody>
          <a:bodyPr wrap="square">
            <a:spAutoFit/>
          </a:bodyPr>
          <a:lstStyle/>
          <a:p>
            <a:r>
              <a:rPr lang="en-GB" sz="2400" b="1" dirty="0">
                <a:latin typeface="Segoe UI Variable Text" pitchFamily="2" charset="0"/>
              </a:rPr>
              <a:t>What is meant by audio production?</a:t>
            </a:r>
          </a:p>
          <a:p>
            <a:endParaRPr lang="en-GB" dirty="0">
              <a:latin typeface="Segoe UI Variable Text" pitchFamily="2" charset="0"/>
            </a:endParaRPr>
          </a:p>
          <a:p>
            <a:r>
              <a:rPr lang="en-GB" b="1" dirty="0">
                <a:latin typeface="Segoe UI Variable Text" pitchFamily="2" charset="0"/>
              </a:rPr>
              <a:t>Audio production</a:t>
            </a:r>
            <a:r>
              <a:rPr lang="en-GB" dirty="0">
                <a:latin typeface="Segoe UI Variable Text" pitchFamily="2" charset="0"/>
              </a:rPr>
              <a:t> is the process of creating, recording, editing, mixing, and producing sound for media products.</a:t>
            </a:r>
          </a:p>
        </p:txBody>
      </p:sp>
      <p:pic>
        <p:nvPicPr>
          <p:cNvPr id="32" name="Picture 31">
            <a:extLst>
              <a:ext uri="{FF2B5EF4-FFF2-40B4-BE49-F238E27FC236}">
                <a16:creationId xmlns:a16="http://schemas.microsoft.com/office/drawing/2014/main" id="{1AA7C815-9259-7FE6-5229-32F38391F0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E8BA81BA-ACBF-5D89-3C3B-97DF1A7CC76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9622E663-0A08-0BAF-EE75-50CC0ABC9002}"/>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48" name="TextBox 47">
            <a:extLst>
              <a:ext uri="{FF2B5EF4-FFF2-40B4-BE49-F238E27FC236}">
                <a16:creationId xmlns:a16="http://schemas.microsoft.com/office/drawing/2014/main" id="{4A9CA550-508E-F457-A522-351FD7B024FA}"/>
              </a:ext>
            </a:extLst>
          </p:cNvPr>
          <p:cNvSpPr txBox="1"/>
          <p:nvPr/>
        </p:nvSpPr>
        <p:spPr>
          <a:xfrm>
            <a:off x="2787013" y="2464088"/>
            <a:ext cx="4701541" cy="3508653"/>
          </a:xfrm>
          <a:prstGeom prst="rect">
            <a:avLst/>
          </a:prstGeom>
          <a:noFill/>
        </p:spPr>
        <p:txBody>
          <a:bodyPr wrap="square">
            <a:spAutoFit/>
          </a:bodyPr>
          <a:lstStyle/>
          <a:p>
            <a:r>
              <a:rPr lang="en-GB" sz="2000" b="1" dirty="0">
                <a:latin typeface="Segoe UI Variable Text" pitchFamily="2" charset="0"/>
              </a:rPr>
              <a:t>What are the implications of audio production?</a:t>
            </a:r>
          </a:p>
          <a:p>
            <a:endParaRPr lang="en-GB" sz="2000" b="1" dirty="0">
              <a:latin typeface="Segoe UI Variable Text" pitchFamily="2" charset="0"/>
            </a:endParaRPr>
          </a:p>
          <a:p>
            <a:pPr marL="285750" lvl="0" indent="-285750">
              <a:buFont typeface="Arial" panose="020B0604020202020204" pitchFamily="34" charset="0"/>
              <a:buChar char="•"/>
            </a:pPr>
            <a:r>
              <a:rPr lang="en-GB" dirty="0">
                <a:latin typeface="Segoe UI Variable Text" pitchFamily="2" charset="0"/>
              </a:rPr>
              <a:t>Requires microphones, audio interfaces, and editing software. </a:t>
            </a:r>
          </a:p>
          <a:p>
            <a:pPr marL="285750" lvl="0" indent="-285750">
              <a:buFont typeface="Arial" panose="020B0604020202020204" pitchFamily="34" charset="0"/>
              <a:buChar char="•"/>
            </a:pPr>
            <a:r>
              <a:rPr lang="en-GB" dirty="0">
                <a:latin typeface="Segoe UI Variable Text" pitchFamily="2" charset="0"/>
              </a:rPr>
              <a:t>Sound quality is essential. </a:t>
            </a:r>
          </a:p>
          <a:p>
            <a:pPr marL="285750" lvl="0" indent="-285750">
              <a:buFont typeface="Arial" panose="020B0604020202020204" pitchFamily="34" charset="0"/>
              <a:buChar char="•"/>
            </a:pPr>
            <a:r>
              <a:rPr lang="en-GB" dirty="0">
                <a:latin typeface="Segoe UI Variable Text" pitchFamily="2" charset="0"/>
              </a:rPr>
              <a:t>Recording environments must reduce background noise. </a:t>
            </a:r>
          </a:p>
          <a:p>
            <a:pPr marL="285750" lvl="0" indent="-285750">
              <a:buFont typeface="Arial" panose="020B0604020202020204" pitchFamily="34" charset="0"/>
              <a:buChar char="•"/>
            </a:pPr>
            <a:r>
              <a:rPr lang="en-GB" dirty="0">
                <a:latin typeface="Segoe UI Variable Text" pitchFamily="2" charset="0"/>
              </a:rPr>
              <a:t>Editing involves mixing, trimming, and adding effects. </a:t>
            </a:r>
          </a:p>
          <a:p>
            <a:pPr marL="285750" lvl="0" indent="-285750">
              <a:buFont typeface="Arial" panose="020B0604020202020204" pitchFamily="34" charset="0"/>
              <a:buChar char="•"/>
            </a:pPr>
            <a:r>
              <a:rPr lang="en-GB" dirty="0">
                <a:latin typeface="Segoe UI Variable Text" pitchFamily="2" charset="0"/>
              </a:rPr>
              <a:t>Copyright issues may arise when using music or sound effects. </a:t>
            </a:r>
          </a:p>
        </p:txBody>
      </p:sp>
      <p:sp>
        <p:nvSpPr>
          <p:cNvPr id="49" name="TextBox 48">
            <a:extLst>
              <a:ext uri="{FF2B5EF4-FFF2-40B4-BE49-F238E27FC236}">
                <a16:creationId xmlns:a16="http://schemas.microsoft.com/office/drawing/2014/main" id="{F91F4CD7-0939-CE5D-00B7-18D13F220C7E}"/>
              </a:ext>
            </a:extLst>
          </p:cNvPr>
          <p:cNvSpPr txBox="1"/>
          <p:nvPr/>
        </p:nvSpPr>
        <p:spPr>
          <a:xfrm>
            <a:off x="241264" y="2464088"/>
            <a:ext cx="2477171" cy="2400657"/>
          </a:xfrm>
          <a:prstGeom prst="rect">
            <a:avLst/>
          </a:prstGeom>
          <a:noFill/>
        </p:spPr>
        <p:txBody>
          <a:bodyPr wrap="square">
            <a:spAutoFit/>
          </a:bodyPr>
          <a:lstStyle/>
          <a:p>
            <a:r>
              <a:rPr lang="en-GB" sz="2000" b="1" dirty="0">
                <a:latin typeface="Segoe UI Variable Text" pitchFamily="2" charset="0"/>
              </a:rPr>
              <a:t>Examples of audio production</a:t>
            </a:r>
          </a:p>
          <a:p>
            <a:endParaRPr lang="en-GB" sz="2000" b="1" dirty="0">
              <a:latin typeface="Segoe UI Variable Text" pitchFamily="2" charset="0"/>
            </a:endParaRPr>
          </a:p>
          <a:p>
            <a:pPr marL="285750" lvl="0" indent="-285750">
              <a:buFont typeface="Arial" panose="020B0604020202020204" pitchFamily="34" charset="0"/>
              <a:buChar char="•"/>
            </a:pPr>
            <a:r>
              <a:rPr lang="en-GB" dirty="0">
                <a:latin typeface="Segoe UI Variable Text" pitchFamily="2" charset="0"/>
              </a:rPr>
              <a:t>Podcasts </a:t>
            </a:r>
          </a:p>
          <a:p>
            <a:pPr marL="285750" lvl="0" indent="-285750">
              <a:buFont typeface="Arial" panose="020B0604020202020204" pitchFamily="34" charset="0"/>
              <a:buChar char="•"/>
            </a:pPr>
            <a:r>
              <a:rPr lang="en-GB" dirty="0">
                <a:latin typeface="Segoe UI Variable Text" pitchFamily="2" charset="0"/>
              </a:rPr>
              <a:t>Radio adverts </a:t>
            </a:r>
          </a:p>
          <a:p>
            <a:pPr marL="285750" lvl="0" indent="-285750">
              <a:buFont typeface="Arial" panose="020B0604020202020204" pitchFamily="34" charset="0"/>
              <a:buChar char="•"/>
            </a:pPr>
            <a:r>
              <a:rPr lang="en-GB" dirty="0">
                <a:latin typeface="Segoe UI Variable Text" pitchFamily="2" charset="0"/>
              </a:rPr>
              <a:t>Music recordings </a:t>
            </a:r>
          </a:p>
          <a:p>
            <a:pPr marL="285750" lvl="0" indent="-285750">
              <a:buFont typeface="Arial" panose="020B0604020202020204" pitchFamily="34" charset="0"/>
              <a:buChar char="•"/>
            </a:pPr>
            <a:r>
              <a:rPr lang="en-GB" dirty="0">
                <a:latin typeface="Segoe UI Variable Text" pitchFamily="2" charset="0"/>
              </a:rPr>
              <a:t>Voice-overs </a:t>
            </a:r>
          </a:p>
          <a:p>
            <a:pPr marL="285750" indent="-285750">
              <a:buFont typeface="Arial" panose="020B0604020202020204" pitchFamily="34" charset="0"/>
              <a:buChar char="•"/>
            </a:pPr>
            <a:endParaRPr lang="en-GB" dirty="0">
              <a:latin typeface="Segoe UI Variable Text" pitchFamily="2" charset="0"/>
            </a:endParaRPr>
          </a:p>
        </p:txBody>
      </p:sp>
      <p:cxnSp>
        <p:nvCxnSpPr>
          <p:cNvPr id="50" name="Straight Connector 49">
            <a:extLst>
              <a:ext uri="{FF2B5EF4-FFF2-40B4-BE49-F238E27FC236}">
                <a16:creationId xmlns:a16="http://schemas.microsoft.com/office/drawing/2014/main" id="{D56C46B9-00AA-389F-324E-CC5549F389D2}"/>
              </a:ext>
            </a:extLst>
          </p:cNvPr>
          <p:cNvCxnSpPr>
            <a:cxnSpLocks/>
          </p:cNvCxnSpPr>
          <p:nvPr/>
        </p:nvCxnSpPr>
        <p:spPr>
          <a:xfrm>
            <a:off x="7477125" y="1076889"/>
            <a:ext cx="11430" cy="552263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52" name="Picture 51">
            <a:extLst>
              <a:ext uri="{FF2B5EF4-FFF2-40B4-BE49-F238E27FC236}">
                <a16:creationId xmlns:a16="http://schemas.microsoft.com/office/drawing/2014/main" id="{476B5607-D095-4867-D609-25BB940A22A7}"/>
              </a:ext>
            </a:extLst>
          </p:cNvPr>
          <p:cNvPicPr>
            <a:picLocks noChangeAspect="1"/>
          </p:cNvPicPr>
          <p:nvPr/>
        </p:nvPicPr>
        <p:blipFill>
          <a:blip r:embed="rId5"/>
          <a:stretch>
            <a:fillRect/>
          </a:stretch>
        </p:blipFill>
        <p:spPr>
          <a:xfrm>
            <a:off x="7557134" y="1110058"/>
            <a:ext cx="4252517" cy="4252517"/>
          </a:xfrm>
          <a:prstGeom prst="rect">
            <a:avLst/>
          </a:prstGeom>
        </p:spPr>
      </p:pic>
    </p:spTree>
    <p:extLst>
      <p:ext uri="{BB962C8B-B14F-4D97-AF65-F5344CB8AC3E}">
        <p14:creationId xmlns:p14="http://schemas.microsoft.com/office/powerpoint/2010/main" val="42294573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ACD360-7A1F-635B-F94A-BC35941A1A5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3B54317-D3AD-B78D-A1EE-3AF80E448216}"/>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Video production</a:t>
            </a:r>
          </a:p>
        </p:txBody>
      </p:sp>
      <p:sp>
        <p:nvSpPr>
          <p:cNvPr id="4" name="Rectangle 3">
            <a:extLst>
              <a:ext uri="{FF2B5EF4-FFF2-40B4-BE49-F238E27FC236}">
                <a16:creationId xmlns:a16="http://schemas.microsoft.com/office/drawing/2014/main" id="{249CCABA-AE0B-22C7-9CCC-D3D29BA90276}"/>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ADBA9A46-619B-B427-BD57-3325BC7717F0}"/>
              </a:ext>
            </a:extLst>
          </p:cNvPr>
          <p:cNvSpPr txBox="1"/>
          <p:nvPr/>
        </p:nvSpPr>
        <p:spPr>
          <a:xfrm>
            <a:off x="241263" y="1076889"/>
            <a:ext cx="7388259" cy="1292662"/>
          </a:xfrm>
          <a:prstGeom prst="rect">
            <a:avLst/>
          </a:prstGeom>
          <a:noFill/>
        </p:spPr>
        <p:txBody>
          <a:bodyPr wrap="square">
            <a:spAutoFit/>
          </a:bodyPr>
          <a:lstStyle/>
          <a:p>
            <a:r>
              <a:rPr lang="en-GB" sz="2400" b="1" dirty="0">
                <a:latin typeface="Segoe UI Variable Text" pitchFamily="2" charset="0"/>
              </a:rPr>
              <a:t>What is meant by video production?</a:t>
            </a:r>
          </a:p>
          <a:p>
            <a:endParaRPr lang="en-GB" dirty="0">
              <a:latin typeface="Segoe UI Variable Text" pitchFamily="2" charset="0"/>
            </a:endParaRPr>
          </a:p>
          <a:p>
            <a:r>
              <a:rPr lang="en-GB" b="1" dirty="0">
                <a:latin typeface="Segoe UI Variable Text" pitchFamily="2" charset="0"/>
              </a:rPr>
              <a:t>Video production</a:t>
            </a:r>
            <a:r>
              <a:rPr lang="en-GB" dirty="0">
                <a:latin typeface="Segoe UI Variable Text" pitchFamily="2" charset="0"/>
              </a:rPr>
              <a:t> is the process of planning, creating, recording, editing, and producing video content for an audience.</a:t>
            </a:r>
          </a:p>
        </p:txBody>
      </p:sp>
      <p:pic>
        <p:nvPicPr>
          <p:cNvPr id="32" name="Picture 31">
            <a:extLst>
              <a:ext uri="{FF2B5EF4-FFF2-40B4-BE49-F238E27FC236}">
                <a16:creationId xmlns:a16="http://schemas.microsoft.com/office/drawing/2014/main" id="{E8161A6B-D157-C2B6-F960-FA5A8FBF2D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B9E1D4EC-21D1-FA0C-3FF1-10148374D16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3372F855-0D5B-488F-65AB-1A204CC9A847}"/>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28" name="TextBox 27">
            <a:extLst>
              <a:ext uri="{FF2B5EF4-FFF2-40B4-BE49-F238E27FC236}">
                <a16:creationId xmlns:a16="http://schemas.microsoft.com/office/drawing/2014/main" id="{8FB573AC-D8C6-DA4E-7C9C-151230BDAACD}"/>
              </a:ext>
            </a:extLst>
          </p:cNvPr>
          <p:cNvSpPr txBox="1"/>
          <p:nvPr/>
        </p:nvSpPr>
        <p:spPr>
          <a:xfrm>
            <a:off x="2787013" y="2464088"/>
            <a:ext cx="4701541" cy="4062651"/>
          </a:xfrm>
          <a:prstGeom prst="rect">
            <a:avLst/>
          </a:prstGeom>
          <a:noFill/>
        </p:spPr>
        <p:txBody>
          <a:bodyPr wrap="square">
            <a:spAutoFit/>
          </a:bodyPr>
          <a:lstStyle/>
          <a:p>
            <a:r>
              <a:rPr lang="en-GB" sz="2000" b="1" dirty="0">
                <a:latin typeface="Segoe UI Variable Text" pitchFamily="2" charset="0"/>
              </a:rPr>
              <a:t>What are the implications of video production?</a:t>
            </a:r>
          </a:p>
          <a:p>
            <a:endParaRPr lang="en-GB" sz="2000" b="1" dirty="0">
              <a:latin typeface="Segoe UI Variable Text" pitchFamily="2" charset="0"/>
            </a:endParaRPr>
          </a:p>
          <a:p>
            <a:pPr marL="285750" lvl="0" indent="-285750">
              <a:buFont typeface="Arial" panose="020B0604020202020204" pitchFamily="34" charset="0"/>
              <a:buChar char="•"/>
            </a:pPr>
            <a:r>
              <a:rPr lang="en-GB" dirty="0">
                <a:latin typeface="Segoe UI Variable Text" pitchFamily="2" charset="0"/>
              </a:rPr>
              <a:t>Usually follows stages: </a:t>
            </a:r>
          </a:p>
          <a:p>
            <a:pPr marL="742950" lvl="1" indent="-285750">
              <a:buFont typeface="Arial" panose="020B0604020202020204" pitchFamily="34" charset="0"/>
              <a:buChar char="•"/>
            </a:pPr>
            <a:r>
              <a:rPr lang="en-GB" dirty="0">
                <a:latin typeface="Segoe UI Variable Text" pitchFamily="2" charset="0"/>
              </a:rPr>
              <a:t>Pre-production </a:t>
            </a:r>
          </a:p>
          <a:p>
            <a:pPr marL="742950" lvl="1" indent="-285750">
              <a:buFont typeface="Arial" panose="020B0604020202020204" pitchFamily="34" charset="0"/>
              <a:buChar char="•"/>
            </a:pPr>
            <a:r>
              <a:rPr lang="en-GB" dirty="0">
                <a:latin typeface="Segoe UI Variable Text" pitchFamily="2" charset="0"/>
              </a:rPr>
              <a:t>Production </a:t>
            </a:r>
          </a:p>
          <a:p>
            <a:pPr marL="742950" lvl="1" indent="-285750">
              <a:buFont typeface="Arial" panose="020B0604020202020204" pitchFamily="34" charset="0"/>
              <a:buChar char="•"/>
            </a:pPr>
            <a:r>
              <a:rPr lang="en-GB" dirty="0">
                <a:latin typeface="Segoe UI Variable Text" pitchFamily="2" charset="0"/>
              </a:rPr>
              <a:t>Post-production </a:t>
            </a:r>
          </a:p>
          <a:p>
            <a:pPr marL="285750" lvl="0" indent="-285750">
              <a:buFont typeface="Arial" panose="020B0604020202020204" pitchFamily="34" charset="0"/>
              <a:buChar char="•"/>
            </a:pPr>
            <a:r>
              <a:rPr lang="en-GB" dirty="0">
                <a:latin typeface="Segoe UI Variable Text" pitchFamily="2" charset="0"/>
              </a:rPr>
              <a:t>Requires cameras, lighting, actors, locations, and editing software. </a:t>
            </a:r>
          </a:p>
          <a:p>
            <a:pPr marL="285750" lvl="0" indent="-285750">
              <a:buFont typeface="Arial" panose="020B0604020202020204" pitchFamily="34" charset="0"/>
              <a:buChar char="•"/>
            </a:pPr>
            <a:r>
              <a:rPr lang="en-GB" dirty="0">
                <a:latin typeface="Segoe UI Variable Text" pitchFamily="2" charset="0"/>
              </a:rPr>
              <a:t>Often needs a larger production team. </a:t>
            </a:r>
          </a:p>
          <a:p>
            <a:pPr marL="285750" lvl="0" indent="-285750">
              <a:buFont typeface="Arial" panose="020B0604020202020204" pitchFamily="34" charset="0"/>
              <a:buChar char="•"/>
            </a:pPr>
            <a:r>
              <a:rPr lang="en-GB" dirty="0">
                <a:latin typeface="Segoe UI Variable Text" pitchFamily="2" charset="0"/>
              </a:rPr>
              <a:t>File sizes and rendering times can be large. </a:t>
            </a:r>
          </a:p>
          <a:p>
            <a:pPr marL="285750" lvl="0" indent="-285750">
              <a:buFont typeface="Arial" panose="020B0604020202020204" pitchFamily="34" charset="0"/>
              <a:buChar char="•"/>
            </a:pPr>
            <a:r>
              <a:rPr lang="en-GB" dirty="0">
                <a:latin typeface="Segoe UI Variable Text" pitchFamily="2" charset="0"/>
              </a:rPr>
              <a:t>Health and safety considerations are important during filming. </a:t>
            </a:r>
          </a:p>
        </p:txBody>
      </p:sp>
      <p:sp>
        <p:nvSpPr>
          <p:cNvPr id="29" name="TextBox 28">
            <a:extLst>
              <a:ext uri="{FF2B5EF4-FFF2-40B4-BE49-F238E27FC236}">
                <a16:creationId xmlns:a16="http://schemas.microsoft.com/office/drawing/2014/main" id="{1F071C04-AF50-CD7E-7963-D3539658EB7A}"/>
              </a:ext>
            </a:extLst>
          </p:cNvPr>
          <p:cNvSpPr txBox="1"/>
          <p:nvPr/>
        </p:nvSpPr>
        <p:spPr>
          <a:xfrm>
            <a:off x="241264" y="2464088"/>
            <a:ext cx="2477171" cy="2123658"/>
          </a:xfrm>
          <a:prstGeom prst="rect">
            <a:avLst/>
          </a:prstGeom>
          <a:noFill/>
        </p:spPr>
        <p:txBody>
          <a:bodyPr wrap="square">
            <a:spAutoFit/>
          </a:bodyPr>
          <a:lstStyle/>
          <a:p>
            <a:r>
              <a:rPr lang="en-GB" sz="2000" b="1" dirty="0">
                <a:latin typeface="Segoe UI Variable Text" pitchFamily="2" charset="0"/>
              </a:rPr>
              <a:t>Examples of video production</a:t>
            </a:r>
          </a:p>
          <a:p>
            <a:endParaRPr lang="en-GB" sz="2000" b="1" dirty="0">
              <a:latin typeface="Segoe UI Variable Text" pitchFamily="2" charset="0"/>
            </a:endParaRPr>
          </a:p>
          <a:p>
            <a:pPr marL="285750" lvl="0" indent="-285750">
              <a:buFont typeface="Arial" panose="020B0604020202020204" pitchFamily="34" charset="0"/>
              <a:buChar char="•"/>
            </a:pPr>
            <a:r>
              <a:rPr lang="en-GB" dirty="0">
                <a:latin typeface="Segoe UI Variable Text" pitchFamily="2" charset="0"/>
              </a:rPr>
              <a:t>Films </a:t>
            </a:r>
          </a:p>
          <a:p>
            <a:pPr marL="285750" lvl="0" indent="-285750">
              <a:buFont typeface="Arial" panose="020B0604020202020204" pitchFamily="34" charset="0"/>
              <a:buChar char="•"/>
            </a:pPr>
            <a:r>
              <a:rPr lang="en-GB" dirty="0">
                <a:latin typeface="Segoe UI Variable Text" pitchFamily="2" charset="0"/>
              </a:rPr>
              <a:t>TV programmes </a:t>
            </a:r>
          </a:p>
          <a:p>
            <a:pPr marL="285750" lvl="0" indent="-285750">
              <a:buFont typeface="Arial" panose="020B0604020202020204" pitchFamily="34" charset="0"/>
              <a:buChar char="•"/>
            </a:pPr>
            <a:r>
              <a:rPr lang="en-GB" dirty="0">
                <a:latin typeface="Segoe UI Variable Text" pitchFamily="2" charset="0"/>
              </a:rPr>
              <a:t>YouTube videos </a:t>
            </a:r>
          </a:p>
          <a:p>
            <a:pPr marL="285750" lvl="0" indent="-285750">
              <a:buFont typeface="Arial" panose="020B0604020202020204" pitchFamily="34" charset="0"/>
              <a:buChar char="•"/>
            </a:pPr>
            <a:r>
              <a:rPr lang="en-GB" dirty="0">
                <a:latin typeface="Segoe UI Variable Text" pitchFamily="2" charset="0"/>
              </a:rPr>
              <a:t>Advertisements </a:t>
            </a:r>
          </a:p>
        </p:txBody>
      </p:sp>
      <p:cxnSp>
        <p:nvCxnSpPr>
          <p:cNvPr id="30" name="Straight Connector 29">
            <a:extLst>
              <a:ext uri="{FF2B5EF4-FFF2-40B4-BE49-F238E27FC236}">
                <a16:creationId xmlns:a16="http://schemas.microsoft.com/office/drawing/2014/main" id="{3C638C85-53D1-6238-A32F-F0C08110C618}"/>
              </a:ext>
            </a:extLst>
          </p:cNvPr>
          <p:cNvCxnSpPr>
            <a:cxnSpLocks/>
          </p:cNvCxnSpPr>
          <p:nvPr/>
        </p:nvCxnSpPr>
        <p:spPr>
          <a:xfrm>
            <a:off x="7477125" y="1076889"/>
            <a:ext cx="11430" cy="552263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33" name="Picture 32">
            <a:extLst>
              <a:ext uri="{FF2B5EF4-FFF2-40B4-BE49-F238E27FC236}">
                <a16:creationId xmlns:a16="http://schemas.microsoft.com/office/drawing/2014/main" id="{D76EE36A-32A2-E8D6-713A-2DF75100C851}"/>
              </a:ext>
            </a:extLst>
          </p:cNvPr>
          <p:cNvPicPr>
            <a:picLocks noChangeAspect="1"/>
          </p:cNvPicPr>
          <p:nvPr/>
        </p:nvPicPr>
        <p:blipFill>
          <a:blip r:embed="rId5"/>
          <a:stretch>
            <a:fillRect/>
          </a:stretch>
        </p:blipFill>
        <p:spPr>
          <a:xfrm>
            <a:off x="7585163" y="1110059"/>
            <a:ext cx="4222027" cy="4219011"/>
          </a:xfrm>
          <a:prstGeom prst="rect">
            <a:avLst/>
          </a:prstGeom>
        </p:spPr>
      </p:pic>
    </p:spTree>
    <p:extLst>
      <p:ext uri="{BB962C8B-B14F-4D97-AF65-F5344CB8AC3E}">
        <p14:creationId xmlns:p14="http://schemas.microsoft.com/office/powerpoint/2010/main" val="7078513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4ECE6-9CB8-87B2-9243-A131F826E72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C63EBC6-4301-1BAD-3DDD-456C8AAEA0BE}"/>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Animation production</a:t>
            </a:r>
          </a:p>
        </p:txBody>
      </p:sp>
      <p:sp>
        <p:nvSpPr>
          <p:cNvPr id="4" name="Rectangle 3">
            <a:extLst>
              <a:ext uri="{FF2B5EF4-FFF2-40B4-BE49-F238E27FC236}">
                <a16:creationId xmlns:a16="http://schemas.microsoft.com/office/drawing/2014/main" id="{9ABA57AC-C94B-7643-94D9-CED1FA8CFBFE}"/>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FBBB3B16-0195-629E-8289-215D31EE02F1}"/>
              </a:ext>
            </a:extLst>
          </p:cNvPr>
          <p:cNvSpPr txBox="1"/>
          <p:nvPr/>
        </p:nvSpPr>
        <p:spPr>
          <a:xfrm>
            <a:off x="241264" y="1076889"/>
            <a:ext cx="7588286" cy="1569660"/>
          </a:xfrm>
          <a:prstGeom prst="rect">
            <a:avLst/>
          </a:prstGeom>
          <a:noFill/>
        </p:spPr>
        <p:txBody>
          <a:bodyPr wrap="square">
            <a:spAutoFit/>
          </a:bodyPr>
          <a:lstStyle/>
          <a:p>
            <a:r>
              <a:rPr lang="en-GB" sz="2400" b="1" dirty="0">
                <a:latin typeface="Segoe UI Variable Text" pitchFamily="2" charset="0"/>
              </a:rPr>
              <a:t>What is meant by animation production?</a:t>
            </a:r>
          </a:p>
          <a:p>
            <a:endParaRPr lang="en-GB" dirty="0">
              <a:latin typeface="Segoe UI Variable Text" pitchFamily="2" charset="0"/>
            </a:endParaRPr>
          </a:p>
          <a:p>
            <a:r>
              <a:rPr lang="en-GB" b="1" dirty="0">
                <a:latin typeface="Segoe UI Variable Text" pitchFamily="2" charset="0"/>
              </a:rPr>
              <a:t>Animation production</a:t>
            </a:r>
            <a:r>
              <a:rPr lang="en-GB" dirty="0">
                <a:latin typeface="Segoe UI Variable Text" pitchFamily="2" charset="0"/>
              </a:rPr>
              <a:t> is the process of creating moving images from drawings, computer graphics, models, or digital characters to produce animated media content.</a:t>
            </a:r>
          </a:p>
        </p:txBody>
      </p:sp>
      <p:pic>
        <p:nvPicPr>
          <p:cNvPr id="32" name="Picture 31">
            <a:extLst>
              <a:ext uri="{FF2B5EF4-FFF2-40B4-BE49-F238E27FC236}">
                <a16:creationId xmlns:a16="http://schemas.microsoft.com/office/drawing/2014/main" id="{BBE2BE7B-BC57-A713-589F-2C0317B116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5156BA97-F476-6F4C-0D64-9822F750CA6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9B4EA595-315E-3179-DA3D-96A148D8BF2E}"/>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29" name="TextBox 28">
            <a:extLst>
              <a:ext uri="{FF2B5EF4-FFF2-40B4-BE49-F238E27FC236}">
                <a16:creationId xmlns:a16="http://schemas.microsoft.com/office/drawing/2014/main" id="{4614BDE8-DCB0-D9A7-0C70-ECFD681EB3F5}"/>
              </a:ext>
            </a:extLst>
          </p:cNvPr>
          <p:cNvSpPr txBox="1"/>
          <p:nvPr/>
        </p:nvSpPr>
        <p:spPr>
          <a:xfrm>
            <a:off x="2770539" y="2661076"/>
            <a:ext cx="4701541" cy="3231654"/>
          </a:xfrm>
          <a:prstGeom prst="rect">
            <a:avLst/>
          </a:prstGeom>
          <a:noFill/>
        </p:spPr>
        <p:txBody>
          <a:bodyPr wrap="square">
            <a:spAutoFit/>
          </a:bodyPr>
          <a:lstStyle/>
          <a:p>
            <a:r>
              <a:rPr lang="en-GB" sz="2000" b="1" dirty="0">
                <a:latin typeface="Segoe UI Variable Text" pitchFamily="2" charset="0"/>
              </a:rPr>
              <a:t>What are the implications of animation production?</a:t>
            </a:r>
          </a:p>
          <a:p>
            <a:endParaRPr lang="en-GB" sz="2000" b="1" dirty="0">
              <a:latin typeface="Segoe UI Variable Text" pitchFamily="2" charset="0"/>
            </a:endParaRPr>
          </a:p>
          <a:p>
            <a:pPr marL="285750" lvl="0" indent="-285750">
              <a:buFont typeface="Arial" panose="020B0604020202020204" pitchFamily="34" charset="0"/>
              <a:buChar char="•"/>
            </a:pPr>
            <a:r>
              <a:rPr lang="en-GB" dirty="0">
                <a:latin typeface="Segoe UI Variable Text" pitchFamily="2" charset="0"/>
              </a:rPr>
              <a:t>Requires storyboards and concept art before production. </a:t>
            </a:r>
          </a:p>
          <a:p>
            <a:pPr marL="285750" lvl="0" indent="-285750">
              <a:buFont typeface="Arial" panose="020B0604020202020204" pitchFamily="34" charset="0"/>
              <a:buChar char="•"/>
            </a:pPr>
            <a:r>
              <a:rPr lang="en-GB" dirty="0">
                <a:latin typeface="Segoe UI Variable Text" pitchFamily="2" charset="0"/>
              </a:rPr>
              <a:t>Animation can be frame-by-frame, requiring significant time. </a:t>
            </a:r>
          </a:p>
          <a:p>
            <a:pPr marL="285750" lvl="0" indent="-285750">
              <a:buFont typeface="Arial" panose="020B0604020202020204" pitchFamily="34" charset="0"/>
              <a:buChar char="•"/>
            </a:pPr>
            <a:r>
              <a:rPr lang="en-GB" dirty="0">
                <a:latin typeface="Segoe UI Variable Text" pitchFamily="2" charset="0"/>
              </a:rPr>
              <a:t>Rendering 3D animations may require powerful computers. </a:t>
            </a:r>
          </a:p>
          <a:p>
            <a:pPr marL="285750" lvl="0" indent="-285750">
              <a:buFont typeface="Arial" panose="020B0604020202020204" pitchFamily="34" charset="0"/>
              <a:buChar char="•"/>
            </a:pPr>
            <a:r>
              <a:rPr lang="en-GB" dirty="0">
                <a:latin typeface="Segoe UI Variable Text" pitchFamily="2" charset="0"/>
              </a:rPr>
              <a:t>Character design and movement must remain consistent. </a:t>
            </a:r>
          </a:p>
        </p:txBody>
      </p:sp>
      <p:sp>
        <p:nvSpPr>
          <p:cNvPr id="30" name="TextBox 29">
            <a:extLst>
              <a:ext uri="{FF2B5EF4-FFF2-40B4-BE49-F238E27FC236}">
                <a16:creationId xmlns:a16="http://schemas.microsoft.com/office/drawing/2014/main" id="{AE3E54BB-EE3F-5338-055A-32AF818A28EF}"/>
              </a:ext>
            </a:extLst>
          </p:cNvPr>
          <p:cNvSpPr txBox="1"/>
          <p:nvPr/>
        </p:nvSpPr>
        <p:spPr>
          <a:xfrm>
            <a:off x="224790" y="2661076"/>
            <a:ext cx="2477171" cy="2708434"/>
          </a:xfrm>
          <a:prstGeom prst="rect">
            <a:avLst/>
          </a:prstGeom>
          <a:noFill/>
        </p:spPr>
        <p:txBody>
          <a:bodyPr wrap="square">
            <a:spAutoFit/>
          </a:bodyPr>
          <a:lstStyle/>
          <a:p>
            <a:r>
              <a:rPr lang="en-GB" sz="2000" b="1" dirty="0">
                <a:latin typeface="Segoe UI Variable Text" pitchFamily="2" charset="0"/>
              </a:rPr>
              <a:t>Examples of animation production</a:t>
            </a:r>
          </a:p>
          <a:p>
            <a:endParaRPr lang="en-GB" sz="2000" b="1" dirty="0">
              <a:latin typeface="Segoe UI Variable Text" pitchFamily="2" charset="0"/>
            </a:endParaRPr>
          </a:p>
          <a:p>
            <a:pPr marL="285750" lvl="0" indent="-285750">
              <a:buFont typeface="Arial" panose="020B0604020202020204" pitchFamily="34" charset="0"/>
              <a:buChar char="•"/>
            </a:pPr>
            <a:r>
              <a:rPr lang="en-GB" dirty="0">
                <a:latin typeface="Segoe UI Variable Text" pitchFamily="2" charset="0"/>
              </a:rPr>
              <a:t>2D animation </a:t>
            </a:r>
          </a:p>
          <a:p>
            <a:pPr marL="285750" lvl="0" indent="-285750">
              <a:buFont typeface="Arial" panose="020B0604020202020204" pitchFamily="34" charset="0"/>
              <a:buChar char="•"/>
            </a:pPr>
            <a:r>
              <a:rPr lang="en-GB" dirty="0">
                <a:latin typeface="Segoe UI Variable Text" pitchFamily="2" charset="0"/>
              </a:rPr>
              <a:t>3D animation </a:t>
            </a:r>
          </a:p>
          <a:p>
            <a:pPr marL="285750" lvl="0" indent="-285750">
              <a:buFont typeface="Arial" panose="020B0604020202020204" pitchFamily="34" charset="0"/>
              <a:buChar char="•"/>
            </a:pPr>
            <a:r>
              <a:rPr lang="en-GB" dirty="0">
                <a:latin typeface="Segoe UI Variable Text" pitchFamily="2" charset="0"/>
              </a:rPr>
              <a:t>Motion graphics </a:t>
            </a:r>
          </a:p>
          <a:p>
            <a:pPr marL="285750" lvl="0" indent="-285750">
              <a:buFont typeface="Arial" panose="020B0604020202020204" pitchFamily="34" charset="0"/>
              <a:buChar char="•"/>
            </a:pPr>
            <a:r>
              <a:rPr lang="en-GB" dirty="0">
                <a:latin typeface="Segoe UI Variable Text" pitchFamily="2" charset="0"/>
              </a:rPr>
              <a:t>Animated adverts </a:t>
            </a:r>
          </a:p>
          <a:p>
            <a:pPr lvl="0"/>
            <a:endParaRPr lang="en-GB" dirty="0">
              <a:latin typeface="Segoe UI Variable Text" pitchFamily="2" charset="0"/>
            </a:endParaRPr>
          </a:p>
        </p:txBody>
      </p:sp>
      <p:cxnSp>
        <p:nvCxnSpPr>
          <p:cNvPr id="31" name="Straight Connector 30">
            <a:extLst>
              <a:ext uri="{FF2B5EF4-FFF2-40B4-BE49-F238E27FC236}">
                <a16:creationId xmlns:a16="http://schemas.microsoft.com/office/drawing/2014/main" id="{30165EF1-9B04-38DB-A0EE-358A94E3AEF4}"/>
              </a:ext>
            </a:extLst>
          </p:cNvPr>
          <p:cNvCxnSpPr>
            <a:cxnSpLocks/>
          </p:cNvCxnSpPr>
          <p:nvPr/>
        </p:nvCxnSpPr>
        <p:spPr>
          <a:xfrm>
            <a:off x="7477125" y="1076889"/>
            <a:ext cx="11430" cy="552263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34" name="Picture 33">
            <a:extLst>
              <a:ext uri="{FF2B5EF4-FFF2-40B4-BE49-F238E27FC236}">
                <a16:creationId xmlns:a16="http://schemas.microsoft.com/office/drawing/2014/main" id="{2AC230EF-0B7E-7211-40D1-5F8013B03C4E}"/>
              </a:ext>
            </a:extLst>
          </p:cNvPr>
          <p:cNvPicPr>
            <a:picLocks noChangeAspect="1"/>
          </p:cNvPicPr>
          <p:nvPr/>
        </p:nvPicPr>
        <p:blipFill>
          <a:blip r:embed="rId5"/>
          <a:stretch>
            <a:fillRect/>
          </a:stretch>
        </p:blipFill>
        <p:spPr>
          <a:xfrm>
            <a:off x="7540658" y="1110059"/>
            <a:ext cx="4292799" cy="2861866"/>
          </a:xfrm>
          <a:prstGeom prst="rect">
            <a:avLst/>
          </a:prstGeom>
        </p:spPr>
      </p:pic>
    </p:spTree>
    <p:extLst>
      <p:ext uri="{BB962C8B-B14F-4D97-AF65-F5344CB8AC3E}">
        <p14:creationId xmlns:p14="http://schemas.microsoft.com/office/powerpoint/2010/main" val="38291364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1810</TotalTime>
  <Words>1205</Words>
  <Application>Microsoft Office PowerPoint</Application>
  <PresentationFormat>Widescreen</PresentationFormat>
  <Paragraphs>167</Paragraphs>
  <Slides>13</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vt:i4>
      </vt:variant>
    </vt:vector>
  </HeadingPairs>
  <TitlesOfParts>
    <vt:vector size="21" baseType="lpstr">
      <vt:lpstr>Aptos</vt:lpstr>
      <vt:lpstr>Aptos Display</vt:lpstr>
      <vt:lpstr>Arial</vt:lpstr>
      <vt:lpstr>Segoe UI Black</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Simply Teach</dc:creator>
  <cp:lastModifiedBy>David Corbett</cp:lastModifiedBy>
  <cp:revision>103</cp:revision>
  <cp:lastPrinted>2026-02-17T16:07:28Z</cp:lastPrinted>
  <dcterms:created xsi:type="dcterms:W3CDTF">2026-01-24T22:14:20Z</dcterms:created>
  <dcterms:modified xsi:type="dcterms:W3CDTF">2026-06-20T19:28:28Z</dcterms:modified>
</cp:coreProperties>
</file>