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8" r:id="rId2"/>
    <p:sldId id="311" r:id="rId3"/>
    <p:sldId id="329" r:id="rId4"/>
    <p:sldId id="267" r:id="rId5"/>
    <p:sldId id="263" r:id="rId6"/>
    <p:sldId id="300" r:id="rId7"/>
    <p:sldId id="323" r:id="rId8"/>
    <p:sldId id="324" r:id="rId9"/>
    <p:sldId id="325" r:id="rId10"/>
    <p:sldId id="326" r:id="rId11"/>
    <p:sldId id="327" r:id="rId12"/>
    <p:sldId id="328" r:id="rId13"/>
    <p:sldId id="322" r:id="rId14"/>
    <p:sldId id="314" r:id="rId15"/>
    <p:sldId id="268" r:id="rId16"/>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7" d="100"/>
          <a:sy n="67" d="100"/>
        </p:scale>
        <p:origin x="57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20/06/2026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2C85EA-E478-681A-2D8A-619A81D9BF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752484-13A9-D131-8743-9177E86693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FF54DD-11E2-2AC3-516C-87E591C9E5A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AED344B-E698-FBF9-5CB9-F473DF1CB24B}"/>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2652508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3F14C0-FC85-E394-C0BA-FFB743107C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7BDE2D-29A0-1015-5EA0-EB0CF611F3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95D687-43B0-1AAE-446A-01A0CC39D90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F125926-F8F7-A1D9-21AD-738574EEBB57}"/>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1032955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1ED17-2FC4-17B4-E197-A9A1121EF4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1EBA40-0349-32B9-111B-BF014377CE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267190-52E7-198E-89A6-1B0B69724DA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34E841C-3C19-256F-8F33-8A8C9F4709FA}"/>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37423191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13</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14</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15</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085A75-E8B5-D750-E19C-7A56CF5F8C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2591A7-765B-1761-05A0-F173101989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ED67D6-2957-7AE2-0604-C1EA54CA2A7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2C01CF3-F7A2-865E-52AC-EFE9F6784106}"/>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2615450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86F65-6A25-C541-4AFB-3B1364EBFF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4BAB14-1F2F-C3FF-2C62-908C0AE90D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9AA54B-A658-2014-61C8-29761ED140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B7822C8-F378-8AC6-4CAF-068D11982CE4}"/>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2263878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0D3EC-DC4E-BC43-3C54-83E88A1F39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8BB74E-B0B8-5613-CAA1-37E342CBE9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AC6BEC-ECAC-6E88-4B1E-3B8609017D9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C027596-38CE-EC05-5C7D-94D4C2FA8515}"/>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2674008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0F20F-AD49-EAA0-4DC7-C9B404A009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6AECC6-FBC0-3DE3-7830-81FA592C6C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A7B624-CD41-1C02-8902-FCA545FD716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B652538-DB2E-D04D-6BA0-8000FA765C47}"/>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2363362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EA658-F998-F2E0-D24E-C5AFBAD36D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63697B-D458-812F-3493-424F973850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5C3022-5D2A-DC5F-434C-A78F56BAEA0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B7EB93C-1517-88E0-557D-E8BCB918F63E}"/>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4128754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4AAEE-1E3A-E4C3-683F-81F7BC2CDB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6A0954-917B-764A-BE8A-BF1239544A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73361D-383D-576E-7310-2906164826C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3B08D6E-B3D3-8BC0-17A5-D62502F5042B}"/>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647765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1.sv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1.sv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1.sv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jpe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1.xml"/><Relationship Id="rId16"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svg"/><Relationship Id="rId9" Type="http://schemas.openxmlformats.org/officeDocument/2006/relationships/image" Target="../media/image11.png"/><Relationship Id="rId14" Type="http://schemas.openxmlformats.org/officeDocument/2006/relationships/image" Target="../media/image16.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jpe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2.xml"/><Relationship Id="rId16"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svg"/><Relationship Id="rId9" Type="http://schemas.openxmlformats.org/officeDocument/2006/relationships/image" Target="../media/image11.png"/><Relationship Id="rId1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1.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1.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1.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1.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1:</a:t>
            </a:r>
          </a:p>
          <a:p>
            <a:r>
              <a:rPr lang="en-GB" sz="4000" b="1" dirty="0">
                <a:solidFill>
                  <a:schemeClr val="bg1"/>
                </a:solidFill>
                <a:latin typeface="Segoe UI Black" panose="020B0A02040204020203" pitchFamily="34" charset="0"/>
                <a:ea typeface="Segoe UI Black" panose="020B0A02040204020203" pitchFamily="34" charset="0"/>
              </a:rPr>
              <a:t>Media industries</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0" y="4713376"/>
            <a:ext cx="7075169" cy="1015663"/>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Cambridge Technicals in Digital Media</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1 – Media products and audiences</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6431281" cy="8001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8853445D-653B-8CB0-675B-35A4B13665BD}"/>
              </a:ext>
            </a:extLst>
          </p:cNvPr>
          <p:cNvPicPr>
            <a:picLocks noChangeAspect="1"/>
          </p:cNvPicPr>
          <p:nvPr/>
        </p:nvPicPr>
        <p:blipFill>
          <a:blip r:embed="rId5"/>
          <a:stretch>
            <a:fillRect/>
          </a:stretch>
        </p:blipFill>
        <p:spPr>
          <a:xfrm>
            <a:off x="8447253" y="1356321"/>
            <a:ext cx="2192172" cy="2192172"/>
          </a:xfrm>
          <a:prstGeom prst="rect">
            <a:avLst/>
          </a:prstGeom>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C9DAC-95A7-4C45-B578-B437750E1EB1}"/>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16FC9BB2-EB72-BF57-DB8C-AAABFCDACF10}"/>
              </a:ext>
            </a:extLst>
          </p:cNvPr>
          <p:cNvPicPr>
            <a:picLocks noChangeAspect="1"/>
          </p:cNvPicPr>
          <p:nvPr/>
        </p:nvPicPr>
        <p:blipFill>
          <a:blip r:embed="rId3"/>
          <a:stretch>
            <a:fillRect/>
          </a:stretch>
        </p:blipFill>
        <p:spPr>
          <a:xfrm>
            <a:off x="8113988" y="1980800"/>
            <a:ext cx="3549684" cy="2662263"/>
          </a:xfrm>
          <a:prstGeom prst="rect">
            <a:avLst/>
          </a:prstGeom>
        </p:spPr>
      </p:pic>
      <p:sp>
        <p:nvSpPr>
          <p:cNvPr id="3" name="TextBox 2">
            <a:extLst>
              <a:ext uri="{FF2B5EF4-FFF2-40B4-BE49-F238E27FC236}">
                <a16:creationId xmlns:a16="http://schemas.microsoft.com/office/drawing/2014/main" id="{4DB3E32C-7016-7BC1-A237-3F2BD9A14A16}"/>
              </a:ext>
            </a:extLst>
          </p:cNvPr>
          <p:cNvSpPr txBox="1"/>
          <p:nvPr/>
        </p:nvSpPr>
        <p:spPr>
          <a:xfrm>
            <a:off x="125729" y="134273"/>
            <a:ext cx="649414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Web/Online media industry</a:t>
            </a:r>
          </a:p>
        </p:txBody>
      </p:sp>
      <p:sp>
        <p:nvSpPr>
          <p:cNvPr id="4" name="Rectangle 3">
            <a:extLst>
              <a:ext uri="{FF2B5EF4-FFF2-40B4-BE49-F238E27FC236}">
                <a16:creationId xmlns:a16="http://schemas.microsoft.com/office/drawing/2014/main" id="{1AA99DDB-8594-AE21-424E-A3A6307EBD08}"/>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0EDF9747-9D2F-7852-F9E1-682578EB31BC}"/>
              </a:ext>
            </a:extLst>
          </p:cNvPr>
          <p:cNvSpPr txBox="1"/>
          <p:nvPr/>
        </p:nvSpPr>
        <p:spPr>
          <a:xfrm>
            <a:off x="241264" y="1076889"/>
            <a:ext cx="7588286" cy="1292662"/>
          </a:xfrm>
          <a:prstGeom prst="rect">
            <a:avLst/>
          </a:prstGeom>
          <a:noFill/>
        </p:spPr>
        <p:txBody>
          <a:bodyPr wrap="square">
            <a:spAutoFit/>
          </a:bodyPr>
          <a:lstStyle/>
          <a:p>
            <a:r>
              <a:rPr lang="en-GB" sz="2400" b="1" dirty="0">
                <a:latin typeface="Segoe UI Variable Text" pitchFamily="2" charset="0"/>
              </a:rPr>
              <a:t>What is meant by the web/online media industry?</a:t>
            </a:r>
          </a:p>
          <a:p>
            <a:endParaRPr lang="en-GB" dirty="0">
              <a:latin typeface="Segoe UI Variable Text" pitchFamily="2" charset="0"/>
            </a:endParaRPr>
          </a:p>
          <a:p>
            <a:r>
              <a:rPr lang="en-GB" dirty="0">
                <a:latin typeface="Segoe UI Variable Text" pitchFamily="2" charset="0"/>
              </a:rPr>
              <a:t>Online media includes websites, social media, blogs, and streaming platforms.</a:t>
            </a:r>
          </a:p>
        </p:txBody>
      </p:sp>
      <p:pic>
        <p:nvPicPr>
          <p:cNvPr id="32" name="Picture 31">
            <a:extLst>
              <a:ext uri="{FF2B5EF4-FFF2-40B4-BE49-F238E27FC236}">
                <a16:creationId xmlns:a16="http://schemas.microsoft.com/office/drawing/2014/main" id="{5DDB4ED6-68ED-647A-A31F-4EBA5F938C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36278AFF-4F9A-992B-CC22-4975A0EE393D}"/>
              </a:ext>
            </a:extLst>
          </p:cNvPr>
          <p:cNvSpPr txBox="1"/>
          <p:nvPr/>
        </p:nvSpPr>
        <p:spPr>
          <a:xfrm>
            <a:off x="209551" y="2526030"/>
            <a:ext cx="3770667" cy="1815882"/>
          </a:xfrm>
          <a:prstGeom prst="rect">
            <a:avLst/>
          </a:prstGeom>
          <a:noFill/>
        </p:spPr>
        <p:txBody>
          <a:bodyPr wrap="square">
            <a:spAutoFit/>
          </a:bodyPr>
          <a:lstStyle/>
          <a:p>
            <a:r>
              <a:rPr lang="en-GB" sz="2000" b="1" dirty="0">
                <a:latin typeface="Segoe UI Variable Text" pitchFamily="2" charset="0"/>
              </a:rPr>
              <a:t>Key industry features</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Instant global access </a:t>
            </a:r>
          </a:p>
          <a:p>
            <a:pPr marL="285750" lvl="0" indent="-285750">
              <a:buFont typeface="Arial" panose="020B0604020202020204" pitchFamily="34" charset="0"/>
              <a:buChar char="•"/>
            </a:pPr>
            <a:r>
              <a:rPr lang="en-GB" dirty="0">
                <a:latin typeface="Segoe UI Variable Text" pitchFamily="2" charset="0"/>
              </a:rPr>
              <a:t>Interactive (likes, shares, comments) </a:t>
            </a:r>
          </a:p>
          <a:p>
            <a:pPr marL="285750" lvl="0" indent="-285750">
              <a:buFont typeface="Arial" panose="020B0604020202020204" pitchFamily="34" charset="0"/>
              <a:buChar char="•"/>
            </a:pPr>
            <a:r>
              <a:rPr lang="en-GB" dirty="0">
                <a:latin typeface="Segoe UI Variable Text" pitchFamily="2" charset="0"/>
              </a:rPr>
              <a:t>Often user-generated content </a:t>
            </a:r>
          </a:p>
        </p:txBody>
      </p:sp>
      <p:pic>
        <p:nvPicPr>
          <p:cNvPr id="16" name="Graphic 15" descr="Thumbs up sign with solid fill">
            <a:extLst>
              <a:ext uri="{FF2B5EF4-FFF2-40B4-BE49-F238E27FC236}">
                <a16:creationId xmlns:a16="http://schemas.microsoft.com/office/drawing/2014/main" id="{1B9090D5-D224-13AF-2C36-D612E5C7C8C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554888" y="93936"/>
            <a:ext cx="727003" cy="727003"/>
          </a:xfrm>
          <a:prstGeom prst="rect">
            <a:avLst/>
          </a:prstGeom>
        </p:spPr>
      </p:pic>
      <p:sp>
        <p:nvSpPr>
          <p:cNvPr id="17" name="TextBox 16">
            <a:extLst>
              <a:ext uri="{FF2B5EF4-FFF2-40B4-BE49-F238E27FC236}">
                <a16:creationId xmlns:a16="http://schemas.microsoft.com/office/drawing/2014/main" id="{9E3A71F8-DFFC-91D8-32BA-E49C753F5955}"/>
              </a:ext>
            </a:extLst>
          </p:cNvPr>
          <p:cNvSpPr txBox="1"/>
          <p:nvPr/>
        </p:nvSpPr>
        <p:spPr>
          <a:xfrm>
            <a:off x="7281891" y="152530"/>
            <a:ext cx="4685319"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7" name="TextBox 6">
            <a:extLst>
              <a:ext uri="{FF2B5EF4-FFF2-40B4-BE49-F238E27FC236}">
                <a16:creationId xmlns:a16="http://schemas.microsoft.com/office/drawing/2014/main" id="{D0BE3C07-B447-9E57-98CC-BFDC7A355664}"/>
              </a:ext>
            </a:extLst>
          </p:cNvPr>
          <p:cNvSpPr txBox="1"/>
          <p:nvPr/>
        </p:nvSpPr>
        <p:spPr>
          <a:xfrm>
            <a:off x="264740" y="4675939"/>
            <a:ext cx="3770667" cy="1785104"/>
          </a:xfrm>
          <a:prstGeom prst="rect">
            <a:avLst/>
          </a:prstGeom>
          <a:noFill/>
        </p:spPr>
        <p:txBody>
          <a:bodyPr wrap="square">
            <a:spAutoFit/>
          </a:bodyPr>
          <a:lstStyle/>
          <a:p>
            <a:r>
              <a:rPr lang="en-GB" sz="2000" b="1" dirty="0">
                <a:latin typeface="Segoe UI Variable Text" pitchFamily="2" charset="0"/>
              </a:rPr>
              <a:t>Specialist providers</a:t>
            </a:r>
          </a:p>
          <a:p>
            <a:pPr marL="285750" indent="-285750">
              <a:buFont typeface="Arial" panose="020B0604020202020204" pitchFamily="34" charset="0"/>
              <a:buChar char="•"/>
            </a:pPr>
            <a:endParaRPr lang="en-GB"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Google (YouTube) </a:t>
            </a:r>
          </a:p>
          <a:p>
            <a:pPr marL="285750" lvl="0" indent="-285750">
              <a:buFont typeface="Arial" panose="020B0604020202020204" pitchFamily="34" charset="0"/>
              <a:buChar char="•"/>
            </a:pPr>
            <a:r>
              <a:rPr lang="en-GB" dirty="0">
                <a:latin typeface="Segoe UI Variable Text" pitchFamily="2" charset="0"/>
              </a:rPr>
              <a:t>Meta (Facebook, Instagram) </a:t>
            </a:r>
          </a:p>
          <a:p>
            <a:pPr marL="285750" lvl="0" indent="-285750">
              <a:buFont typeface="Arial" panose="020B0604020202020204" pitchFamily="34" charset="0"/>
              <a:buChar char="•"/>
            </a:pPr>
            <a:r>
              <a:rPr lang="en-GB" dirty="0">
                <a:latin typeface="Segoe UI Variable Text" pitchFamily="2" charset="0"/>
              </a:rPr>
              <a:t>TikTok</a:t>
            </a:r>
          </a:p>
          <a:p>
            <a:pPr marL="285750" lvl="0" indent="-285750">
              <a:buFont typeface="Arial" panose="020B0604020202020204" pitchFamily="34" charset="0"/>
              <a:buChar char="•"/>
            </a:pPr>
            <a:endParaRPr lang="en-GB" dirty="0">
              <a:latin typeface="Segoe UI Variable Text" pitchFamily="2" charset="0"/>
            </a:endParaRPr>
          </a:p>
        </p:txBody>
      </p:sp>
      <p:sp>
        <p:nvSpPr>
          <p:cNvPr id="10" name="TextBox 9">
            <a:extLst>
              <a:ext uri="{FF2B5EF4-FFF2-40B4-BE49-F238E27FC236}">
                <a16:creationId xmlns:a16="http://schemas.microsoft.com/office/drawing/2014/main" id="{16A78B61-D3BB-8866-45D2-1B9D23F11C00}"/>
              </a:ext>
            </a:extLst>
          </p:cNvPr>
          <p:cNvSpPr txBox="1"/>
          <p:nvPr/>
        </p:nvSpPr>
        <p:spPr>
          <a:xfrm>
            <a:off x="4471498" y="2399149"/>
            <a:ext cx="2933700" cy="1477328"/>
          </a:xfrm>
          <a:prstGeom prst="rect">
            <a:avLst/>
          </a:prstGeom>
          <a:noFill/>
        </p:spPr>
        <p:txBody>
          <a:bodyPr wrap="square">
            <a:spAutoFit/>
          </a:bodyPr>
          <a:lstStyle/>
          <a:p>
            <a:r>
              <a:rPr lang="en-GB" dirty="0">
                <a:latin typeface="Segoe UI Variable Text" pitchFamily="2" charset="0"/>
              </a:rPr>
              <a:t>YouTube allows users around the world to instantly watch videos online from any location with internet access.</a:t>
            </a:r>
          </a:p>
        </p:txBody>
      </p:sp>
      <p:sp>
        <p:nvSpPr>
          <p:cNvPr id="13" name="TextBox 12">
            <a:extLst>
              <a:ext uri="{FF2B5EF4-FFF2-40B4-BE49-F238E27FC236}">
                <a16:creationId xmlns:a16="http://schemas.microsoft.com/office/drawing/2014/main" id="{313E6CB7-C35A-4613-65CE-4D9DD1C35639}"/>
              </a:ext>
            </a:extLst>
          </p:cNvPr>
          <p:cNvSpPr txBox="1"/>
          <p:nvPr/>
        </p:nvSpPr>
        <p:spPr>
          <a:xfrm>
            <a:off x="8095575" y="5036879"/>
            <a:ext cx="3435013" cy="1477328"/>
          </a:xfrm>
          <a:prstGeom prst="rect">
            <a:avLst/>
          </a:prstGeom>
          <a:noFill/>
        </p:spPr>
        <p:txBody>
          <a:bodyPr wrap="square">
            <a:spAutoFit/>
          </a:bodyPr>
          <a:lstStyle/>
          <a:p>
            <a:r>
              <a:rPr lang="en-GB" dirty="0">
                <a:latin typeface="Segoe UI Variable Text" pitchFamily="2" charset="0"/>
              </a:rPr>
              <a:t>Much of YouTube’s content is created and uploaded by everyday users, influencers, gamers, vloggers, educators, and independent creators.</a:t>
            </a:r>
          </a:p>
        </p:txBody>
      </p:sp>
      <p:sp>
        <p:nvSpPr>
          <p:cNvPr id="15" name="TextBox 14">
            <a:extLst>
              <a:ext uri="{FF2B5EF4-FFF2-40B4-BE49-F238E27FC236}">
                <a16:creationId xmlns:a16="http://schemas.microsoft.com/office/drawing/2014/main" id="{0FB8D04C-4707-3E78-9C9D-E0E5A5F6029C}"/>
              </a:ext>
            </a:extLst>
          </p:cNvPr>
          <p:cNvSpPr txBox="1"/>
          <p:nvPr/>
        </p:nvSpPr>
        <p:spPr>
          <a:xfrm>
            <a:off x="4452639" y="4903948"/>
            <a:ext cx="2829253" cy="1754326"/>
          </a:xfrm>
          <a:prstGeom prst="rect">
            <a:avLst/>
          </a:prstGeom>
          <a:noFill/>
        </p:spPr>
        <p:txBody>
          <a:bodyPr wrap="square">
            <a:spAutoFit/>
          </a:bodyPr>
          <a:lstStyle/>
          <a:p>
            <a:r>
              <a:rPr lang="en-GB" dirty="0">
                <a:latin typeface="Segoe UI Variable Text" pitchFamily="2" charset="0"/>
              </a:rPr>
              <a:t>Users can interact with content by liking videos, commenting, subscribing to channels, and sharing videos across social media platforms.</a:t>
            </a:r>
          </a:p>
        </p:txBody>
      </p:sp>
      <p:cxnSp>
        <p:nvCxnSpPr>
          <p:cNvPr id="19" name="Straight Arrow Connector 18">
            <a:extLst>
              <a:ext uri="{FF2B5EF4-FFF2-40B4-BE49-F238E27FC236}">
                <a16:creationId xmlns:a16="http://schemas.microsoft.com/office/drawing/2014/main" id="{E74BD94D-03BD-F5B7-9402-4C1B136BF0C3}"/>
              </a:ext>
            </a:extLst>
          </p:cNvPr>
          <p:cNvCxnSpPr>
            <a:cxnSpLocks/>
          </p:cNvCxnSpPr>
          <p:nvPr/>
        </p:nvCxnSpPr>
        <p:spPr>
          <a:xfrm flipH="1">
            <a:off x="6982329" y="2880515"/>
            <a:ext cx="1113247" cy="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B4B6516F-0F75-23DE-EFB1-109913E603B5}"/>
              </a:ext>
            </a:extLst>
          </p:cNvPr>
          <p:cNvCxnSpPr>
            <a:cxnSpLocks/>
          </p:cNvCxnSpPr>
          <p:nvPr/>
        </p:nvCxnSpPr>
        <p:spPr>
          <a:xfrm flipH="1">
            <a:off x="7100159" y="4194874"/>
            <a:ext cx="995417" cy="87012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AF41E7F3-462D-0991-E286-E8FBD2DEB013}"/>
              </a:ext>
            </a:extLst>
          </p:cNvPr>
          <p:cNvCxnSpPr>
            <a:cxnSpLocks/>
          </p:cNvCxnSpPr>
          <p:nvPr/>
        </p:nvCxnSpPr>
        <p:spPr>
          <a:xfrm>
            <a:off x="9877213" y="4187880"/>
            <a:ext cx="11617" cy="722883"/>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3301F91E-9A4F-23BC-759B-5C37F46A41A9}"/>
              </a:ext>
            </a:extLst>
          </p:cNvPr>
          <p:cNvSpPr txBox="1"/>
          <p:nvPr/>
        </p:nvSpPr>
        <p:spPr>
          <a:xfrm>
            <a:off x="8038239" y="1217652"/>
            <a:ext cx="3549683" cy="369332"/>
          </a:xfrm>
          <a:prstGeom prst="rect">
            <a:avLst/>
          </a:prstGeom>
          <a:noFill/>
        </p:spPr>
        <p:txBody>
          <a:bodyPr wrap="square">
            <a:spAutoFit/>
          </a:bodyPr>
          <a:lstStyle/>
          <a:p>
            <a:pPr algn="ctr"/>
            <a:r>
              <a:rPr lang="en-GB" sz="1800" b="1" dirty="0">
                <a:latin typeface="Segoe UI Variable Text" pitchFamily="2" charset="0"/>
              </a:rPr>
              <a:t>Learning in Context: Yo</a:t>
            </a:r>
            <a:r>
              <a:rPr lang="en-GB" b="1" dirty="0">
                <a:latin typeface="Segoe UI Variable Text" pitchFamily="2" charset="0"/>
              </a:rPr>
              <a:t>uTube</a:t>
            </a:r>
            <a:endParaRPr lang="en-GB" sz="1800" b="1" dirty="0">
              <a:latin typeface="Segoe UI Variable Text" pitchFamily="2" charset="0"/>
            </a:endParaRPr>
          </a:p>
        </p:txBody>
      </p:sp>
      <p:cxnSp>
        <p:nvCxnSpPr>
          <p:cNvPr id="27" name="Straight Connector 26">
            <a:extLst>
              <a:ext uri="{FF2B5EF4-FFF2-40B4-BE49-F238E27FC236}">
                <a16:creationId xmlns:a16="http://schemas.microsoft.com/office/drawing/2014/main" id="{7DF89889-15D8-5216-071B-4B754FD6E29F}"/>
              </a:ext>
            </a:extLst>
          </p:cNvPr>
          <p:cNvCxnSpPr>
            <a:cxnSpLocks/>
          </p:cNvCxnSpPr>
          <p:nvPr/>
        </p:nvCxnSpPr>
        <p:spPr>
          <a:xfrm>
            <a:off x="4156710" y="2526030"/>
            <a:ext cx="0" cy="417291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448946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FA6ED-117C-FBA4-444B-806D48539A58}"/>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118D4606-6462-7A44-2EA5-6E2BD6478658}"/>
              </a:ext>
            </a:extLst>
          </p:cNvPr>
          <p:cNvPicPr>
            <a:picLocks noChangeAspect="1"/>
          </p:cNvPicPr>
          <p:nvPr/>
        </p:nvPicPr>
        <p:blipFill>
          <a:blip r:embed="rId3"/>
          <a:stretch>
            <a:fillRect/>
          </a:stretch>
        </p:blipFill>
        <p:spPr>
          <a:xfrm>
            <a:off x="7829550" y="2113219"/>
            <a:ext cx="3906045" cy="2197150"/>
          </a:xfrm>
          <a:prstGeom prst="rect">
            <a:avLst/>
          </a:prstGeom>
        </p:spPr>
      </p:pic>
      <p:sp>
        <p:nvSpPr>
          <p:cNvPr id="3" name="TextBox 2">
            <a:extLst>
              <a:ext uri="{FF2B5EF4-FFF2-40B4-BE49-F238E27FC236}">
                <a16:creationId xmlns:a16="http://schemas.microsoft.com/office/drawing/2014/main" id="{F1BB1637-8D12-130A-3B84-2734C68F525A}"/>
              </a:ext>
            </a:extLst>
          </p:cNvPr>
          <p:cNvSpPr txBox="1"/>
          <p:nvPr/>
        </p:nvSpPr>
        <p:spPr>
          <a:xfrm>
            <a:off x="125729" y="134273"/>
            <a:ext cx="649414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Radio industry</a:t>
            </a:r>
          </a:p>
        </p:txBody>
      </p:sp>
      <p:sp>
        <p:nvSpPr>
          <p:cNvPr id="4" name="Rectangle 3">
            <a:extLst>
              <a:ext uri="{FF2B5EF4-FFF2-40B4-BE49-F238E27FC236}">
                <a16:creationId xmlns:a16="http://schemas.microsoft.com/office/drawing/2014/main" id="{D4D3B8CE-38A2-953B-F1A3-9CDD7B26B32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94F3AF35-244D-F7FA-3C05-6410E24DE42D}"/>
              </a:ext>
            </a:extLst>
          </p:cNvPr>
          <p:cNvSpPr txBox="1"/>
          <p:nvPr/>
        </p:nvSpPr>
        <p:spPr>
          <a:xfrm>
            <a:off x="241264" y="1076889"/>
            <a:ext cx="7588286" cy="1015663"/>
          </a:xfrm>
          <a:prstGeom prst="rect">
            <a:avLst/>
          </a:prstGeom>
          <a:noFill/>
        </p:spPr>
        <p:txBody>
          <a:bodyPr wrap="square">
            <a:spAutoFit/>
          </a:bodyPr>
          <a:lstStyle/>
          <a:p>
            <a:r>
              <a:rPr lang="en-GB" sz="2400" b="1" dirty="0">
                <a:latin typeface="Segoe UI Variable Text" pitchFamily="2" charset="0"/>
              </a:rPr>
              <a:t>What is meant by the radio industry?</a:t>
            </a:r>
          </a:p>
          <a:p>
            <a:endParaRPr lang="en-GB" dirty="0">
              <a:latin typeface="Segoe UI Variable Text" pitchFamily="2" charset="0"/>
            </a:endParaRPr>
          </a:p>
          <a:p>
            <a:r>
              <a:rPr lang="en-GB" dirty="0">
                <a:latin typeface="Segoe UI Variable Text" pitchFamily="2" charset="0"/>
              </a:rPr>
              <a:t>Radio broadcasts audio content such as music, talk shows, and news.</a:t>
            </a:r>
          </a:p>
        </p:txBody>
      </p:sp>
      <p:pic>
        <p:nvPicPr>
          <p:cNvPr id="32" name="Picture 31">
            <a:extLst>
              <a:ext uri="{FF2B5EF4-FFF2-40B4-BE49-F238E27FC236}">
                <a16:creationId xmlns:a16="http://schemas.microsoft.com/office/drawing/2014/main" id="{B19D42E4-F0A3-BE9F-262E-CE07860788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447CA078-F788-6B96-7585-310378A232CF}"/>
              </a:ext>
            </a:extLst>
          </p:cNvPr>
          <p:cNvSpPr txBox="1"/>
          <p:nvPr/>
        </p:nvSpPr>
        <p:spPr>
          <a:xfrm>
            <a:off x="209551" y="2526030"/>
            <a:ext cx="3770667" cy="2092881"/>
          </a:xfrm>
          <a:prstGeom prst="rect">
            <a:avLst/>
          </a:prstGeom>
          <a:noFill/>
        </p:spPr>
        <p:txBody>
          <a:bodyPr wrap="square">
            <a:spAutoFit/>
          </a:bodyPr>
          <a:lstStyle/>
          <a:p>
            <a:r>
              <a:rPr lang="en-GB" sz="2000" b="1" dirty="0">
                <a:latin typeface="Segoe UI Variable Text" pitchFamily="2" charset="0"/>
              </a:rPr>
              <a:t>Key industry features</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Audio-only format </a:t>
            </a:r>
          </a:p>
          <a:p>
            <a:pPr marL="285750" lvl="0" indent="-285750">
              <a:buFont typeface="Arial" panose="020B0604020202020204" pitchFamily="34" charset="0"/>
              <a:buChar char="•"/>
            </a:pPr>
            <a:r>
              <a:rPr lang="en-GB" dirty="0">
                <a:latin typeface="Segoe UI Variable Text" pitchFamily="2" charset="0"/>
              </a:rPr>
              <a:t>Live or pre-recorded </a:t>
            </a:r>
          </a:p>
          <a:p>
            <a:pPr marL="285750" lvl="0" indent="-285750">
              <a:buFont typeface="Arial" panose="020B0604020202020204" pitchFamily="34" charset="0"/>
              <a:buChar char="•"/>
            </a:pPr>
            <a:r>
              <a:rPr lang="en-GB" dirty="0">
                <a:latin typeface="Segoe UI Variable Text" pitchFamily="2" charset="0"/>
              </a:rPr>
              <a:t>Accessible via FM, DAB, or internet </a:t>
            </a:r>
          </a:p>
          <a:p>
            <a:pPr marL="285750" lvl="0" indent="-285750">
              <a:buFont typeface="Arial" panose="020B0604020202020204" pitchFamily="34" charset="0"/>
              <a:buChar char="•"/>
            </a:pPr>
            <a:endParaRPr lang="en-GB" dirty="0">
              <a:latin typeface="Segoe UI Variable Text" pitchFamily="2" charset="0"/>
            </a:endParaRPr>
          </a:p>
        </p:txBody>
      </p:sp>
      <p:pic>
        <p:nvPicPr>
          <p:cNvPr id="16" name="Graphic 15" descr="Thumbs up sign with solid fill">
            <a:extLst>
              <a:ext uri="{FF2B5EF4-FFF2-40B4-BE49-F238E27FC236}">
                <a16:creationId xmlns:a16="http://schemas.microsoft.com/office/drawing/2014/main" id="{2DA9322E-0E56-EAE0-7F6D-A2ED9574309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554888" y="93936"/>
            <a:ext cx="727003" cy="727003"/>
          </a:xfrm>
          <a:prstGeom prst="rect">
            <a:avLst/>
          </a:prstGeom>
        </p:spPr>
      </p:pic>
      <p:sp>
        <p:nvSpPr>
          <p:cNvPr id="17" name="TextBox 16">
            <a:extLst>
              <a:ext uri="{FF2B5EF4-FFF2-40B4-BE49-F238E27FC236}">
                <a16:creationId xmlns:a16="http://schemas.microsoft.com/office/drawing/2014/main" id="{9DC70359-7B4B-BF1E-DE12-69AB4C86EB41}"/>
              </a:ext>
            </a:extLst>
          </p:cNvPr>
          <p:cNvSpPr txBox="1"/>
          <p:nvPr/>
        </p:nvSpPr>
        <p:spPr>
          <a:xfrm>
            <a:off x="7281891" y="152530"/>
            <a:ext cx="4685319"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7" name="TextBox 6">
            <a:extLst>
              <a:ext uri="{FF2B5EF4-FFF2-40B4-BE49-F238E27FC236}">
                <a16:creationId xmlns:a16="http://schemas.microsoft.com/office/drawing/2014/main" id="{2962FDEA-BC91-D95D-6E20-98C0BD2E2760}"/>
              </a:ext>
            </a:extLst>
          </p:cNvPr>
          <p:cNvSpPr txBox="1"/>
          <p:nvPr/>
        </p:nvSpPr>
        <p:spPr>
          <a:xfrm>
            <a:off x="264740" y="4675939"/>
            <a:ext cx="3770667" cy="1785104"/>
          </a:xfrm>
          <a:prstGeom prst="rect">
            <a:avLst/>
          </a:prstGeom>
          <a:noFill/>
        </p:spPr>
        <p:txBody>
          <a:bodyPr wrap="square">
            <a:spAutoFit/>
          </a:bodyPr>
          <a:lstStyle/>
          <a:p>
            <a:r>
              <a:rPr lang="en-GB" sz="2000" b="1" dirty="0">
                <a:latin typeface="Segoe UI Variable Text" pitchFamily="2" charset="0"/>
              </a:rPr>
              <a:t>Specialist providers</a:t>
            </a:r>
          </a:p>
          <a:p>
            <a:pPr marL="285750" indent="-285750">
              <a:buFont typeface="Arial" panose="020B0604020202020204" pitchFamily="34" charset="0"/>
              <a:buChar char="•"/>
            </a:pPr>
            <a:endParaRPr lang="en-GB"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BBC Radio </a:t>
            </a:r>
          </a:p>
          <a:p>
            <a:pPr marL="285750" lvl="0" indent="-285750">
              <a:buFont typeface="Arial" panose="020B0604020202020204" pitchFamily="34" charset="0"/>
              <a:buChar char="•"/>
            </a:pPr>
            <a:r>
              <a:rPr lang="en-GB" dirty="0">
                <a:latin typeface="Segoe UI Variable Text" pitchFamily="2" charset="0"/>
              </a:rPr>
              <a:t>Global (Capital, Heart) </a:t>
            </a:r>
          </a:p>
          <a:p>
            <a:pPr marL="285750" lvl="0" indent="-285750">
              <a:buFont typeface="Arial" panose="020B0604020202020204" pitchFamily="34" charset="0"/>
              <a:buChar char="•"/>
            </a:pPr>
            <a:r>
              <a:rPr lang="en-GB" dirty="0">
                <a:latin typeface="Segoe UI Variable Text" pitchFamily="2" charset="0"/>
              </a:rPr>
              <a:t>Bauer Media</a:t>
            </a:r>
          </a:p>
          <a:p>
            <a:pPr marL="285750" lvl="0" indent="-285750">
              <a:buFont typeface="Arial" panose="020B0604020202020204" pitchFamily="34" charset="0"/>
              <a:buChar char="•"/>
            </a:pPr>
            <a:endParaRPr lang="en-GB" dirty="0">
              <a:latin typeface="Segoe UI Variable Text" pitchFamily="2" charset="0"/>
            </a:endParaRPr>
          </a:p>
        </p:txBody>
      </p:sp>
      <p:sp>
        <p:nvSpPr>
          <p:cNvPr id="10" name="TextBox 9">
            <a:extLst>
              <a:ext uri="{FF2B5EF4-FFF2-40B4-BE49-F238E27FC236}">
                <a16:creationId xmlns:a16="http://schemas.microsoft.com/office/drawing/2014/main" id="{78B52AED-AA95-639D-5269-54E926AA0825}"/>
              </a:ext>
            </a:extLst>
          </p:cNvPr>
          <p:cNvSpPr txBox="1"/>
          <p:nvPr/>
        </p:nvSpPr>
        <p:spPr>
          <a:xfrm>
            <a:off x="4471498" y="2399149"/>
            <a:ext cx="2933700" cy="1477328"/>
          </a:xfrm>
          <a:prstGeom prst="rect">
            <a:avLst/>
          </a:prstGeom>
          <a:noFill/>
        </p:spPr>
        <p:txBody>
          <a:bodyPr wrap="square">
            <a:spAutoFit/>
          </a:bodyPr>
          <a:lstStyle/>
          <a:p>
            <a:r>
              <a:rPr lang="en-GB" dirty="0">
                <a:latin typeface="Segoe UI Variable Text" pitchFamily="2" charset="0"/>
              </a:rPr>
              <a:t>BBC Radio 1 broadcasts music, interviews, news, and entertainment entirely through audio without visual content.</a:t>
            </a:r>
          </a:p>
        </p:txBody>
      </p:sp>
      <p:sp>
        <p:nvSpPr>
          <p:cNvPr id="13" name="TextBox 12">
            <a:extLst>
              <a:ext uri="{FF2B5EF4-FFF2-40B4-BE49-F238E27FC236}">
                <a16:creationId xmlns:a16="http://schemas.microsoft.com/office/drawing/2014/main" id="{929D4C9E-F3DC-8B72-FC16-3D40FE2DEE41}"/>
              </a:ext>
            </a:extLst>
          </p:cNvPr>
          <p:cNvSpPr txBox="1"/>
          <p:nvPr/>
        </p:nvSpPr>
        <p:spPr>
          <a:xfrm>
            <a:off x="8095575" y="5036879"/>
            <a:ext cx="3435013" cy="1477328"/>
          </a:xfrm>
          <a:prstGeom prst="rect">
            <a:avLst/>
          </a:prstGeom>
          <a:noFill/>
        </p:spPr>
        <p:txBody>
          <a:bodyPr wrap="square">
            <a:spAutoFit/>
          </a:bodyPr>
          <a:lstStyle/>
          <a:p>
            <a:r>
              <a:rPr lang="en-GB" dirty="0">
                <a:latin typeface="Segoe UI Variable Text" pitchFamily="2" charset="0"/>
              </a:rPr>
              <a:t>Listeners can access BBC Radio 1 through traditional FM radio, DAB digital radio, and online streaming through apps and websites..</a:t>
            </a:r>
          </a:p>
        </p:txBody>
      </p:sp>
      <p:sp>
        <p:nvSpPr>
          <p:cNvPr id="15" name="TextBox 14">
            <a:extLst>
              <a:ext uri="{FF2B5EF4-FFF2-40B4-BE49-F238E27FC236}">
                <a16:creationId xmlns:a16="http://schemas.microsoft.com/office/drawing/2014/main" id="{C1ED08D0-D58A-582F-A1A0-EA9F326658DE}"/>
              </a:ext>
            </a:extLst>
          </p:cNvPr>
          <p:cNvSpPr txBox="1"/>
          <p:nvPr/>
        </p:nvSpPr>
        <p:spPr>
          <a:xfrm>
            <a:off x="4452639" y="4903948"/>
            <a:ext cx="3195935" cy="1754326"/>
          </a:xfrm>
          <a:prstGeom prst="rect">
            <a:avLst/>
          </a:prstGeom>
          <a:noFill/>
        </p:spPr>
        <p:txBody>
          <a:bodyPr wrap="square">
            <a:spAutoFit/>
          </a:bodyPr>
          <a:lstStyle/>
          <a:p>
            <a:r>
              <a:rPr lang="en-GB" dirty="0">
                <a:latin typeface="Segoe UI Variable Text" pitchFamily="2" charset="0"/>
              </a:rPr>
              <a:t>The station includes live broadcasts such as breakfast shows and live interviews, alongside pre-recorded programmes, music mixes, and podcasts.</a:t>
            </a:r>
          </a:p>
        </p:txBody>
      </p:sp>
      <p:cxnSp>
        <p:nvCxnSpPr>
          <p:cNvPr id="19" name="Straight Arrow Connector 18">
            <a:extLst>
              <a:ext uri="{FF2B5EF4-FFF2-40B4-BE49-F238E27FC236}">
                <a16:creationId xmlns:a16="http://schemas.microsoft.com/office/drawing/2014/main" id="{849FA5EB-F3BD-E6A7-6449-2E32F364B392}"/>
              </a:ext>
            </a:extLst>
          </p:cNvPr>
          <p:cNvCxnSpPr>
            <a:cxnSpLocks/>
          </p:cNvCxnSpPr>
          <p:nvPr/>
        </p:nvCxnSpPr>
        <p:spPr>
          <a:xfrm flipH="1">
            <a:off x="6982329" y="2880515"/>
            <a:ext cx="1113247" cy="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DB4C3446-FA56-5ACD-73A8-70978265B486}"/>
              </a:ext>
            </a:extLst>
          </p:cNvPr>
          <p:cNvCxnSpPr>
            <a:cxnSpLocks/>
          </p:cNvCxnSpPr>
          <p:nvPr/>
        </p:nvCxnSpPr>
        <p:spPr>
          <a:xfrm flipH="1">
            <a:off x="7100159" y="4194874"/>
            <a:ext cx="995417" cy="87012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EC539A7D-7E0E-8F63-AE8A-FB2A97545D98}"/>
              </a:ext>
            </a:extLst>
          </p:cNvPr>
          <p:cNvCxnSpPr>
            <a:cxnSpLocks/>
          </p:cNvCxnSpPr>
          <p:nvPr/>
        </p:nvCxnSpPr>
        <p:spPr>
          <a:xfrm>
            <a:off x="9877213" y="4187880"/>
            <a:ext cx="11617" cy="722883"/>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276608A9-C973-9DF9-D39A-2737F7FD6504}"/>
              </a:ext>
            </a:extLst>
          </p:cNvPr>
          <p:cNvSpPr txBox="1"/>
          <p:nvPr/>
        </p:nvSpPr>
        <p:spPr>
          <a:xfrm>
            <a:off x="8038239" y="1217652"/>
            <a:ext cx="3549683" cy="369332"/>
          </a:xfrm>
          <a:prstGeom prst="rect">
            <a:avLst/>
          </a:prstGeom>
          <a:noFill/>
        </p:spPr>
        <p:txBody>
          <a:bodyPr wrap="square">
            <a:spAutoFit/>
          </a:bodyPr>
          <a:lstStyle/>
          <a:p>
            <a:pPr algn="ctr"/>
            <a:r>
              <a:rPr lang="en-GB" sz="1800" b="1" dirty="0">
                <a:latin typeface="Segoe UI Variable Text" pitchFamily="2" charset="0"/>
              </a:rPr>
              <a:t>Learning in Context: Radio 1</a:t>
            </a:r>
          </a:p>
        </p:txBody>
      </p:sp>
      <p:cxnSp>
        <p:nvCxnSpPr>
          <p:cNvPr id="27" name="Straight Connector 26">
            <a:extLst>
              <a:ext uri="{FF2B5EF4-FFF2-40B4-BE49-F238E27FC236}">
                <a16:creationId xmlns:a16="http://schemas.microsoft.com/office/drawing/2014/main" id="{1B316E81-6EF3-CF6C-9081-87A830B25057}"/>
              </a:ext>
            </a:extLst>
          </p:cNvPr>
          <p:cNvCxnSpPr>
            <a:cxnSpLocks/>
          </p:cNvCxnSpPr>
          <p:nvPr/>
        </p:nvCxnSpPr>
        <p:spPr>
          <a:xfrm>
            <a:off x="4156710" y="2526030"/>
            <a:ext cx="0" cy="417291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221958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9F0D50-7D8C-6B61-A438-057EFD2AA1A8}"/>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868C3BB3-1DCB-00F1-FECC-77F49A41CC0D}"/>
              </a:ext>
            </a:extLst>
          </p:cNvPr>
          <p:cNvPicPr>
            <a:picLocks noChangeAspect="1"/>
          </p:cNvPicPr>
          <p:nvPr/>
        </p:nvPicPr>
        <p:blipFill>
          <a:blip r:embed="rId3"/>
          <a:stretch>
            <a:fillRect/>
          </a:stretch>
        </p:blipFill>
        <p:spPr>
          <a:xfrm>
            <a:off x="7719985" y="1925286"/>
            <a:ext cx="3888334" cy="2182061"/>
          </a:xfrm>
          <a:prstGeom prst="rect">
            <a:avLst/>
          </a:prstGeom>
        </p:spPr>
      </p:pic>
      <p:sp>
        <p:nvSpPr>
          <p:cNvPr id="3" name="TextBox 2">
            <a:extLst>
              <a:ext uri="{FF2B5EF4-FFF2-40B4-BE49-F238E27FC236}">
                <a16:creationId xmlns:a16="http://schemas.microsoft.com/office/drawing/2014/main" id="{54896B77-403F-250B-D103-DE7860140DF0}"/>
              </a:ext>
            </a:extLst>
          </p:cNvPr>
          <p:cNvSpPr txBox="1"/>
          <p:nvPr/>
        </p:nvSpPr>
        <p:spPr>
          <a:xfrm>
            <a:off x="125729" y="134273"/>
            <a:ext cx="649414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Computer Games industry</a:t>
            </a:r>
          </a:p>
        </p:txBody>
      </p:sp>
      <p:sp>
        <p:nvSpPr>
          <p:cNvPr id="4" name="Rectangle 3">
            <a:extLst>
              <a:ext uri="{FF2B5EF4-FFF2-40B4-BE49-F238E27FC236}">
                <a16:creationId xmlns:a16="http://schemas.microsoft.com/office/drawing/2014/main" id="{F7E1C511-AC71-E101-FB44-319E6DDA1DDF}"/>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B639E1BC-A297-398E-7D31-E62641DA5437}"/>
              </a:ext>
            </a:extLst>
          </p:cNvPr>
          <p:cNvSpPr txBox="1"/>
          <p:nvPr/>
        </p:nvSpPr>
        <p:spPr>
          <a:xfrm>
            <a:off x="241264" y="1076889"/>
            <a:ext cx="7588286" cy="1292662"/>
          </a:xfrm>
          <a:prstGeom prst="rect">
            <a:avLst/>
          </a:prstGeom>
          <a:noFill/>
        </p:spPr>
        <p:txBody>
          <a:bodyPr wrap="square">
            <a:spAutoFit/>
          </a:bodyPr>
          <a:lstStyle/>
          <a:p>
            <a:r>
              <a:rPr lang="en-GB" sz="2400" b="1" dirty="0">
                <a:latin typeface="Segoe UI Variable Text" pitchFamily="2" charset="0"/>
              </a:rPr>
              <a:t>What is meant by the computer games industry?</a:t>
            </a:r>
          </a:p>
          <a:p>
            <a:endParaRPr lang="en-GB" dirty="0">
              <a:latin typeface="Segoe UI Variable Text" pitchFamily="2" charset="0"/>
            </a:endParaRPr>
          </a:p>
          <a:p>
            <a:r>
              <a:rPr lang="en-GB" dirty="0">
                <a:latin typeface="Segoe UI Variable Text" pitchFamily="2" charset="0"/>
              </a:rPr>
              <a:t>This industry creates interactive digital games for consoles, PCs, and mobile devices.</a:t>
            </a:r>
          </a:p>
        </p:txBody>
      </p:sp>
      <p:pic>
        <p:nvPicPr>
          <p:cNvPr id="32" name="Picture 31">
            <a:extLst>
              <a:ext uri="{FF2B5EF4-FFF2-40B4-BE49-F238E27FC236}">
                <a16:creationId xmlns:a16="http://schemas.microsoft.com/office/drawing/2014/main" id="{038AD07F-A213-AC33-B5C1-FF3EFF4152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4FF62E77-A605-C7D6-DCA2-ECE36F337DFF}"/>
              </a:ext>
            </a:extLst>
          </p:cNvPr>
          <p:cNvSpPr txBox="1"/>
          <p:nvPr/>
        </p:nvSpPr>
        <p:spPr>
          <a:xfrm>
            <a:off x="209551" y="2526030"/>
            <a:ext cx="3770667" cy="2092881"/>
          </a:xfrm>
          <a:prstGeom prst="rect">
            <a:avLst/>
          </a:prstGeom>
          <a:noFill/>
        </p:spPr>
        <p:txBody>
          <a:bodyPr wrap="square">
            <a:spAutoFit/>
          </a:bodyPr>
          <a:lstStyle/>
          <a:p>
            <a:r>
              <a:rPr lang="en-GB" sz="2000" b="1" dirty="0">
                <a:latin typeface="Segoe UI Variable Text" pitchFamily="2" charset="0"/>
              </a:rPr>
              <a:t>Key industry features</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Interactive entertainment </a:t>
            </a:r>
          </a:p>
          <a:p>
            <a:pPr marL="285750" lvl="0" indent="-285750">
              <a:buFont typeface="Arial" panose="020B0604020202020204" pitchFamily="34" charset="0"/>
              <a:buChar char="•"/>
            </a:pPr>
            <a:r>
              <a:rPr lang="en-GB" dirty="0">
                <a:latin typeface="Segoe UI Variable Text" pitchFamily="2" charset="0"/>
              </a:rPr>
              <a:t>Uses graphics, sound, and storytelling </a:t>
            </a:r>
          </a:p>
          <a:p>
            <a:pPr marL="285750" lvl="0" indent="-285750">
              <a:buFont typeface="Arial" panose="020B0604020202020204" pitchFamily="34" charset="0"/>
              <a:buChar char="•"/>
            </a:pPr>
            <a:r>
              <a:rPr lang="en-GB" dirty="0">
                <a:latin typeface="Segoe UI Variable Text" pitchFamily="2" charset="0"/>
              </a:rPr>
              <a:t>Rapidly growing global market </a:t>
            </a:r>
          </a:p>
          <a:p>
            <a:pPr marL="285750" lvl="0" indent="-285750">
              <a:buFont typeface="Arial" panose="020B0604020202020204" pitchFamily="34" charset="0"/>
              <a:buChar char="•"/>
            </a:pPr>
            <a:endParaRPr lang="en-GB" dirty="0">
              <a:latin typeface="Segoe UI Variable Text" pitchFamily="2" charset="0"/>
            </a:endParaRPr>
          </a:p>
        </p:txBody>
      </p:sp>
      <p:pic>
        <p:nvPicPr>
          <p:cNvPr id="16" name="Graphic 15" descr="Thumbs up sign with solid fill">
            <a:extLst>
              <a:ext uri="{FF2B5EF4-FFF2-40B4-BE49-F238E27FC236}">
                <a16:creationId xmlns:a16="http://schemas.microsoft.com/office/drawing/2014/main" id="{EC386762-6B56-27EB-A6EE-8C08433F497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554888" y="93936"/>
            <a:ext cx="727003" cy="727003"/>
          </a:xfrm>
          <a:prstGeom prst="rect">
            <a:avLst/>
          </a:prstGeom>
        </p:spPr>
      </p:pic>
      <p:sp>
        <p:nvSpPr>
          <p:cNvPr id="17" name="TextBox 16">
            <a:extLst>
              <a:ext uri="{FF2B5EF4-FFF2-40B4-BE49-F238E27FC236}">
                <a16:creationId xmlns:a16="http://schemas.microsoft.com/office/drawing/2014/main" id="{49AAF707-ABDD-6976-EE87-5DC19E10955C}"/>
              </a:ext>
            </a:extLst>
          </p:cNvPr>
          <p:cNvSpPr txBox="1"/>
          <p:nvPr/>
        </p:nvSpPr>
        <p:spPr>
          <a:xfrm>
            <a:off x="7281891" y="152530"/>
            <a:ext cx="4685319"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Q2-4 of Task 1</a:t>
            </a:r>
            <a:r>
              <a:rPr lang="en-GB" dirty="0">
                <a:latin typeface="Segoe UI Variable Text" pitchFamily="2" charset="0"/>
              </a:rPr>
              <a:t> in your student workbook.</a:t>
            </a:r>
          </a:p>
        </p:txBody>
      </p:sp>
      <p:sp>
        <p:nvSpPr>
          <p:cNvPr id="7" name="TextBox 6">
            <a:extLst>
              <a:ext uri="{FF2B5EF4-FFF2-40B4-BE49-F238E27FC236}">
                <a16:creationId xmlns:a16="http://schemas.microsoft.com/office/drawing/2014/main" id="{47A3B8C5-D60B-6E8A-44C6-8A3FD094140C}"/>
              </a:ext>
            </a:extLst>
          </p:cNvPr>
          <p:cNvSpPr txBox="1"/>
          <p:nvPr/>
        </p:nvSpPr>
        <p:spPr>
          <a:xfrm>
            <a:off x="264740" y="4675939"/>
            <a:ext cx="3770667" cy="1785104"/>
          </a:xfrm>
          <a:prstGeom prst="rect">
            <a:avLst/>
          </a:prstGeom>
          <a:noFill/>
        </p:spPr>
        <p:txBody>
          <a:bodyPr wrap="square">
            <a:spAutoFit/>
          </a:bodyPr>
          <a:lstStyle/>
          <a:p>
            <a:r>
              <a:rPr lang="en-GB" sz="2000" b="1" dirty="0">
                <a:latin typeface="Segoe UI Variable Text" pitchFamily="2" charset="0"/>
              </a:rPr>
              <a:t>Specialist providers</a:t>
            </a:r>
          </a:p>
          <a:p>
            <a:pPr marL="285750" indent="-285750">
              <a:buFont typeface="Arial" panose="020B0604020202020204" pitchFamily="34" charset="0"/>
              <a:buChar char="•"/>
            </a:pPr>
            <a:endParaRPr lang="en-GB"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Electronic Arts </a:t>
            </a:r>
          </a:p>
          <a:p>
            <a:pPr marL="285750" lvl="0" indent="-285750">
              <a:buFont typeface="Arial" panose="020B0604020202020204" pitchFamily="34" charset="0"/>
              <a:buChar char="•"/>
            </a:pPr>
            <a:r>
              <a:rPr lang="en-GB" dirty="0">
                <a:latin typeface="Segoe UI Variable Text" pitchFamily="2" charset="0"/>
              </a:rPr>
              <a:t>Ubisoft </a:t>
            </a:r>
          </a:p>
          <a:p>
            <a:pPr marL="285750" lvl="0" indent="-285750">
              <a:buFont typeface="Arial" panose="020B0604020202020204" pitchFamily="34" charset="0"/>
              <a:buChar char="•"/>
            </a:pPr>
            <a:r>
              <a:rPr lang="en-GB" dirty="0">
                <a:latin typeface="Segoe UI Variable Text" pitchFamily="2" charset="0"/>
              </a:rPr>
              <a:t>Nintendo</a:t>
            </a:r>
          </a:p>
          <a:p>
            <a:pPr marL="285750" lvl="0" indent="-285750">
              <a:buFont typeface="Arial" panose="020B0604020202020204" pitchFamily="34" charset="0"/>
              <a:buChar char="•"/>
            </a:pPr>
            <a:endParaRPr lang="en-GB" dirty="0">
              <a:latin typeface="Segoe UI Variable Text" pitchFamily="2" charset="0"/>
            </a:endParaRPr>
          </a:p>
        </p:txBody>
      </p:sp>
      <p:sp>
        <p:nvSpPr>
          <p:cNvPr id="10" name="TextBox 9">
            <a:extLst>
              <a:ext uri="{FF2B5EF4-FFF2-40B4-BE49-F238E27FC236}">
                <a16:creationId xmlns:a16="http://schemas.microsoft.com/office/drawing/2014/main" id="{A90CECBC-0C0E-5E9D-5F06-907D44CE5FEA}"/>
              </a:ext>
            </a:extLst>
          </p:cNvPr>
          <p:cNvSpPr txBox="1"/>
          <p:nvPr/>
        </p:nvSpPr>
        <p:spPr>
          <a:xfrm>
            <a:off x="4471498" y="2399149"/>
            <a:ext cx="2933700" cy="1754326"/>
          </a:xfrm>
          <a:prstGeom prst="rect">
            <a:avLst/>
          </a:prstGeom>
          <a:noFill/>
        </p:spPr>
        <p:txBody>
          <a:bodyPr wrap="square">
            <a:spAutoFit/>
          </a:bodyPr>
          <a:lstStyle/>
          <a:p>
            <a:r>
              <a:rPr lang="en-GB" dirty="0">
                <a:latin typeface="Segoe UI Variable Text" pitchFamily="2" charset="0"/>
              </a:rPr>
              <a:t>Fortnite allows players to actively participate in battles, challenges, and online events rather than simply watching content passively.</a:t>
            </a:r>
          </a:p>
        </p:txBody>
      </p:sp>
      <p:sp>
        <p:nvSpPr>
          <p:cNvPr id="13" name="TextBox 12">
            <a:extLst>
              <a:ext uri="{FF2B5EF4-FFF2-40B4-BE49-F238E27FC236}">
                <a16:creationId xmlns:a16="http://schemas.microsoft.com/office/drawing/2014/main" id="{E6D4033F-CBC4-0380-1D68-6E608924F7A7}"/>
              </a:ext>
            </a:extLst>
          </p:cNvPr>
          <p:cNvSpPr txBox="1"/>
          <p:nvPr/>
        </p:nvSpPr>
        <p:spPr>
          <a:xfrm>
            <a:off x="7767861" y="4612889"/>
            <a:ext cx="4039329" cy="1754326"/>
          </a:xfrm>
          <a:prstGeom prst="rect">
            <a:avLst/>
          </a:prstGeom>
          <a:noFill/>
        </p:spPr>
        <p:txBody>
          <a:bodyPr wrap="square">
            <a:spAutoFit/>
          </a:bodyPr>
          <a:lstStyle/>
          <a:p>
            <a:r>
              <a:rPr lang="en-GB" dirty="0">
                <a:latin typeface="Segoe UI Variable Text" pitchFamily="2" charset="0"/>
              </a:rPr>
              <a:t>Fortnite has millions of players worldwide and generates large amounts of revenue through downloads, in-game purchases, and esports events, showing the rapid growth of the gaming industry.</a:t>
            </a:r>
          </a:p>
        </p:txBody>
      </p:sp>
      <p:sp>
        <p:nvSpPr>
          <p:cNvPr id="15" name="TextBox 14">
            <a:extLst>
              <a:ext uri="{FF2B5EF4-FFF2-40B4-BE49-F238E27FC236}">
                <a16:creationId xmlns:a16="http://schemas.microsoft.com/office/drawing/2014/main" id="{C57AD5EA-5A31-B074-FA5A-F38EB15B8E9B}"/>
              </a:ext>
            </a:extLst>
          </p:cNvPr>
          <p:cNvSpPr txBox="1"/>
          <p:nvPr/>
        </p:nvSpPr>
        <p:spPr>
          <a:xfrm>
            <a:off x="4418023" y="4474390"/>
            <a:ext cx="2505644" cy="2031325"/>
          </a:xfrm>
          <a:prstGeom prst="rect">
            <a:avLst/>
          </a:prstGeom>
          <a:noFill/>
        </p:spPr>
        <p:txBody>
          <a:bodyPr wrap="square">
            <a:spAutoFit/>
          </a:bodyPr>
          <a:lstStyle/>
          <a:p>
            <a:r>
              <a:rPr lang="en-GB" dirty="0">
                <a:latin typeface="Segoe UI Variable Text" pitchFamily="2" charset="0"/>
              </a:rPr>
              <a:t>The game combines detailed graphics, music, sound effects, character dialogue, and seasonal storylines to create an immersive experience for players.</a:t>
            </a:r>
          </a:p>
        </p:txBody>
      </p:sp>
      <p:cxnSp>
        <p:nvCxnSpPr>
          <p:cNvPr id="19" name="Straight Arrow Connector 18">
            <a:extLst>
              <a:ext uri="{FF2B5EF4-FFF2-40B4-BE49-F238E27FC236}">
                <a16:creationId xmlns:a16="http://schemas.microsoft.com/office/drawing/2014/main" id="{3A7BC410-8C88-1061-8156-1BFD7589F486}"/>
              </a:ext>
            </a:extLst>
          </p:cNvPr>
          <p:cNvCxnSpPr>
            <a:cxnSpLocks/>
          </p:cNvCxnSpPr>
          <p:nvPr/>
        </p:nvCxnSpPr>
        <p:spPr>
          <a:xfrm flipH="1">
            <a:off x="6982329" y="2880515"/>
            <a:ext cx="1113247" cy="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325EA90C-B4C5-F8D9-2A31-EB67C10A5A97}"/>
              </a:ext>
            </a:extLst>
          </p:cNvPr>
          <p:cNvCxnSpPr>
            <a:cxnSpLocks/>
          </p:cNvCxnSpPr>
          <p:nvPr/>
        </p:nvCxnSpPr>
        <p:spPr>
          <a:xfrm flipH="1">
            <a:off x="6715125" y="4194874"/>
            <a:ext cx="1380451" cy="643826"/>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292454E9-29B6-C01C-584F-CD783295E8FF}"/>
              </a:ext>
            </a:extLst>
          </p:cNvPr>
          <p:cNvCxnSpPr>
            <a:cxnSpLocks/>
          </p:cNvCxnSpPr>
          <p:nvPr/>
        </p:nvCxnSpPr>
        <p:spPr>
          <a:xfrm>
            <a:off x="9824935" y="3775075"/>
            <a:ext cx="11617" cy="722883"/>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D7AAE51F-C0A0-2F9B-1B9C-A4FDB8761804}"/>
              </a:ext>
            </a:extLst>
          </p:cNvPr>
          <p:cNvSpPr txBox="1"/>
          <p:nvPr/>
        </p:nvSpPr>
        <p:spPr>
          <a:xfrm>
            <a:off x="8038239" y="1217652"/>
            <a:ext cx="3549683" cy="646331"/>
          </a:xfrm>
          <a:prstGeom prst="rect">
            <a:avLst/>
          </a:prstGeom>
          <a:noFill/>
        </p:spPr>
        <p:txBody>
          <a:bodyPr wrap="square">
            <a:spAutoFit/>
          </a:bodyPr>
          <a:lstStyle/>
          <a:p>
            <a:pPr algn="ctr"/>
            <a:r>
              <a:rPr lang="en-GB" sz="1800" b="1" dirty="0">
                <a:latin typeface="Segoe UI Variable Text" pitchFamily="2" charset="0"/>
              </a:rPr>
              <a:t>Learning in Context: Fortnite (Epic Games)  </a:t>
            </a:r>
          </a:p>
        </p:txBody>
      </p:sp>
      <p:cxnSp>
        <p:nvCxnSpPr>
          <p:cNvPr id="27" name="Straight Connector 26">
            <a:extLst>
              <a:ext uri="{FF2B5EF4-FFF2-40B4-BE49-F238E27FC236}">
                <a16:creationId xmlns:a16="http://schemas.microsoft.com/office/drawing/2014/main" id="{D3281DC2-823C-F267-4EDE-93297B5490F9}"/>
              </a:ext>
            </a:extLst>
          </p:cNvPr>
          <p:cNvCxnSpPr>
            <a:cxnSpLocks/>
          </p:cNvCxnSpPr>
          <p:nvPr/>
        </p:nvCxnSpPr>
        <p:spPr>
          <a:xfrm>
            <a:off x="4156710" y="2526030"/>
            <a:ext cx="0" cy="417291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092388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11443335" cy="2308324"/>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 </a:t>
            </a:r>
          </a:p>
          <a:p>
            <a:pPr marL="285750" indent="-285750">
              <a:buFont typeface="Arial" panose="020B0604020202020204" pitchFamily="34" charset="0"/>
              <a:buChar char="•"/>
            </a:pPr>
            <a:r>
              <a:rPr lang="en-GB" dirty="0">
                <a:latin typeface="Segoe UI Variable Text" pitchFamily="2" charset="0"/>
              </a:rPr>
              <a:t>Task 3: Independent practice (Learning in Context – Disney)*</a:t>
            </a:r>
          </a:p>
          <a:p>
            <a:pPr marL="285750" indent="-285750">
              <a:buFont typeface="Arial" panose="020B0604020202020204" pitchFamily="34" charset="0"/>
              <a:buChar char="•"/>
            </a:pPr>
            <a:r>
              <a:rPr lang="en-GB" dirty="0">
                <a:latin typeface="Segoe UI Variable Text" pitchFamily="2" charset="0"/>
              </a:rPr>
              <a:t>Exam-style question</a:t>
            </a:r>
          </a:p>
          <a:p>
            <a:pPr marL="285750" indent="-285750">
              <a:buFont typeface="Arial" panose="020B0604020202020204" pitchFamily="34" charset="0"/>
              <a:buChar char="•"/>
            </a:pPr>
            <a:endParaRPr lang="en-GB" dirty="0">
              <a:latin typeface="Segoe UI Variable Text" pitchFamily="2" charset="0"/>
            </a:endParaRPr>
          </a:p>
          <a:p>
            <a:r>
              <a:rPr lang="en-GB" dirty="0">
                <a:latin typeface="Segoe UI Variable Text" pitchFamily="2" charset="0"/>
              </a:rPr>
              <a:t>*This can be completed as independent study/homework. </a:t>
            </a:r>
          </a:p>
          <a:p>
            <a:pPr marL="285750" indent="-285750">
              <a:buFont typeface="Arial" panose="020B0604020202020204" pitchFamily="34" charset="0"/>
              <a:buChar char="•"/>
            </a:pPr>
            <a:endParaRPr lang="en-GB" dirty="0">
              <a:latin typeface="Segoe UI Variable Text" pitchFamily="2" charset="0"/>
            </a:endParaRPr>
          </a:p>
        </p:txBody>
      </p:sp>
    </p:spTree>
    <p:extLst>
      <p:ext uri="{BB962C8B-B14F-4D97-AF65-F5344CB8AC3E}">
        <p14:creationId xmlns:p14="http://schemas.microsoft.com/office/powerpoint/2010/main" val="1425022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8A786-5922-7B19-054C-FB6D8492183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3A0B732-0755-C6AC-352F-EF13F26F351F}"/>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 – Media types</a:t>
            </a:r>
          </a:p>
        </p:txBody>
      </p:sp>
      <p:sp>
        <p:nvSpPr>
          <p:cNvPr id="4" name="Rectangle 3">
            <a:extLst>
              <a:ext uri="{FF2B5EF4-FFF2-40B4-BE49-F238E27FC236}">
                <a16:creationId xmlns:a16="http://schemas.microsoft.com/office/drawing/2014/main" id="{A08BAAE3-4571-64ED-99FE-5F4F731D7E2D}"/>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90BC29E6-028C-3C0C-65D3-8BE4AAF886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56CC17B0-076C-9ED6-9741-D898AB9B43A2}"/>
              </a:ext>
            </a:extLst>
          </p:cNvPr>
          <p:cNvSpPr txBox="1"/>
          <p:nvPr/>
        </p:nvSpPr>
        <p:spPr>
          <a:xfrm>
            <a:off x="7953120" y="1429018"/>
            <a:ext cx="385407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Using the visual aids to support you, can you identify each type of media. </a:t>
            </a:r>
          </a:p>
        </p:txBody>
      </p:sp>
      <p:pic>
        <p:nvPicPr>
          <p:cNvPr id="9" name="Graphic 8" descr="Clipboard Mixed with solid fill">
            <a:extLst>
              <a:ext uri="{FF2B5EF4-FFF2-40B4-BE49-F238E27FC236}">
                <a16:creationId xmlns:a16="http://schemas.microsoft.com/office/drawing/2014/main" id="{7264F86D-F495-2850-104E-1204A67545E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89274" y="1288319"/>
            <a:ext cx="914400" cy="914400"/>
          </a:xfrm>
          <a:prstGeom prst="rect">
            <a:avLst/>
          </a:prstGeom>
        </p:spPr>
      </p:pic>
      <p:pic>
        <p:nvPicPr>
          <p:cNvPr id="2" name="Picture 10" descr="Video Icon Icons - Download Free Vector Icons | Noun Project">
            <a:extLst>
              <a:ext uri="{FF2B5EF4-FFF2-40B4-BE49-F238E27FC236}">
                <a16:creationId xmlns:a16="http://schemas.microsoft.com/office/drawing/2014/main" id="{BDF8E082-A574-EA45-0314-D71472DDA8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6715" y="1220359"/>
            <a:ext cx="966006" cy="96600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File:Speaker Icon.svg - Wikimedia Commons">
            <a:extLst>
              <a:ext uri="{FF2B5EF4-FFF2-40B4-BE49-F238E27FC236}">
                <a16:creationId xmlns:a16="http://schemas.microsoft.com/office/drawing/2014/main" id="{8E4F1CF6-4422-76DA-C91B-EE025A2403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30811" y="1305546"/>
            <a:ext cx="697074" cy="69707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Music Icons - Download Free Vector Icons | Noun Project">
            <a:extLst>
              <a:ext uri="{FF2B5EF4-FFF2-40B4-BE49-F238E27FC236}">
                <a16:creationId xmlns:a16="http://schemas.microsoft.com/office/drawing/2014/main" id="{47F54E53-BAA7-71E6-16ED-77C49CD1B1B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4051" t="14051" b="10908"/>
          <a:stretch/>
        </p:blipFill>
        <p:spPr bwMode="auto">
          <a:xfrm>
            <a:off x="5149097" y="1317125"/>
            <a:ext cx="798401" cy="69707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Animation Icons - Download Free Vector Icons | Noun Project">
            <a:extLst>
              <a:ext uri="{FF2B5EF4-FFF2-40B4-BE49-F238E27FC236}">
                <a16:creationId xmlns:a16="http://schemas.microsoft.com/office/drawing/2014/main" id="{476B8B37-2583-C346-5FC8-A5ED6CC5C05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1571" y="2198349"/>
            <a:ext cx="843408" cy="84340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2" descr="Special Effects Icons - Download Free Vector Icons | Noun Project">
            <a:extLst>
              <a:ext uri="{FF2B5EF4-FFF2-40B4-BE49-F238E27FC236}">
                <a16:creationId xmlns:a16="http://schemas.microsoft.com/office/drawing/2014/main" id="{88FCA293-C7FB-10E9-C108-B583A1561CD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33487" y="2307042"/>
            <a:ext cx="719375" cy="71937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 descr="Digital Graphics Icons - Download Free Vector Icons | Noun Project">
            <a:extLst>
              <a:ext uri="{FF2B5EF4-FFF2-40B4-BE49-F238E27FC236}">
                <a16:creationId xmlns:a16="http://schemas.microsoft.com/office/drawing/2014/main" id="{6D11DCB7-0310-75C5-AA4E-72CECDA03F8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51257" y="2187286"/>
            <a:ext cx="798401" cy="79840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6" descr="Social Media Icons Free SVG Files | SVG, PNG, DXF, EPS">
            <a:extLst>
              <a:ext uri="{FF2B5EF4-FFF2-40B4-BE49-F238E27FC236}">
                <a16:creationId xmlns:a16="http://schemas.microsoft.com/office/drawing/2014/main" id="{DB233B53-9B52-D10F-45F6-857F49A0D5AD}"/>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4250" t="40753" r="72907" b="36404"/>
          <a:stretch/>
        </p:blipFill>
        <p:spPr bwMode="auto">
          <a:xfrm>
            <a:off x="398713" y="3250615"/>
            <a:ext cx="966006" cy="90451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8" descr="Comic Book Icons - Download Free Vector Icons | Noun Project">
            <a:extLst>
              <a:ext uri="{FF2B5EF4-FFF2-40B4-BE49-F238E27FC236}">
                <a16:creationId xmlns:a16="http://schemas.microsoft.com/office/drawing/2014/main" id="{A6162B34-2F1F-4AC3-7834-CBFA857CBED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99966" y="3166666"/>
            <a:ext cx="904512" cy="90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0" descr="Pictogram Web Website - Free vector graphic on Pixabay">
            <a:extLst>
              <a:ext uri="{FF2B5EF4-FFF2-40B4-BE49-F238E27FC236}">
                <a16:creationId xmlns:a16="http://schemas.microsoft.com/office/drawing/2014/main" id="{53BE1B72-3F48-B18D-4627-823BB2FF4E2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18593" y="4254234"/>
            <a:ext cx="785590" cy="77891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Multimedia Svg Png Icon Free Download (#41446) - OnlineWebFonts.COM">
            <a:extLst>
              <a:ext uri="{FF2B5EF4-FFF2-40B4-BE49-F238E27FC236}">
                <a16:creationId xmlns:a16="http://schemas.microsoft.com/office/drawing/2014/main" id="{642D64A4-3DFE-0635-50B2-89EFB0795C3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54148" y="4202325"/>
            <a:ext cx="514064" cy="76340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4" descr="Ebook Icons - Download Free Vector Icons | Noun Project">
            <a:extLst>
              <a:ext uri="{FF2B5EF4-FFF2-40B4-BE49-F238E27FC236}">
                <a16:creationId xmlns:a16="http://schemas.microsoft.com/office/drawing/2014/main" id="{B312CEAD-5B8D-F19A-5E57-1EFD71EC04C9}"/>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124907" y="4269744"/>
            <a:ext cx="763409" cy="76340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Virtual Reality Headset Icons - Download Free Vector Icons | Noun Project">
            <a:extLst>
              <a:ext uri="{FF2B5EF4-FFF2-40B4-BE49-F238E27FC236}">
                <a16:creationId xmlns:a16="http://schemas.microsoft.com/office/drawing/2014/main" id="{D667A624-B7D0-D9D2-FF1A-C04139CCB7D3}"/>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41570" y="5167304"/>
            <a:ext cx="762613" cy="71568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Ar, augmented, reality, smartphone, technology, virtual, vr icon ...">
            <a:extLst>
              <a:ext uri="{FF2B5EF4-FFF2-40B4-BE49-F238E27FC236}">
                <a16:creationId xmlns:a16="http://schemas.microsoft.com/office/drawing/2014/main" id="{740050B0-AC04-7F8F-6D03-8E1EA9570FCF}"/>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728165" y="5165913"/>
            <a:ext cx="706686" cy="70668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100 Free Vector Icons Of Video Games Designed By Freepik In 2021 0EA">
            <a:extLst>
              <a:ext uri="{FF2B5EF4-FFF2-40B4-BE49-F238E27FC236}">
                <a16:creationId xmlns:a16="http://schemas.microsoft.com/office/drawing/2014/main" id="{28BE7DC7-A3F2-EF09-C2F8-3D11172103BF}"/>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l="821" t="9230" r="437" b="16899"/>
          <a:stretch/>
        </p:blipFill>
        <p:spPr bwMode="auto">
          <a:xfrm>
            <a:off x="2676191" y="3302366"/>
            <a:ext cx="850277" cy="636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0553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836D74-9ED0-6778-3E5B-37FF680673C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3FF7618-5FCB-06B5-9A12-5F0CD856A255}"/>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 – Media types</a:t>
            </a:r>
          </a:p>
        </p:txBody>
      </p:sp>
      <p:sp>
        <p:nvSpPr>
          <p:cNvPr id="4" name="Rectangle 3">
            <a:extLst>
              <a:ext uri="{FF2B5EF4-FFF2-40B4-BE49-F238E27FC236}">
                <a16:creationId xmlns:a16="http://schemas.microsoft.com/office/drawing/2014/main" id="{5026E91A-8F37-87E5-2845-0E9545F0A22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FEEA9581-F6DC-A465-53E1-39EFDA2AD2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17C9580C-249C-A1DA-97F9-79BC8C16F6AC}"/>
              </a:ext>
            </a:extLst>
          </p:cNvPr>
          <p:cNvSpPr txBox="1"/>
          <p:nvPr/>
        </p:nvSpPr>
        <p:spPr>
          <a:xfrm>
            <a:off x="7953120" y="1429018"/>
            <a:ext cx="385407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Using the visual aids to support you, can you identify each type of media. </a:t>
            </a:r>
          </a:p>
        </p:txBody>
      </p:sp>
      <p:pic>
        <p:nvPicPr>
          <p:cNvPr id="9" name="Graphic 8" descr="Clipboard Mixed with solid fill">
            <a:extLst>
              <a:ext uri="{FF2B5EF4-FFF2-40B4-BE49-F238E27FC236}">
                <a16:creationId xmlns:a16="http://schemas.microsoft.com/office/drawing/2014/main" id="{F50CCB93-02A9-DE7F-F9CD-9E2DF08DAE2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89274" y="1288319"/>
            <a:ext cx="914400" cy="914400"/>
          </a:xfrm>
          <a:prstGeom prst="rect">
            <a:avLst/>
          </a:prstGeom>
        </p:spPr>
      </p:pic>
      <p:pic>
        <p:nvPicPr>
          <p:cNvPr id="2" name="Picture 10" descr="Video Icon Icons - Download Free Vector Icons | Noun Project">
            <a:extLst>
              <a:ext uri="{FF2B5EF4-FFF2-40B4-BE49-F238E27FC236}">
                <a16:creationId xmlns:a16="http://schemas.microsoft.com/office/drawing/2014/main" id="{D1DABC66-DB19-CBB6-F7B9-E360B9085D8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6715" y="1220359"/>
            <a:ext cx="966006" cy="96600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File:Speaker Icon.svg - Wikimedia Commons">
            <a:extLst>
              <a:ext uri="{FF2B5EF4-FFF2-40B4-BE49-F238E27FC236}">
                <a16:creationId xmlns:a16="http://schemas.microsoft.com/office/drawing/2014/main" id="{58F64933-E4C5-9937-1013-A158E361D6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30811" y="1305546"/>
            <a:ext cx="697074" cy="69707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Music Icons - Download Free Vector Icons | Noun Project">
            <a:extLst>
              <a:ext uri="{FF2B5EF4-FFF2-40B4-BE49-F238E27FC236}">
                <a16:creationId xmlns:a16="http://schemas.microsoft.com/office/drawing/2014/main" id="{5BC29CEA-E213-0626-F156-BE538A75130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4051" t="14051" b="10908"/>
          <a:stretch/>
        </p:blipFill>
        <p:spPr bwMode="auto">
          <a:xfrm>
            <a:off x="5149097" y="1317125"/>
            <a:ext cx="798401" cy="69707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784953E5-FA4B-9510-8A0D-3A104A936B14}"/>
              </a:ext>
            </a:extLst>
          </p:cNvPr>
          <p:cNvSpPr txBox="1"/>
          <p:nvPr/>
        </p:nvSpPr>
        <p:spPr>
          <a:xfrm>
            <a:off x="1282819" y="1520100"/>
            <a:ext cx="966006" cy="338554"/>
          </a:xfrm>
          <a:prstGeom prst="rect">
            <a:avLst/>
          </a:prstGeom>
          <a:noFill/>
        </p:spPr>
        <p:txBody>
          <a:bodyPr wrap="square" rtlCol="0">
            <a:spAutoFit/>
          </a:bodyPr>
          <a:lstStyle/>
          <a:p>
            <a:r>
              <a:rPr lang="en-GB" sz="1600" dirty="0">
                <a:latin typeface="Segoe UI Variable Text" pitchFamily="2" charset="0"/>
              </a:rPr>
              <a:t>Video</a:t>
            </a:r>
          </a:p>
        </p:txBody>
      </p:sp>
      <p:sp>
        <p:nvSpPr>
          <p:cNvPr id="10" name="TextBox 9">
            <a:extLst>
              <a:ext uri="{FF2B5EF4-FFF2-40B4-BE49-F238E27FC236}">
                <a16:creationId xmlns:a16="http://schemas.microsoft.com/office/drawing/2014/main" id="{2BCF4916-4B61-6022-3057-8E41B7C330F3}"/>
              </a:ext>
            </a:extLst>
          </p:cNvPr>
          <p:cNvSpPr txBox="1"/>
          <p:nvPr/>
        </p:nvSpPr>
        <p:spPr>
          <a:xfrm>
            <a:off x="3529760" y="1484806"/>
            <a:ext cx="966006" cy="338554"/>
          </a:xfrm>
          <a:prstGeom prst="rect">
            <a:avLst/>
          </a:prstGeom>
          <a:noFill/>
        </p:spPr>
        <p:txBody>
          <a:bodyPr wrap="square" rtlCol="0">
            <a:spAutoFit/>
          </a:bodyPr>
          <a:lstStyle/>
          <a:p>
            <a:r>
              <a:rPr lang="en-GB" sz="1600" dirty="0">
                <a:latin typeface="Segoe UI Variable Text" pitchFamily="2" charset="0"/>
              </a:rPr>
              <a:t>Audio</a:t>
            </a:r>
          </a:p>
        </p:txBody>
      </p:sp>
      <p:sp>
        <p:nvSpPr>
          <p:cNvPr id="11" name="TextBox 10">
            <a:extLst>
              <a:ext uri="{FF2B5EF4-FFF2-40B4-BE49-F238E27FC236}">
                <a16:creationId xmlns:a16="http://schemas.microsoft.com/office/drawing/2014/main" id="{CFD93AB0-6F23-E5C8-1C86-042F3FDE6F86}"/>
              </a:ext>
            </a:extLst>
          </p:cNvPr>
          <p:cNvSpPr txBox="1"/>
          <p:nvPr/>
        </p:nvSpPr>
        <p:spPr>
          <a:xfrm>
            <a:off x="5947498" y="1468216"/>
            <a:ext cx="966006" cy="338554"/>
          </a:xfrm>
          <a:prstGeom prst="rect">
            <a:avLst/>
          </a:prstGeom>
          <a:noFill/>
        </p:spPr>
        <p:txBody>
          <a:bodyPr wrap="square" rtlCol="0">
            <a:spAutoFit/>
          </a:bodyPr>
          <a:lstStyle/>
          <a:p>
            <a:r>
              <a:rPr lang="en-GB" sz="1600" dirty="0">
                <a:latin typeface="Segoe UI Variable Text" pitchFamily="2" charset="0"/>
              </a:rPr>
              <a:t>Music</a:t>
            </a:r>
          </a:p>
        </p:txBody>
      </p:sp>
      <p:pic>
        <p:nvPicPr>
          <p:cNvPr id="12" name="Picture 8" descr="Animation Icons - Download Free Vector Icons | Noun Project">
            <a:extLst>
              <a:ext uri="{FF2B5EF4-FFF2-40B4-BE49-F238E27FC236}">
                <a16:creationId xmlns:a16="http://schemas.microsoft.com/office/drawing/2014/main" id="{7B66128F-0F82-2804-6132-2902232F146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1571" y="2198349"/>
            <a:ext cx="843408" cy="843408"/>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5F7F6DD3-4657-A5E6-D1A5-0020E3126DA3}"/>
              </a:ext>
            </a:extLst>
          </p:cNvPr>
          <p:cNvSpPr txBox="1"/>
          <p:nvPr/>
        </p:nvSpPr>
        <p:spPr>
          <a:xfrm>
            <a:off x="1266492" y="2512793"/>
            <a:ext cx="1132613" cy="338554"/>
          </a:xfrm>
          <a:prstGeom prst="rect">
            <a:avLst/>
          </a:prstGeom>
          <a:noFill/>
        </p:spPr>
        <p:txBody>
          <a:bodyPr wrap="square" rtlCol="0">
            <a:spAutoFit/>
          </a:bodyPr>
          <a:lstStyle/>
          <a:p>
            <a:r>
              <a:rPr lang="en-GB" sz="1600" dirty="0">
                <a:latin typeface="Segoe UI Variable Text" pitchFamily="2" charset="0"/>
              </a:rPr>
              <a:t>Animation</a:t>
            </a:r>
          </a:p>
        </p:txBody>
      </p:sp>
      <p:pic>
        <p:nvPicPr>
          <p:cNvPr id="14" name="Picture 12" descr="Special Effects Icons - Download Free Vector Icons | Noun Project">
            <a:extLst>
              <a:ext uri="{FF2B5EF4-FFF2-40B4-BE49-F238E27FC236}">
                <a16:creationId xmlns:a16="http://schemas.microsoft.com/office/drawing/2014/main" id="{CCF16C45-FD50-6C65-87D8-50717A09367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33487" y="2307042"/>
            <a:ext cx="719375" cy="719375"/>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40C78061-2838-DE18-F598-038D30B7D8D9}"/>
              </a:ext>
            </a:extLst>
          </p:cNvPr>
          <p:cNvSpPr txBox="1"/>
          <p:nvPr/>
        </p:nvSpPr>
        <p:spPr>
          <a:xfrm>
            <a:off x="3478508" y="2490261"/>
            <a:ext cx="966006" cy="338554"/>
          </a:xfrm>
          <a:prstGeom prst="rect">
            <a:avLst/>
          </a:prstGeom>
          <a:noFill/>
        </p:spPr>
        <p:txBody>
          <a:bodyPr wrap="square" rtlCol="0">
            <a:spAutoFit/>
          </a:bodyPr>
          <a:lstStyle/>
          <a:p>
            <a:r>
              <a:rPr lang="en-GB" sz="1600" dirty="0">
                <a:latin typeface="Segoe UI Variable Text" pitchFamily="2" charset="0"/>
              </a:rPr>
              <a:t>SFX/VFX</a:t>
            </a:r>
          </a:p>
        </p:txBody>
      </p:sp>
      <p:pic>
        <p:nvPicPr>
          <p:cNvPr id="16" name="Picture 14" descr="Digital Graphics Icons - Download Free Vector Icons | Noun Project">
            <a:extLst>
              <a:ext uri="{FF2B5EF4-FFF2-40B4-BE49-F238E27FC236}">
                <a16:creationId xmlns:a16="http://schemas.microsoft.com/office/drawing/2014/main" id="{632ABDA2-6AEF-6697-87B6-4A22BF3AE94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51257" y="2187286"/>
            <a:ext cx="798401" cy="79840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36715554-9CC6-F756-372B-2752A905EE98}"/>
              </a:ext>
            </a:extLst>
          </p:cNvPr>
          <p:cNvSpPr txBox="1"/>
          <p:nvPr/>
        </p:nvSpPr>
        <p:spPr>
          <a:xfrm>
            <a:off x="5947498" y="2350320"/>
            <a:ext cx="966006" cy="584775"/>
          </a:xfrm>
          <a:prstGeom prst="rect">
            <a:avLst/>
          </a:prstGeom>
          <a:noFill/>
        </p:spPr>
        <p:txBody>
          <a:bodyPr wrap="square" rtlCol="0">
            <a:spAutoFit/>
          </a:bodyPr>
          <a:lstStyle/>
          <a:p>
            <a:r>
              <a:rPr lang="en-GB" sz="1600" dirty="0">
                <a:latin typeface="Segoe UI Variable Text" pitchFamily="2" charset="0"/>
              </a:rPr>
              <a:t>Digital images</a:t>
            </a:r>
          </a:p>
        </p:txBody>
      </p:sp>
      <p:pic>
        <p:nvPicPr>
          <p:cNvPr id="18" name="Picture 16" descr="Social Media Icons Free SVG Files | SVG, PNG, DXF, EPS">
            <a:extLst>
              <a:ext uri="{FF2B5EF4-FFF2-40B4-BE49-F238E27FC236}">
                <a16:creationId xmlns:a16="http://schemas.microsoft.com/office/drawing/2014/main" id="{2C110B3E-B02D-0E6E-D0DC-DE1727325ED9}"/>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4250" t="40753" r="72907" b="36404"/>
          <a:stretch/>
        </p:blipFill>
        <p:spPr bwMode="auto">
          <a:xfrm>
            <a:off x="398713" y="3250615"/>
            <a:ext cx="966006" cy="90451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44BCD920-EC4B-121D-5B93-3ADDF1A36768}"/>
              </a:ext>
            </a:extLst>
          </p:cNvPr>
          <p:cNvSpPr txBox="1"/>
          <p:nvPr/>
        </p:nvSpPr>
        <p:spPr>
          <a:xfrm>
            <a:off x="1303225" y="3347908"/>
            <a:ext cx="1132613" cy="584775"/>
          </a:xfrm>
          <a:prstGeom prst="rect">
            <a:avLst/>
          </a:prstGeom>
          <a:noFill/>
        </p:spPr>
        <p:txBody>
          <a:bodyPr wrap="square" rtlCol="0">
            <a:spAutoFit/>
          </a:bodyPr>
          <a:lstStyle/>
          <a:p>
            <a:r>
              <a:rPr lang="en-GB" sz="1600" dirty="0">
                <a:latin typeface="Segoe UI Variable Text" pitchFamily="2" charset="0"/>
              </a:rPr>
              <a:t>Social media</a:t>
            </a:r>
          </a:p>
        </p:txBody>
      </p:sp>
      <p:pic>
        <p:nvPicPr>
          <p:cNvPr id="20" name="Picture 18" descr="Comic Book Icons - Download Free Vector Icons | Noun Project">
            <a:extLst>
              <a:ext uri="{FF2B5EF4-FFF2-40B4-BE49-F238E27FC236}">
                <a16:creationId xmlns:a16="http://schemas.microsoft.com/office/drawing/2014/main" id="{13EF5F8E-2398-9FF9-5329-1AFCE5053A4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99966" y="3166666"/>
            <a:ext cx="904512" cy="90451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C313EDD5-2F67-B82A-8FE5-66F863B29F94}"/>
              </a:ext>
            </a:extLst>
          </p:cNvPr>
          <p:cNvSpPr txBox="1"/>
          <p:nvPr/>
        </p:nvSpPr>
        <p:spPr>
          <a:xfrm>
            <a:off x="5947498" y="3203423"/>
            <a:ext cx="966006" cy="830997"/>
          </a:xfrm>
          <a:prstGeom prst="rect">
            <a:avLst/>
          </a:prstGeom>
          <a:noFill/>
        </p:spPr>
        <p:txBody>
          <a:bodyPr wrap="square" rtlCol="0">
            <a:spAutoFit/>
          </a:bodyPr>
          <a:lstStyle/>
          <a:p>
            <a:r>
              <a:rPr lang="en-GB" sz="1600" dirty="0">
                <a:latin typeface="Segoe UI Variable Text" pitchFamily="2" charset="0"/>
              </a:rPr>
              <a:t>Comics/</a:t>
            </a:r>
          </a:p>
          <a:p>
            <a:r>
              <a:rPr lang="en-GB" sz="1600" dirty="0">
                <a:latin typeface="Segoe UI Variable Text" pitchFamily="2" charset="0"/>
              </a:rPr>
              <a:t>Graphic novels</a:t>
            </a:r>
          </a:p>
        </p:txBody>
      </p:sp>
      <p:pic>
        <p:nvPicPr>
          <p:cNvPr id="22" name="Picture 20" descr="Pictogram Web Website - Free vector graphic on Pixabay">
            <a:extLst>
              <a:ext uri="{FF2B5EF4-FFF2-40B4-BE49-F238E27FC236}">
                <a16:creationId xmlns:a16="http://schemas.microsoft.com/office/drawing/2014/main" id="{8D686997-0368-250B-8120-DF1590EE2AA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18593" y="4254234"/>
            <a:ext cx="785590" cy="778919"/>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6604C100-E1CA-4CE3-C8C7-AE3555BDC7F8}"/>
              </a:ext>
            </a:extLst>
          </p:cNvPr>
          <p:cNvSpPr txBox="1"/>
          <p:nvPr/>
        </p:nvSpPr>
        <p:spPr>
          <a:xfrm>
            <a:off x="1204183" y="4388947"/>
            <a:ext cx="1132613" cy="338554"/>
          </a:xfrm>
          <a:prstGeom prst="rect">
            <a:avLst/>
          </a:prstGeom>
          <a:noFill/>
        </p:spPr>
        <p:txBody>
          <a:bodyPr wrap="square" rtlCol="0">
            <a:spAutoFit/>
          </a:bodyPr>
          <a:lstStyle/>
          <a:p>
            <a:r>
              <a:rPr lang="en-GB" sz="1600" dirty="0">
                <a:latin typeface="Segoe UI Variable Text" pitchFamily="2" charset="0"/>
              </a:rPr>
              <a:t>Websites</a:t>
            </a:r>
          </a:p>
        </p:txBody>
      </p:sp>
      <p:pic>
        <p:nvPicPr>
          <p:cNvPr id="24" name="Picture 23" descr="Multimedia Svg Png Icon Free Download (#41446) - OnlineWebFonts.COM">
            <a:extLst>
              <a:ext uri="{FF2B5EF4-FFF2-40B4-BE49-F238E27FC236}">
                <a16:creationId xmlns:a16="http://schemas.microsoft.com/office/drawing/2014/main" id="{83E2A77B-7C88-92E9-FE15-D69DA9668D2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54148" y="4202325"/>
            <a:ext cx="514064" cy="763409"/>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C407C30B-20F3-4560-C8F1-CB1979DC719F}"/>
              </a:ext>
            </a:extLst>
          </p:cNvPr>
          <p:cNvSpPr txBox="1"/>
          <p:nvPr/>
        </p:nvSpPr>
        <p:spPr>
          <a:xfrm>
            <a:off x="3267943" y="4414752"/>
            <a:ext cx="1237635" cy="338554"/>
          </a:xfrm>
          <a:prstGeom prst="rect">
            <a:avLst/>
          </a:prstGeom>
          <a:noFill/>
        </p:spPr>
        <p:txBody>
          <a:bodyPr wrap="square" rtlCol="0">
            <a:spAutoFit/>
          </a:bodyPr>
          <a:lstStyle/>
          <a:p>
            <a:r>
              <a:rPr lang="en-GB" sz="1600" dirty="0">
                <a:latin typeface="Segoe UI Variable Text" pitchFamily="2" charset="0"/>
              </a:rPr>
              <a:t>Multimedia</a:t>
            </a:r>
          </a:p>
        </p:txBody>
      </p:sp>
      <p:pic>
        <p:nvPicPr>
          <p:cNvPr id="26" name="Picture 24" descr="Ebook Icons - Download Free Vector Icons | Noun Project">
            <a:extLst>
              <a:ext uri="{FF2B5EF4-FFF2-40B4-BE49-F238E27FC236}">
                <a16:creationId xmlns:a16="http://schemas.microsoft.com/office/drawing/2014/main" id="{6D226AE1-827A-770A-AE70-EDB83DDF6644}"/>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124907" y="4269744"/>
            <a:ext cx="763409" cy="763409"/>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5E930CCB-2330-3C7E-1553-71646A34475C}"/>
              </a:ext>
            </a:extLst>
          </p:cNvPr>
          <p:cNvSpPr txBox="1"/>
          <p:nvPr/>
        </p:nvSpPr>
        <p:spPr>
          <a:xfrm>
            <a:off x="5888316" y="4394185"/>
            <a:ext cx="966006" cy="338554"/>
          </a:xfrm>
          <a:prstGeom prst="rect">
            <a:avLst/>
          </a:prstGeom>
          <a:noFill/>
        </p:spPr>
        <p:txBody>
          <a:bodyPr wrap="square" rtlCol="0">
            <a:spAutoFit/>
          </a:bodyPr>
          <a:lstStyle/>
          <a:p>
            <a:r>
              <a:rPr lang="en-GB" sz="1600" dirty="0">
                <a:latin typeface="Segoe UI Variable Text" pitchFamily="2" charset="0"/>
              </a:rPr>
              <a:t>eBooks</a:t>
            </a:r>
          </a:p>
        </p:txBody>
      </p:sp>
      <p:pic>
        <p:nvPicPr>
          <p:cNvPr id="28" name="Picture 26" descr="Virtual Reality Headset Icons - Download Free Vector Icons | Noun Project">
            <a:extLst>
              <a:ext uri="{FF2B5EF4-FFF2-40B4-BE49-F238E27FC236}">
                <a16:creationId xmlns:a16="http://schemas.microsoft.com/office/drawing/2014/main" id="{AD34D5A9-263F-03D7-F799-E7738AC2C399}"/>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41570" y="5167304"/>
            <a:ext cx="762613" cy="715686"/>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7934B76B-5C04-E7A4-986F-805C33742DC5}"/>
              </a:ext>
            </a:extLst>
          </p:cNvPr>
          <p:cNvSpPr txBox="1"/>
          <p:nvPr/>
        </p:nvSpPr>
        <p:spPr>
          <a:xfrm>
            <a:off x="1284979" y="5216463"/>
            <a:ext cx="1237636" cy="584775"/>
          </a:xfrm>
          <a:prstGeom prst="rect">
            <a:avLst/>
          </a:prstGeom>
          <a:noFill/>
        </p:spPr>
        <p:txBody>
          <a:bodyPr wrap="square" rtlCol="0">
            <a:spAutoFit/>
          </a:bodyPr>
          <a:lstStyle/>
          <a:p>
            <a:r>
              <a:rPr lang="en-GB" sz="1600" dirty="0">
                <a:latin typeface="Segoe UI Variable Text" pitchFamily="2" charset="0"/>
              </a:rPr>
              <a:t>Virtual Reality (VR)</a:t>
            </a:r>
          </a:p>
        </p:txBody>
      </p:sp>
      <p:pic>
        <p:nvPicPr>
          <p:cNvPr id="30" name="Picture 2" descr="Ar, augmented, reality, smartphone, technology, virtual, vr icon ...">
            <a:extLst>
              <a:ext uri="{FF2B5EF4-FFF2-40B4-BE49-F238E27FC236}">
                <a16:creationId xmlns:a16="http://schemas.microsoft.com/office/drawing/2014/main" id="{08D6DBC3-2C19-59BD-169F-AC0F251D5B87}"/>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728165" y="5165913"/>
            <a:ext cx="706686" cy="706686"/>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5CBB5AF9-33CF-EDDB-F78A-C511A6379086}"/>
              </a:ext>
            </a:extLst>
          </p:cNvPr>
          <p:cNvSpPr txBox="1"/>
          <p:nvPr/>
        </p:nvSpPr>
        <p:spPr>
          <a:xfrm>
            <a:off x="3350238" y="5216463"/>
            <a:ext cx="1237636" cy="584775"/>
          </a:xfrm>
          <a:prstGeom prst="rect">
            <a:avLst/>
          </a:prstGeom>
          <a:noFill/>
        </p:spPr>
        <p:txBody>
          <a:bodyPr wrap="square" rtlCol="0">
            <a:spAutoFit/>
          </a:bodyPr>
          <a:lstStyle/>
          <a:p>
            <a:r>
              <a:rPr lang="en-GB" sz="1600" dirty="0">
                <a:latin typeface="Segoe UI Variable Text" pitchFamily="2" charset="0"/>
              </a:rPr>
              <a:t>Augmented Reality (AR)</a:t>
            </a:r>
          </a:p>
        </p:txBody>
      </p:sp>
      <p:sp>
        <p:nvSpPr>
          <p:cNvPr id="33" name="TextBox 32">
            <a:extLst>
              <a:ext uri="{FF2B5EF4-FFF2-40B4-BE49-F238E27FC236}">
                <a16:creationId xmlns:a16="http://schemas.microsoft.com/office/drawing/2014/main" id="{F7AA940B-20B5-8BE4-301A-128B973B873C}"/>
              </a:ext>
            </a:extLst>
          </p:cNvPr>
          <p:cNvSpPr txBox="1"/>
          <p:nvPr/>
        </p:nvSpPr>
        <p:spPr>
          <a:xfrm>
            <a:off x="3478508" y="3290828"/>
            <a:ext cx="966006" cy="584775"/>
          </a:xfrm>
          <a:prstGeom prst="rect">
            <a:avLst/>
          </a:prstGeom>
          <a:noFill/>
        </p:spPr>
        <p:txBody>
          <a:bodyPr wrap="square" rtlCol="0">
            <a:spAutoFit/>
          </a:bodyPr>
          <a:lstStyle/>
          <a:p>
            <a:r>
              <a:rPr lang="en-GB" sz="1600" dirty="0">
                <a:latin typeface="Segoe UI Variable Text" pitchFamily="2" charset="0"/>
              </a:rPr>
              <a:t>Digital games</a:t>
            </a:r>
          </a:p>
        </p:txBody>
      </p:sp>
      <p:pic>
        <p:nvPicPr>
          <p:cNvPr id="34" name="Picture 2" descr="100 Free Vector Icons Of Video Games Designed By Freepik In 2021 0EA">
            <a:extLst>
              <a:ext uri="{FF2B5EF4-FFF2-40B4-BE49-F238E27FC236}">
                <a16:creationId xmlns:a16="http://schemas.microsoft.com/office/drawing/2014/main" id="{EF272018-E978-37CE-E2EB-AA4BC1DA09C1}"/>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l="821" t="9230" r="437" b="16899"/>
          <a:stretch/>
        </p:blipFill>
        <p:spPr bwMode="auto">
          <a:xfrm>
            <a:off x="2676191" y="3302366"/>
            <a:ext cx="850277" cy="636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6889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138773"/>
          </a:xfrm>
          <a:prstGeom prst="rect">
            <a:avLst/>
          </a:prstGeom>
          <a:solidFill>
            <a:schemeClr val="bg1">
              <a:lumMod val="95000"/>
            </a:schemeClr>
          </a:solidFill>
        </p:spPr>
        <p:txBody>
          <a:bodyPr wrap="square">
            <a:spAutoFit/>
          </a:bodyPr>
          <a:lstStyle/>
          <a:p>
            <a:r>
              <a:rPr lang="en-GB" sz="2400" b="1" dirty="0">
                <a:latin typeface="Segoe UI Variable Text" pitchFamily="2" charset="0"/>
              </a:rPr>
              <a:t>Learning outcome:</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Understand the ownership models of media institutions </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identify different sectors within the media industry.</a:t>
            </a:r>
          </a:p>
          <a:p>
            <a:pPr marL="342900" indent="-342900">
              <a:buFont typeface="Arial" panose="020B0604020202020204" pitchFamily="34" charset="0"/>
              <a:buChar char="•"/>
            </a:pPr>
            <a:r>
              <a:rPr lang="en-GB" sz="2000" dirty="0">
                <a:latin typeface="Segoe UI Variable Text" pitchFamily="2" charset="0"/>
              </a:rPr>
              <a:t>To understand what is meant by specialist providers and the contribution they make to media products.</a:t>
            </a:r>
          </a:p>
          <a:p>
            <a:pPr marL="342900" indent="-342900">
              <a:buFont typeface="Arial" panose="020B0604020202020204" pitchFamily="34" charset="0"/>
              <a:buChar char="•"/>
            </a:pPr>
            <a:r>
              <a:rPr lang="en-GB" sz="2000" dirty="0">
                <a:latin typeface="Segoe UI Variable Text" pitchFamily="2" charset="0"/>
              </a:rPr>
              <a:t>To apply your understanding of media industries and specialist providers to context.</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Media industry</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41264" y="1076889"/>
            <a:ext cx="6925346" cy="1569660"/>
          </a:xfrm>
          <a:prstGeom prst="rect">
            <a:avLst/>
          </a:prstGeom>
          <a:noFill/>
        </p:spPr>
        <p:txBody>
          <a:bodyPr wrap="square">
            <a:spAutoFit/>
          </a:bodyPr>
          <a:lstStyle/>
          <a:p>
            <a:r>
              <a:rPr lang="en-GB" sz="2400" b="1" dirty="0">
                <a:latin typeface="Segoe UI Variable Text" pitchFamily="2" charset="0"/>
              </a:rPr>
              <a:t>What is meant by the media industry?</a:t>
            </a:r>
          </a:p>
          <a:p>
            <a:endParaRPr lang="en-GB" dirty="0">
              <a:latin typeface="Segoe UI Variable Text" pitchFamily="2" charset="0"/>
            </a:endParaRPr>
          </a:p>
          <a:p>
            <a:r>
              <a:rPr lang="en-GB" dirty="0">
                <a:latin typeface="Segoe UI Variable Text" pitchFamily="2" charset="0"/>
              </a:rPr>
              <a:t>The </a:t>
            </a:r>
            <a:r>
              <a:rPr lang="en-GB" b="1" dirty="0">
                <a:latin typeface="Segoe UI Variable Text" pitchFamily="2" charset="0"/>
              </a:rPr>
              <a:t>media industry</a:t>
            </a:r>
            <a:r>
              <a:rPr lang="en-GB" dirty="0">
                <a:latin typeface="Segoe UI Variable Text" pitchFamily="2" charset="0"/>
              </a:rPr>
              <a:t> refers to all the businesses and organisations involved in creating, producing, distributing, and sharing media products and content with audiences</a:t>
            </a:r>
            <a:r>
              <a:rPr lang="en-GB" dirty="0"/>
              <a:t>. </a:t>
            </a:r>
            <a:endParaRPr lang="en-GB" dirty="0">
              <a:latin typeface="Segoe UI Variable Text" pitchFamily="2" charset="0"/>
              <a:cs typeface="Segoe UI" panose="020B0502040204020203" pitchFamily="34" charset="0"/>
            </a:endParaRP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C35412A3-A42B-0542-248E-74F1222C0652}"/>
              </a:ext>
            </a:extLst>
          </p:cNvPr>
          <p:cNvSpPr txBox="1"/>
          <p:nvPr/>
        </p:nvSpPr>
        <p:spPr>
          <a:xfrm>
            <a:off x="3057525" y="2921160"/>
            <a:ext cx="4419600" cy="3785652"/>
          </a:xfrm>
          <a:prstGeom prst="rect">
            <a:avLst/>
          </a:prstGeom>
          <a:noFill/>
        </p:spPr>
        <p:txBody>
          <a:bodyPr wrap="square">
            <a:spAutoFit/>
          </a:bodyPr>
          <a:lstStyle/>
          <a:p>
            <a:r>
              <a:rPr lang="en-GB" sz="2000" b="1" dirty="0">
                <a:latin typeface="Segoe UI Variable Text" pitchFamily="2" charset="0"/>
              </a:rPr>
              <a:t>What is meant by a specialist provider?</a:t>
            </a:r>
          </a:p>
          <a:p>
            <a:endParaRPr lang="en-GB" sz="2000" b="1" dirty="0">
              <a:latin typeface="Segoe UI Variable Text" pitchFamily="2" charset="0"/>
            </a:endParaRPr>
          </a:p>
          <a:p>
            <a:r>
              <a:rPr lang="en-GB" b="1" dirty="0">
                <a:latin typeface="Segoe UI Variable Text" pitchFamily="2" charset="0"/>
              </a:rPr>
              <a:t>Specialist providers</a:t>
            </a:r>
            <a:r>
              <a:rPr lang="en-GB" dirty="0">
                <a:latin typeface="Segoe UI Variable Text" pitchFamily="2" charset="0"/>
              </a:rPr>
              <a:t> are companies or individuals that focus on a particular area of media production or service rather than producing every part of a media product themselves.</a:t>
            </a:r>
          </a:p>
          <a:p>
            <a:endParaRPr lang="en-GB" dirty="0">
              <a:latin typeface="Segoe UI Variable Text" pitchFamily="2" charset="0"/>
            </a:endParaRPr>
          </a:p>
          <a:p>
            <a:r>
              <a:rPr lang="en-GB" dirty="0">
                <a:latin typeface="Segoe UI Variable Text" pitchFamily="2" charset="0"/>
              </a:rPr>
              <a:t>They are experts in a specific skill or service and are often hired by larger media companies to help complete projects.</a:t>
            </a:r>
          </a:p>
        </p:txBody>
      </p:sp>
      <p:cxnSp>
        <p:nvCxnSpPr>
          <p:cNvPr id="11" name="Straight Connector 10">
            <a:extLst>
              <a:ext uri="{FF2B5EF4-FFF2-40B4-BE49-F238E27FC236}">
                <a16:creationId xmlns:a16="http://schemas.microsoft.com/office/drawing/2014/main" id="{452CAB57-BDB9-FC3D-521A-4CC8C7BB7434}"/>
              </a:ext>
            </a:extLst>
          </p:cNvPr>
          <p:cNvCxnSpPr>
            <a:cxnSpLocks/>
          </p:cNvCxnSpPr>
          <p:nvPr/>
        </p:nvCxnSpPr>
        <p:spPr>
          <a:xfrm>
            <a:off x="7477125" y="1076889"/>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 of Task 1</a:t>
            </a:r>
            <a:r>
              <a:rPr lang="en-GB" dirty="0">
                <a:latin typeface="Segoe UI Variable Text" pitchFamily="2" charset="0"/>
              </a:rPr>
              <a:t> in your student workbook.</a:t>
            </a:r>
          </a:p>
        </p:txBody>
      </p:sp>
      <p:sp>
        <p:nvSpPr>
          <p:cNvPr id="5" name="TextBox 4">
            <a:extLst>
              <a:ext uri="{FF2B5EF4-FFF2-40B4-BE49-F238E27FC236}">
                <a16:creationId xmlns:a16="http://schemas.microsoft.com/office/drawing/2014/main" id="{730045E0-EE47-D795-2631-42CF3E444F7A}"/>
              </a:ext>
            </a:extLst>
          </p:cNvPr>
          <p:cNvSpPr txBox="1"/>
          <p:nvPr/>
        </p:nvSpPr>
        <p:spPr>
          <a:xfrm>
            <a:off x="241264" y="2896626"/>
            <a:ext cx="3073436" cy="2954655"/>
          </a:xfrm>
          <a:prstGeom prst="rect">
            <a:avLst/>
          </a:prstGeom>
          <a:noFill/>
        </p:spPr>
        <p:txBody>
          <a:bodyPr wrap="square">
            <a:spAutoFit/>
          </a:bodyPr>
          <a:lstStyle/>
          <a:p>
            <a:r>
              <a:rPr lang="en-GB" sz="2000" b="1" dirty="0">
                <a:latin typeface="Segoe UI Variable Text" pitchFamily="2" charset="0"/>
              </a:rPr>
              <a:t>Examples of media industries</a:t>
            </a:r>
          </a:p>
          <a:p>
            <a:endParaRPr lang="en-GB" sz="2000" b="1"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cs typeface="Segoe UI" panose="020B0502040204020203" pitchFamily="34" charset="0"/>
              </a:rPr>
              <a:t>Magazines</a:t>
            </a:r>
          </a:p>
          <a:p>
            <a:pPr marL="285750" indent="-285750">
              <a:buFont typeface="Arial" panose="020B0604020202020204" pitchFamily="34" charset="0"/>
              <a:buChar char="•"/>
            </a:pPr>
            <a:r>
              <a:rPr lang="en-GB" dirty="0">
                <a:latin typeface="Segoe UI Variable Text" pitchFamily="2" charset="0"/>
                <a:cs typeface="Segoe UI" panose="020B0502040204020203" pitchFamily="34" charset="0"/>
              </a:rPr>
              <a:t>Newspapers</a:t>
            </a:r>
          </a:p>
          <a:p>
            <a:pPr marL="285750" indent="-285750">
              <a:buFont typeface="Arial" panose="020B0604020202020204" pitchFamily="34" charset="0"/>
              <a:buChar char="•"/>
            </a:pPr>
            <a:r>
              <a:rPr lang="en-GB" dirty="0">
                <a:latin typeface="Segoe UI Variable Text" pitchFamily="2" charset="0"/>
                <a:cs typeface="Segoe UI" panose="020B0502040204020203" pitchFamily="34" charset="0"/>
              </a:rPr>
              <a:t>Television, </a:t>
            </a:r>
          </a:p>
          <a:p>
            <a:pPr marL="285750" indent="-285750">
              <a:buFont typeface="Arial" panose="020B0604020202020204" pitchFamily="34" charset="0"/>
              <a:buChar char="•"/>
            </a:pPr>
            <a:r>
              <a:rPr lang="en-GB" dirty="0">
                <a:latin typeface="Segoe UI Variable Text" pitchFamily="2" charset="0"/>
                <a:cs typeface="Segoe UI" panose="020B0502040204020203" pitchFamily="34" charset="0"/>
              </a:rPr>
              <a:t>Film</a:t>
            </a:r>
          </a:p>
          <a:p>
            <a:pPr marL="285750" indent="-285750">
              <a:buFont typeface="Arial" panose="020B0604020202020204" pitchFamily="34" charset="0"/>
              <a:buChar char="•"/>
            </a:pPr>
            <a:r>
              <a:rPr lang="en-GB" dirty="0">
                <a:latin typeface="Segoe UI Variable Text" pitchFamily="2" charset="0"/>
                <a:cs typeface="Segoe UI" panose="020B0502040204020203" pitchFamily="34" charset="0"/>
              </a:rPr>
              <a:t>Web</a:t>
            </a:r>
          </a:p>
          <a:p>
            <a:pPr marL="285750" indent="-285750">
              <a:buFont typeface="Arial" panose="020B0604020202020204" pitchFamily="34" charset="0"/>
              <a:buChar char="•"/>
            </a:pPr>
            <a:r>
              <a:rPr lang="en-GB" dirty="0">
                <a:latin typeface="Segoe UI Variable Text" pitchFamily="2" charset="0"/>
                <a:cs typeface="Segoe UI" panose="020B0502040204020203" pitchFamily="34" charset="0"/>
              </a:rPr>
              <a:t>Radio</a:t>
            </a:r>
          </a:p>
          <a:p>
            <a:pPr marL="285750" indent="-285750">
              <a:buFont typeface="Arial" panose="020B0604020202020204" pitchFamily="34" charset="0"/>
              <a:buChar char="•"/>
            </a:pPr>
            <a:r>
              <a:rPr lang="en-GB" dirty="0">
                <a:latin typeface="Segoe UI Variable Text" pitchFamily="2" charset="0"/>
                <a:cs typeface="Segoe UI" panose="020B0502040204020203" pitchFamily="34" charset="0"/>
              </a:rPr>
              <a:t>Computer games</a:t>
            </a:r>
            <a:endParaRPr lang="en-GB" dirty="0">
              <a:latin typeface="Segoe UI Variable Text" pitchFamily="2" charset="0"/>
            </a:endParaRPr>
          </a:p>
        </p:txBody>
      </p:sp>
      <p:pic>
        <p:nvPicPr>
          <p:cNvPr id="20" name="Picture 19">
            <a:extLst>
              <a:ext uri="{FF2B5EF4-FFF2-40B4-BE49-F238E27FC236}">
                <a16:creationId xmlns:a16="http://schemas.microsoft.com/office/drawing/2014/main" id="{F632DE0C-67D4-4BC9-4A47-3B409ACC59C3}"/>
              </a:ext>
            </a:extLst>
          </p:cNvPr>
          <p:cNvPicPr>
            <a:picLocks noChangeAspect="1"/>
          </p:cNvPicPr>
          <p:nvPr/>
        </p:nvPicPr>
        <p:blipFill>
          <a:blip r:embed="rId5"/>
          <a:srcRect r="44067"/>
          <a:stretch>
            <a:fillRect/>
          </a:stretch>
        </p:blipFill>
        <p:spPr>
          <a:xfrm>
            <a:off x="7649900" y="1134457"/>
            <a:ext cx="4145859" cy="4943907"/>
          </a:xfrm>
          <a:prstGeom prst="rect">
            <a:avLst/>
          </a:prstGeom>
        </p:spPr>
      </p:pic>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624F5-1422-987B-6AB6-D8306808036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6AD266A-9F88-0950-A05E-020A6930E8EE}"/>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Magazine industry</a:t>
            </a:r>
          </a:p>
        </p:txBody>
      </p:sp>
      <p:sp>
        <p:nvSpPr>
          <p:cNvPr id="4" name="Rectangle 3">
            <a:extLst>
              <a:ext uri="{FF2B5EF4-FFF2-40B4-BE49-F238E27FC236}">
                <a16:creationId xmlns:a16="http://schemas.microsoft.com/office/drawing/2014/main" id="{0F835E6C-8A92-9AA2-F6F7-360839E6F21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FA3276ED-DE61-12E8-D7FD-9E83CF2A8A4C}"/>
              </a:ext>
            </a:extLst>
          </p:cNvPr>
          <p:cNvSpPr txBox="1"/>
          <p:nvPr/>
        </p:nvSpPr>
        <p:spPr>
          <a:xfrm>
            <a:off x="241264" y="1076889"/>
            <a:ext cx="7588286" cy="1292662"/>
          </a:xfrm>
          <a:prstGeom prst="rect">
            <a:avLst/>
          </a:prstGeom>
          <a:noFill/>
        </p:spPr>
        <p:txBody>
          <a:bodyPr wrap="square">
            <a:spAutoFit/>
          </a:bodyPr>
          <a:lstStyle/>
          <a:p>
            <a:r>
              <a:rPr lang="en-GB" sz="2400" b="1" dirty="0">
                <a:latin typeface="Segoe UI Variable Text" pitchFamily="2" charset="0"/>
              </a:rPr>
              <a:t>What is meant by the magazine industry?</a:t>
            </a:r>
          </a:p>
          <a:p>
            <a:endParaRPr lang="en-GB" dirty="0">
              <a:latin typeface="Segoe UI Variable Text" pitchFamily="2" charset="0"/>
            </a:endParaRPr>
          </a:p>
          <a:p>
            <a:r>
              <a:rPr lang="en-GB" dirty="0">
                <a:latin typeface="Segoe UI Variable Text" pitchFamily="2" charset="0"/>
              </a:rPr>
              <a:t>Magazines are printed or digital publications released regularly (weekly/monthly). They usually focus on specific interests or audiences.</a:t>
            </a:r>
          </a:p>
        </p:txBody>
      </p:sp>
      <p:pic>
        <p:nvPicPr>
          <p:cNvPr id="32" name="Picture 31">
            <a:extLst>
              <a:ext uri="{FF2B5EF4-FFF2-40B4-BE49-F238E27FC236}">
                <a16:creationId xmlns:a16="http://schemas.microsoft.com/office/drawing/2014/main" id="{1AA7C815-9259-7FE6-5229-32F38391F0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24D915E4-33CF-26EF-1455-741D73187311}"/>
              </a:ext>
            </a:extLst>
          </p:cNvPr>
          <p:cNvSpPr txBox="1"/>
          <p:nvPr/>
        </p:nvSpPr>
        <p:spPr>
          <a:xfrm>
            <a:off x="209551" y="2526030"/>
            <a:ext cx="3770667" cy="2092881"/>
          </a:xfrm>
          <a:prstGeom prst="rect">
            <a:avLst/>
          </a:prstGeom>
          <a:noFill/>
        </p:spPr>
        <p:txBody>
          <a:bodyPr wrap="square">
            <a:spAutoFit/>
          </a:bodyPr>
          <a:lstStyle/>
          <a:p>
            <a:r>
              <a:rPr lang="en-GB" sz="2000" b="1" dirty="0">
                <a:latin typeface="Segoe UI Variable Text" pitchFamily="2" charset="0"/>
              </a:rPr>
              <a:t>Key industry features</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Niche audiences (e.g. fashion, gaming, fitness) </a:t>
            </a:r>
          </a:p>
          <a:p>
            <a:pPr marL="285750" lvl="0" indent="-285750">
              <a:buFont typeface="Arial" panose="020B0604020202020204" pitchFamily="34" charset="0"/>
              <a:buChar char="•"/>
            </a:pPr>
            <a:r>
              <a:rPr lang="en-GB" dirty="0">
                <a:latin typeface="Segoe UI Variable Text" pitchFamily="2" charset="0"/>
              </a:rPr>
              <a:t>High-quality images and design </a:t>
            </a:r>
          </a:p>
          <a:p>
            <a:pPr marL="285750" lvl="0" indent="-285750">
              <a:buFont typeface="Arial" panose="020B0604020202020204" pitchFamily="34" charset="0"/>
              <a:buChar char="•"/>
            </a:pPr>
            <a:r>
              <a:rPr lang="en-GB" dirty="0">
                <a:latin typeface="Segoe UI Variable Text" pitchFamily="2" charset="0"/>
              </a:rPr>
              <a:t>Often include adverts and subscriptions </a:t>
            </a:r>
          </a:p>
        </p:txBody>
      </p:sp>
      <p:pic>
        <p:nvPicPr>
          <p:cNvPr id="16" name="Graphic 15" descr="Thumbs up sign with solid fill">
            <a:extLst>
              <a:ext uri="{FF2B5EF4-FFF2-40B4-BE49-F238E27FC236}">
                <a16:creationId xmlns:a16="http://schemas.microsoft.com/office/drawing/2014/main" id="{E8BA81BA-ACBF-5D89-3C3B-97DF1A7CC76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9622E663-0A08-0BAF-EE75-50CC0ABC9002}"/>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7" name="TextBox 6">
            <a:extLst>
              <a:ext uri="{FF2B5EF4-FFF2-40B4-BE49-F238E27FC236}">
                <a16:creationId xmlns:a16="http://schemas.microsoft.com/office/drawing/2014/main" id="{E255D076-F56B-051C-8B95-DB420A41A210}"/>
              </a:ext>
            </a:extLst>
          </p:cNvPr>
          <p:cNvSpPr txBox="1"/>
          <p:nvPr/>
        </p:nvSpPr>
        <p:spPr>
          <a:xfrm>
            <a:off x="264740" y="4675939"/>
            <a:ext cx="3770667" cy="2062103"/>
          </a:xfrm>
          <a:prstGeom prst="rect">
            <a:avLst/>
          </a:prstGeom>
          <a:noFill/>
        </p:spPr>
        <p:txBody>
          <a:bodyPr wrap="square">
            <a:spAutoFit/>
          </a:bodyPr>
          <a:lstStyle/>
          <a:p>
            <a:r>
              <a:rPr lang="en-GB" sz="2000" b="1" dirty="0">
                <a:latin typeface="Segoe UI Variable Text" pitchFamily="2" charset="0"/>
              </a:rPr>
              <a:t>Specialist providers</a:t>
            </a:r>
          </a:p>
          <a:p>
            <a:pPr marL="285750" indent="-285750">
              <a:buFont typeface="Arial" panose="020B0604020202020204" pitchFamily="34" charset="0"/>
              <a:buChar char="•"/>
            </a:pPr>
            <a:endParaRPr lang="en-GB"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Condé Nast (e.g. Vogue, GQ) </a:t>
            </a:r>
          </a:p>
          <a:p>
            <a:pPr marL="285750" lvl="0" indent="-285750">
              <a:buFont typeface="Arial" panose="020B0604020202020204" pitchFamily="34" charset="0"/>
              <a:buChar char="•"/>
            </a:pPr>
            <a:r>
              <a:rPr lang="en-GB" dirty="0">
                <a:latin typeface="Segoe UI Variable Text" pitchFamily="2" charset="0"/>
              </a:rPr>
              <a:t>Future plc (e.g. TechRadar, PC Gamer) </a:t>
            </a:r>
          </a:p>
          <a:p>
            <a:pPr marL="285750" lvl="0" indent="-285750">
              <a:buFont typeface="Arial" panose="020B0604020202020204" pitchFamily="34" charset="0"/>
              <a:buChar char="•"/>
            </a:pPr>
            <a:r>
              <a:rPr lang="en-GB" dirty="0">
                <a:latin typeface="Segoe UI Variable Text" pitchFamily="2" charset="0"/>
              </a:rPr>
              <a:t>Hearst Communications (e.g. Cosmopolitan)</a:t>
            </a:r>
          </a:p>
        </p:txBody>
      </p:sp>
      <p:cxnSp>
        <p:nvCxnSpPr>
          <p:cNvPr id="12" name="Straight Connector 11">
            <a:extLst>
              <a:ext uri="{FF2B5EF4-FFF2-40B4-BE49-F238E27FC236}">
                <a16:creationId xmlns:a16="http://schemas.microsoft.com/office/drawing/2014/main" id="{DCAFF560-7177-34A7-925F-1151E7B6DE64}"/>
              </a:ext>
            </a:extLst>
          </p:cNvPr>
          <p:cNvCxnSpPr>
            <a:cxnSpLocks/>
          </p:cNvCxnSpPr>
          <p:nvPr/>
        </p:nvCxnSpPr>
        <p:spPr>
          <a:xfrm>
            <a:off x="4194810" y="2600325"/>
            <a:ext cx="0" cy="412113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EDDA9343-2C1F-DC8E-0F56-82715210F129}"/>
              </a:ext>
            </a:extLst>
          </p:cNvPr>
          <p:cNvSpPr txBox="1"/>
          <p:nvPr/>
        </p:nvSpPr>
        <p:spPr>
          <a:xfrm>
            <a:off x="7800754" y="1196825"/>
            <a:ext cx="3549683" cy="369332"/>
          </a:xfrm>
          <a:prstGeom prst="rect">
            <a:avLst/>
          </a:prstGeom>
          <a:noFill/>
        </p:spPr>
        <p:txBody>
          <a:bodyPr wrap="square">
            <a:spAutoFit/>
          </a:bodyPr>
          <a:lstStyle/>
          <a:p>
            <a:pPr algn="ctr"/>
            <a:r>
              <a:rPr lang="en-GB" sz="1800" b="1" dirty="0">
                <a:latin typeface="Segoe UI Variable Text" pitchFamily="2" charset="0"/>
              </a:rPr>
              <a:t>Learning in Context: PC Gamer</a:t>
            </a:r>
          </a:p>
        </p:txBody>
      </p:sp>
      <p:pic>
        <p:nvPicPr>
          <p:cNvPr id="28" name="Picture 27">
            <a:extLst>
              <a:ext uri="{FF2B5EF4-FFF2-40B4-BE49-F238E27FC236}">
                <a16:creationId xmlns:a16="http://schemas.microsoft.com/office/drawing/2014/main" id="{7630D312-9369-ECA1-8632-A32E57EF81F4}"/>
              </a:ext>
            </a:extLst>
          </p:cNvPr>
          <p:cNvPicPr>
            <a:picLocks noChangeAspect="1"/>
          </p:cNvPicPr>
          <p:nvPr/>
        </p:nvPicPr>
        <p:blipFill>
          <a:blip r:embed="rId5"/>
          <a:stretch>
            <a:fillRect/>
          </a:stretch>
        </p:blipFill>
        <p:spPr>
          <a:xfrm>
            <a:off x="8211784" y="1804192"/>
            <a:ext cx="2788920" cy="3657600"/>
          </a:xfrm>
          <a:prstGeom prst="rect">
            <a:avLst/>
          </a:prstGeom>
        </p:spPr>
      </p:pic>
      <p:sp>
        <p:nvSpPr>
          <p:cNvPr id="30" name="TextBox 29">
            <a:extLst>
              <a:ext uri="{FF2B5EF4-FFF2-40B4-BE49-F238E27FC236}">
                <a16:creationId xmlns:a16="http://schemas.microsoft.com/office/drawing/2014/main" id="{74A6873E-5767-CCFC-9341-29A0DD2FB286}"/>
              </a:ext>
            </a:extLst>
          </p:cNvPr>
          <p:cNvSpPr txBox="1"/>
          <p:nvPr/>
        </p:nvSpPr>
        <p:spPr>
          <a:xfrm>
            <a:off x="4354214" y="2556807"/>
            <a:ext cx="3446540" cy="1477328"/>
          </a:xfrm>
          <a:prstGeom prst="rect">
            <a:avLst/>
          </a:prstGeom>
          <a:noFill/>
        </p:spPr>
        <p:txBody>
          <a:bodyPr wrap="square">
            <a:spAutoFit/>
          </a:bodyPr>
          <a:lstStyle/>
          <a:p>
            <a:r>
              <a:rPr lang="en-GB" dirty="0">
                <a:latin typeface="Segoe UI Variable Text" pitchFamily="2" charset="0"/>
              </a:rPr>
              <a:t>PC Gamer targets a specific niche audience of people interested in computer gaming, gaming hardware, and esports news.</a:t>
            </a:r>
          </a:p>
        </p:txBody>
      </p:sp>
      <p:sp>
        <p:nvSpPr>
          <p:cNvPr id="33" name="TextBox 32">
            <a:extLst>
              <a:ext uri="{FF2B5EF4-FFF2-40B4-BE49-F238E27FC236}">
                <a16:creationId xmlns:a16="http://schemas.microsoft.com/office/drawing/2014/main" id="{81E98613-353D-6269-C7A5-3D9FE7D374B3}"/>
              </a:ext>
            </a:extLst>
          </p:cNvPr>
          <p:cNvSpPr txBox="1"/>
          <p:nvPr/>
        </p:nvSpPr>
        <p:spPr>
          <a:xfrm>
            <a:off x="4314132" y="4075423"/>
            <a:ext cx="3296343" cy="1477328"/>
          </a:xfrm>
          <a:prstGeom prst="rect">
            <a:avLst/>
          </a:prstGeom>
          <a:noFill/>
        </p:spPr>
        <p:txBody>
          <a:bodyPr wrap="square">
            <a:spAutoFit/>
          </a:bodyPr>
          <a:lstStyle/>
          <a:p>
            <a:r>
              <a:rPr lang="en-GB" dirty="0">
                <a:latin typeface="Segoe UI Variable Text" pitchFamily="2" charset="0"/>
              </a:rPr>
              <a:t>The magazine uses detailed screenshots, colourful layouts, professional photography, and attractive graphic design to engage readers.</a:t>
            </a:r>
          </a:p>
        </p:txBody>
      </p:sp>
      <p:sp>
        <p:nvSpPr>
          <p:cNvPr id="35" name="TextBox 34">
            <a:extLst>
              <a:ext uri="{FF2B5EF4-FFF2-40B4-BE49-F238E27FC236}">
                <a16:creationId xmlns:a16="http://schemas.microsoft.com/office/drawing/2014/main" id="{1E304250-7B1A-4D28-016B-EEF7F6FDEBF1}"/>
              </a:ext>
            </a:extLst>
          </p:cNvPr>
          <p:cNvSpPr txBox="1"/>
          <p:nvPr/>
        </p:nvSpPr>
        <p:spPr>
          <a:xfrm>
            <a:off x="4932523" y="5768792"/>
            <a:ext cx="6129336" cy="923330"/>
          </a:xfrm>
          <a:prstGeom prst="rect">
            <a:avLst/>
          </a:prstGeom>
          <a:noFill/>
        </p:spPr>
        <p:txBody>
          <a:bodyPr wrap="square">
            <a:spAutoFit/>
          </a:bodyPr>
          <a:lstStyle/>
          <a:p>
            <a:r>
              <a:rPr lang="en-GB" dirty="0">
                <a:latin typeface="Segoe UI Variable Text" pitchFamily="2" charset="0"/>
              </a:rPr>
              <a:t>PC Gamer contains adverts for gaming equipment, software, and new game releases, while also offering monthly subscriptions for print and digital editions.</a:t>
            </a:r>
          </a:p>
        </p:txBody>
      </p:sp>
      <p:cxnSp>
        <p:nvCxnSpPr>
          <p:cNvPr id="36" name="Straight Arrow Connector 35">
            <a:extLst>
              <a:ext uri="{FF2B5EF4-FFF2-40B4-BE49-F238E27FC236}">
                <a16:creationId xmlns:a16="http://schemas.microsoft.com/office/drawing/2014/main" id="{6DACA04B-9E98-A7F6-AB17-4F66EA6518FA}"/>
              </a:ext>
            </a:extLst>
          </p:cNvPr>
          <p:cNvCxnSpPr>
            <a:cxnSpLocks/>
          </p:cNvCxnSpPr>
          <p:nvPr/>
        </p:nvCxnSpPr>
        <p:spPr>
          <a:xfrm flipH="1">
            <a:off x="7610475" y="2924175"/>
            <a:ext cx="723900" cy="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40" name="Straight Arrow Connector 39">
            <a:extLst>
              <a:ext uri="{FF2B5EF4-FFF2-40B4-BE49-F238E27FC236}">
                <a16:creationId xmlns:a16="http://schemas.microsoft.com/office/drawing/2014/main" id="{2DE7EBEB-5A31-6FB0-063B-50A5F76E85D1}"/>
              </a:ext>
            </a:extLst>
          </p:cNvPr>
          <p:cNvCxnSpPr>
            <a:cxnSpLocks/>
          </p:cNvCxnSpPr>
          <p:nvPr/>
        </p:nvCxnSpPr>
        <p:spPr>
          <a:xfrm flipH="1">
            <a:off x="7610475" y="4437936"/>
            <a:ext cx="819150" cy="180975"/>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43" name="Straight Arrow Connector 42">
            <a:extLst>
              <a:ext uri="{FF2B5EF4-FFF2-40B4-BE49-F238E27FC236}">
                <a16:creationId xmlns:a16="http://schemas.microsoft.com/office/drawing/2014/main" id="{C12735CE-27E6-5987-1EC1-FC984418BEB1}"/>
              </a:ext>
            </a:extLst>
          </p:cNvPr>
          <p:cNvCxnSpPr>
            <a:cxnSpLocks/>
          </p:cNvCxnSpPr>
          <p:nvPr/>
        </p:nvCxnSpPr>
        <p:spPr>
          <a:xfrm flipH="1">
            <a:off x="8211784" y="5276850"/>
            <a:ext cx="436916" cy="49194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294573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CD360-7A1F-635B-F94A-BC35941A1A5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3B54317-D3AD-B78D-A1EE-3AF80E448216}"/>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Newspaper industry</a:t>
            </a:r>
          </a:p>
        </p:txBody>
      </p:sp>
      <p:sp>
        <p:nvSpPr>
          <p:cNvPr id="4" name="Rectangle 3">
            <a:extLst>
              <a:ext uri="{FF2B5EF4-FFF2-40B4-BE49-F238E27FC236}">
                <a16:creationId xmlns:a16="http://schemas.microsoft.com/office/drawing/2014/main" id="{249CCABA-AE0B-22C7-9CCC-D3D29BA90276}"/>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ADBA9A46-619B-B427-BD57-3325BC7717F0}"/>
              </a:ext>
            </a:extLst>
          </p:cNvPr>
          <p:cNvSpPr txBox="1"/>
          <p:nvPr/>
        </p:nvSpPr>
        <p:spPr>
          <a:xfrm>
            <a:off x="241264" y="1076889"/>
            <a:ext cx="5748056" cy="1661993"/>
          </a:xfrm>
          <a:prstGeom prst="rect">
            <a:avLst/>
          </a:prstGeom>
          <a:noFill/>
        </p:spPr>
        <p:txBody>
          <a:bodyPr wrap="square">
            <a:spAutoFit/>
          </a:bodyPr>
          <a:lstStyle/>
          <a:p>
            <a:r>
              <a:rPr lang="en-GB" sz="2400" b="1" dirty="0">
                <a:latin typeface="Segoe UI Variable Text" pitchFamily="2" charset="0"/>
              </a:rPr>
              <a:t>What is meant by the newspaper industry?</a:t>
            </a:r>
          </a:p>
          <a:p>
            <a:endParaRPr lang="en-GB" dirty="0">
              <a:latin typeface="Segoe UI Variable Text" pitchFamily="2" charset="0"/>
            </a:endParaRPr>
          </a:p>
          <a:p>
            <a:r>
              <a:rPr lang="en-GB" dirty="0">
                <a:latin typeface="Segoe UI Variable Text" pitchFamily="2" charset="0"/>
              </a:rPr>
              <a:t>Newspapers provide news, current events, and opinions in print and online formats.</a:t>
            </a:r>
          </a:p>
        </p:txBody>
      </p:sp>
      <p:pic>
        <p:nvPicPr>
          <p:cNvPr id="32" name="Picture 31">
            <a:extLst>
              <a:ext uri="{FF2B5EF4-FFF2-40B4-BE49-F238E27FC236}">
                <a16:creationId xmlns:a16="http://schemas.microsoft.com/office/drawing/2014/main" id="{E8161A6B-D157-C2B6-F960-FA5A8FBF2D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87090B46-4C6C-8F65-5FB1-C0A80C21BAED}"/>
              </a:ext>
            </a:extLst>
          </p:cNvPr>
          <p:cNvSpPr txBox="1"/>
          <p:nvPr/>
        </p:nvSpPr>
        <p:spPr>
          <a:xfrm>
            <a:off x="224790" y="2798501"/>
            <a:ext cx="3770667" cy="1815882"/>
          </a:xfrm>
          <a:prstGeom prst="rect">
            <a:avLst/>
          </a:prstGeom>
          <a:noFill/>
        </p:spPr>
        <p:txBody>
          <a:bodyPr wrap="square">
            <a:spAutoFit/>
          </a:bodyPr>
          <a:lstStyle/>
          <a:p>
            <a:r>
              <a:rPr lang="en-GB" sz="2000" b="1" dirty="0">
                <a:latin typeface="Segoe UI Variable Text" pitchFamily="2" charset="0"/>
              </a:rPr>
              <a:t>Key industry features</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Daily or weekly publication </a:t>
            </a:r>
          </a:p>
          <a:p>
            <a:pPr marL="285750" lvl="0" indent="-285750">
              <a:buFont typeface="Arial" panose="020B0604020202020204" pitchFamily="34" charset="0"/>
              <a:buChar char="•"/>
            </a:pPr>
            <a:r>
              <a:rPr lang="en-GB" dirty="0">
                <a:latin typeface="Segoe UI Variable Text" pitchFamily="2" charset="0"/>
              </a:rPr>
              <a:t>Focus on current affairs </a:t>
            </a:r>
          </a:p>
          <a:p>
            <a:pPr marL="285750" lvl="0" indent="-285750">
              <a:buFont typeface="Arial" panose="020B0604020202020204" pitchFamily="34" charset="0"/>
              <a:buChar char="•"/>
            </a:pPr>
            <a:r>
              <a:rPr lang="en-GB" dirty="0">
                <a:latin typeface="Segoe UI Variable Text" pitchFamily="2" charset="0"/>
              </a:rPr>
              <a:t>Can be broadsheet (serious) or tabloid (sensational) </a:t>
            </a:r>
          </a:p>
        </p:txBody>
      </p:sp>
      <p:pic>
        <p:nvPicPr>
          <p:cNvPr id="16" name="Graphic 15" descr="Thumbs up sign with solid fill">
            <a:extLst>
              <a:ext uri="{FF2B5EF4-FFF2-40B4-BE49-F238E27FC236}">
                <a16:creationId xmlns:a16="http://schemas.microsoft.com/office/drawing/2014/main" id="{B9E1D4EC-21D1-FA0C-3FF1-10148374D16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3372F855-0D5B-488F-65AB-1A204CC9A847}"/>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7" name="TextBox 6">
            <a:extLst>
              <a:ext uri="{FF2B5EF4-FFF2-40B4-BE49-F238E27FC236}">
                <a16:creationId xmlns:a16="http://schemas.microsoft.com/office/drawing/2014/main" id="{0886D78A-3165-30B1-4C72-B08A00369061}"/>
              </a:ext>
            </a:extLst>
          </p:cNvPr>
          <p:cNvSpPr txBox="1"/>
          <p:nvPr/>
        </p:nvSpPr>
        <p:spPr>
          <a:xfrm>
            <a:off x="264740" y="4675939"/>
            <a:ext cx="3770667" cy="1785104"/>
          </a:xfrm>
          <a:prstGeom prst="rect">
            <a:avLst/>
          </a:prstGeom>
          <a:noFill/>
        </p:spPr>
        <p:txBody>
          <a:bodyPr wrap="square">
            <a:spAutoFit/>
          </a:bodyPr>
          <a:lstStyle/>
          <a:p>
            <a:r>
              <a:rPr lang="en-GB" sz="2000" b="1" dirty="0">
                <a:latin typeface="Segoe UI Variable Text" pitchFamily="2" charset="0"/>
              </a:rPr>
              <a:t>Specialist providers</a:t>
            </a:r>
          </a:p>
          <a:p>
            <a:pPr marL="285750" indent="-285750">
              <a:buFont typeface="Arial" panose="020B0604020202020204" pitchFamily="34" charset="0"/>
              <a:buChar char="•"/>
            </a:pPr>
            <a:endParaRPr lang="en-GB"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News UK (The Times, The Sun) </a:t>
            </a:r>
          </a:p>
          <a:p>
            <a:pPr marL="285750" lvl="0" indent="-285750">
              <a:buFont typeface="Arial" panose="020B0604020202020204" pitchFamily="34" charset="0"/>
              <a:buChar char="•"/>
            </a:pPr>
            <a:r>
              <a:rPr lang="en-GB" dirty="0">
                <a:latin typeface="Segoe UI Variable Text" pitchFamily="2" charset="0"/>
              </a:rPr>
              <a:t>DMG Media (Daily Mail) </a:t>
            </a:r>
          </a:p>
          <a:p>
            <a:pPr marL="285750" lvl="0" indent="-285750">
              <a:buFont typeface="Arial" panose="020B0604020202020204" pitchFamily="34" charset="0"/>
              <a:buChar char="•"/>
            </a:pPr>
            <a:r>
              <a:rPr lang="en-GB" dirty="0">
                <a:latin typeface="Segoe UI Variable Text" pitchFamily="2" charset="0"/>
              </a:rPr>
              <a:t>Guardian Media Group (The Guardian)</a:t>
            </a:r>
          </a:p>
        </p:txBody>
      </p:sp>
      <p:pic>
        <p:nvPicPr>
          <p:cNvPr id="13" name="Picture 12">
            <a:extLst>
              <a:ext uri="{FF2B5EF4-FFF2-40B4-BE49-F238E27FC236}">
                <a16:creationId xmlns:a16="http://schemas.microsoft.com/office/drawing/2014/main" id="{3D3416AE-CB78-8AEB-65A1-B5DC59906F86}"/>
              </a:ext>
            </a:extLst>
          </p:cNvPr>
          <p:cNvPicPr>
            <a:picLocks noChangeAspect="1"/>
          </p:cNvPicPr>
          <p:nvPr/>
        </p:nvPicPr>
        <p:blipFill>
          <a:blip r:embed="rId5"/>
          <a:stretch>
            <a:fillRect/>
          </a:stretch>
        </p:blipFill>
        <p:spPr>
          <a:xfrm>
            <a:off x="8196545" y="1809287"/>
            <a:ext cx="2704881" cy="3429000"/>
          </a:xfrm>
          <a:prstGeom prst="rect">
            <a:avLst/>
          </a:prstGeom>
        </p:spPr>
      </p:pic>
      <p:sp>
        <p:nvSpPr>
          <p:cNvPr id="14" name="TextBox 13">
            <a:extLst>
              <a:ext uri="{FF2B5EF4-FFF2-40B4-BE49-F238E27FC236}">
                <a16:creationId xmlns:a16="http://schemas.microsoft.com/office/drawing/2014/main" id="{CEE8E293-8C4F-B0B1-3EB6-43070FC6BCA1}"/>
              </a:ext>
            </a:extLst>
          </p:cNvPr>
          <p:cNvSpPr txBox="1"/>
          <p:nvPr/>
        </p:nvSpPr>
        <p:spPr>
          <a:xfrm>
            <a:off x="4522470" y="2639282"/>
            <a:ext cx="2933700" cy="1200329"/>
          </a:xfrm>
          <a:prstGeom prst="rect">
            <a:avLst/>
          </a:prstGeom>
          <a:noFill/>
        </p:spPr>
        <p:txBody>
          <a:bodyPr wrap="square">
            <a:spAutoFit/>
          </a:bodyPr>
          <a:lstStyle/>
          <a:p>
            <a:r>
              <a:rPr lang="en-GB" dirty="0">
                <a:latin typeface="Segoe UI Variable Text" pitchFamily="2" charset="0"/>
              </a:rPr>
              <a:t>The Guardian is published daily, providing readers with regular updates on news and events.</a:t>
            </a:r>
          </a:p>
        </p:txBody>
      </p:sp>
      <p:sp>
        <p:nvSpPr>
          <p:cNvPr id="15" name="TextBox 14">
            <a:extLst>
              <a:ext uri="{FF2B5EF4-FFF2-40B4-BE49-F238E27FC236}">
                <a16:creationId xmlns:a16="http://schemas.microsoft.com/office/drawing/2014/main" id="{68B098B9-0D73-62BC-89EC-C6593A795116}"/>
              </a:ext>
            </a:extLst>
          </p:cNvPr>
          <p:cNvSpPr txBox="1"/>
          <p:nvPr/>
        </p:nvSpPr>
        <p:spPr>
          <a:xfrm>
            <a:off x="5767061" y="5402004"/>
            <a:ext cx="5251459" cy="1477328"/>
          </a:xfrm>
          <a:prstGeom prst="rect">
            <a:avLst/>
          </a:prstGeom>
          <a:noFill/>
        </p:spPr>
        <p:txBody>
          <a:bodyPr wrap="square">
            <a:spAutoFit/>
          </a:bodyPr>
          <a:lstStyle/>
          <a:p>
            <a:r>
              <a:rPr lang="en-GB" dirty="0">
                <a:latin typeface="Segoe UI Variable Text" pitchFamily="2" charset="0"/>
              </a:rPr>
              <a:t>The Guardian is considered a broadsheet-style newspaper with detailed reporting and serious analysis, while The Sun is a tabloid that uses shorter articles, bold headlines, celebrity gossip, and sensational stories.</a:t>
            </a:r>
          </a:p>
        </p:txBody>
      </p:sp>
      <p:sp>
        <p:nvSpPr>
          <p:cNvPr id="18" name="TextBox 17">
            <a:extLst>
              <a:ext uri="{FF2B5EF4-FFF2-40B4-BE49-F238E27FC236}">
                <a16:creationId xmlns:a16="http://schemas.microsoft.com/office/drawing/2014/main" id="{4BF6AEFF-1A51-640F-B14A-9C63B4323694}"/>
              </a:ext>
            </a:extLst>
          </p:cNvPr>
          <p:cNvSpPr txBox="1"/>
          <p:nvPr/>
        </p:nvSpPr>
        <p:spPr>
          <a:xfrm>
            <a:off x="4532025" y="3928959"/>
            <a:ext cx="2829253" cy="1477328"/>
          </a:xfrm>
          <a:prstGeom prst="rect">
            <a:avLst/>
          </a:prstGeom>
          <a:noFill/>
        </p:spPr>
        <p:txBody>
          <a:bodyPr wrap="square">
            <a:spAutoFit/>
          </a:bodyPr>
          <a:lstStyle/>
          <a:p>
            <a:r>
              <a:rPr lang="en-GB" dirty="0">
                <a:latin typeface="Segoe UI Variable Text" pitchFamily="2" charset="0"/>
              </a:rPr>
              <a:t>They report on current affairs such as politics, world events, sport, entertainment, and social issues.</a:t>
            </a:r>
          </a:p>
        </p:txBody>
      </p:sp>
      <p:cxnSp>
        <p:nvCxnSpPr>
          <p:cNvPr id="19" name="Straight Arrow Connector 18">
            <a:extLst>
              <a:ext uri="{FF2B5EF4-FFF2-40B4-BE49-F238E27FC236}">
                <a16:creationId xmlns:a16="http://schemas.microsoft.com/office/drawing/2014/main" id="{E5C79CC0-F71A-9554-7E81-3587E33B8769}"/>
              </a:ext>
            </a:extLst>
          </p:cNvPr>
          <p:cNvCxnSpPr/>
          <p:nvPr/>
        </p:nvCxnSpPr>
        <p:spPr>
          <a:xfrm flipH="1">
            <a:off x="7011578" y="3228975"/>
            <a:ext cx="941797" cy="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6AF1C6E5-B306-4C8D-70F8-3D774C9F3528}"/>
              </a:ext>
            </a:extLst>
          </p:cNvPr>
          <p:cNvCxnSpPr>
            <a:cxnSpLocks/>
          </p:cNvCxnSpPr>
          <p:nvPr/>
        </p:nvCxnSpPr>
        <p:spPr>
          <a:xfrm flipH="1">
            <a:off x="7482476" y="3979044"/>
            <a:ext cx="882326" cy="276051"/>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AC1807E8-1FFF-B0FB-3999-D565951BD202}"/>
              </a:ext>
            </a:extLst>
          </p:cNvPr>
          <p:cNvCxnSpPr>
            <a:cxnSpLocks/>
          </p:cNvCxnSpPr>
          <p:nvPr/>
        </p:nvCxnSpPr>
        <p:spPr>
          <a:xfrm flipH="1">
            <a:off x="9036273" y="4732445"/>
            <a:ext cx="113318" cy="722883"/>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599E0DE7-8D7D-ED80-2B1C-F6AE0EA9D8F7}"/>
              </a:ext>
            </a:extLst>
          </p:cNvPr>
          <p:cNvSpPr txBox="1"/>
          <p:nvPr/>
        </p:nvSpPr>
        <p:spPr>
          <a:xfrm>
            <a:off x="7800754" y="1196825"/>
            <a:ext cx="3549683" cy="646331"/>
          </a:xfrm>
          <a:prstGeom prst="rect">
            <a:avLst/>
          </a:prstGeom>
          <a:noFill/>
        </p:spPr>
        <p:txBody>
          <a:bodyPr wrap="square">
            <a:spAutoFit/>
          </a:bodyPr>
          <a:lstStyle/>
          <a:p>
            <a:pPr algn="ctr"/>
            <a:r>
              <a:rPr lang="en-GB" sz="1800" b="1" dirty="0">
                <a:latin typeface="Segoe UI Variable Text" pitchFamily="2" charset="0"/>
              </a:rPr>
              <a:t>Learning in Context: The Guardian</a:t>
            </a:r>
          </a:p>
        </p:txBody>
      </p:sp>
      <p:cxnSp>
        <p:nvCxnSpPr>
          <p:cNvPr id="26" name="Straight Connector 25">
            <a:extLst>
              <a:ext uri="{FF2B5EF4-FFF2-40B4-BE49-F238E27FC236}">
                <a16:creationId xmlns:a16="http://schemas.microsoft.com/office/drawing/2014/main" id="{A0AB76B5-8522-263B-E62D-FB9425140DBD}"/>
              </a:ext>
            </a:extLst>
          </p:cNvPr>
          <p:cNvCxnSpPr>
            <a:cxnSpLocks/>
          </p:cNvCxnSpPr>
          <p:nvPr/>
        </p:nvCxnSpPr>
        <p:spPr>
          <a:xfrm>
            <a:off x="4156710" y="2798501"/>
            <a:ext cx="0" cy="390044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07851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ECE6-9CB8-87B2-9243-A131F826E72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C63EBC6-4301-1BAD-3DDD-456C8AAEA0BE}"/>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Television industry</a:t>
            </a:r>
          </a:p>
        </p:txBody>
      </p:sp>
      <p:sp>
        <p:nvSpPr>
          <p:cNvPr id="4" name="Rectangle 3">
            <a:extLst>
              <a:ext uri="{FF2B5EF4-FFF2-40B4-BE49-F238E27FC236}">
                <a16:creationId xmlns:a16="http://schemas.microsoft.com/office/drawing/2014/main" id="{9ABA57AC-C94B-7643-94D9-CED1FA8CFBF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FBBB3B16-0195-629E-8289-215D31EE02F1}"/>
              </a:ext>
            </a:extLst>
          </p:cNvPr>
          <p:cNvSpPr txBox="1"/>
          <p:nvPr/>
        </p:nvSpPr>
        <p:spPr>
          <a:xfrm>
            <a:off x="241264" y="1076889"/>
            <a:ext cx="7588286" cy="1292662"/>
          </a:xfrm>
          <a:prstGeom prst="rect">
            <a:avLst/>
          </a:prstGeom>
          <a:noFill/>
        </p:spPr>
        <p:txBody>
          <a:bodyPr wrap="square">
            <a:spAutoFit/>
          </a:bodyPr>
          <a:lstStyle/>
          <a:p>
            <a:r>
              <a:rPr lang="en-GB" sz="2400" b="1" dirty="0">
                <a:latin typeface="Segoe UI Variable Text" pitchFamily="2" charset="0"/>
              </a:rPr>
              <a:t>What is meant by the television industry?</a:t>
            </a:r>
          </a:p>
          <a:p>
            <a:endParaRPr lang="en-GB" dirty="0">
              <a:latin typeface="Segoe UI Variable Text" pitchFamily="2" charset="0"/>
            </a:endParaRPr>
          </a:p>
          <a:p>
            <a:r>
              <a:rPr lang="en-GB" dirty="0">
                <a:latin typeface="Segoe UI Variable Text" pitchFamily="2" charset="0"/>
              </a:rPr>
              <a:t>Television delivers audio-visual content such as shows, news, and documentaries via broadcast </a:t>
            </a:r>
            <a:r>
              <a:rPr lang="en-GB" b="1" dirty="0">
                <a:latin typeface="Segoe UI Variable Text" pitchFamily="2" charset="0"/>
              </a:rPr>
              <a:t>or</a:t>
            </a:r>
            <a:r>
              <a:rPr lang="en-GB" dirty="0">
                <a:latin typeface="Segoe UI Variable Text" pitchFamily="2" charset="0"/>
              </a:rPr>
              <a:t> streaming.</a:t>
            </a:r>
          </a:p>
        </p:txBody>
      </p:sp>
      <p:pic>
        <p:nvPicPr>
          <p:cNvPr id="32" name="Picture 31">
            <a:extLst>
              <a:ext uri="{FF2B5EF4-FFF2-40B4-BE49-F238E27FC236}">
                <a16:creationId xmlns:a16="http://schemas.microsoft.com/office/drawing/2014/main" id="{BBE2BE7B-BC57-A713-589F-2C0317B116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F9A94B2B-80E5-1EC9-F81A-73DEA4942489}"/>
              </a:ext>
            </a:extLst>
          </p:cNvPr>
          <p:cNvSpPr txBox="1"/>
          <p:nvPr/>
        </p:nvSpPr>
        <p:spPr>
          <a:xfrm>
            <a:off x="209551" y="2526030"/>
            <a:ext cx="3770667" cy="2092881"/>
          </a:xfrm>
          <a:prstGeom prst="rect">
            <a:avLst/>
          </a:prstGeom>
          <a:noFill/>
        </p:spPr>
        <p:txBody>
          <a:bodyPr wrap="square">
            <a:spAutoFit/>
          </a:bodyPr>
          <a:lstStyle/>
          <a:p>
            <a:r>
              <a:rPr lang="en-GB" sz="2000" b="1" dirty="0">
                <a:latin typeface="Segoe UI Variable Text" pitchFamily="2" charset="0"/>
              </a:rPr>
              <a:t>Key industry features</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Scheduled programming or on-demand streaming </a:t>
            </a:r>
          </a:p>
          <a:p>
            <a:pPr marL="285750" lvl="0" indent="-285750">
              <a:buFont typeface="Arial" panose="020B0604020202020204" pitchFamily="34" charset="0"/>
              <a:buChar char="•"/>
            </a:pPr>
            <a:r>
              <a:rPr lang="en-GB" dirty="0">
                <a:latin typeface="Segoe UI Variable Text" pitchFamily="2" charset="0"/>
              </a:rPr>
              <a:t>Wide audiences </a:t>
            </a:r>
          </a:p>
          <a:p>
            <a:pPr marL="285750" lvl="0" indent="-285750">
              <a:buFont typeface="Arial" panose="020B0604020202020204" pitchFamily="34" charset="0"/>
              <a:buChar char="•"/>
            </a:pPr>
            <a:r>
              <a:rPr lang="en-GB" dirty="0">
                <a:latin typeface="Segoe UI Variable Text" pitchFamily="2" charset="0"/>
              </a:rPr>
              <a:t>Funded by ads, subscriptions, or licences </a:t>
            </a:r>
          </a:p>
        </p:txBody>
      </p:sp>
      <p:pic>
        <p:nvPicPr>
          <p:cNvPr id="16" name="Graphic 15" descr="Thumbs up sign with solid fill">
            <a:extLst>
              <a:ext uri="{FF2B5EF4-FFF2-40B4-BE49-F238E27FC236}">
                <a16:creationId xmlns:a16="http://schemas.microsoft.com/office/drawing/2014/main" id="{5156BA97-F476-6F4C-0D64-9822F750CA6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9B4EA595-315E-3179-DA3D-96A148D8BF2E}"/>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7" name="TextBox 6">
            <a:extLst>
              <a:ext uri="{FF2B5EF4-FFF2-40B4-BE49-F238E27FC236}">
                <a16:creationId xmlns:a16="http://schemas.microsoft.com/office/drawing/2014/main" id="{4A2BA0FE-D1B6-1965-CFD4-D1692918AA61}"/>
              </a:ext>
            </a:extLst>
          </p:cNvPr>
          <p:cNvSpPr txBox="1"/>
          <p:nvPr/>
        </p:nvSpPr>
        <p:spPr>
          <a:xfrm>
            <a:off x="264740" y="4675939"/>
            <a:ext cx="3770667" cy="1508105"/>
          </a:xfrm>
          <a:prstGeom prst="rect">
            <a:avLst/>
          </a:prstGeom>
          <a:noFill/>
        </p:spPr>
        <p:txBody>
          <a:bodyPr wrap="square">
            <a:spAutoFit/>
          </a:bodyPr>
          <a:lstStyle/>
          <a:p>
            <a:r>
              <a:rPr lang="en-GB" sz="2000" b="1" dirty="0">
                <a:latin typeface="Segoe UI Variable Text" pitchFamily="2" charset="0"/>
              </a:rPr>
              <a:t>Specialist providers</a:t>
            </a:r>
          </a:p>
          <a:p>
            <a:pPr marL="285750" indent="-285750">
              <a:buFont typeface="Arial" panose="020B0604020202020204" pitchFamily="34" charset="0"/>
              <a:buChar char="•"/>
            </a:pPr>
            <a:endParaRPr lang="en-GB"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BBC </a:t>
            </a:r>
          </a:p>
          <a:p>
            <a:pPr marL="285750" lvl="0" indent="-285750">
              <a:buFont typeface="Arial" panose="020B0604020202020204" pitchFamily="34" charset="0"/>
              <a:buChar char="•"/>
            </a:pPr>
            <a:r>
              <a:rPr lang="en-GB" dirty="0">
                <a:latin typeface="Segoe UI Variable Text" pitchFamily="2" charset="0"/>
              </a:rPr>
              <a:t>ITV </a:t>
            </a:r>
          </a:p>
          <a:p>
            <a:pPr marL="285750" lvl="0" indent="-285750">
              <a:buFont typeface="Arial" panose="020B0604020202020204" pitchFamily="34" charset="0"/>
              <a:buChar char="•"/>
            </a:pPr>
            <a:r>
              <a:rPr lang="en-GB" dirty="0">
                <a:latin typeface="Segoe UI Variable Text" pitchFamily="2" charset="0"/>
              </a:rPr>
              <a:t>Netflix</a:t>
            </a:r>
          </a:p>
        </p:txBody>
      </p:sp>
      <p:pic>
        <p:nvPicPr>
          <p:cNvPr id="8" name="Picture 7">
            <a:extLst>
              <a:ext uri="{FF2B5EF4-FFF2-40B4-BE49-F238E27FC236}">
                <a16:creationId xmlns:a16="http://schemas.microsoft.com/office/drawing/2014/main" id="{414BAB6F-72F2-E434-8303-ACF44A5E6CFE}"/>
              </a:ext>
            </a:extLst>
          </p:cNvPr>
          <p:cNvPicPr>
            <a:picLocks noChangeAspect="1"/>
          </p:cNvPicPr>
          <p:nvPr/>
        </p:nvPicPr>
        <p:blipFill>
          <a:blip r:embed="rId5"/>
          <a:stretch>
            <a:fillRect/>
          </a:stretch>
        </p:blipFill>
        <p:spPr>
          <a:xfrm>
            <a:off x="7901342" y="1945127"/>
            <a:ext cx="3449095" cy="3028950"/>
          </a:xfrm>
          <a:prstGeom prst="rect">
            <a:avLst/>
          </a:prstGeom>
        </p:spPr>
      </p:pic>
      <p:sp>
        <p:nvSpPr>
          <p:cNvPr id="10" name="TextBox 9">
            <a:extLst>
              <a:ext uri="{FF2B5EF4-FFF2-40B4-BE49-F238E27FC236}">
                <a16:creationId xmlns:a16="http://schemas.microsoft.com/office/drawing/2014/main" id="{081962D5-56A6-1AF9-0F39-FED628FE6F6A}"/>
              </a:ext>
            </a:extLst>
          </p:cNvPr>
          <p:cNvSpPr txBox="1"/>
          <p:nvPr/>
        </p:nvSpPr>
        <p:spPr>
          <a:xfrm>
            <a:off x="4522470" y="2639282"/>
            <a:ext cx="2933700" cy="1477328"/>
          </a:xfrm>
          <a:prstGeom prst="rect">
            <a:avLst/>
          </a:prstGeom>
          <a:noFill/>
        </p:spPr>
        <p:txBody>
          <a:bodyPr wrap="square">
            <a:spAutoFit/>
          </a:bodyPr>
          <a:lstStyle/>
          <a:p>
            <a:r>
              <a:rPr lang="en-GB" dirty="0">
                <a:latin typeface="Segoe UI Variable Text" pitchFamily="2" charset="0"/>
              </a:rPr>
              <a:t>Netflix uses on-demand streaming, allowing viewers to watch programmes whenever they want.</a:t>
            </a:r>
          </a:p>
        </p:txBody>
      </p:sp>
      <p:sp>
        <p:nvSpPr>
          <p:cNvPr id="13" name="TextBox 12">
            <a:extLst>
              <a:ext uri="{FF2B5EF4-FFF2-40B4-BE49-F238E27FC236}">
                <a16:creationId xmlns:a16="http://schemas.microsoft.com/office/drawing/2014/main" id="{6C5630BF-B8F6-5A7F-4873-019B5121E048}"/>
              </a:ext>
            </a:extLst>
          </p:cNvPr>
          <p:cNvSpPr txBox="1"/>
          <p:nvPr/>
        </p:nvSpPr>
        <p:spPr>
          <a:xfrm>
            <a:off x="7749391" y="5722379"/>
            <a:ext cx="3064668" cy="923330"/>
          </a:xfrm>
          <a:prstGeom prst="rect">
            <a:avLst/>
          </a:prstGeom>
          <a:noFill/>
        </p:spPr>
        <p:txBody>
          <a:bodyPr wrap="square">
            <a:spAutoFit/>
          </a:bodyPr>
          <a:lstStyle/>
          <a:p>
            <a:r>
              <a:rPr lang="en-GB" dirty="0">
                <a:latin typeface="Segoe UI Variable Text" pitchFamily="2" charset="0"/>
              </a:rPr>
              <a:t>Netflix streams content globally to millions of subscribers.</a:t>
            </a:r>
          </a:p>
        </p:txBody>
      </p:sp>
      <p:sp>
        <p:nvSpPr>
          <p:cNvPr id="15" name="TextBox 14">
            <a:extLst>
              <a:ext uri="{FF2B5EF4-FFF2-40B4-BE49-F238E27FC236}">
                <a16:creationId xmlns:a16="http://schemas.microsoft.com/office/drawing/2014/main" id="{783B03E2-9A27-7D79-ADB7-051DC8404731}"/>
              </a:ext>
            </a:extLst>
          </p:cNvPr>
          <p:cNvSpPr txBox="1"/>
          <p:nvPr/>
        </p:nvSpPr>
        <p:spPr>
          <a:xfrm>
            <a:off x="4522470" y="4618911"/>
            <a:ext cx="2829253" cy="1477328"/>
          </a:xfrm>
          <a:prstGeom prst="rect">
            <a:avLst/>
          </a:prstGeom>
          <a:noFill/>
        </p:spPr>
        <p:txBody>
          <a:bodyPr wrap="square">
            <a:spAutoFit/>
          </a:bodyPr>
          <a:lstStyle/>
          <a:p>
            <a:r>
              <a:rPr lang="en-GB" dirty="0">
                <a:latin typeface="Segoe UI Variable Text" pitchFamily="2" charset="0"/>
              </a:rPr>
              <a:t>Netflix is funded through monthly subscriptions and also offers an ad-supported subscription tier in some countries.</a:t>
            </a:r>
          </a:p>
        </p:txBody>
      </p:sp>
      <p:cxnSp>
        <p:nvCxnSpPr>
          <p:cNvPr id="19" name="Straight Arrow Connector 18">
            <a:extLst>
              <a:ext uri="{FF2B5EF4-FFF2-40B4-BE49-F238E27FC236}">
                <a16:creationId xmlns:a16="http://schemas.microsoft.com/office/drawing/2014/main" id="{54C9851A-1D80-A2ED-CBB5-BB1D88DA1583}"/>
              </a:ext>
            </a:extLst>
          </p:cNvPr>
          <p:cNvCxnSpPr/>
          <p:nvPr/>
        </p:nvCxnSpPr>
        <p:spPr>
          <a:xfrm flipH="1">
            <a:off x="7011578" y="3228975"/>
            <a:ext cx="941797" cy="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A495FEDC-7E90-09EE-C181-35CB4AC95CD4}"/>
              </a:ext>
            </a:extLst>
          </p:cNvPr>
          <p:cNvCxnSpPr>
            <a:cxnSpLocks/>
          </p:cNvCxnSpPr>
          <p:nvPr/>
        </p:nvCxnSpPr>
        <p:spPr>
          <a:xfrm flipH="1">
            <a:off x="7121533" y="4706303"/>
            <a:ext cx="732305" cy="441164"/>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96258048-861B-F5D8-8268-B901830EFD4B}"/>
              </a:ext>
            </a:extLst>
          </p:cNvPr>
          <p:cNvCxnSpPr>
            <a:cxnSpLocks/>
          </p:cNvCxnSpPr>
          <p:nvPr/>
        </p:nvCxnSpPr>
        <p:spPr>
          <a:xfrm flipH="1">
            <a:off x="8943975" y="4926885"/>
            <a:ext cx="113318" cy="722883"/>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73653D0C-8CD7-B203-9CDA-BE91AB60AB9A}"/>
              </a:ext>
            </a:extLst>
          </p:cNvPr>
          <p:cNvSpPr txBox="1"/>
          <p:nvPr/>
        </p:nvSpPr>
        <p:spPr>
          <a:xfrm>
            <a:off x="7800754" y="1196825"/>
            <a:ext cx="3549683" cy="369332"/>
          </a:xfrm>
          <a:prstGeom prst="rect">
            <a:avLst/>
          </a:prstGeom>
          <a:noFill/>
        </p:spPr>
        <p:txBody>
          <a:bodyPr wrap="square">
            <a:spAutoFit/>
          </a:bodyPr>
          <a:lstStyle/>
          <a:p>
            <a:pPr algn="ctr"/>
            <a:r>
              <a:rPr lang="en-GB" sz="1800" b="1" dirty="0">
                <a:latin typeface="Segoe UI Variable Text" pitchFamily="2" charset="0"/>
              </a:rPr>
              <a:t>Learning in Context: Netflix</a:t>
            </a:r>
          </a:p>
        </p:txBody>
      </p:sp>
      <p:cxnSp>
        <p:nvCxnSpPr>
          <p:cNvPr id="27" name="Straight Connector 26">
            <a:extLst>
              <a:ext uri="{FF2B5EF4-FFF2-40B4-BE49-F238E27FC236}">
                <a16:creationId xmlns:a16="http://schemas.microsoft.com/office/drawing/2014/main" id="{28FB083A-CCF1-20B2-C968-B6193E8E7A09}"/>
              </a:ext>
            </a:extLst>
          </p:cNvPr>
          <p:cNvCxnSpPr>
            <a:cxnSpLocks/>
          </p:cNvCxnSpPr>
          <p:nvPr/>
        </p:nvCxnSpPr>
        <p:spPr>
          <a:xfrm>
            <a:off x="4156710" y="2526030"/>
            <a:ext cx="0" cy="417291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29136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EE2972-DA17-F5A4-9BC3-09344F9EC76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A3F5BBC-BD50-B960-B15A-53A48E8317B6}"/>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Film industry</a:t>
            </a:r>
          </a:p>
        </p:txBody>
      </p:sp>
      <p:sp>
        <p:nvSpPr>
          <p:cNvPr id="4" name="Rectangle 3">
            <a:extLst>
              <a:ext uri="{FF2B5EF4-FFF2-40B4-BE49-F238E27FC236}">
                <a16:creationId xmlns:a16="http://schemas.microsoft.com/office/drawing/2014/main" id="{57C0CDBD-2F7F-BE40-1EAF-4445EB39BA6D}"/>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C1300CB9-379C-7E75-9E07-B5377BE233EF}"/>
              </a:ext>
            </a:extLst>
          </p:cNvPr>
          <p:cNvSpPr txBox="1"/>
          <p:nvPr/>
        </p:nvSpPr>
        <p:spPr>
          <a:xfrm>
            <a:off x="241264" y="1076889"/>
            <a:ext cx="7588286" cy="1292662"/>
          </a:xfrm>
          <a:prstGeom prst="rect">
            <a:avLst/>
          </a:prstGeom>
          <a:noFill/>
        </p:spPr>
        <p:txBody>
          <a:bodyPr wrap="square">
            <a:spAutoFit/>
          </a:bodyPr>
          <a:lstStyle/>
          <a:p>
            <a:r>
              <a:rPr lang="en-GB" sz="2400" b="1" dirty="0">
                <a:latin typeface="Segoe UI Variable Text" pitchFamily="2" charset="0"/>
              </a:rPr>
              <a:t>What is meant by the film industry?</a:t>
            </a:r>
          </a:p>
          <a:p>
            <a:endParaRPr lang="en-GB" dirty="0">
              <a:latin typeface="Segoe UI Variable Text" pitchFamily="2" charset="0"/>
            </a:endParaRPr>
          </a:p>
          <a:p>
            <a:r>
              <a:rPr lang="en-GB" dirty="0">
                <a:latin typeface="Segoe UI Variable Text" pitchFamily="2" charset="0"/>
              </a:rPr>
              <a:t>The film industry produces movies for cinema release </a:t>
            </a:r>
            <a:r>
              <a:rPr lang="en-GB" b="1" dirty="0">
                <a:latin typeface="Segoe UI Variable Text" pitchFamily="2" charset="0"/>
              </a:rPr>
              <a:t>or</a:t>
            </a:r>
            <a:r>
              <a:rPr lang="en-GB" dirty="0">
                <a:latin typeface="Segoe UI Variable Text" pitchFamily="2" charset="0"/>
              </a:rPr>
              <a:t> streaming platforms.</a:t>
            </a:r>
          </a:p>
        </p:txBody>
      </p:sp>
      <p:pic>
        <p:nvPicPr>
          <p:cNvPr id="32" name="Picture 31">
            <a:extLst>
              <a:ext uri="{FF2B5EF4-FFF2-40B4-BE49-F238E27FC236}">
                <a16:creationId xmlns:a16="http://schemas.microsoft.com/office/drawing/2014/main" id="{075D78E5-D1D9-332E-9014-E9B49615E6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547FFCF-C061-DC25-3358-C95B9EAA9F2B}"/>
              </a:ext>
            </a:extLst>
          </p:cNvPr>
          <p:cNvSpPr txBox="1"/>
          <p:nvPr/>
        </p:nvSpPr>
        <p:spPr>
          <a:xfrm>
            <a:off x="209551" y="2526030"/>
            <a:ext cx="3770667" cy="1815882"/>
          </a:xfrm>
          <a:prstGeom prst="rect">
            <a:avLst/>
          </a:prstGeom>
          <a:noFill/>
        </p:spPr>
        <p:txBody>
          <a:bodyPr wrap="square">
            <a:spAutoFit/>
          </a:bodyPr>
          <a:lstStyle/>
          <a:p>
            <a:r>
              <a:rPr lang="en-GB" sz="2000" b="1" dirty="0">
                <a:latin typeface="Segoe UI Variable Text" pitchFamily="2" charset="0"/>
              </a:rPr>
              <a:t>Key industry features</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High production budgets</a:t>
            </a:r>
          </a:p>
          <a:p>
            <a:pPr marL="285750" lvl="0" indent="-285750">
              <a:buFont typeface="Arial" panose="020B0604020202020204" pitchFamily="34" charset="0"/>
              <a:buChar char="•"/>
            </a:pPr>
            <a:r>
              <a:rPr lang="en-GB" dirty="0">
                <a:latin typeface="Segoe UI Variable Text" pitchFamily="2" charset="0"/>
              </a:rPr>
              <a:t>Global audiences </a:t>
            </a:r>
          </a:p>
          <a:p>
            <a:pPr marL="285750" lvl="0" indent="-285750">
              <a:buFont typeface="Arial" panose="020B0604020202020204" pitchFamily="34" charset="0"/>
              <a:buChar char="•"/>
            </a:pPr>
            <a:r>
              <a:rPr lang="en-GB" dirty="0">
                <a:latin typeface="Segoe UI Variable Text" pitchFamily="2" charset="0"/>
              </a:rPr>
              <a:t>Distributed via cinemas and online platforms </a:t>
            </a:r>
          </a:p>
        </p:txBody>
      </p:sp>
      <p:pic>
        <p:nvPicPr>
          <p:cNvPr id="16" name="Graphic 15" descr="Thumbs up sign with solid fill">
            <a:extLst>
              <a:ext uri="{FF2B5EF4-FFF2-40B4-BE49-F238E27FC236}">
                <a16:creationId xmlns:a16="http://schemas.microsoft.com/office/drawing/2014/main" id="{257E291A-FA39-8D7A-37CA-95A0C3122BB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7811A599-7437-14F8-F644-256C786A4DA0}"/>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7" name="TextBox 6">
            <a:extLst>
              <a:ext uri="{FF2B5EF4-FFF2-40B4-BE49-F238E27FC236}">
                <a16:creationId xmlns:a16="http://schemas.microsoft.com/office/drawing/2014/main" id="{C869C54E-5E69-F3F6-A33D-9D81ADE526DE}"/>
              </a:ext>
            </a:extLst>
          </p:cNvPr>
          <p:cNvSpPr txBox="1"/>
          <p:nvPr/>
        </p:nvSpPr>
        <p:spPr>
          <a:xfrm>
            <a:off x="264740" y="4675939"/>
            <a:ext cx="3770667" cy="1508105"/>
          </a:xfrm>
          <a:prstGeom prst="rect">
            <a:avLst/>
          </a:prstGeom>
          <a:noFill/>
        </p:spPr>
        <p:txBody>
          <a:bodyPr wrap="square">
            <a:spAutoFit/>
          </a:bodyPr>
          <a:lstStyle/>
          <a:p>
            <a:r>
              <a:rPr lang="en-GB" sz="2000" b="1" dirty="0">
                <a:latin typeface="Segoe UI Variable Text" pitchFamily="2" charset="0"/>
              </a:rPr>
              <a:t>Specialist providers</a:t>
            </a:r>
          </a:p>
          <a:p>
            <a:pPr marL="285750" indent="-285750">
              <a:buFont typeface="Arial" panose="020B0604020202020204" pitchFamily="34" charset="0"/>
              <a:buChar char="•"/>
            </a:pPr>
            <a:endParaRPr lang="en-GB"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Warner Bros. </a:t>
            </a:r>
          </a:p>
          <a:p>
            <a:pPr marL="285750" lvl="0" indent="-285750">
              <a:buFont typeface="Arial" panose="020B0604020202020204" pitchFamily="34" charset="0"/>
              <a:buChar char="•"/>
            </a:pPr>
            <a:r>
              <a:rPr lang="en-GB" dirty="0">
                <a:latin typeface="Segoe UI Variable Text" pitchFamily="2" charset="0"/>
              </a:rPr>
              <a:t>Disney</a:t>
            </a:r>
          </a:p>
          <a:p>
            <a:pPr marL="285750" lvl="0" indent="-285750">
              <a:buFont typeface="Arial" panose="020B0604020202020204" pitchFamily="34" charset="0"/>
              <a:buChar char="•"/>
            </a:pPr>
            <a:r>
              <a:rPr lang="en-GB" dirty="0">
                <a:latin typeface="Segoe UI Variable Text" pitchFamily="2" charset="0"/>
              </a:rPr>
              <a:t>British Film Institute</a:t>
            </a:r>
          </a:p>
        </p:txBody>
      </p:sp>
      <p:sp>
        <p:nvSpPr>
          <p:cNvPr id="10" name="TextBox 9">
            <a:extLst>
              <a:ext uri="{FF2B5EF4-FFF2-40B4-BE49-F238E27FC236}">
                <a16:creationId xmlns:a16="http://schemas.microsoft.com/office/drawing/2014/main" id="{D1E152CB-CCFB-8C13-AEAD-A98861A7AFE1}"/>
              </a:ext>
            </a:extLst>
          </p:cNvPr>
          <p:cNvSpPr txBox="1"/>
          <p:nvPr/>
        </p:nvSpPr>
        <p:spPr>
          <a:xfrm>
            <a:off x="4471498" y="2399149"/>
            <a:ext cx="2933700" cy="2308324"/>
          </a:xfrm>
          <a:prstGeom prst="rect">
            <a:avLst/>
          </a:prstGeom>
          <a:noFill/>
        </p:spPr>
        <p:txBody>
          <a:bodyPr wrap="square">
            <a:spAutoFit/>
          </a:bodyPr>
          <a:lstStyle/>
          <a:p>
            <a:r>
              <a:rPr lang="en-GB" dirty="0">
                <a:latin typeface="Segoe UI Variable Text" pitchFamily="2" charset="0"/>
              </a:rPr>
              <a:t>Avatar: The Way of Water had an extremely high production budget, with large amounts spent on CGI, motion capture technology, special effects, actors, and worldwide marketing.</a:t>
            </a:r>
          </a:p>
        </p:txBody>
      </p:sp>
      <p:sp>
        <p:nvSpPr>
          <p:cNvPr id="13" name="TextBox 12">
            <a:extLst>
              <a:ext uri="{FF2B5EF4-FFF2-40B4-BE49-F238E27FC236}">
                <a16:creationId xmlns:a16="http://schemas.microsoft.com/office/drawing/2014/main" id="{BBE0D476-0EDD-4D11-DEBD-E581CC364CD0}"/>
              </a:ext>
            </a:extLst>
          </p:cNvPr>
          <p:cNvSpPr txBox="1"/>
          <p:nvPr/>
        </p:nvSpPr>
        <p:spPr>
          <a:xfrm>
            <a:off x="8095575" y="5036879"/>
            <a:ext cx="3435013" cy="1477328"/>
          </a:xfrm>
          <a:prstGeom prst="rect">
            <a:avLst/>
          </a:prstGeom>
          <a:noFill/>
        </p:spPr>
        <p:txBody>
          <a:bodyPr wrap="square">
            <a:spAutoFit/>
          </a:bodyPr>
          <a:lstStyle/>
          <a:p>
            <a:r>
              <a:rPr lang="en-GB" dirty="0">
                <a:latin typeface="Segoe UI Variable Text" pitchFamily="2" charset="0"/>
              </a:rPr>
              <a:t>The film was first released in cinemas worldwide and later became available on streaming and digital platforms for online viewing.</a:t>
            </a:r>
          </a:p>
        </p:txBody>
      </p:sp>
      <p:sp>
        <p:nvSpPr>
          <p:cNvPr id="15" name="TextBox 14">
            <a:extLst>
              <a:ext uri="{FF2B5EF4-FFF2-40B4-BE49-F238E27FC236}">
                <a16:creationId xmlns:a16="http://schemas.microsoft.com/office/drawing/2014/main" id="{BD40BA14-083A-C466-29AE-9078A139B2FA}"/>
              </a:ext>
            </a:extLst>
          </p:cNvPr>
          <p:cNvSpPr txBox="1"/>
          <p:nvPr/>
        </p:nvSpPr>
        <p:spPr>
          <a:xfrm>
            <a:off x="4452639" y="4903948"/>
            <a:ext cx="2829253" cy="1754326"/>
          </a:xfrm>
          <a:prstGeom prst="rect">
            <a:avLst/>
          </a:prstGeom>
          <a:noFill/>
        </p:spPr>
        <p:txBody>
          <a:bodyPr wrap="square">
            <a:spAutoFit/>
          </a:bodyPr>
          <a:lstStyle/>
          <a:p>
            <a:r>
              <a:rPr lang="en-GB" dirty="0">
                <a:latin typeface="Segoe UI Variable Text" pitchFamily="2" charset="0"/>
              </a:rPr>
              <a:t>The film was released internationally and watched by audiences across many countries, appealing to both adults and younger viewers.</a:t>
            </a:r>
          </a:p>
        </p:txBody>
      </p:sp>
      <p:cxnSp>
        <p:nvCxnSpPr>
          <p:cNvPr id="19" name="Straight Arrow Connector 18">
            <a:extLst>
              <a:ext uri="{FF2B5EF4-FFF2-40B4-BE49-F238E27FC236}">
                <a16:creationId xmlns:a16="http://schemas.microsoft.com/office/drawing/2014/main" id="{D82A9E20-990B-AC80-F0B3-BA0D45ED0B4E}"/>
              </a:ext>
            </a:extLst>
          </p:cNvPr>
          <p:cNvCxnSpPr>
            <a:cxnSpLocks/>
          </p:cNvCxnSpPr>
          <p:nvPr/>
        </p:nvCxnSpPr>
        <p:spPr>
          <a:xfrm flipH="1">
            <a:off x="6982329" y="2880515"/>
            <a:ext cx="1113247" cy="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EBD3D040-3D65-AFDC-F583-1A9E346729E5}"/>
              </a:ext>
            </a:extLst>
          </p:cNvPr>
          <p:cNvCxnSpPr>
            <a:cxnSpLocks/>
          </p:cNvCxnSpPr>
          <p:nvPr/>
        </p:nvCxnSpPr>
        <p:spPr>
          <a:xfrm flipH="1">
            <a:off x="7100159" y="4194874"/>
            <a:ext cx="995417" cy="87012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02E10B04-A859-A80E-2DBA-288F3E7DE302}"/>
              </a:ext>
            </a:extLst>
          </p:cNvPr>
          <p:cNvCxnSpPr>
            <a:cxnSpLocks/>
          </p:cNvCxnSpPr>
          <p:nvPr/>
        </p:nvCxnSpPr>
        <p:spPr>
          <a:xfrm>
            <a:off x="9877213" y="4187880"/>
            <a:ext cx="11617" cy="722883"/>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887CFD20-862C-C465-A4D5-BAA9ABB1B35E}"/>
              </a:ext>
            </a:extLst>
          </p:cNvPr>
          <p:cNvSpPr txBox="1"/>
          <p:nvPr/>
        </p:nvSpPr>
        <p:spPr>
          <a:xfrm>
            <a:off x="7800754" y="1196825"/>
            <a:ext cx="3549683" cy="369332"/>
          </a:xfrm>
          <a:prstGeom prst="rect">
            <a:avLst/>
          </a:prstGeom>
          <a:noFill/>
        </p:spPr>
        <p:txBody>
          <a:bodyPr wrap="square">
            <a:spAutoFit/>
          </a:bodyPr>
          <a:lstStyle/>
          <a:p>
            <a:pPr algn="ctr"/>
            <a:r>
              <a:rPr lang="en-GB" sz="1800" b="1" dirty="0">
                <a:latin typeface="Segoe UI Variable Text" pitchFamily="2" charset="0"/>
              </a:rPr>
              <a:t>Learning in Context: </a:t>
            </a:r>
            <a:r>
              <a:rPr lang="en-GB" b="1" dirty="0">
                <a:latin typeface="Segoe UI Variable Text" pitchFamily="2" charset="0"/>
              </a:rPr>
              <a:t>Disney </a:t>
            </a:r>
            <a:endParaRPr lang="en-GB" sz="1800" b="1" dirty="0">
              <a:latin typeface="Segoe UI Variable Text" pitchFamily="2" charset="0"/>
            </a:endParaRPr>
          </a:p>
        </p:txBody>
      </p:sp>
      <p:cxnSp>
        <p:nvCxnSpPr>
          <p:cNvPr id="27" name="Straight Connector 26">
            <a:extLst>
              <a:ext uri="{FF2B5EF4-FFF2-40B4-BE49-F238E27FC236}">
                <a16:creationId xmlns:a16="http://schemas.microsoft.com/office/drawing/2014/main" id="{86093753-3E9B-F81C-56F4-AB219AABC6AE}"/>
              </a:ext>
            </a:extLst>
          </p:cNvPr>
          <p:cNvCxnSpPr>
            <a:cxnSpLocks/>
          </p:cNvCxnSpPr>
          <p:nvPr/>
        </p:nvCxnSpPr>
        <p:spPr>
          <a:xfrm>
            <a:off x="4156710" y="2526030"/>
            <a:ext cx="0" cy="417291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B438313C-0681-40DC-B060-47E8983AFBAE}"/>
              </a:ext>
            </a:extLst>
          </p:cNvPr>
          <p:cNvPicPr>
            <a:picLocks noChangeAspect="1"/>
          </p:cNvPicPr>
          <p:nvPr/>
        </p:nvPicPr>
        <p:blipFill>
          <a:blip r:embed="rId5"/>
          <a:stretch>
            <a:fillRect/>
          </a:stretch>
        </p:blipFill>
        <p:spPr>
          <a:xfrm>
            <a:off x="8006042" y="2212053"/>
            <a:ext cx="3629025" cy="2041327"/>
          </a:xfrm>
          <a:prstGeom prst="rect">
            <a:avLst/>
          </a:prstGeom>
        </p:spPr>
      </p:pic>
    </p:spTree>
    <p:extLst>
      <p:ext uri="{BB962C8B-B14F-4D97-AF65-F5344CB8AC3E}">
        <p14:creationId xmlns:p14="http://schemas.microsoft.com/office/powerpoint/2010/main" val="15531333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1740</TotalTime>
  <Words>1640</Words>
  <Application>Microsoft Office PowerPoint</Application>
  <PresentationFormat>Widescreen</PresentationFormat>
  <Paragraphs>225</Paragraphs>
  <Slides>15</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Aptos</vt:lpstr>
      <vt:lpstr>Aptos Display</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103</cp:revision>
  <cp:lastPrinted>2026-02-17T16:07:28Z</cp:lastPrinted>
  <dcterms:created xsi:type="dcterms:W3CDTF">2026-01-24T22:14:20Z</dcterms:created>
  <dcterms:modified xsi:type="dcterms:W3CDTF">2026-06-20T09:07:04Z</dcterms:modified>
</cp:coreProperties>
</file>