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8" r:id="rId2"/>
    <p:sldId id="261" r:id="rId3"/>
    <p:sldId id="301" r:id="rId4"/>
    <p:sldId id="267" r:id="rId5"/>
    <p:sldId id="263" r:id="rId6"/>
    <p:sldId id="266" r:id="rId7"/>
    <p:sldId id="300" r:id="rId8"/>
    <p:sldId id="302" r:id="rId9"/>
    <p:sldId id="296" r:id="rId10"/>
    <p:sldId id="268" r:id="rId11"/>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6" d="100"/>
          <a:sy n="56" d="100"/>
        </p:scale>
        <p:origin x="100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19/02/2026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1AB6FB-F867-2A2D-ADB0-4593510295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D15A92-39B9-E626-6EDA-1AF985115A8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0D7BA00-1BDB-7999-FD6A-C15234E4689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05EFC97-B9D6-7D28-2CF4-3F6737212788}"/>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813927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83FDD-A5EC-25E5-0E38-0D206CABA7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81DD5-4F76-31D7-ECC6-838C31E7D78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BBFC232-97DD-0C48-1021-F333D1B2698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6D7A166-C105-F72D-8E87-C599151ECC24}"/>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596234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B3EAC-2FBE-69EC-6AD9-C78503B845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9D5609-49DD-B606-8CD2-B156DEA22F6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6262CCF-7F58-4D31-DADB-7AFFB977269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518DA48-F456-5D98-7687-50E902A1EBAB}"/>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3313702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1E599-3CDB-5227-520D-09A99F6288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CF2B19-AD0A-6410-37A6-7068BAE49B6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A968776-90E8-A354-7AFF-0CB6F7D8AE7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AE0E140-6854-953D-2F32-60036BC81A7D}"/>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1232669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B6E21-7088-984C-ECA4-CEC57A528B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6592B2-7E75-7FAE-BD76-26C280EB973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554AB1C-653B-BBC4-B9FE-D154808C251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5154632-A6AB-F355-7B78-168CAA58281B}"/>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92475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1242378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19/02/2026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19/02/2026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938992"/>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6:</a:t>
            </a:r>
          </a:p>
          <a:p>
            <a:r>
              <a:rPr lang="en-GB" sz="4000" b="1" dirty="0">
                <a:solidFill>
                  <a:schemeClr val="bg1"/>
                </a:solidFill>
                <a:latin typeface="Segoe UI Black" panose="020B0A02040204020203" pitchFamily="34" charset="0"/>
                <a:ea typeface="Segoe UI Black" panose="020B0A02040204020203" pitchFamily="34" charset="0"/>
              </a:rPr>
              <a:t>Programming fundamentals</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015663"/>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WJEC GCSE Computer Science (2025)</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Computer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Fill in the gaps</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7783830" y="1306681"/>
            <a:ext cx="4023360" cy="1200329"/>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Fill in the missing gaps using the word bank provided below. Some words can be used </a:t>
            </a:r>
            <a:r>
              <a:rPr lang="en-GB" b="1" dirty="0">
                <a:latin typeface="Segoe UI Variable Text" pitchFamily="2" charset="0"/>
              </a:rPr>
              <a:t>more than once. </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32270" y="1306681"/>
            <a:ext cx="914400" cy="914400"/>
          </a:xfrm>
          <a:prstGeom prst="rect">
            <a:avLst/>
          </a:prstGeom>
        </p:spPr>
      </p:pic>
      <p:sp>
        <p:nvSpPr>
          <p:cNvPr id="13" name="TextBox 12">
            <a:extLst>
              <a:ext uri="{FF2B5EF4-FFF2-40B4-BE49-F238E27FC236}">
                <a16:creationId xmlns:a16="http://schemas.microsoft.com/office/drawing/2014/main" id="{8E88BDE3-2D40-48BC-D36D-DA9286E42342}"/>
              </a:ext>
            </a:extLst>
          </p:cNvPr>
          <p:cNvSpPr txBox="1"/>
          <p:nvPr/>
        </p:nvSpPr>
        <p:spPr>
          <a:xfrm>
            <a:off x="384810" y="1429018"/>
            <a:ext cx="5981700" cy="4524315"/>
          </a:xfrm>
          <a:prstGeom prst="rect">
            <a:avLst/>
          </a:prstGeom>
          <a:noFill/>
          <a:ln>
            <a:solidFill>
              <a:schemeClr val="tx1"/>
            </a:solidFill>
          </a:ln>
        </p:spPr>
        <p:txBody>
          <a:bodyPr wrap="square">
            <a:spAutoFit/>
          </a:bodyPr>
          <a:lstStyle/>
          <a:p>
            <a:r>
              <a:rPr lang="en-GB" sz="1600" dirty="0">
                <a:latin typeface="Segoe UI Variable Text" pitchFamily="2" charset="0"/>
              </a:rPr>
              <a:t>A __________ check ensures that a value falls between a __________ and a __________ value.</a:t>
            </a:r>
            <a:br>
              <a:rPr lang="en-GB" sz="1600" dirty="0">
                <a:latin typeface="Segoe UI Variable Text" pitchFamily="2" charset="0"/>
              </a:rPr>
            </a:br>
            <a:br>
              <a:rPr lang="en-GB" sz="1600" dirty="0">
                <a:latin typeface="Segoe UI Variable Text" pitchFamily="2" charset="0"/>
              </a:rPr>
            </a:br>
            <a:r>
              <a:rPr lang="en-GB" sz="1600" dirty="0">
                <a:latin typeface="Segoe UI Variable Text" pitchFamily="2" charset="0"/>
              </a:rPr>
              <a:t>A __________ check ensures that a field is not left __________ and that data has been entered when it is __________.</a:t>
            </a:r>
          </a:p>
          <a:p>
            <a:br>
              <a:rPr lang="en-GB" sz="1600" dirty="0">
                <a:latin typeface="Segoe UI Variable Text" pitchFamily="2" charset="0"/>
              </a:rPr>
            </a:br>
            <a:r>
              <a:rPr lang="en-GB" sz="1600" dirty="0">
                <a:latin typeface="Segoe UI Variable Text" pitchFamily="2" charset="0"/>
              </a:rPr>
              <a:t>A __________ check ensures that the number of __________ entered meets the rules.</a:t>
            </a:r>
            <a:br>
              <a:rPr lang="en-GB" sz="1600" dirty="0">
                <a:latin typeface="Segoe UI Variable Text" pitchFamily="2" charset="0"/>
              </a:rPr>
            </a:br>
            <a:r>
              <a:rPr lang="en-GB" sz="1600" dirty="0">
                <a:latin typeface="Segoe UI Variable Text" pitchFamily="2" charset="0"/>
              </a:rPr>
              <a:t>For example, a password might require at least 8 __________.</a:t>
            </a:r>
          </a:p>
          <a:p>
            <a:br>
              <a:rPr lang="en-GB" sz="1600" dirty="0">
                <a:latin typeface="Segoe UI Variable Text" pitchFamily="2" charset="0"/>
              </a:rPr>
            </a:br>
            <a:r>
              <a:rPr lang="en-GB" sz="1600" dirty="0">
                <a:latin typeface="Segoe UI Variable Text" pitchFamily="2" charset="0"/>
              </a:rPr>
              <a:t>A __________ check compares the entered data against a predefined __________ or __________ of valid values.</a:t>
            </a:r>
            <a:br>
              <a:rPr lang="en-GB" sz="1600" dirty="0">
                <a:latin typeface="Segoe UI Variable Text" pitchFamily="2" charset="0"/>
              </a:rPr>
            </a:br>
            <a:r>
              <a:rPr lang="en-GB" sz="1600" dirty="0">
                <a:latin typeface="Segoe UI Variable Text" pitchFamily="2" charset="0"/>
              </a:rPr>
              <a:t>For example, selecting a country from a drop-down __________.</a:t>
            </a:r>
          </a:p>
          <a:p>
            <a:br>
              <a:rPr lang="en-GB" sz="1600" dirty="0">
                <a:latin typeface="Segoe UI Variable Text" pitchFamily="2" charset="0"/>
              </a:rPr>
            </a:br>
            <a:r>
              <a:rPr lang="en-GB" sz="1600" dirty="0">
                <a:latin typeface="Segoe UI Variable Text" pitchFamily="2" charset="0"/>
              </a:rPr>
              <a:t>A __________ check ensures that the data matches a specific __________ or structure.</a:t>
            </a:r>
            <a:br>
              <a:rPr lang="en-GB" sz="1600" dirty="0">
                <a:latin typeface="Segoe UI Variable Text" pitchFamily="2" charset="0"/>
              </a:rPr>
            </a:br>
            <a:r>
              <a:rPr lang="en-GB" sz="1600" dirty="0">
                <a:latin typeface="Segoe UI Variable Text" pitchFamily="2" charset="0"/>
              </a:rPr>
              <a:t>For example, a postcode must follow the correct UK postcode __________.</a:t>
            </a:r>
            <a:endParaRPr lang="en-GB" dirty="0">
              <a:latin typeface="Segoe UI Variable Text" pitchFamily="2" charset="0"/>
            </a:endParaRPr>
          </a:p>
        </p:txBody>
      </p:sp>
      <p:sp>
        <p:nvSpPr>
          <p:cNvPr id="5" name="TextBox 4">
            <a:extLst>
              <a:ext uri="{FF2B5EF4-FFF2-40B4-BE49-F238E27FC236}">
                <a16:creationId xmlns:a16="http://schemas.microsoft.com/office/drawing/2014/main" id="{4350754B-A2BB-53E8-395E-3389616B242D}"/>
              </a:ext>
            </a:extLst>
          </p:cNvPr>
          <p:cNvSpPr txBox="1"/>
          <p:nvPr/>
        </p:nvSpPr>
        <p:spPr>
          <a:xfrm>
            <a:off x="7783830" y="2610683"/>
            <a:ext cx="1565910" cy="3970318"/>
          </a:xfrm>
          <a:prstGeom prst="rect">
            <a:avLst/>
          </a:prstGeom>
          <a:solidFill>
            <a:schemeClr val="bg2"/>
          </a:solidFill>
        </p:spPr>
        <p:txBody>
          <a:bodyPr wrap="square">
            <a:spAutoFit/>
          </a:bodyPr>
          <a:lstStyle/>
          <a:p>
            <a:r>
              <a:rPr lang="en-GB" dirty="0">
                <a:latin typeface="Segoe UI Variable Text" pitchFamily="2" charset="0"/>
              </a:rPr>
              <a:t>Range</a:t>
            </a:r>
          </a:p>
          <a:p>
            <a:r>
              <a:rPr lang="en-GB" dirty="0">
                <a:latin typeface="Segoe UI Variable Text" pitchFamily="2" charset="0"/>
              </a:rPr>
              <a:t>Presence</a:t>
            </a:r>
          </a:p>
          <a:p>
            <a:r>
              <a:rPr lang="en-GB" dirty="0">
                <a:latin typeface="Segoe UI Variable Text" pitchFamily="2" charset="0"/>
              </a:rPr>
              <a:t>Format </a:t>
            </a:r>
          </a:p>
          <a:p>
            <a:r>
              <a:rPr lang="en-GB" dirty="0">
                <a:latin typeface="Segoe UI Variable Text" pitchFamily="2" charset="0"/>
              </a:rPr>
              <a:t>Lookup</a:t>
            </a:r>
          </a:p>
          <a:p>
            <a:r>
              <a:rPr lang="en-GB" dirty="0">
                <a:latin typeface="Segoe UI Variable Text" pitchFamily="2" charset="0"/>
              </a:rPr>
              <a:t>Length</a:t>
            </a:r>
          </a:p>
          <a:p>
            <a:r>
              <a:rPr lang="en-GB" dirty="0">
                <a:latin typeface="Segoe UI Variable Text" pitchFamily="2" charset="0"/>
              </a:rPr>
              <a:t>Empty</a:t>
            </a:r>
          </a:p>
          <a:p>
            <a:r>
              <a:rPr lang="en-GB" dirty="0">
                <a:latin typeface="Segoe UI Variable Text" pitchFamily="2" charset="0"/>
              </a:rPr>
              <a:t>Minimum</a:t>
            </a:r>
          </a:p>
          <a:p>
            <a:r>
              <a:rPr lang="en-GB" dirty="0">
                <a:latin typeface="Segoe UI Variable Text" pitchFamily="2" charset="0"/>
              </a:rPr>
              <a:t>Maximum</a:t>
            </a:r>
          </a:p>
          <a:p>
            <a:r>
              <a:rPr lang="en-GB" dirty="0">
                <a:latin typeface="Segoe UI Variable Text" pitchFamily="2" charset="0"/>
              </a:rPr>
              <a:t>List</a:t>
            </a:r>
          </a:p>
          <a:p>
            <a:r>
              <a:rPr lang="en-GB" dirty="0">
                <a:latin typeface="Segoe UI Variable Text" pitchFamily="2" charset="0"/>
              </a:rPr>
              <a:t>Characters</a:t>
            </a:r>
          </a:p>
          <a:p>
            <a:r>
              <a:rPr lang="en-GB" dirty="0">
                <a:latin typeface="Segoe UI Variable Text" pitchFamily="2" charset="0"/>
              </a:rPr>
              <a:t>Pattern</a:t>
            </a:r>
          </a:p>
          <a:p>
            <a:r>
              <a:rPr lang="en-GB" dirty="0">
                <a:latin typeface="Segoe UI Variable Text" pitchFamily="2" charset="0"/>
              </a:rPr>
              <a:t>Table</a:t>
            </a:r>
          </a:p>
          <a:p>
            <a:r>
              <a:rPr lang="en-GB" dirty="0">
                <a:latin typeface="Segoe UI Variable Text" pitchFamily="2" charset="0"/>
              </a:rPr>
              <a:t>Allowed</a:t>
            </a:r>
          </a:p>
          <a:p>
            <a:r>
              <a:rPr lang="en-GB" dirty="0">
                <a:latin typeface="Segoe UI Variable Text" pitchFamily="2" charset="0"/>
              </a:rPr>
              <a:t>Required</a:t>
            </a:r>
          </a:p>
        </p:txBody>
      </p:sp>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B6A96-F3C7-7F9C-3CE2-914A939822F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1EB5521-B663-B562-5F04-34000514D530}"/>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Fill in the gaps</a:t>
            </a:r>
          </a:p>
        </p:txBody>
      </p:sp>
      <p:sp>
        <p:nvSpPr>
          <p:cNvPr id="4" name="Rectangle 3">
            <a:extLst>
              <a:ext uri="{FF2B5EF4-FFF2-40B4-BE49-F238E27FC236}">
                <a16:creationId xmlns:a16="http://schemas.microsoft.com/office/drawing/2014/main" id="{C128623C-AC53-1F8B-17BE-893C33000B28}"/>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3F900C6C-E0DC-93A4-2B5C-1FC60565EF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D34A5BDB-8A9A-50B6-19C8-D3A7C91B5F90}"/>
              </a:ext>
            </a:extLst>
          </p:cNvPr>
          <p:cNvSpPr txBox="1"/>
          <p:nvPr/>
        </p:nvSpPr>
        <p:spPr>
          <a:xfrm>
            <a:off x="7783830" y="1306681"/>
            <a:ext cx="4023360" cy="1200329"/>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Fill in the missing gaps using the word bank provided below. Some words can be used </a:t>
            </a:r>
            <a:r>
              <a:rPr lang="en-GB" b="1" dirty="0">
                <a:latin typeface="Segoe UI Variable Text" pitchFamily="2" charset="0"/>
              </a:rPr>
              <a:t>more than once. </a:t>
            </a:r>
          </a:p>
        </p:txBody>
      </p:sp>
      <p:pic>
        <p:nvPicPr>
          <p:cNvPr id="9" name="Graphic 8" descr="Clipboard Mixed with solid fill">
            <a:extLst>
              <a:ext uri="{FF2B5EF4-FFF2-40B4-BE49-F238E27FC236}">
                <a16:creationId xmlns:a16="http://schemas.microsoft.com/office/drawing/2014/main" id="{99261660-DA1C-D6C5-C79F-C9991CED71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32270" y="1306681"/>
            <a:ext cx="914400" cy="914400"/>
          </a:xfrm>
          <a:prstGeom prst="rect">
            <a:avLst/>
          </a:prstGeom>
        </p:spPr>
      </p:pic>
      <p:sp>
        <p:nvSpPr>
          <p:cNvPr id="13" name="TextBox 12">
            <a:extLst>
              <a:ext uri="{FF2B5EF4-FFF2-40B4-BE49-F238E27FC236}">
                <a16:creationId xmlns:a16="http://schemas.microsoft.com/office/drawing/2014/main" id="{E04CF607-2599-890B-9960-4D56F11D87A8}"/>
              </a:ext>
            </a:extLst>
          </p:cNvPr>
          <p:cNvSpPr txBox="1"/>
          <p:nvPr/>
        </p:nvSpPr>
        <p:spPr>
          <a:xfrm>
            <a:off x="384810" y="1429018"/>
            <a:ext cx="5981700" cy="4524315"/>
          </a:xfrm>
          <a:prstGeom prst="rect">
            <a:avLst/>
          </a:prstGeom>
          <a:noFill/>
          <a:ln>
            <a:solidFill>
              <a:schemeClr val="tx1"/>
            </a:solidFill>
          </a:ln>
        </p:spPr>
        <p:txBody>
          <a:bodyPr wrap="square">
            <a:spAutoFit/>
          </a:bodyPr>
          <a:lstStyle/>
          <a:p>
            <a:r>
              <a:rPr lang="en-GB" sz="1600" dirty="0">
                <a:latin typeface="Segoe UI Variable Text" pitchFamily="2" charset="0"/>
              </a:rPr>
              <a:t>A </a:t>
            </a:r>
            <a:r>
              <a:rPr lang="en-GB" sz="1600" b="1" dirty="0">
                <a:latin typeface="Segoe UI Variable Text" pitchFamily="2" charset="0"/>
              </a:rPr>
              <a:t>range</a:t>
            </a:r>
            <a:r>
              <a:rPr lang="en-GB" sz="1600" dirty="0">
                <a:latin typeface="Segoe UI Variable Text" pitchFamily="2" charset="0"/>
              </a:rPr>
              <a:t> check ensures that a value falls between a </a:t>
            </a:r>
            <a:r>
              <a:rPr lang="en-GB" sz="1600" b="1" dirty="0">
                <a:latin typeface="Segoe UI Variable Text" pitchFamily="2" charset="0"/>
              </a:rPr>
              <a:t>minimum</a:t>
            </a:r>
            <a:r>
              <a:rPr lang="en-GB" sz="1600" dirty="0">
                <a:latin typeface="Segoe UI Variable Text" pitchFamily="2" charset="0"/>
              </a:rPr>
              <a:t> and a </a:t>
            </a:r>
            <a:r>
              <a:rPr lang="en-GB" sz="1600" b="1" dirty="0">
                <a:latin typeface="Segoe UI Variable Text" pitchFamily="2" charset="0"/>
              </a:rPr>
              <a:t>maximum</a:t>
            </a:r>
            <a:r>
              <a:rPr lang="en-GB" sz="1600" dirty="0">
                <a:latin typeface="Segoe UI Variable Text" pitchFamily="2" charset="0"/>
              </a:rPr>
              <a:t> value.</a:t>
            </a:r>
          </a:p>
          <a:p>
            <a:br>
              <a:rPr lang="en-GB" sz="1600" dirty="0">
                <a:latin typeface="Segoe UI Variable Text" pitchFamily="2" charset="0"/>
              </a:rPr>
            </a:br>
            <a:r>
              <a:rPr lang="en-GB" sz="1600" dirty="0">
                <a:latin typeface="Segoe UI Variable Text" pitchFamily="2" charset="0"/>
              </a:rPr>
              <a:t>A </a:t>
            </a:r>
            <a:r>
              <a:rPr lang="en-GB" sz="1600" b="1" dirty="0">
                <a:latin typeface="Segoe UI Variable Text" pitchFamily="2" charset="0"/>
              </a:rPr>
              <a:t>presence</a:t>
            </a:r>
            <a:r>
              <a:rPr lang="en-GB" sz="1600" dirty="0">
                <a:latin typeface="Segoe UI Variable Text" pitchFamily="2" charset="0"/>
              </a:rPr>
              <a:t> check ensures that a field is not left </a:t>
            </a:r>
            <a:r>
              <a:rPr lang="en-GB" sz="1600" b="1" dirty="0">
                <a:latin typeface="Segoe UI Variable Text" pitchFamily="2" charset="0"/>
              </a:rPr>
              <a:t>empty</a:t>
            </a:r>
            <a:r>
              <a:rPr lang="en-GB" sz="1600" dirty="0">
                <a:latin typeface="Segoe UI Variable Text" pitchFamily="2" charset="0"/>
              </a:rPr>
              <a:t> and that data has been entered when it is </a:t>
            </a:r>
            <a:r>
              <a:rPr lang="en-GB" sz="1600" b="1" dirty="0">
                <a:latin typeface="Segoe UI Variable Text" pitchFamily="2" charset="0"/>
              </a:rPr>
              <a:t>required</a:t>
            </a:r>
            <a:r>
              <a:rPr lang="en-GB" sz="1600" dirty="0">
                <a:latin typeface="Segoe UI Variable Text" pitchFamily="2" charset="0"/>
              </a:rPr>
              <a:t>.</a:t>
            </a:r>
          </a:p>
          <a:p>
            <a:br>
              <a:rPr lang="en-GB" sz="1600" dirty="0">
                <a:latin typeface="Segoe UI Variable Text" pitchFamily="2" charset="0"/>
              </a:rPr>
            </a:br>
            <a:r>
              <a:rPr lang="en-GB" sz="1600" dirty="0">
                <a:latin typeface="Segoe UI Variable Text" pitchFamily="2" charset="0"/>
              </a:rPr>
              <a:t>A </a:t>
            </a:r>
            <a:r>
              <a:rPr lang="en-GB" sz="1600" b="1" dirty="0">
                <a:latin typeface="Segoe UI Variable Text" pitchFamily="2" charset="0"/>
              </a:rPr>
              <a:t>length</a:t>
            </a:r>
            <a:r>
              <a:rPr lang="en-GB" sz="1600" dirty="0">
                <a:latin typeface="Segoe UI Variable Text" pitchFamily="2" charset="0"/>
              </a:rPr>
              <a:t> check ensures that the number of </a:t>
            </a:r>
            <a:r>
              <a:rPr lang="en-GB" sz="1600" b="1" dirty="0">
                <a:latin typeface="Segoe UI Variable Text" pitchFamily="2" charset="0"/>
              </a:rPr>
              <a:t>characters</a:t>
            </a:r>
            <a:r>
              <a:rPr lang="en-GB" sz="1600" dirty="0">
                <a:latin typeface="Segoe UI Variable Text" pitchFamily="2" charset="0"/>
              </a:rPr>
              <a:t> entered meets the rules.</a:t>
            </a:r>
            <a:br>
              <a:rPr lang="en-GB" sz="1600" dirty="0">
                <a:latin typeface="Segoe UI Variable Text" pitchFamily="2" charset="0"/>
              </a:rPr>
            </a:br>
            <a:r>
              <a:rPr lang="en-GB" sz="1600" dirty="0">
                <a:latin typeface="Segoe UI Variable Text" pitchFamily="2" charset="0"/>
              </a:rPr>
              <a:t>For example, a password might require at least 8 </a:t>
            </a:r>
            <a:r>
              <a:rPr lang="en-GB" sz="1600" b="1" dirty="0">
                <a:latin typeface="Segoe UI Variable Text" pitchFamily="2" charset="0"/>
              </a:rPr>
              <a:t>characters</a:t>
            </a:r>
            <a:r>
              <a:rPr lang="en-GB" sz="1600" dirty="0">
                <a:latin typeface="Segoe UI Variable Text" pitchFamily="2" charset="0"/>
              </a:rPr>
              <a:t>.</a:t>
            </a:r>
          </a:p>
          <a:p>
            <a:br>
              <a:rPr lang="en-GB" sz="1600" dirty="0">
                <a:latin typeface="Segoe UI Variable Text" pitchFamily="2" charset="0"/>
              </a:rPr>
            </a:br>
            <a:r>
              <a:rPr lang="en-GB" sz="1600" dirty="0">
                <a:latin typeface="Segoe UI Variable Text" pitchFamily="2" charset="0"/>
              </a:rPr>
              <a:t>A </a:t>
            </a:r>
            <a:r>
              <a:rPr lang="en-GB" sz="1600" b="1" dirty="0">
                <a:latin typeface="Segoe UI Variable Text" pitchFamily="2" charset="0"/>
              </a:rPr>
              <a:t>lookup</a:t>
            </a:r>
            <a:r>
              <a:rPr lang="en-GB" sz="1600" dirty="0">
                <a:latin typeface="Segoe UI Variable Text" pitchFamily="2" charset="0"/>
              </a:rPr>
              <a:t> check compares the entered data against a predefined </a:t>
            </a:r>
            <a:r>
              <a:rPr lang="en-GB" sz="1600" b="1" dirty="0">
                <a:latin typeface="Segoe UI Variable Text" pitchFamily="2" charset="0"/>
              </a:rPr>
              <a:t>list</a:t>
            </a:r>
            <a:r>
              <a:rPr lang="en-GB" sz="1600" dirty="0">
                <a:latin typeface="Segoe UI Variable Text" pitchFamily="2" charset="0"/>
              </a:rPr>
              <a:t> or </a:t>
            </a:r>
            <a:r>
              <a:rPr lang="en-GB" sz="1600" b="1" dirty="0">
                <a:latin typeface="Segoe UI Variable Text" pitchFamily="2" charset="0"/>
              </a:rPr>
              <a:t>table</a:t>
            </a:r>
            <a:r>
              <a:rPr lang="en-GB" sz="1600" dirty="0">
                <a:latin typeface="Segoe UI Variable Text" pitchFamily="2" charset="0"/>
              </a:rPr>
              <a:t> of valid values.</a:t>
            </a:r>
            <a:br>
              <a:rPr lang="en-GB" sz="1600" dirty="0">
                <a:latin typeface="Segoe UI Variable Text" pitchFamily="2" charset="0"/>
              </a:rPr>
            </a:br>
            <a:r>
              <a:rPr lang="en-GB" sz="1600" dirty="0">
                <a:latin typeface="Segoe UI Variable Text" pitchFamily="2" charset="0"/>
              </a:rPr>
              <a:t>For example, selecting a country from a drop-down </a:t>
            </a:r>
            <a:r>
              <a:rPr lang="en-GB" sz="1600" b="1" dirty="0">
                <a:latin typeface="Segoe UI Variable Text" pitchFamily="2" charset="0"/>
              </a:rPr>
              <a:t>list</a:t>
            </a:r>
            <a:r>
              <a:rPr lang="en-GB" sz="1600" dirty="0">
                <a:latin typeface="Segoe UI Variable Text" pitchFamily="2" charset="0"/>
              </a:rPr>
              <a:t>.</a:t>
            </a:r>
          </a:p>
          <a:p>
            <a:br>
              <a:rPr lang="en-GB" sz="1600" dirty="0">
                <a:latin typeface="Segoe UI Variable Text" pitchFamily="2" charset="0"/>
              </a:rPr>
            </a:br>
            <a:r>
              <a:rPr lang="en-GB" sz="1600" dirty="0">
                <a:latin typeface="Segoe UI Variable Text" pitchFamily="2" charset="0"/>
              </a:rPr>
              <a:t>A </a:t>
            </a:r>
            <a:r>
              <a:rPr lang="en-GB" sz="1600" b="1" dirty="0">
                <a:latin typeface="Segoe UI Variable Text" pitchFamily="2" charset="0"/>
              </a:rPr>
              <a:t>format</a:t>
            </a:r>
            <a:r>
              <a:rPr lang="en-GB" sz="1600" dirty="0">
                <a:latin typeface="Segoe UI Variable Text" pitchFamily="2" charset="0"/>
              </a:rPr>
              <a:t> check ensures that the data matches a specific </a:t>
            </a:r>
            <a:r>
              <a:rPr lang="en-GB" sz="1600" b="1" dirty="0">
                <a:latin typeface="Segoe UI Variable Text" pitchFamily="2" charset="0"/>
              </a:rPr>
              <a:t>pattern</a:t>
            </a:r>
            <a:r>
              <a:rPr lang="en-GB" sz="1600" dirty="0">
                <a:latin typeface="Segoe UI Variable Text" pitchFamily="2" charset="0"/>
              </a:rPr>
              <a:t> or structure.</a:t>
            </a:r>
            <a:br>
              <a:rPr lang="en-GB" sz="1600" dirty="0">
                <a:latin typeface="Segoe UI Variable Text" pitchFamily="2" charset="0"/>
              </a:rPr>
            </a:br>
            <a:r>
              <a:rPr lang="en-GB" sz="1600" dirty="0">
                <a:latin typeface="Segoe UI Variable Text" pitchFamily="2" charset="0"/>
              </a:rPr>
              <a:t>For example, a postcode must follow the correct UK postcode </a:t>
            </a:r>
            <a:r>
              <a:rPr lang="en-GB" sz="1600" b="1" dirty="0">
                <a:latin typeface="Segoe UI Variable Text" pitchFamily="2" charset="0"/>
              </a:rPr>
              <a:t>format</a:t>
            </a:r>
            <a:r>
              <a:rPr lang="en-GB" sz="1600" dirty="0">
                <a:latin typeface="Segoe UI Variable Text" pitchFamily="2" charset="0"/>
              </a:rPr>
              <a:t>.</a:t>
            </a:r>
          </a:p>
        </p:txBody>
      </p:sp>
      <p:sp>
        <p:nvSpPr>
          <p:cNvPr id="5" name="TextBox 4">
            <a:extLst>
              <a:ext uri="{FF2B5EF4-FFF2-40B4-BE49-F238E27FC236}">
                <a16:creationId xmlns:a16="http://schemas.microsoft.com/office/drawing/2014/main" id="{D6DBEEA7-0104-D329-3B3E-408352CE1121}"/>
              </a:ext>
            </a:extLst>
          </p:cNvPr>
          <p:cNvSpPr txBox="1"/>
          <p:nvPr/>
        </p:nvSpPr>
        <p:spPr>
          <a:xfrm>
            <a:off x="7783830" y="2610683"/>
            <a:ext cx="1565910" cy="3970318"/>
          </a:xfrm>
          <a:prstGeom prst="rect">
            <a:avLst/>
          </a:prstGeom>
          <a:solidFill>
            <a:schemeClr val="bg2"/>
          </a:solidFill>
        </p:spPr>
        <p:txBody>
          <a:bodyPr wrap="square">
            <a:spAutoFit/>
          </a:bodyPr>
          <a:lstStyle/>
          <a:p>
            <a:r>
              <a:rPr lang="en-GB" dirty="0">
                <a:latin typeface="Segoe UI Variable Text" pitchFamily="2" charset="0"/>
              </a:rPr>
              <a:t>Range</a:t>
            </a:r>
          </a:p>
          <a:p>
            <a:r>
              <a:rPr lang="en-GB" dirty="0">
                <a:latin typeface="Segoe UI Variable Text" pitchFamily="2" charset="0"/>
              </a:rPr>
              <a:t>Presence</a:t>
            </a:r>
          </a:p>
          <a:p>
            <a:r>
              <a:rPr lang="en-GB" dirty="0">
                <a:latin typeface="Segoe UI Variable Text" pitchFamily="2" charset="0"/>
              </a:rPr>
              <a:t>Format </a:t>
            </a:r>
          </a:p>
          <a:p>
            <a:r>
              <a:rPr lang="en-GB" dirty="0">
                <a:latin typeface="Segoe UI Variable Text" pitchFamily="2" charset="0"/>
              </a:rPr>
              <a:t>Lookup</a:t>
            </a:r>
          </a:p>
          <a:p>
            <a:r>
              <a:rPr lang="en-GB" dirty="0">
                <a:latin typeface="Segoe UI Variable Text" pitchFamily="2" charset="0"/>
              </a:rPr>
              <a:t>Length</a:t>
            </a:r>
          </a:p>
          <a:p>
            <a:r>
              <a:rPr lang="en-GB" dirty="0">
                <a:latin typeface="Segoe UI Variable Text" pitchFamily="2" charset="0"/>
              </a:rPr>
              <a:t>Empty</a:t>
            </a:r>
          </a:p>
          <a:p>
            <a:r>
              <a:rPr lang="en-GB" dirty="0">
                <a:latin typeface="Segoe UI Variable Text" pitchFamily="2" charset="0"/>
              </a:rPr>
              <a:t>Minimum</a:t>
            </a:r>
          </a:p>
          <a:p>
            <a:r>
              <a:rPr lang="en-GB" dirty="0">
                <a:latin typeface="Segoe UI Variable Text" pitchFamily="2" charset="0"/>
              </a:rPr>
              <a:t>Maximum</a:t>
            </a:r>
          </a:p>
          <a:p>
            <a:r>
              <a:rPr lang="en-GB" dirty="0">
                <a:latin typeface="Segoe UI Variable Text" pitchFamily="2" charset="0"/>
              </a:rPr>
              <a:t>List</a:t>
            </a:r>
          </a:p>
          <a:p>
            <a:r>
              <a:rPr lang="en-GB" dirty="0">
                <a:latin typeface="Segoe UI Variable Text" pitchFamily="2" charset="0"/>
              </a:rPr>
              <a:t>Characters</a:t>
            </a:r>
          </a:p>
          <a:p>
            <a:r>
              <a:rPr lang="en-GB" dirty="0">
                <a:latin typeface="Segoe UI Variable Text" pitchFamily="2" charset="0"/>
              </a:rPr>
              <a:t>Pattern</a:t>
            </a:r>
          </a:p>
          <a:p>
            <a:r>
              <a:rPr lang="en-GB" dirty="0">
                <a:latin typeface="Segoe UI Variable Text" pitchFamily="2" charset="0"/>
              </a:rPr>
              <a:t>Table</a:t>
            </a:r>
          </a:p>
          <a:p>
            <a:r>
              <a:rPr lang="en-GB" dirty="0">
                <a:latin typeface="Segoe UI Variable Text" pitchFamily="2" charset="0"/>
              </a:rPr>
              <a:t>Allowed</a:t>
            </a:r>
          </a:p>
          <a:p>
            <a:r>
              <a:rPr lang="en-GB" dirty="0">
                <a:latin typeface="Segoe UI Variable Text" pitchFamily="2" charset="0"/>
              </a:rPr>
              <a:t>Required</a:t>
            </a:r>
          </a:p>
        </p:txBody>
      </p:sp>
    </p:spTree>
    <p:extLst>
      <p:ext uri="{BB962C8B-B14F-4D97-AF65-F5344CB8AC3E}">
        <p14:creationId xmlns:p14="http://schemas.microsoft.com/office/powerpoint/2010/main" val="4180277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754326"/>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Use variables, operators, inputs, outputs and assignment.</a:t>
            </a:r>
          </a:p>
          <a:p>
            <a:pPr marL="342900" indent="-342900">
              <a:buFont typeface="Arial" panose="020B0604020202020204" pitchFamily="34" charset="0"/>
              <a:buChar char="•"/>
            </a:pPr>
            <a:r>
              <a:rPr lang="en-GB" sz="2000" dirty="0">
                <a:latin typeface="Segoe UI Variable Text" pitchFamily="2" charset="0"/>
              </a:rPr>
              <a:t>Use a variety of data types, including integer, Boolean, real, character and string</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677656"/>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assign, identify and use variables to store data that can change or be amended. </a:t>
            </a:r>
          </a:p>
          <a:p>
            <a:pPr marL="342900" indent="-342900">
              <a:buFont typeface="Arial" panose="020B0604020202020204" pitchFamily="34" charset="0"/>
              <a:buChar char="•"/>
            </a:pPr>
            <a:r>
              <a:rPr lang="en-GB" sz="2000" dirty="0">
                <a:latin typeface="Segoe UI Variable Text" pitchFamily="2" charset="0"/>
              </a:rPr>
              <a:t>To understand where constants and variables are appropriate and use appropriately.</a:t>
            </a:r>
          </a:p>
          <a:p>
            <a:pPr marL="342900" indent="-342900">
              <a:buFont typeface="Arial" panose="020B0604020202020204" pitchFamily="34" charset="0"/>
              <a:buChar char="•"/>
            </a:pPr>
            <a:r>
              <a:rPr lang="en-GB" sz="2000" dirty="0">
                <a:latin typeface="Segoe UI Variable Text" pitchFamily="2" charset="0"/>
              </a:rPr>
              <a:t>To also be able to create self-documenting code using sensible variable and constant names.</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Variables and Assignments</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1" y="1156284"/>
            <a:ext cx="6195060" cy="1661993"/>
          </a:xfrm>
          <a:prstGeom prst="rect">
            <a:avLst/>
          </a:prstGeom>
          <a:noFill/>
        </p:spPr>
        <p:txBody>
          <a:bodyPr wrap="square">
            <a:spAutoFit/>
          </a:bodyPr>
          <a:lstStyle/>
          <a:p>
            <a:r>
              <a:rPr lang="en-GB" sz="2400" b="1" dirty="0">
                <a:latin typeface="Segoe UI Variable Text" pitchFamily="2" charset="0"/>
              </a:rPr>
              <a:t>What is meant by a variable?</a:t>
            </a:r>
          </a:p>
          <a:p>
            <a:endParaRPr lang="en-GB" sz="2400" dirty="0">
              <a:latin typeface="Segoe UI Variable Text" pitchFamily="2" charset="0"/>
            </a:endParaRPr>
          </a:p>
          <a:p>
            <a:r>
              <a:rPr lang="en-GB" dirty="0">
                <a:latin typeface="Segoe UI Variable Text" pitchFamily="2" charset="0"/>
              </a:rPr>
              <a:t>A </a:t>
            </a:r>
            <a:r>
              <a:rPr lang="en-GB" b="1" dirty="0">
                <a:latin typeface="Segoe UI Variable Text" pitchFamily="2" charset="0"/>
              </a:rPr>
              <a:t>variable</a:t>
            </a:r>
            <a:r>
              <a:rPr lang="en-GB" dirty="0">
                <a:latin typeface="Segoe UI Variable Text" pitchFamily="2" charset="0"/>
              </a:rPr>
              <a:t> is a named storage location in a program that holds a value. The value can change while the program runs.</a:t>
            </a:r>
          </a:p>
        </p:txBody>
      </p:sp>
      <p:sp>
        <p:nvSpPr>
          <p:cNvPr id="10" name="TextBox 9">
            <a:extLst>
              <a:ext uri="{FF2B5EF4-FFF2-40B4-BE49-F238E27FC236}">
                <a16:creationId xmlns:a16="http://schemas.microsoft.com/office/drawing/2014/main" id="{148C5BD5-D0F1-3174-CA50-EE347E86DA3A}"/>
              </a:ext>
            </a:extLst>
          </p:cNvPr>
          <p:cNvSpPr txBox="1"/>
          <p:nvPr/>
        </p:nvSpPr>
        <p:spPr>
          <a:xfrm>
            <a:off x="224790" y="2957291"/>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9" name="Straight Connector 8">
            <a:extLst>
              <a:ext uri="{FF2B5EF4-FFF2-40B4-BE49-F238E27FC236}">
                <a16:creationId xmlns:a16="http://schemas.microsoft.com/office/drawing/2014/main" id="{29E3040A-F2B4-CBC0-27F3-AEEF4DD184BD}"/>
              </a:ext>
            </a:extLst>
          </p:cNvPr>
          <p:cNvCxnSpPr>
            <a:cxnSpLocks/>
          </p:cNvCxnSpPr>
          <p:nvPr/>
        </p:nvCxnSpPr>
        <p:spPr>
          <a:xfrm>
            <a:off x="6587117"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C35412A3-A42B-0542-248E-74F1222C0652}"/>
              </a:ext>
            </a:extLst>
          </p:cNvPr>
          <p:cNvSpPr txBox="1"/>
          <p:nvPr/>
        </p:nvSpPr>
        <p:spPr>
          <a:xfrm>
            <a:off x="3446144" y="2957291"/>
            <a:ext cx="3821430" cy="2092881"/>
          </a:xfrm>
          <a:prstGeom prst="rect">
            <a:avLst/>
          </a:prstGeom>
          <a:noFill/>
        </p:spPr>
        <p:txBody>
          <a:bodyPr wrap="square">
            <a:spAutoFit/>
          </a:bodyPr>
          <a:lstStyle/>
          <a:p>
            <a:r>
              <a:rPr lang="en-GB" sz="2000" b="1" dirty="0">
                <a:latin typeface="Segoe UI Variable Text" pitchFamily="2" charset="0"/>
              </a:rPr>
              <a:t>How are variables used?</a:t>
            </a:r>
          </a:p>
          <a:p>
            <a:endParaRPr lang="en-GB" sz="2000" b="1" dirty="0">
              <a:latin typeface="Segoe UI Variable Text" pitchFamily="2" charset="0"/>
            </a:endParaRPr>
          </a:p>
          <a:p>
            <a:r>
              <a:rPr lang="en-GB" dirty="0">
                <a:latin typeface="Segoe UI Variable Text" pitchFamily="2" charset="0"/>
              </a:rPr>
              <a:t>Variables allow programs to:</a:t>
            </a:r>
          </a:p>
          <a:p>
            <a:pPr marL="285750" lvl="0" indent="-285750">
              <a:buFont typeface="Arial" panose="020B0604020202020204" pitchFamily="34" charset="0"/>
              <a:buChar char="•"/>
            </a:pPr>
            <a:r>
              <a:rPr lang="en-GB" dirty="0">
                <a:latin typeface="Segoe UI Variable Text" pitchFamily="2" charset="0"/>
              </a:rPr>
              <a:t>Store user data</a:t>
            </a:r>
          </a:p>
          <a:p>
            <a:pPr marL="285750" lvl="0" indent="-285750">
              <a:buFont typeface="Arial" panose="020B0604020202020204" pitchFamily="34" charset="0"/>
              <a:buChar char="•"/>
            </a:pPr>
            <a:r>
              <a:rPr lang="en-GB" dirty="0">
                <a:latin typeface="Segoe UI Variable Text" pitchFamily="2" charset="0"/>
              </a:rPr>
              <a:t>Keep track of scores</a:t>
            </a:r>
          </a:p>
          <a:p>
            <a:pPr marL="285750" lvl="0" indent="-285750">
              <a:buFont typeface="Arial" panose="020B0604020202020204" pitchFamily="34" charset="0"/>
              <a:buChar char="•"/>
            </a:pPr>
            <a:r>
              <a:rPr lang="en-GB" dirty="0">
                <a:latin typeface="Segoe UI Variable Text" pitchFamily="2" charset="0"/>
              </a:rPr>
              <a:t>Count items</a:t>
            </a:r>
          </a:p>
          <a:p>
            <a:pPr marL="285750" lvl="0" indent="-285750">
              <a:buFont typeface="Arial" panose="020B0604020202020204" pitchFamily="34" charset="0"/>
              <a:buChar char="•"/>
            </a:pPr>
            <a:r>
              <a:rPr lang="en-GB" dirty="0">
                <a:latin typeface="Segoe UI Variable Text" pitchFamily="2" charset="0"/>
              </a:rPr>
              <a:t>Store calculations</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4" name="TextBox 23">
            <a:extLst>
              <a:ext uri="{FF2B5EF4-FFF2-40B4-BE49-F238E27FC236}">
                <a16:creationId xmlns:a16="http://schemas.microsoft.com/office/drawing/2014/main" id="{28B9AB0B-F116-44FC-E38A-F5CAAA5D96B7}"/>
              </a:ext>
            </a:extLst>
          </p:cNvPr>
          <p:cNvSpPr txBox="1"/>
          <p:nvPr/>
        </p:nvSpPr>
        <p:spPr>
          <a:xfrm>
            <a:off x="263844" y="3416885"/>
            <a:ext cx="2979700" cy="777521"/>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score = 10</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name = "Alex"</a:t>
            </a:r>
          </a:p>
        </p:txBody>
      </p:sp>
      <p:sp>
        <p:nvSpPr>
          <p:cNvPr id="26" name="TextBox 25">
            <a:extLst>
              <a:ext uri="{FF2B5EF4-FFF2-40B4-BE49-F238E27FC236}">
                <a16:creationId xmlns:a16="http://schemas.microsoft.com/office/drawing/2014/main" id="{A79CFAA4-538A-ECA1-8929-95B1077E6A75}"/>
              </a:ext>
            </a:extLst>
          </p:cNvPr>
          <p:cNvSpPr txBox="1"/>
          <p:nvPr/>
        </p:nvSpPr>
        <p:spPr>
          <a:xfrm>
            <a:off x="224791" y="4512273"/>
            <a:ext cx="3018754" cy="1757532"/>
          </a:xfrm>
          <a:prstGeom prst="rect">
            <a:avLst/>
          </a:prstGeom>
          <a:solidFill>
            <a:schemeClr val="bg1">
              <a:lumMod val="95000"/>
            </a:schemeClr>
          </a:solidFill>
        </p:spPr>
        <p:txBody>
          <a:bodyPr wrap="square">
            <a:spAutoFit/>
          </a:bodyPr>
          <a:lstStyle/>
          <a:p>
            <a:pPr lvl="0">
              <a:lnSpc>
                <a:spcPct val="107000"/>
              </a:lnSpc>
              <a:spcAft>
                <a:spcPts val="800"/>
              </a:spcAft>
              <a:buSzPts val="1000"/>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In this example:</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score stores the number 10 (Line 1)</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name stores the text "Alex“ (Line 2)</a:t>
            </a:r>
          </a:p>
        </p:txBody>
      </p:sp>
      <p:sp>
        <p:nvSpPr>
          <p:cNvPr id="27" name="TextBox 26">
            <a:extLst>
              <a:ext uri="{FF2B5EF4-FFF2-40B4-BE49-F238E27FC236}">
                <a16:creationId xmlns:a16="http://schemas.microsoft.com/office/drawing/2014/main" id="{B9741962-00DF-F18A-EC00-63544099132E}"/>
              </a:ext>
            </a:extLst>
          </p:cNvPr>
          <p:cNvSpPr txBox="1"/>
          <p:nvPr/>
        </p:nvSpPr>
        <p:spPr>
          <a:xfrm>
            <a:off x="6766560" y="1134457"/>
            <a:ext cx="5040630" cy="1384995"/>
          </a:xfrm>
          <a:prstGeom prst="rect">
            <a:avLst/>
          </a:prstGeom>
          <a:noFill/>
        </p:spPr>
        <p:txBody>
          <a:bodyPr wrap="square">
            <a:spAutoFit/>
          </a:bodyPr>
          <a:lstStyle/>
          <a:p>
            <a:r>
              <a:rPr lang="en-GB" sz="2400" b="1" dirty="0">
                <a:latin typeface="Segoe UI Variable Text" pitchFamily="2" charset="0"/>
              </a:rPr>
              <a:t>What is meant by an assignment?</a:t>
            </a:r>
          </a:p>
          <a:p>
            <a:endParaRPr lang="en-GB" sz="2400" dirty="0">
              <a:latin typeface="Segoe UI Variable Text" pitchFamily="2" charset="0"/>
            </a:endParaRPr>
          </a:p>
          <a:p>
            <a:r>
              <a:rPr lang="en-GB" b="1" dirty="0">
                <a:latin typeface="Segoe UI Variable Text" pitchFamily="2" charset="0"/>
              </a:rPr>
              <a:t>Assignment</a:t>
            </a:r>
            <a:r>
              <a:rPr lang="en-GB" dirty="0">
                <a:latin typeface="Segoe UI Variable Text" pitchFamily="2" charset="0"/>
              </a:rPr>
              <a:t> is the process of giving a value to a variable. The assignment operator is usually =.</a:t>
            </a:r>
          </a:p>
        </p:txBody>
      </p:sp>
      <p:sp>
        <p:nvSpPr>
          <p:cNvPr id="28" name="TextBox 27">
            <a:extLst>
              <a:ext uri="{FF2B5EF4-FFF2-40B4-BE49-F238E27FC236}">
                <a16:creationId xmlns:a16="http://schemas.microsoft.com/office/drawing/2014/main" id="{729FA22C-3EA4-A95A-A7C4-95E600F54400}"/>
              </a:ext>
            </a:extLst>
          </p:cNvPr>
          <p:cNvSpPr txBox="1"/>
          <p:nvPr/>
        </p:nvSpPr>
        <p:spPr>
          <a:xfrm>
            <a:off x="6766560" y="2928342"/>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29" name="TextBox 28">
            <a:extLst>
              <a:ext uri="{FF2B5EF4-FFF2-40B4-BE49-F238E27FC236}">
                <a16:creationId xmlns:a16="http://schemas.microsoft.com/office/drawing/2014/main" id="{31915475-7995-319E-F421-EBE1E6C6EA83}"/>
              </a:ext>
            </a:extLst>
          </p:cNvPr>
          <p:cNvSpPr txBox="1"/>
          <p:nvPr/>
        </p:nvSpPr>
        <p:spPr>
          <a:xfrm>
            <a:off x="6805614" y="3416885"/>
            <a:ext cx="4212906" cy="777521"/>
          </a:xfrm>
          <a:prstGeom prst="rect">
            <a:avLst/>
          </a:prstGeom>
          <a:noFill/>
          <a:ln>
            <a:solidFill>
              <a:schemeClr val="tx1"/>
            </a:solidFill>
            <a:prstDash val="dash"/>
          </a:ln>
        </p:spPr>
        <p:txBody>
          <a:bodyPr wrap="square">
            <a:spAutoFit/>
          </a:bodyPr>
          <a:lstStyle/>
          <a:p>
            <a:pPr>
              <a:lnSpc>
                <a:spcPct val="107000"/>
              </a:lnSpc>
              <a:spcAft>
                <a:spcPts val="800"/>
              </a:spcAft>
              <a:buNone/>
            </a:pPr>
            <a:r>
              <a:rPr lang="it-IT" sz="1800" kern="100" dirty="0">
                <a:effectLst/>
                <a:latin typeface="Courier New" panose="02070309020205020404" pitchFamily="49" charset="0"/>
                <a:ea typeface="Aptos" panose="020B0004020202020204" pitchFamily="34" charset="0"/>
                <a:cs typeface="Courier New" panose="02070309020205020404" pitchFamily="49" charset="0"/>
              </a:rPr>
              <a:t>score = 0</a:t>
            </a:r>
          </a:p>
          <a:p>
            <a:pPr>
              <a:lnSpc>
                <a:spcPct val="107000"/>
              </a:lnSpc>
              <a:spcAft>
                <a:spcPts val="800"/>
              </a:spcAft>
              <a:buNone/>
            </a:pPr>
            <a:r>
              <a:rPr lang="it-IT" sz="1800" kern="100" dirty="0">
                <a:effectLst/>
                <a:latin typeface="Courier New" panose="02070309020205020404" pitchFamily="49" charset="0"/>
                <a:ea typeface="Aptos" panose="020B0004020202020204" pitchFamily="34" charset="0"/>
                <a:cs typeface="Courier New" panose="02070309020205020404" pitchFamily="49" charset="0"/>
              </a:rPr>
              <a:t>score = score + 1</a:t>
            </a:r>
          </a:p>
        </p:txBody>
      </p:sp>
      <p:sp>
        <p:nvSpPr>
          <p:cNvPr id="31" name="TextBox 30">
            <a:extLst>
              <a:ext uri="{FF2B5EF4-FFF2-40B4-BE49-F238E27FC236}">
                <a16:creationId xmlns:a16="http://schemas.microsoft.com/office/drawing/2014/main" id="{0BF1EC69-3057-4985-865A-F7D35850B39B}"/>
              </a:ext>
            </a:extLst>
          </p:cNvPr>
          <p:cNvSpPr txBox="1"/>
          <p:nvPr/>
        </p:nvSpPr>
        <p:spPr>
          <a:xfrm>
            <a:off x="6805615" y="4509866"/>
            <a:ext cx="4212906" cy="1860125"/>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Step-by-step:</a:t>
            </a:r>
          </a:p>
          <a:p>
            <a:pPr marL="342900" lvl="0" indent="-342900">
              <a:lnSpc>
                <a:spcPct val="107000"/>
              </a:lnSpc>
              <a:spcAft>
                <a:spcPts val="800"/>
              </a:spcAft>
              <a:buFont typeface="+mj-lt"/>
              <a:buAutoNum type="arabicPeriod"/>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score is set to 0 (Line 1)</a:t>
            </a:r>
          </a:p>
          <a:p>
            <a:pPr marL="342900" lvl="0" indent="-342900">
              <a:lnSpc>
                <a:spcPct val="107000"/>
              </a:lnSpc>
              <a:spcAft>
                <a:spcPts val="800"/>
              </a:spcAft>
              <a:buFont typeface="+mj-lt"/>
              <a:buAutoNum type="arabicPeriod"/>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score + 1 is calculated (Line 2)</a:t>
            </a:r>
          </a:p>
          <a:p>
            <a:pPr marL="342900" lvl="0" indent="-342900">
              <a:lnSpc>
                <a:spcPct val="107000"/>
              </a:lnSpc>
              <a:spcAft>
                <a:spcPts val="800"/>
              </a:spcAft>
              <a:buFont typeface="+mj-lt"/>
              <a:buAutoNum type="arabicPeriod"/>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The new value replaces the old value (Line 3)</a:t>
            </a:r>
          </a:p>
        </p:txBody>
      </p:sp>
      <p:sp>
        <p:nvSpPr>
          <p:cNvPr id="5" name="TextBox 4">
            <a:extLst>
              <a:ext uri="{FF2B5EF4-FFF2-40B4-BE49-F238E27FC236}">
                <a16:creationId xmlns:a16="http://schemas.microsoft.com/office/drawing/2014/main" id="{49FD26AD-6F87-17C7-4096-6E8EAED04C55}"/>
              </a:ext>
            </a:extLst>
          </p:cNvPr>
          <p:cNvSpPr txBox="1"/>
          <p:nvPr/>
        </p:nvSpPr>
        <p:spPr>
          <a:xfrm>
            <a:off x="3497375" y="5190767"/>
            <a:ext cx="2922476" cy="1538883"/>
          </a:xfrm>
          <a:prstGeom prst="rect">
            <a:avLst/>
          </a:prstGeom>
          <a:noFill/>
        </p:spPr>
        <p:txBody>
          <a:bodyPr wrap="square">
            <a:spAutoFit/>
          </a:bodyPr>
          <a:lstStyle/>
          <a:p>
            <a:r>
              <a:rPr lang="en-GB" sz="2000" b="1" dirty="0">
                <a:latin typeface="Segoe UI Variable Text" pitchFamily="2" charset="0"/>
              </a:rPr>
              <a:t>What is a constant?</a:t>
            </a:r>
          </a:p>
          <a:p>
            <a:endParaRPr lang="en-GB" sz="2000" b="1" dirty="0">
              <a:latin typeface="Segoe UI Variable Text" pitchFamily="2" charset="0"/>
            </a:endParaRPr>
          </a:p>
          <a:p>
            <a:r>
              <a:rPr lang="en-GB" dirty="0">
                <a:latin typeface="Segoe UI Variable Text" pitchFamily="2" charset="0"/>
              </a:rPr>
              <a:t>Opposite to a variable as it store a value that cannot change.</a:t>
            </a:r>
          </a:p>
        </p:txBody>
      </p: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16562-D256-76F2-113D-14176A89656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8CE3ED9-5C31-EC68-75FA-01853F041024}"/>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Input and Output</a:t>
            </a:r>
          </a:p>
        </p:txBody>
      </p:sp>
      <p:pic>
        <p:nvPicPr>
          <p:cNvPr id="32" name="Picture 31">
            <a:extLst>
              <a:ext uri="{FF2B5EF4-FFF2-40B4-BE49-F238E27FC236}">
                <a16:creationId xmlns:a16="http://schemas.microsoft.com/office/drawing/2014/main" id="{5F9E2504-F502-C248-96F3-B1F90FBD02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866B04AE-564F-E342-4088-C18BE4B9AAB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A36F99A8-B5C6-CC9C-5E9A-4729660C1D7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BF94AF56-EDA0-49DD-B3FD-1B40AC5AD4DF}"/>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0" name="TextBox 19">
            <a:extLst>
              <a:ext uri="{FF2B5EF4-FFF2-40B4-BE49-F238E27FC236}">
                <a16:creationId xmlns:a16="http://schemas.microsoft.com/office/drawing/2014/main" id="{49669775-C499-F8FD-C4E6-978B734E969C}"/>
              </a:ext>
            </a:extLst>
          </p:cNvPr>
          <p:cNvSpPr txBox="1"/>
          <p:nvPr/>
        </p:nvSpPr>
        <p:spPr>
          <a:xfrm>
            <a:off x="224791" y="1156284"/>
            <a:ext cx="5625468" cy="1384995"/>
          </a:xfrm>
          <a:prstGeom prst="rect">
            <a:avLst/>
          </a:prstGeom>
          <a:noFill/>
        </p:spPr>
        <p:txBody>
          <a:bodyPr wrap="square">
            <a:spAutoFit/>
          </a:bodyPr>
          <a:lstStyle/>
          <a:p>
            <a:r>
              <a:rPr lang="en-GB" sz="2400" b="1" dirty="0">
                <a:latin typeface="Segoe UI Variable Text" pitchFamily="2" charset="0"/>
              </a:rPr>
              <a:t>What is meant by an input?</a:t>
            </a:r>
          </a:p>
          <a:p>
            <a:endParaRPr lang="en-GB" sz="2400" dirty="0">
              <a:latin typeface="Segoe UI Variable Text" pitchFamily="2" charset="0"/>
            </a:endParaRPr>
          </a:p>
          <a:p>
            <a:r>
              <a:rPr lang="en-GB" b="1" dirty="0">
                <a:latin typeface="Segoe UI Variable Text" pitchFamily="2" charset="0"/>
              </a:rPr>
              <a:t>Input</a:t>
            </a:r>
            <a:r>
              <a:rPr lang="en-GB" dirty="0">
                <a:latin typeface="Segoe UI Variable Text" pitchFamily="2" charset="0"/>
              </a:rPr>
              <a:t> is data that is entered into a program. This can come from a keyboard, mouse, sensor or a file.</a:t>
            </a:r>
          </a:p>
        </p:txBody>
      </p:sp>
      <p:sp>
        <p:nvSpPr>
          <p:cNvPr id="21" name="TextBox 20">
            <a:extLst>
              <a:ext uri="{FF2B5EF4-FFF2-40B4-BE49-F238E27FC236}">
                <a16:creationId xmlns:a16="http://schemas.microsoft.com/office/drawing/2014/main" id="{294EF774-0F3B-7B8A-0F71-3CF849ECC4DB}"/>
              </a:ext>
            </a:extLst>
          </p:cNvPr>
          <p:cNvSpPr txBox="1"/>
          <p:nvPr/>
        </p:nvSpPr>
        <p:spPr>
          <a:xfrm>
            <a:off x="6341742" y="1093146"/>
            <a:ext cx="5040630" cy="1661993"/>
          </a:xfrm>
          <a:prstGeom prst="rect">
            <a:avLst/>
          </a:prstGeom>
          <a:noFill/>
        </p:spPr>
        <p:txBody>
          <a:bodyPr wrap="square">
            <a:spAutoFit/>
          </a:bodyPr>
          <a:lstStyle/>
          <a:p>
            <a:r>
              <a:rPr lang="en-GB" sz="2400" b="1" dirty="0">
                <a:latin typeface="Segoe UI Variable Text" pitchFamily="2" charset="0"/>
              </a:rPr>
              <a:t>What is meant by an output?</a:t>
            </a:r>
          </a:p>
          <a:p>
            <a:endParaRPr lang="en-GB" sz="2400" dirty="0">
              <a:latin typeface="Segoe UI Variable Text" pitchFamily="2" charset="0"/>
            </a:endParaRPr>
          </a:p>
          <a:p>
            <a:r>
              <a:rPr lang="en-GB" b="1" dirty="0">
                <a:latin typeface="Segoe UI Variable Text" pitchFamily="2" charset="0"/>
              </a:rPr>
              <a:t>Output</a:t>
            </a:r>
            <a:r>
              <a:rPr lang="en-GB" dirty="0">
                <a:latin typeface="Segoe UI Variable Text" pitchFamily="2" charset="0"/>
              </a:rPr>
              <a:t> is information that a program sends out to the user. This can appear as text on screen, sound, images or printed documents</a:t>
            </a:r>
          </a:p>
        </p:txBody>
      </p:sp>
      <p:sp>
        <p:nvSpPr>
          <p:cNvPr id="22" name="TextBox 21">
            <a:extLst>
              <a:ext uri="{FF2B5EF4-FFF2-40B4-BE49-F238E27FC236}">
                <a16:creationId xmlns:a16="http://schemas.microsoft.com/office/drawing/2014/main" id="{9A653A1E-015F-9125-D4E1-C6A11DAFB461}"/>
              </a:ext>
            </a:extLst>
          </p:cNvPr>
          <p:cNvSpPr txBox="1"/>
          <p:nvPr/>
        </p:nvSpPr>
        <p:spPr>
          <a:xfrm>
            <a:off x="6341742" y="2872326"/>
            <a:ext cx="3821430" cy="1815882"/>
          </a:xfrm>
          <a:prstGeom prst="rect">
            <a:avLst/>
          </a:prstGeom>
          <a:noFill/>
        </p:spPr>
        <p:txBody>
          <a:bodyPr wrap="square">
            <a:spAutoFit/>
          </a:bodyPr>
          <a:lstStyle/>
          <a:p>
            <a:r>
              <a:rPr lang="en-GB" sz="2000" b="1" dirty="0">
                <a:latin typeface="Segoe UI Variable Text" pitchFamily="2" charset="0"/>
              </a:rPr>
              <a:t>How are outputs used?</a:t>
            </a:r>
          </a:p>
          <a:p>
            <a:endParaRPr lang="en-GB" sz="2000" b="1" dirty="0">
              <a:latin typeface="Segoe UI Variable Text" pitchFamily="2" charset="0"/>
            </a:endParaRPr>
          </a:p>
          <a:p>
            <a:r>
              <a:rPr lang="en-GB" dirty="0">
                <a:latin typeface="Segoe UI Variable Text" pitchFamily="2" charset="0"/>
              </a:rPr>
              <a:t>Output allows the program to:</a:t>
            </a:r>
          </a:p>
          <a:p>
            <a:pPr marL="285750" lvl="0" indent="-285750">
              <a:buFont typeface="Arial" panose="020B0604020202020204" pitchFamily="34" charset="0"/>
              <a:buChar char="•"/>
            </a:pPr>
            <a:r>
              <a:rPr lang="en-GB" dirty="0">
                <a:latin typeface="Segoe UI Variable Text" pitchFamily="2" charset="0"/>
              </a:rPr>
              <a:t>Display results</a:t>
            </a:r>
          </a:p>
          <a:p>
            <a:pPr marL="285750" lvl="0" indent="-285750">
              <a:buFont typeface="Arial" panose="020B0604020202020204" pitchFamily="34" charset="0"/>
              <a:buChar char="•"/>
            </a:pPr>
            <a:r>
              <a:rPr lang="en-GB" dirty="0">
                <a:latin typeface="Segoe UI Variable Text" pitchFamily="2" charset="0"/>
              </a:rPr>
              <a:t>Give feedback</a:t>
            </a:r>
          </a:p>
          <a:p>
            <a:pPr marL="285750" lvl="0" indent="-285750">
              <a:buFont typeface="Arial" panose="020B0604020202020204" pitchFamily="34" charset="0"/>
              <a:buChar char="•"/>
            </a:pPr>
            <a:r>
              <a:rPr lang="en-GB" dirty="0">
                <a:latin typeface="Segoe UI Variable Text" pitchFamily="2" charset="0"/>
              </a:rPr>
              <a:t>Show messages or errors</a:t>
            </a:r>
          </a:p>
        </p:txBody>
      </p:sp>
      <p:sp>
        <p:nvSpPr>
          <p:cNvPr id="23" name="TextBox 22">
            <a:extLst>
              <a:ext uri="{FF2B5EF4-FFF2-40B4-BE49-F238E27FC236}">
                <a16:creationId xmlns:a16="http://schemas.microsoft.com/office/drawing/2014/main" id="{A61B7EEC-ED3B-0CA4-BE8B-4677D4105176}"/>
              </a:ext>
            </a:extLst>
          </p:cNvPr>
          <p:cNvSpPr txBox="1"/>
          <p:nvPr/>
        </p:nvSpPr>
        <p:spPr>
          <a:xfrm>
            <a:off x="6341742" y="4805395"/>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24" name="TextBox 23">
            <a:extLst>
              <a:ext uri="{FF2B5EF4-FFF2-40B4-BE49-F238E27FC236}">
                <a16:creationId xmlns:a16="http://schemas.microsoft.com/office/drawing/2014/main" id="{782BCD29-0BB8-1E96-ACE8-1418538D72F2}"/>
              </a:ext>
            </a:extLst>
          </p:cNvPr>
          <p:cNvSpPr txBox="1"/>
          <p:nvPr/>
        </p:nvSpPr>
        <p:spPr>
          <a:xfrm>
            <a:off x="6380796" y="5251064"/>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print("Hello", name)</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print("Next year you will be", age + 1)</a:t>
            </a:r>
          </a:p>
        </p:txBody>
      </p:sp>
      <p:sp>
        <p:nvSpPr>
          <p:cNvPr id="25" name="TextBox 24">
            <a:extLst>
              <a:ext uri="{FF2B5EF4-FFF2-40B4-BE49-F238E27FC236}">
                <a16:creationId xmlns:a16="http://schemas.microsoft.com/office/drawing/2014/main" id="{BF92580E-885D-CF24-66FD-5FA896B92E2F}"/>
              </a:ext>
            </a:extLst>
          </p:cNvPr>
          <p:cNvSpPr txBox="1"/>
          <p:nvPr/>
        </p:nvSpPr>
        <p:spPr>
          <a:xfrm>
            <a:off x="242887" y="2680293"/>
            <a:ext cx="3821430" cy="1815882"/>
          </a:xfrm>
          <a:prstGeom prst="rect">
            <a:avLst/>
          </a:prstGeom>
          <a:noFill/>
        </p:spPr>
        <p:txBody>
          <a:bodyPr wrap="square">
            <a:spAutoFit/>
          </a:bodyPr>
          <a:lstStyle/>
          <a:p>
            <a:r>
              <a:rPr lang="en-GB" sz="2000" b="1" dirty="0">
                <a:latin typeface="Segoe UI Variable Text" pitchFamily="2" charset="0"/>
              </a:rPr>
              <a:t>How are inputs used?</a:t>
            </a:r>
          </a:p>
          <a:p>
            <a:endParaRPr lang="en-GB" sz="2000" b="1" dirty="0">
              <a:latin typeface="Segoe UI Variable Text" pitchFamily="2" charset="0"/>
            </a:endParaRPr>
          </a:p>
          <a:p>
            <a:r>
              <a:rPr lang="en-GB" dirty="0">
                <a:latin typeface="Segoe UI Variable Text" pitchFamily="2" charset="0"/>
              </a:rPr>
              <a:t>Programs use input to:</a:t>
            </a:r>
          </a:p>
          <a:p>
            <a:pPr marL="285750" lvl="0" indent="-285750">
              <a:buFont typeface="Arial" panose="020B0604020202020204" pitchFamily="34" charset="0"/>
              <a:buChar char="•"/>
            </a:pPr>
            <a:r>
              <a:rPr lang="en-GB" dirty="0">
                <a:latin typeface="Segoe UI Variable Text" pitchFamily="2" charset="0"/>
              </a:rPr>
              <a:t>Personalise output</a:t>
            </a:r>
          </a:p>
          <a:p>
            <a:pPr marL="285750" lvl="0" indent="-285750">
              <a:buFont typeface="Arial" panose="020B0604020202020204" pitchFamily="34" charset="0"/>
              <a:buChar char="•"/>
            </a:pPr>
            <a:r>
              <a:rPr lang="en-GB" dirty="0">
                <a:latin typeface="Segoe UI Variable Text" pitchFamily="2" charset="0"/>
              </a:rPr>
              <a:t>Make decisions</a:t>
            </a:r>
          </a:p>
          <a:p>
            <a:pPr marL="285750" lvl="0" indent="-285750">
              <a:buFont typeface="Arial" panose="020B0604020202020204" pitchFamily="34" charset="0"/>
              <a:buChar char="•"/>
            </a:pPr>
            <a:r>
              <a:rPr lang="en-GB" dirty="0">
                <a:latin typeface="Segoe UI Variable Text" pitchFamily="2" charset="0"/>
              </a:rPr>
              <a:t>Collect user information</a:t>
            </a:r>
          </a:p>
        </p:txBody>
      </p:sp>
      <p:sp>
        <p:nvSpPr>
          <p:cNvPr id="26" name="TextBox 25">
            <a:extLst>
              <a:ext uri="{FF2B5EF4-FFF2-40B4-BE49-F238E27FC236}">
                <a16:creationId xmlns:a16="http://schemas.microsoft.com/office/drawing/2014/main" id="{FB8251CC-1D4F-2BCE-6438-0FD6A8A4632B}"/>
              </a:ext>
            </a:extLst>
          </p:cNvPr>
          <p:cNvSpPr txBox="1"/>
          <p:nvPr/>
        </p:nvSpPr>
        <p:spPr>
          <a:xfrm>
            <a:off x="242887" y="4580859"/>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27" name="TextBox 26">
            <a:extLst>
              <a:ext uri="{FF2B5EF4-FFF2-40B4-BE49-F238E27FC236}">
                <a16:creationId xmlns:a16="http://schemas.microsoft.com/office/drawing/2014/main" id="{502B7E5D-F7A4-05C0-D2C0-D6B45688837C}"/>
              </a:ext>
            </a:extLst>
          </p:cNvPr>
          <p:cNvSpPr txBox="1"/>
          <p:nvPr/>
        </p:nvSpPr>
        <p:spPr>
          <a:xfrm>
            <a:off x="281941" y="5151783"/>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name = input("Enter your name: ")</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age = int(input("Enter your age: "))</a:t>
            </a:r>
          </a:p>
        </p:txBody>
      </p:sp>
      <p:sp>
        <p:nvSpPr>
          <p:cNvPr id="29" name="TextBox 28">
            <a:extLst>
              <a:ext uri="{FF2B5EF4-FFF2-40B4-BE49-F238E27FC236}">
                <a16:creationId xmlns:a16="http://schemas.microsoft.com/office/drawing/2014/main" id="{34586E30-1EDD-E26A-EEBE-B154BB510587}"/>
              </a:ext>
            </a:extLst>
          </p:cNvPr>
          <p:cNvSpPr txBox="1"/>
          <p:nvPr/>
        </p:nvSpPr>
        <p:spPr>
          <a:xfrm>
            <a:off x="242887" y="6118591"/>
            <a:ext cx="5568318" cy="674928"/>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The user types something, and the program stores it in a variable.</a:t>
            </a:r>
          </a:p>
        </p:txBody>
      </p:sp>
      <p:cxnSp>
        <p:nvCxnSpPr>
          <p:cNvPr id="30" name="Straight Connector 29">
            <a:extLst>
              <a:ext uri="{FF2B5EF4-FFF2-40B4-BE49-F238E27FC236}">
                <a16:creationId xmlns:a16="http://schemas.microsoft.com/office/drawing/2014/main" id="{96CFAE75-225A-8877-2927-F5A01C5647E4}"/>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49617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B5DC9-A64E-1521-83A7-5BD55ADA88E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F1C2697-E9BB-AF52-B842-134F504FD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Operators</a:t>
            </a:r>
          </a:p>
        </p:txBody>
      </p:sp>
      <p:pic>
        <p:nvPicPr>
          <p:cNvPr id="32" name="Picture 31">
            <a:extLst>
              <a:ext uri="{FF2B5EF4-FFF2-40B4-BE49-F238E27FC236}">
                <a16:creationId xmlns:a16="http://schemas.microsoft.com/office/drawing/2014/main" id="{BAFD30B3-A4E7-0EBA-4DDF-AFDFC9A96F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CBF39E91-A950-3FB2-EEC7-469346954B1F}"/>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0A7797FC-7DD2-7CAF-DCE6-36D7EDC212F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5BDD6286-C32A-5749-1C65-D36FFA3EA0C3}"/>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0" name="TextBox 19">
            <a:extLst>
              <a:ext uri="{FF2B5EF4-FFF2-40B4-BE49-F238E27FC236}">
                <a16:creationId xmlns:a16="http://schemas.microsoft.com/office/drawing/2014/main" id="{6E7B40E4-9B60-DE32-4457-83F7DBA0F222}"/>
              </a:ext>
            </a:extLst>
          </p:cNvPr>
          <p:cNvSpPr txBox="1"/>
          <p:nvPr/>
        </p:nvSpPr>
        <p:spPr>
          <a:xfrm>
            <a:off x="224791" y="1156284"/>
            <a:ext cx="5625468" cy="1384995"/>
          </a:xfrm>
          <a:prstGeom prst="rect">
            <a:avLst/>
          </a:prstGeom>
          <a:noFill/>
        </p:spPr>
        <p:txBody>
          <a:bodyPr wrap="square">
            <a:spAutoFit/>
          </a:bodyPr>
          <a:lstStyle/>
          <a:p>
            <a:r>
              <a:rPr lang="en-GB" sz="2400" b="1" dirty="0">
                <a:latin typeface="Segoe UI Variable Text" pitchFamily="2" charset="0"/>
              </a:rPr>
              <a:t>What is meant by an operator?</a:t>
            </a:r>
          </a:p>
          <a:p>
            <a:endParaRPr lang="en-GB" sz="2400" dirty="0">
              <a:latin typeface="Segoe UI Variable Text" pitchFamily="2" charset="0"/>
            </a:endParaRPr>
          </a:p>
          <a:p>
            <a:r>
              <a:rPr lang="en-GB" b="1" dirty="0">
                <a:latin typeface="Segoe UI Variable Text" pitchFamily="2" charset="0"/>
              </a:rPr>
              <a:t>Operators</a:t>
            </a:r>
            <a:r>
              <a:rPr lang="en-GB" dirty="0">
                <a:latin typeface="Segoe UI Variable Text" pitchFamily="2" charset="0"/>
              </a:rPr>
              <a:t> are symbols used to perform operations on variables and values.</a:t>
            </a:r>
          </a:p>
        </p:txBody>
      </p:sp>
      <p:sp>
        <p:nvSpPr>
          <p:cNvPr id="25" name="TextBox 24">
            <a:extLst>
              <a:ext uri="{FF2B5EF4-FFF2-40B4-BE49-F238E27FC236}">
                <a16:creationId xmlns:a16="http://schemas.microsoft.com/office/drawing/2014/main" id="{D111B0B6-31F3-67F5-FDAE-2A0C0D2E00B5}"/>
              </a:ext>
            </a:extLst>
          </p:cNvPr>
          <p:cNvSpPr txBox="1"/>
          <p:nvPr/>
        </p:nvSpPr>
        <p:spPr>
          <a:xfrm>
            <a:off x="242887" y="2680293"/>
            <a:ext cx="3821430" cy="1815882"/>
          </a:xfrm>
          <a:prstGeom prst="rect">
            <a:avLst/>
          </a:prstGeom>
          <a:noFill/>
        </p:spPr>
        <p:txBody>
          <a:bodyPr wrap="square">
            <a:spAutoFit/>
          </a:bodyPr>
          <a:lstStyle/>
          <a:p>
            <a:r>
              <a:rPr lang="en-GB" sz="2000" b="1" dirty="0">
                <a:latin typeface="Segoe UI Variable Text" pitchFamily="2" charset="0"/>
              </a:rPr>
              <a:t>How are operators used?</a:t>
            </a:r>
          </a:p>
          <a:p>
            <a:endParaRPr lang="en-GB" sz="2000" b="1" dirty="0">
              <a:latin typeface="Segoe UI Variable Text" pitchFamily="2" charset="0"/>
            </a:endParaRPr>
          </a:p>
          <a:p>
            <a:r>
              <a:rPr lang="en-GB" dirty="0">
                <a:latin typeface="Segoe UI Variable Text" pitchFamily="2" charset="0"/>
              </a:rPr>
              <a:t>Operators allow programs to:</a:t>
            </a:r>
          </a:p>
          <a:p>
            <a:pPr marL="285750" lvl="0" indent="-285750">
              <a:buFont typeface="Arial" panose="020B0604020202020204" pitchFamily="34" charset="0"/>
              <a:buChar char="•"/>
            </a:pPr>
            <a:r>
              <a:rPr lang="en-GB" dirty="0">
                <a:latin typeface="Segoe UI Variable Text" pitchFamily="2" charset="0"/>
              </a:rPr>
              <a:t>Perform calculations</a:t>
            </a:r>
          </a:p>
          <a:p>
            <a:pPr marL="285750" lvl="0" indent="-285750">
              <a:buFont typeface="Arial" panose="020B0604020202020204" pitchFamily="34" charset="0"/>
              <a:buChar char="•"/>
            </a:pPr>
            <a:r>
              <a:rPr lang="en-GB" dirty="0">
                <a:latin typeface="Segoe UI Variable Text" pitchFamily="2" charset="0"/>
              </a:rPr>
              <a:t>Make decisions</a:t>
            </a:r>
          </a:p>
          <a:p>
            <a:pPr marL="285750" lvl="0" indent="-285750">
              <a:buFont typeface="Arial" panose="020B0604020202020204" pitchFamily="34" charset="0"/>
              <a:buChar char="•"/>
            </a:pPr>
            <a:r>
              <a:rPr lang="en-GB" dirty="0">
                <a:latin typeface="Segoe UI Variable Text" pitchFamily="2" charset="0"/>
              </a:rPr>
              <a:t>Compare values</a:t>
            </a:r>
          </a:p>
        </p:txBody>
      </p:sp>
      <p:sp>
        <p:nvSpPr>
          <p:cNvPr id="26" name="TextBox 25">
            <a:extLst>
              <a:ext uri="{FF2B5EF4-FFF2-40B4-BE49-F238E27FC236}">
                <a16:creationId xmlns:a16="http://schemas.microsoft.com/office/drawing/2014/main" id="{D75E120C-00A1-5904-608B-159894889D60}"/>
              </a:ext>
            </a:extLst>
          </p:cNvPr>
          <p:cNvSpPr txBox="1"/>
          <p:nvPr/>
        </p:nvSpPr>
        <p:spPr>
          <a:xfrm>
            <a:off x="242887" y="4580859"/>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27" name="TextBox 26">
            <a:extLst>
              <a:ext uri="{FF2B5EF4-FFF2-40B4-BE49-F238E27FC236}">
                <a16:creationId xmlns:a16="http://schemas.microsoft.com/office/drawing/2014/main" id="{7503599B-BF26-DD13-EBD1-57D4316BA547}"/>
              </a:ext>
            </a:extLst>
          </p:cNvPr>
          <p:cNvSpPr txBox="1"/>
          <p:nvPr/>
        </p:nvSpPr>
        <p:spPr>
          <a:xfrm>
            <a:off x="281941" y="5151783"/>
            <a:ext cx="5529264" cy="383888"/>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total = 5 + 3</a:t>
            </a:r>
          </a:p>
        </p:txBody>
      </p:sp>
      <p:sp>
        <p:nvSpPr>
          <p:cNvPr id="29" name="TextBox 28">
            <a:extLst>
              <a:ext uri="{FF2B5EF4-FFF2-40B4-BE49-F238E27FC236}">
                <a16:creationId xmlns:a16="http://schemas.microsoft.com/office/drawing/2014/main" id="{E8A42A66-350F-FB77-CBAD-A65EA4EDE1C3}"/>
              </a:ext>
            </a:extLst>
          </p:cNvPr>
          <p:cNvSpPr txBox="1"/>
          <p:nvPr/>
        </p:nvSpPr>
        <p:spPr>
          <a:xfrm>
            <a:off x="262414" y="5760168"/>
            <a:ext cx="5568318" cy="366895"/>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 adds the numbers.</a:t>
            </a:r>
          </a:p>
        </p:txBody>
      </p:sp>
      <p:cxnSp>
        <p:nvCxnSpPr>
          <p:cNvPr id="4" name="Straight Connector 3">
            <a:extLst>
              <a:ext uri="{FF2B5EF4-FFF2-40B4-BE49-F238E27FC236}">
                <a16:creationId xmlns:a16="http://schemas.microsoft.com/office/drawing/2014/main" id="{5A3B5E14-A54C-660E-49D0-C886727978A2}"/>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37F9DAF5-0574-0926-FAAD-FA45DD46518D}"/>
              </a:ext>
            </a:extLst>
          </p:cNvPr>
          <p:cNvSpPr txBox="1"/>
          <p:nvPr/>
        </p:nvSpPr>
        <p:spPr>
          <a:xfrm>
            <a:off x="7400925" y="1156284"/>
            <a:ext cx="3240404" cy="369332"/>
          </a:xfrm>
          <a:prstGeom prst="rect">
            <a:avLst/>
          </a:prstGeom>
          <a:noFill/>
        </p:spPr>
        <p:txBody>
          <a:bodyPr wrap="square">
            <a:spAutoFit/>
          </a:bodyPr>
          <a:lstStyle/>
          <a:p>
            <a:r>
              <a:rPr lang="en-GB" sz="1800" b="1" dirty="0">
                <a:latin typeface="Segoe UI Variable Text" pitchFamily="2" charset="0"/>
              </a:rPr>
              <a:t>Different types of operators</a:t>
            </a:r>
          </a:p>
        </p:txBody>
      </p:sp>
      <p:graphicFrame>
        <p:nvGraphicFramePr>
          <p:cNvPr id="7" name="Table 6">
            <a:extLst>
              <a:ext uri="{FF2B5EF4-FFF2-40B4-BE49-F238E27FC236}">
                <a16:creationId xmlns:a16="http://schemas.microsoft.com/office/drawing/2014/main" id="{193F4EE1-CE7A-0F6E-5BC4-0C136ACBC43C}"/>
              </a:ext>
            </a:extLst>
          </p:cNvPr>
          <p:cNvGraphicFramePr>
            <a:graphicFrameLocks noGrp="1"/>
          </p:cNvGraphicFramePr>
          <p:nvPr>
            <p:extLst>
              <p:ext uri="{D42A27DB-BD31-4B8C-83A1-F6EECF244321}">
                <p14:modId xmlns:p14="http://schemas.microsoft.com/office/powerpoint/2010/main" val="48875495"/>
              </p:ext>
            </p:extLst>
          </p:nvPr>
        </p:nvGraphicFramePr>
        <p:xfrm>
          <a:off x="6443879" y="1664630"/>
          <a:ext cx="5108601" cy="4398960"/>
        </p:xfrm>
        <a:graphic>
          <a:graphicData uri="http://schemas.openxmlformats.org/drawingml/2006/table">
            <a:tbl>
              <a:tblPr firstRow="1" firstCol="1" bandRow="1">
                <a:tableStyleId>{5940675A-B579-460E-94D1-54222C63F5DA}</a:tableStyleId>
              </a:tblPr>
              <a:tblGrid>
                <a:gridCol w="1702867">
                  <a:extLst>
                    <a:ext uri="{9D8B030D-6E8A-4147-A177-3AD203B41FA5}">
                      <a16:colId xmlns:a16="http://schemas.microsoft.com/office/drawing/2014/main" val="95072831"/>
                    </a:ext>
                  </a:extLst>
                </a:gridCol>
                <a:gridCol w="1702867">
                  <a:extLst>
                    <a:ext uri="{9D8B030D-6E8A-4147-A177-3AD203B41FA5}">
                      <a16:colId xmlns:a16="http://schemas.microsoft.com/office/drawing/2014/main" val="2948475862"/>
                    </a:ext>
                  </a:extLst>
                </a:gridCol>
                <a:gridCol w="1702867">
                  <a:extLst>
                    <a:ext uri="{9D8B030D-6E8A-4147-A177-3AD203B41FA5}">
                      <a16:colId xmlns:a16="http://schemas.microsoft.com/office/drawing/2014/main" val="4036393603"/>
                    </a:ext>
                  </a:extLst>
                </a:gridCol>
              </a:tblGrid>
              <a:tr h="568513">
                <a:tc>
                  <a:txBody>
                    <a:bodyPr/>
                    <a:lstStyle/>
                    <a:p>
                      <a:pPr algn="ctr">
                        <a:lnSpc>
                          <a:spcPct val="107000"/>
                        </a:lnSpc>
                        <a:spcAft>
                          <a:spcPts val="800"/>
                        </a:spcAft>
                        <a:buNone/>
                      </a:pPr>
                      <a:r>
                        <a:rPr lang="en-GB" sz="1800" b="1" kern="100" dirty="0">
                          <a:effectLst/>
                          <a:latin typeface="Segoe UI Variable Text" pitchFamily="2" charset="0"/>
                        </a:rPr>
                        <a:t>Type</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tc>
                  <a:txBody>
                    <a:bodyPr/>
                    <a:lstStyle/>
                    <a:p>
                      <a:pPr algn="ctr">
                        <a:lnSpc>
                          <a:spcPct val="107000"/>
                        </a:lnSpc>
                        <a:spcAft>
                          <a:spcPts val="800"/>
                        </a:spcAft>
                        <a:buNone/>
                      </a:pPr>
                      <a:r>
                        <a:rPr lang="en-GB" sz="1800" b="1" kern="100" dirty="0">
                          <a:effectLst/>
                          <a:latin typeface="Segoe UI Variable Text" pitchFamily="2" charset="0"/>
                        </a:rPr>
                        <a:t>Example</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tc>
                  <a:txBody>
                    <a:bodyPr/>
                    <a:lstStyle/>
                    <a:p>
                      <a:pPr algn="ctr">
                        <a:lnSpc>
                          <a:spcPct val="107000"/>
                        </a:lnSpc>
                        <a:spcAft>
                          <a:spcPts val="800"/>
                        </a:spcAft>
                        <a:buNone/>
                      </a:pPr>
                      <a:r>
                        <a:rPr lang="en-GB" sz="1800" b="1" kern="100" dirty="0">
                          <a:effectLst/>
                          <a:latin typeface="Segoe UI Variable Text" pitchFamily="2" charset="0"/>
                        </a:rPr>
                        <a:t>Meaning</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extLst>
                  <a:ext uri="{0D108BD9-81ED-4DB2-BD59-A6C34878D82A}">
                    <a16:rowId xmlns:a16="http://schemas.microsoft.com/office/drawing/2014/main" val="798183264"/>
                  </a:ext>
                </a:extLst>
              </a:tr>
              <a:tr h="568513">
                <a:tc>
                  <a:txBody>
                    <a:bodyPr/>
                    <a:lstStyle/>
                    <a:p>
                      <a:pPr algn="ctr">
                        <a:lnSpc>
                          <a:spcPct val="107000"/>
                        </a:lnSpc>
                        <a:spcAft>
                          <a:spcPts val="800"/>
                        </a:spcAft>
                        <a:buNone/>
                      </a:pPr>
                      <a:r>
                        <a:rPr lang="en-GB" sz="1800" kern="100" dirty="0">
                          <a:effectLst/>
                          <a:latin typeface="Segoe UI Variable Text" pitchFamily="2" charset="0"/>
                        </a:rPr>
                        <a:t>Arithmetic</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 - * / , MOD (%)</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endParaRPr lang="en-GB" sz="1800" kern="100" dirty="0">
                        <a:effectLst/>
                        <a:latin typeface="Segoe UI Variable Text" pitchFamily="2" charset="0"/>
                      </a:endParaRPr>
                    </a:p>
                    <a:p>
                      <a:pPr algn="ctr">
                        <a:lnSpc>
                          <a:spcPct val="107000"/>
                        </a:lnSpc>
                        <a:spcAft>
                          <a:spcPts val="800"/>
                        </a:spcAft>
                        <a:buNone/>
                      </a:pPr>
                      <a:r>
                        <a:rPr lang="en-GB" sz="1800" kern="100" dirty="0">
                          <a:effectLst/>
                          <a:latin typeface="Segoe UI Variable Text" pitchFamily="2" charset="0"/>
                        </a:rPr>
                        <a:t>Maths calculations</a:t>
                      </a:r>
                    </a:p>
                    <a:p>
                      <a:pPr algn="ctr">
                        <a:lnSpc>
                          <a:spcPct val="107000"/>
                        </a:lnSpc>
                        <a:spcAft>
                          <a:spcPts val="800"/>
                        </a:spcAft>
                        <a:buNone/>
                      </a:pP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127521773"/>
                  </a:ext>
                </a:extLst>
              </a:tr>
              <a:tr h="568513">
                <a:tc>
                  <a:txBody>
                    <a:bodyPr/>
                    <a:lstStyle/>
                    <a:p>
                      <a:pPr algn="ctr">
                        <a:lnSpc>
                          <a:spcPct val="107000"/>
                        </a:lnSpc>
                        <a:spcAft>
                          <a:spcPts val="800"/>
                        </a:spcAft>
                        <a:buNone/>
                      </a:pPr>
                      <a:endParaRPr lang="en-GB" sz="1800" kern="100" dirty="0">
                        <a:effectLst/>
                        <a:latin typeface="Segoe UI Variable Text" pitchFamily="2" charset="0"/>
                      </a:endParaRPr>
                    </a:p>
                    <a:p>
                      <a:pPr algn="ctr">
                        <a:lnSpc>
                          <a:spcPct val="107000"/>
                        </a:lnSpc>
                        <a:spcAft>
                          <a:spcPts val="800"/>
                        </a:spcAft>
                        <a:buNone/>
                      </a:pPr>
                      <a:r>
                        <a:rPr lang="en-GB" sz="1800" kern="100" dirty="0">
                          <a:effectLst/>
                          <a:latin typeface="Segoe UI Variable Text" pitchFamily="2" charset="0"/>
                        </a:rPr>
                        <a:t>Comparison</a:t>
                      </a:r>
                    </a:p>
                    <a:p>
                      <a:pPr algn="ctr">
                        <a:lnSpc>
                          <a:spcPct val="107000"/>
                        </a:lnSpc>
                        <a:spcAft>
                          <a:spcPts val="800"/>
                        </a:spcAft>
                        <a:buNone/>
                      </a:pP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 != &gt; &lt;</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Compare values</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974079060"/>
                  </a:ext>
                </a:extLst>
              </a:tr>
              <a:tr h="568513">
                <a:tc>
                  <a:txBody>
                    <a:bodyPr/>
                    <a:lstStyle/>
                    <a:p>
                      <a:pPr algn="ctr">
                        <a:lnSpc>
                          <a:spcPct val="107000"/>
                        </a:lnSpc>
                        <a:spcAft>
                          <a:spcPts val="800"/>
                        </a:spcAft>
                        <a:buNone/>
                      </a:pPr>
                      <a:r>
                        <a:rPr lang="en-GB" sz="1800" kern="100" dirty="0">
                          <a:effectLst/>
                          <a:latin typeface="Segoe UI Variable Text" pitchFamily="2" charset="0"/>
                        </a:rPr>
                        <a:t>Logical</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AND, OR, NOT, XOR</a:t>
                      </a:r>
                    </a:p>
                  </a:txBody>
                  <a:tcPr marL="9525" marR="9525" marT="9525" marB="9525" anchor="ctr"/>
                </a:tc>
                <a:tc>
                  <a:txBody>
                    <a:bodyPr/>
                    <a:lstStyle/>
                    <a:p>
                      <a:pPr algn="ctr">
                        <a:lnSpc>
                          <a:spcPct val="107000"/>
                        </a:lnSpc>
                        <a:spcAft>
                          <a:spcPts val="800"/>
                        </a:spcAft>
                        <a:buNone/>
                      </a:pPr>
                      <a:endParaRPr lang="en-GB" sz="1800" kern="100" dirty="0">
                        <a:effectLst/>
                        <a:latin typeface="Segoe UI Variable Text" pitchFamily="2" charset="0"/>
                      </a:endParaRPr>
                    </a:p>
                    <a:p>
                      <a:pPr algn="ctr">
                        <a:lnSpc>
                          <a:spcPct val="107000"/>
                        </a:lnSpc>
                        <a:spcAft>
                          <a:spcPts val="800"/>
                        </a:spcAft>
                        <a:buNone/>
                      </a:pPr>
                      <a:r>
                        <a:rPr lang="en-GB" sz="1800" kern="100" dirty="0">
                          <a:effectLst/>
                          <a:latin typeface="Segoe UI Variable Text" pitchFamily="2" charset="0"/>
                        </a:rPr>
                        <a:t>Combine conditions</a:t>
                      </a:r>
                    </a:p>
                    <a:p>
                      <a:pPr algn="ctr">
                        <a:lnSpc>
                          <a:spcPct val="107000"/>
                        </a:lnSpc>
                        <a:spcAft>
                          <a:spcPts val="800"/>
                        </a:spcAft>
                        <a:buNone/>
                      </a:pP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1866812"/>
                  </a:ext>
                </a:extLst>
              </a:tr>
            </a:tbl>
          </a:graphicData>
        </a:graphic>
      </p:graphicFrame>
    </p:spTree>
    <p:extLst>
      <p:ext uri="{BB962C8B-B14F-4D97-AF65-F5344CB8AC3E}">
        <p14:creationId xmlns:p14="http://schemas.microsoft.com/office/powerpoint/2010/main" val="3950841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78C7F-CBF7-0EC0-B9E1-618B254E927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EFF74BF-A886-1D55-727B-769714057691}"/>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Data types</a:t>
            </a:r>
          </a:p>
        </p:txBody>
      </p:sp>
      <p:pic>
        <p:nvPicPr>
          <p:cNvPr id="32" name="Picture 31">
            <a:extLst>
              <a:ext uri="{FF2B5EF4-FFF2-40B4-BE49-F238E27FC236}">
                <a16:creationId xmlns:a16="http://schemas.microsoft.com/office/drawing/2014/main" id="{63D3E9AA-F79E-6069-E87F-127A28B3F5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6E52F79-17A3-E392-A3D0-B1B23098FDB1}"/>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B2D91AAE-987A-9FED-D07F-9930CAA5312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7FE70C97-45F4-C898-8782-BD106A180E5F}"/>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0" name="TextBox 19">
            <a:extLst>
              <a:ext uri="{FF2B5EF4-FFF2-40B4-BE49-F238E27FC236}">
                <a16:creationId xmlns:a16="http://schemas.microsoft.com/office/drawing/2014/main" id="{EEDEA2D5-5FD6-E369-4E44-5E41C0DF146A}"/>
              </a:ext>
            </a:extLst>
          </p:cNvPr>
          <p:cNvSpPr txBox="1"/>
          <p:nvPr/>
        </p:nvSpPr>
        <p:spPr>
          <a:xfrm>
            <a:off x="224791" y="1156284"/>
            <a:ext cx="5625468" cy="1384995"/>
          </a:xfrm>
          <a:prstGeom prst="rect">
            <a:avLst/>
          </a:prstGeom>
          <a:noFill/>
        </p:spPr>
        <p:txBody>
          <a:bodyPr wrap="square">
            <a:spAutoFit/>
          </a:bodyPr>
          <a:lstStyle/>
          <a:p>
            <a:r>
              <a:rPr lang="en-GB" sz="2400" b="1" dirty="0">
                <a:latin typeface="Segoe UI Variable Text" pitchFamily="2" charset="0"/>
              </a:rPr>
              <a:t>What is meant by a data type?</a:t>
            </a:r>
          </a:p>
          <a:p>
            <a:endParaRPr lang="en-GB" sz="2400" dirty="0">
              <a:latin typeface="Segoe UI Variable Text" pitchFamily="2" charset="0"/>
            </a:endParaRPr>
          </a:p>
          <a:p>
            <a:r>
              <a:rPr lang="en-GB" dirty="0">
                <a:latin typeface="Segoe UI Variable Text" pitchFamily="2" charset="0"/>
              </a:rPr>
              <a:t>A </a:t>
            </a:r>
            <a:r>
              <a:rPr lang="en-GB" b="1" dirty="0">
                <a:latin typeface="Segoe UI Variable Text" pitchFamily="2" charset="0"/>
              </a:rPr>
              <a:t>data type</a:t>
            </a:r>
            <a:r>
              <a:rPr lang="en-GB" dirty="0">
                <a:latin typeface="Segoe UI Variable Text" pitchFamily="2" charset="0"/>
              </a:rPr>
              <a:t> tells the computer what kind of data a variable will store and how that data can be used.</a:t>
            </a:r>
          </a:p>
        </p:txBody>
      </p:sp>
      <p:sp>
        <p:nvSpPr>
          <p:cNvPr id="25" name="TextBox 24">
            <a:extLst>
              <a:ext uri="{FF2B5EF4-FFF2-40B4-BE49-F238E27FC236}">
                <a16:creationId xmlns:a16="http://schemas.microsoft.com/office/drawing/2014/main" id="{71A581FD-7413-F974-0C45-26F1C90B0D0B}"/>
              </a:ext>
            </a:extLst>
          </p:cNvPr>
          <p:cNvSpPr txBox="1"/>
          <p:nvPr/>
        </p:nvSpPr>
        <p:spPr>
          <a:xfrm>
            <a:off x="242886" y="2680293"/>
            <a:ext cx="5346379" cy="1538883"/>
          </a:xfrm>
          <a:prstGeom prst="rect">
            <a:avLst/>
          </a:prstGeom>
          <a:noFill/>
        </p:spPr>
        <p:txBody>
          <a:bodyPr wrap="square">
            <a:spAutoFit/>
          </a:bodyPr>
          <a:lstStyle/>
          <a:p>
            <a:r>
              <a:rPr lang="en-GB" sz="2000" b="1" dirty="0">
                <a:latin typeface="Segoe UI Variable Text" pitchFamily="2" charset="0"/>
              </a:rPr>
              <a:t>Why are different data types needed?</a:t>
            </a:r>
          </a:p>
          <a:p>
            <a:endParaRPr lang="en-GB" sz="2000" b="1" dirty="0">
              <a:latin typeface="Segoe UI Variable Text" pitchFamily="2" charset="0"/>
            </a:endParaRPr>
          </a:p>
          <a:p>
            <a:r>
              <a:rPr lang="en-GB" dirty="0">
                <a:latin typeface="Segoe UI Variable Text" pitchFamily="2" charset="0"/>
              </a:rPr>
              <a:t>Different types of data behave differently, so the computer needs to know whether something is a number, text, true/false value, etc.</a:t>
            </a:r>
          </a:p>
        </p:txBody>
      </p:sp>
      <p:sp>
        <p:nvSpPr>
          <p:cNvPr id="26" name="TextBox 25">
            <a:extLst>
              <a:ext uri="{FF2B5EF4-FFF2-40B4-BE49-F238E27FC236}">
                <a16:creationId xmlns:a16="http://schemas.microsoft.com/office/drawing/2014/main" id="{96806D67-8E59-B415-381D-587DA08D60E1}"/>
              </a:ext>
            </a:extLst>
          </p:cNvPr>
          <p:cNvSpPr txBox="1"/>
          <p:nvPr/>
        </p:nvSpPr>
        <p:spPr>
          <a:xfrm>
            <a:off x="242887" y="4580859"/>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27" name="TextBox 26">
            <a:extLst>
              <a:ext uri="{FF2B5EF4-FFF2-40B4-BE49-F238E27FC236}">
                <a16:creationId xmlns:a16="http://schemas.microsoft.com/office/drawing/2014/main" id="{E16EA091-6800-6BC9-51BE-D854ABBBCCAC}"/>
              </a:ext>
            </a:extLst>
          </p:cNvPr>
          <p:cNvSpPr txBox="1"/>
          <p:nvPr/>
        </p:nvSpPr>
        <p:spPr>
          <a:xfrm>
            <a:off x="281941" y="5151783"/>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age = int("14")</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print(age + 1)</a:t>
            </a:r>
          </a:p>
        </p:txBody>
      </p:sp>
      <p:cxnSp>
        <p:nvCxnSpPr>
          <p:cNvPr id="4" name="Straight Connector 3">
            <a:extLst>
              <a:ext uri="{FF2B5EF4-FFF2-40B4-BE49-F238E27FC236}">
                <a16:creationId xmlns:a16="http://schemas.microsoft.com/office/drawing/2014/main" id="{98C70E13-E281-E83F-D41D-D327C75E3917}"/>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C409C61E-7FAC-7051-4ABF-AE614FF949A9}"/>
              </a:ext>
            </a:extLst>
          </p:cNvPr>
          <p:cNvSpPr txBox="1"/>
          <p:nvPr/>
        </p:nvSpPr>
        <p:spPr>
          <a:xfrm>
            <a:off x="7834582" y="1156284"/>
            <a:ext cx="3240404" cy="369332"/>
          </a:xfrm>
          <a:prstGeom prst="rect">
            <a:avLst/>
          </a:prstGeom>
          <a:noFill/>
        </p:spPr>
        <p:txBody>
          <a:bodyPr wrap="square">
            <a:spAutoFit/>
          </a:bodyPr>
          <a:lstStyle/>
          <a:p>
            <a:r>
              <a:rPr lang="en-GB" sz="1800" b="1" dirty="0">
                <a:latin typeface="Segoe UI Variable Text" pitchFamily="2" charset="0"/>
              </a:rPr>
              <a:t>Different data types</a:t>
            </a:r>
          </a:p>
        </p:txBody>
      </p:sp>
      <p:graphicFrame>
        <p:nvGraphicFramePr>
          <p:cNvPr id="5" name="Table 4">
            <a:extLst>
              <a:ext uri="{FF2B5EF4-FFF2-40B4-BE49-F238E27FC236}">
                <a16:creationId xmlns:a16="http://schemas.microsoft.com/office/drawing/2014/main" id="{368599B5-6564-D594-64B3-72196D187256}"/>
              </a:ext>
            </a:extLst>
          </p:cNvPr>
          <p:cNvGraphicFramePr>
            <a:graphicFrameLocks noGrp="1"/>
          </p:cNvGraphicFramePr>
          <p:nvPr>
            <p:extLst>
              <p:ext uri="{D42A27DB-BD31-4B8C-83A1-F6EECF244321}">
                <p14:modId xmlns:p14="http://schemas.microsoft.com/office/powerpoint/2010/main" val="1586952751"/>
              </p:ext>
            </p:extLst>
          </p:nvPr>
        </p:nvGraphicFramePr>
        <p:xfrm>
          <a:off x="6380796" y="1743726"/>
          <a:ext cx="5426394" cy="3571240"/>
        </p:xfrm>
        <a:graphic>
          <a:graphicData uri="http://schemas.openxmlformats.org/drawingml/2006/table">
            <a:tbl>
              <a:tblPr firstRow="1" bandRow="1">
                <a:tableStyleId>{5940675A-B579-460E-94D1-54222C63F5DA}</a:tableStyleId>
              </a:tblPr>
              <a:tblGrid>
                <a:gridCol w="1425894">
                  <a:extLst>
                    <a:ext uri="{9D8B030D-6E8A-4147-A177-3AD203B41FA5}">
                      <a16:colId xmlns:a16="http://schemas.microsoft.com/office/drawing/2014/main" val="2700403633"/>
                    </a:ext>
                  </a:extLst>
                </a:gridCol>
                <a:gridCol w="1863089">
                  <a:extLst>
                    <a:ext uri="{9D8B030D-6E8A-4147-A177-3AD203B41FA5}">
                      <a16:colId xmlns:a16="http://schemas.microsoft.com/office/drawing/2014/main" val="1514348926"/>
                    </a:ext>
                  </a:extLst>
                </a:gridCol>
                <a:gridCol w="2137411">
                  <a:extLst>
                    <a:ext uri="{9D8B030D-6E8A-4147-A177-3AD203B41FA5}">
                      <a16:colId xmlns:a16="http://schemas.microsoft.com/office/drawing/2014/main" val="657708016"/>
                    </a:ext>
                  </a:extLst>
                </a:gridCol>
              </a:tblGrid>
              <a:tr h="370840">
                <a:tc>
                  <a:txBody>
                    <a:bodyPr/>
                    <a:lstStyle/>
                    <a:p>
                      <a:r>
                        <a:rPr lang="en-GB" dirty="0">
                          <a:solidFill>
                            <a:schemeClr val="bg1"/>
                          </a:solidFill>
                          <a:latin typeface="Segoe UI Variable Text" pitchFamily="2" charset="0"/>
                        </a:rPr>
                        <a:t>Data type </a:t>
                      </a:r>
                    </a:p>
                  </a:txBody>
                  <a:tcPr>
                    <a:solidFill>
                      <a:schemeClr val="tx1"/>
                    </a:solidFill>
                  </a:tcPr>
                </a:tc>
                <a:tc>
                  <a:txBody>
                    <a:bodyPr/>
                    <a:lstStyle/>
                    <a:p>
                      <a:r>
                        <a:rPr lang="en-GB" dirty="0">
                          <a:solidFill>
                            <a:schemeClr val="bg1"/>
                          </a:solidFill>
                          <a:latin typeface="Segoe UI Variable Text" pitchFamily="2" charset="0"/>
                        </a:rPr>
                        <a:t>Description</a:t>
                      </a:r>
                    </a:p>
                  </a:txBody>
                  <a:tcPr>
                    <a:solidFill>
                      <a:schemeClr val="tx1"/>
                    </a:solidFill>
                  </a:tcPr>
                </a:tc>
                <a:tc>
                  <a:txBody>
                    <a:bodyPr/>
                    <a:lstStyle/>
                    <a:p>
                      <a:r>
                        <a:rPr lang="en-GB" dirty="0">
                          <a:solidFill>
                            <a:schemeClr val="bg1"/>
                          </a:solidFill>
                          <a:latin typeface="Segoe UI Variable Text" pitchFamily="2" charset="0"/>
                        </a:rPr>
                        <a:t>Example</a:t>
                      </a:r>
                    </a:p>
                  </a:txBody>
                  <a:tcPr>
                    <a:solidFill>
                      <a:schemeClr val="tx1"/>
                    </a:solidFill>
                  </a:tcPr>
                </a:tc>
                <a:extLst>
                  <a:ext uri="{0D108BD9-81ED-4DB2-BD59-A6C34878D82A}">
                    <a16:rowId xmlns:a16="http://schemas.microsoft.com/office/drawing/2014/main" val="532063359"/>
                  </a:ext>
                </a:extLst>
              </a:tr>
              <a:tr h="370840">
                <a:tc>
                  <a:txBody>
                    <a:bodyPr/>
                    <a:lstStyle/>
                    <a:p>
                      <a:r>
                        <a:rPr lang="en-GB" dirty="0">
                          <a:latin typeface="Segoe UI Variable Text" pitchFamily="2" charset="0"/>
                        </a:rPr>
                        <a:t>Integer</a:t>
                      </a:r>
                    </a:p>
                  </a:txBody>
                  <a:tcPr/>
                </a:tc>
                <a:tc>
                  <a:txBody>
                    <a:bodyPr/>
                    <a:lstStyle/>
                    <a:p>
                      <a:r>
                        <a:rPr lang="en-GB" dirty="0">
                          <a:latin typeface="Segoe UI Variable Text" pitchFamily="2" charset="0"/>
                        </a:rPr>
                        <a:t>Whole numbers</a:t>
                      </a:r>
                    </a:p>
                  </a:txBody>
                  <a:tcPr/>
                </a:tc>
                <a:tc>
                  <a:txBody>
                    <a:bodyPr/>
                    <a:lstStyle/>
                    <a:p>
                      <a:r>
                        <a:rPr lang="en-GB" dirty="0">
                          <a:latin typeface="Segoe UI Variable Text" pitchFamily="2" charset="0"/>
                        </a:rPr>
                        <a:t>my_integer = 6</a:t>
                      </a:r>
                    </a:p>
                    <a:p>
                      <a:endParaRPr lang="en-GB" dirty="0">
                        <a:latin typeface="Segoe UI Variable Text" pitchFamily="2" charset="0"/>
                      </a:endParaRPr>
                    </a:p>
                  </a:txBody>
                  <a:tcPr/>
                </a:tc>
                <a:extLst>
                  <a:ext uri="{0D108BD9-81ED-4DB2-BD59-A6C34878D82A}">
                    <a16:rowId xmlns:a16="http://schemas.microsoft.com/office/drawing/2014/main" val="3207931724"/>
                  </a:ext>
                </a:extLst>
              </a:tr>
              <a:tr h="370840">
                <a:tc>
                  <a:txBody>
                    <a:bodyPr/>
                    <a:lstStyle/>
                    <a:p>
                      <a:r>
                        <a:rPr lang="en-GB" dirty="0">
                          <a:latin typeface="Segoe UI Variable Text" pitchFamily="2" charset="0"/>
                        </a:rPr>
                        <a:t>String</a:t>
                      </a:r>
                    </a:p>
                  </a:txBody>
                  <a:tcPr/>
                </a:tc>
                <a:tc>
                  <a:txBody>
                    <a:bodyPr/>
                    <a:lstStyle/>
                    <a:p>
                      <a:r>
                        <a:rPr lang="en-GB" dirty="0">
                          <a:latin typeface="Segoe UI Variable Text" pitchFamily="2" charset="0"/>
                        </a:rPr>
                        <a:t>Text (inside quotes)</a:t>
                      </a:r>
                    </a:p>
                  </a:txBody>
                  <a:tcPr/>
                </a:tc>
                <a:tc>
                  <a:txBody>
                    <a:bodyPr/>
                    <a:lstStyle/>
                    <a:p>
                      <a:r>
                        <a:rPr lang="en-GB" dirty="0">
                          <a:latin typeface="Segoe UI Variable Text" pitchFamily="2" charset="0"/>
                        </a:rPr>
                        <a:t>my_string = ‘WJEC’ </a:t>
                      </a:r>
                    </a:p>
                  </a:txBody>
                  <a:tcPr/>
                </a:tc>
                <a:extLst>
                  <a:ext uri="{0D108BD9-81ED-4DB2-BD59-A6C34878D82A}">
                    <a16:rowId xmlns:a16="http://schemas.microsoft.com/office/drawing/2014/main" val="2837506067"/>
                  </a:ext>
                </a:extLst>
              </a:tr>
              <a:tr h="370840">
                <a:tc>
                  <a:txBody>
                    <a:bodyPr/>
                    <a:lstStyle/>
                    <a:p>
                      <a:r>
                        <a:rPr lang="en-GB" dirty="0">
                          <a:latin typeface="Segoe UI Variable Text" pitchFamily="2" charset="0"/>
                        </a:rPr>
                        <a:t>Real</a:t>
                      </a:r>
                    </a:p>
                  </a:txBody>
                  <a:tcPr/>
                </a:tc>
                <a:tc>
                  <a:txBody>
                    <a:bodyPr/>
                    <a:lstStyle/>
                    <a:p>
                      <a:r>
                        <a:rPr lang="en-GB" dirty="0">
                          <a:latin typeface="Segoe UI Variable Text" pitchFamily="2" charset="0"/>
                        </a:rPr>
                        <a:t>Decimal numbers</a:t>
                      </a:r>
                    </a:p>
                  </a:txBody>
                  <a:tcPr/>
                </a:tc>
                <a:tc>
                  <a:txBody>
                    <a:bodyPr/>
                    <a:lstStyle/>
                    <a:p>
                      <a:r>
                        <a:rPr lang="en-GB" dirty="0">
                          <a:latin typeface="Segoe UI Variable Text" pitchFamily="2" charset="0"/>
                        </a:rPr>
                        <a:t>my_real= 6.02</a:t>
                      </a:r>
                    </a:p>
                  </a:txBody>
                  <a:tcPr/>
                </a:tc>
                <a:extLst>
                  <a:ext uri="{0D108BD9-81ED-4DB2-BD59-A6C34878D82A}">
                    <a16:rowId xmlns:a16="http://schemas.microsoft.com/office/drawing/2014/main" val="720191951"/>
                  </a:ext>
                </a:extLst>
              </a:tr>
              <a:tr h="370840">
                <a:tc>
                  <a:txBody>
                    <a:bodyPr/>
                    <a:lstStyle/>
                    <a:p>
                      <a:r>
                        <a:rPr lang="en-GB" dirty="0">
                          <a:latin typeface="Segoe UI Variable Text" pitchFamily="2" charset="0"/>
                        </a:rPr>
                        <a:t>Boolean</a:t>
                      </a:r>
                    </a:p>
                  </a:txBody>
                  <a:tcPr/>
                </a:tc>
                <a:tc>
                  <a:txBody>
                    <a:bodyPr/>
                    <a:lstStyle/>
                    <a:p>
                      <a:r>
                        <a:rPr lang="en-GB" dirty="0">
                          <a:latin typeface="Segoe UI Variable Text" pitchFamily="2" charset="0"/>
                        </a:rPr>
                        <a:t>True or False values</a:t>
                      </a:r>
                    </a:p>
                  </a:txBody>
                  <a:tcPr/>
                </a:tc>
                <a:tc>
                  <a:txBody>
                    <a:bodyPr/>
                    <a:lstStyle/>
                    <a:p>
                      <a:r>
                        <a:rPr lang="en-GB" dirty="0">
                          <a:latin typeface="Segoe UI Variable Text" pitchFamily="2" charset="0"/>
                        </a:rPr>
                        <a:t>my_boolean = True </a:t>
                      </a:r>
                    </a:p>
                  </a:txBody>
                  <a:tcPr/>
                </a:tc>
                <a:extLst>
                  <a:ext uri="{0D108BD9-81ED-4DB2-BD59-A6C34878D82A}">
                    <a16:rowId xmlns:a16="http://schemas.microsoft.com/office/drawing/2014/main" val="3360009099"/>
                  </a:ext>
                </a:extLst>
              </a:tr>
              <a:tr h="370840">
                <a:tc>
                  <a:txBody>
                    <a:bodyPr/>
                    <a:lstStyle/>
                    <a:p>
                      <a:r>
                        <a:rPr lang="en-GB" dirty="0">
                          <a:latin typeface="Segoe UI Variable Text" pitchFamily="2" charset="0"/>
                        </a:rPr>
                        <a:t>Character</a:t>
                      </a:r>
                    </a:p>
                  </a:txBody>
                  <a:tcPr/>
                </a:tc>
                <a:tc>
                  <a:txBody>
                    <a:bodyPr/>
                    <a:lstStyle/>
                    <a:p>
                      <a:r>
                        <a:rPr lang="en-GB" dirty="0">
                          <a:latin typeface="Segoe UI Variable Text" pitchFamily="2" charset="0"/>
                        </a:rPr>
                        <a:t>A character within a string.</a:t>
                      </a:r>
                    </a:p>
                  </a:txBody>
                  <a:tcPr/>
                </a:tc>
                <a:tc>
                  <a:txBody>
                    <a:bodyPr/>
                    <a:lstStyle/>
                    <a:p>
                      <a:r>
                        <a:rPr lang="en-GB" dirty="0">
                          <a:latin typeface="Segoe UI Variable Text" pitchFamily="2" charset="0"/>
                        </a:rPr>
                        <a:t>my_character = ‘W’ </a:t>
                      </a:r>
                    </a:p>
                  </a:txBody>
                  <a:tcPr/>
                </a:tc>
                <a:extLst>
                  <a:ext uri="{0D108BD9-81ED-4DB2-BD59-A6C34878D82A}">
                    <a16:rowId xmlns:a16="http://schemas.microsoft.com/office/drawing/2014/main" val="3736037920"/>
                  </a:ext>
                </a:extLst>
              </a:tr>
            </a:tbl>
          </a:graphicData>
        </a:graphic>
      </p:graphicFrame>
    </p:spTree>
    <p:extLst>
      <p:ext uri="{BB962C8B-B14F-4D97-AF65-F5344CB8AC3E}">
        <p14:creationId xmlns:p14="http://schemas.microsoft.com/office/powerpoint/2010/main" val="4214260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00203-EF49-8C12-68BB-6E75F4C09F4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6DFDA94-10A3-3437-7B4D-9A1AA02A82E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526C6C5A-85A7-DA36-FB0B-83AEA45AA7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8C038D1A-F2A4-AFDF-F1B0-A428DC0B17A7}"/>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529E690D-ED20-2260-DB5B-4BFD16F52D71}"/>
              </a:ext>
            </a:extLst>
          </p:cNvPr>
          <p:cNvSpPr txBox="1"/>
          <p:nvPr/>
        </p:nvSpPr>
        <p:spPr>
          <a:xfrm>
            <a:off x="224790" y="1145421"/>
            <a:ext cx="5284470" cy="369332"/>
          </a:xfrm>
          <a:prstGeom prst="rect">
            <a:avLst/>
          </a:prstGeom>
          <a:noFill/>
        </p:spPr>
        <p:txBody>
          <a:bodyPr wrap="square">
            <a:spAutoFit/>
          </a:bodyPr>
          <a:lstStyle/>
          <a:p>
            <a:pPr>
              <a:buNone/>
            </a:pPr>
            <a:r>
              <a:rPr lang="en-GB" dirty="0">
                <a:latin typeface="Segoe UI Variable Text" pitchFamily="2" charset="0"/>
              </a:rPr>
              <a:t>Look at the program below</a:t>
            </a:r>
          </a:p>
        </p:txBody>
      </p:sp>
      <p:sp>
        <p:nvSpPr>
          <p:cNvPr id="27" name="TextBox 26">
            <a:extLst>
              <a:ext uri="{FF2B5EF4-FFF2-40B4-BE49-F238E27FC236}">
                <a16:creationId xmlns:a16="http://schemas.microsoft.com/office/drawing/2014/main" id="{8FBC4FCF-73F0-C317-E54C-DF0CE161BE12}"/>
              </a:ext>
            </a:extLst>
          </p:cNvPr>
          <p:cNvSpPr txBox="1"/>
          <p:nvPr/>
        </p:nvSpPr>
        <p:spPr>
          <a:xfrm>
            <a:off x="7520940" y="1355570"/>
            <a:ext cx="4286250" cy="2585323"/>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Explain how the following techniques have been used in the program shown on the left:</a:t>
            </a:r>
          </a:p>
          <a:p>
            <a:pPr marL="285750" indent="-285750">
              <a:buFont typeface="Arial" panose="020B0604020202020204" pitchFamily="34" charset="0"/>
              <a:buChar char="•"/>
            </a:pPr>
            <a:r>
              <a:rPr lang="en-GB" dirty="0">
                <a:latin typeface="Segoe UI Variable Text" pitchFamily="2" charset="0"/>
              </a:rPr>
              <a:t>Variable</a:t>
            </a:r>
          </a:p>
          <a:p>
            <a:pPr marL="285750" indent="-285750">
              <a:buFont typeface="Arial" panose="020B0604020202020204" pitchFamily="34" charset="0"/>
              <a:buChar char="•"/>
            </a:pPr>
            <a:r>
              <a:rPr lang="en-GB" dirty="0">
                <a:latin typeface="Segoe UI Variable Text" pitchFamily="2" charset="0"/>
              </a:rPr>
              <a:t>Operators</a:t>
            </a:r>
          </a:p>
          <a:p>
            <a:pPr marL="285750" indent="-285750">
              <a:buFont typeface="Arial" panose="020B0604020202020204" pitchFamily="34" charset="0"/>
              <a:buChar char="•"/>
            </a:pPr>
            <a:r>
              <a:rPr lang="en-GB" dirty="0">
                <a:latin typeface="Segoe UI Variable Text" pitchFamily="2" charset="0"/>
              </a:rPr>
              <a:t>Input</a:t>
            </a:r>
          </a:p>
          <a:p>
            <a:pPr marL="285750" indent="-285750">
              <a:buFont typeface="Arial" panose="020B0604020202020204" pitchFamily="34" charset="0"/>
              <a:buChar char="•"/>
            </a:pPr>
            <a:r>
              <a:rPr lang="en-GB" dirty="0">
                <a:latin typeface="Segoe UI Variable Text" pitchFamily="2" charset="0"/>
              </a:rPr>
              <a:t>Output</a:t>
            </a:r>
          </a:p>
          <a:p>
            <a:pPr marL="285750" indent="-285750">
              <a:buFont typeface="Arial" panose="020B0604020202020204" pitchFamily="34" charset="0"/>
              <a:buChar char="•"/>
            </a:pPr>
            <a:r>
              <a:rPr lang="en-GB" dirty="0">
                <a:latin typeface="Segoe UI Variable Text" pitchFamily="2" charset="0"/>
              </a:rPr>
              <a:t>Assignments</a:t>
            </a:r>
            <a:endParaRPr lang="en-GB" dirty="0"/>
          </a:p>
        </p:txBody>
      </p:sp>
      <p:pic>
        <p:nvPicPr>
          <p:cNvPr id="28" name="Graphic 27" descr="Clipboard Mixed with solid fill">
            <a:extLst>
              <a:ext uri="{FF2B5EF4-FFF2-40B4-BE49-F238E27FC236}">
                <a16:creationId xmlns:a16="http://schemas.microsoft.com/office/drawing/2014/main" id="{E637CB2F-3783-6C58-C830-95A3ECBCD1D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06540" y="1271143"/>
            <a:ext cx="914400" cy="914400"/>
          </a:xfrm>
          <a:prstGeom prst="rect">
            <a:avLst/>
          </a:prstGeom>
        </p:spPr>
      </p:pic>
      <p:sp>
        <p:nvSpPr>
          <p:cNvPr id="5" name="TextBox 4">
            <a:extLst>
              <a:ext uri="{FF2B5EF4-FFF2-40B4-BE49-F238E27FC236}">
                <a16:creationId xmlns:a16="http://schemas.microsoft.com/office/drawing/2014/main" id="{C263BE16-39B8-3278-006B-F02DEF2A0D0A}"/>
              </a:ext>
            </a:extLst>
          </p:cNvPr>
          <p:cNvSpPr txBox="1"/>
          <p:nvPr/>
        </p:nvSpPr>
        <p:spPr>
          <a:xfrm>
            <a:off x="224790" y="1855899"/>
            <a:ext cx="6137910" cy="2777620"/>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name = input("What is your name? ")</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number = int(input("Enter a number: "))</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 </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double = number * 2</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 </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print("Hello", name)</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print("Double your number is", double)</a:t>
            </a:r>
          </a:p>
        </p:txBody>
      </p:sp>
      <p:sp>
        <p:nvSpPr>
          <p:cNvPr id="7" name="TextBox 6">
            <a:extLst>
              <a:ext uri="{FF2B5EF4-FFF2-40B4-BE49-F238E27FC236}">
                <a16:creationId xmlns:a16="http://schemas.microsoft.com/office/drawing/2014/main" id="{C480F46C-56BE-8C76-E5CD-715ACE65E12E}"/>
              </a:ext>
            </a:extLst>
          </p:cNvPr>
          <p:cNvSpPr txBox="1"/>
          <p:nvPr/>
        </p:nvSpPr>
        <p:spPr>
          <a:xfrm>
            <a:off x="6595110" y="4123245"/>
            <a:ext cx="5212080" cy="1974387"/>
          </a:xfrm>
          <a:prstGeom prst="rect">
            <a:avLst/>
          </a:prstGeom>
          <a:solidFill>
            <a:schemeClr val="accent4">
              <a:lumMod val="20000"/>
              <a:lumOff val="80000"/>
            </a:schemeClr>
          </a:solidFill>
        </p:spPr>
        <p:txBody>
          <a:bodyPr wrap="square">
            <a:spAutoFit/>
          </a:bodyPr>
          <a:lstStyle/>
          <a:p>
            <a:pPr marL="342900" lvl="0" indent="-342900">
              <a:lnSpc>
                <a:spcPct val="107000"/>
              </a:lnSpc>
              <a:spcAft>
                <a:spcPts val="800"/>
              </a:spcAft>
              <a:buSzPts val="1000"/>
              <a:buFont typeface="Symbol" panose="05050102010706020507" pitchFamily="18" charset="2"/>
              <a:buChar char=""/>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Variables</a:t>
            </a:r>
            <a:r>
              <a:rPr lang="en-GB" sz="1800" kern="100" dirty="0">
                <a:effectLst/>
                <a:latin typeface="Segoe UI Variable Text" pitchFamily="2" charset="0"/>
                <a:ea typeface="Aptos" panose="020B0004020202020204" pitchFamily="34" charset="0"/>
                <a:cs typeface="Times New Roman" panose="02020603050405020304" pitchFamily="18" charset="0"/>
              </a:rPr>
              <a:t> → name, number, double</a:t>
            </a:r>
          </a:p>
          <a:p>
            <a:pPr marL="342900" lvl="0" indent="-342900">
              <a:lnSpc>
                <a:spcPct val="107000"/>
              </a:lnSpc>
              <a:spcAft>
                <a:spcPts val="800"/>
              </a:spcAft>
              <a:buSzPts val="1000"/>
              <a:buFont typeface="Symbol" panose="05050102010706020507" pitchFamily="18" charset="2"/>
              <a:buChar char=""/>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Input</a:t>
            </a:r>
            <a:r>
              <a:rPr lang="en-GB" sz="1800" kern="100" dirty="0">
                <a:effectLst/>
                <a:latin typeface="Segoe UI Variable Text" pitchFamily="2" charset="0"/>
                <a:ea typeface="Aptos" panose="020B0004020202020204" pitchFamily="34" charset="0"/>
                <a:cs typeface="Times New Roman" panose="02020603050405020304" pitchFamily="18" charset="0"/>
              </a:rPr>
              <a:t> → User enters name and number</a:t>
            </a:r>
          </a:p>
          <a:p>
            <a:pPr marL="342900" lvl="0" indent="-342900">
              <a:lnSpc>
                <a:spcPct val="107000"/>
              </a:lnSpc>
              <a:spcAft>
                <a:spcPts val="800"/>
              </a:spcAft>
              <a:buSzPts val="1000"/>
              <a:buFont typeface="Symbol" panose="05050102010706020507" pitchFamily="18" charset="2"/>
              <a:buChar char=""/>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Operators</a:t>
            </a:r>
            <a:r>
              <a:rPr lang="en-GB" sz="1800" kern="100" dirty="0">
                <a:effectLst/>
                <a:latin typeface="Segoe UI Variable Text" pitchFamily="2" charset="0"/>
                <a:ea typeface="Aptos" panose="020B0004020202020204" pitchFamily="34" charset="0"/>
                <a:cs typeface="Times New Roman" panose="02020603050405020304" pitchFamily="18" charset="0"/>
              </a:rPr>
              <a:t> → * multiplies the number</a:t>
            </a:r>
          </a:p>
          <a:p>
            <a:pPr marL="342900" lvl="0" indent="-342900">
              <a:lnSpc>
                <a:spcPct val="107000"/>
              </a:lnSpc>
              <a:spcAft>
                <a:spcPts val="800"/>
              </a:spcAft>
              <a:buSzPts val="1000"/>
              <a:buFont typeface="Symbol" panose="05050102010706020507" pitchFamily="18" charset="2"/>
              <a:buChar char=""/>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Assignment</a:t>
            </a:r>
            <a:r>
              <a:rPr lang="en-GB" sz="1800" kern="100" dirty="0">
                <a:effectLst/>
                <a:latin typeface="Segoe UI Variable Text" pitchFamily="2" charset="0"/>
                <a:ea typeface="Aptos" panose="020B0004020202020204" pitchFamily="34" charset="0"/>
                <a:cs typeface="Times New Roman" panose="02020603050405020304" pitchFamily="18" charset="0"/>
              </a:rPr>
              <a:t> → double = number * 2</a:t>
            </a:r>
          </a:p>
          <a:p>
            <a:pPr marL="342900" lvl="0" indent="-342900">
              <a:lnSpc>
                <a:spcPct val="107000"/>
              </a:lnSpc>
              <a:spcAft>
                <a:spcPts val="800"/>
              </a:spcAft>
              <a:buSzPts val="1000"/>
              <a:buFont typeface="Symbol" panose="05050102010706020507" pitchFamily="18" charset="2"/>
              <a:buChar char=""/>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Output</a:t>
            </a:r>
            <a:r>
              <a:rPr lang="en-GB" sz="1800" kern="100" dirty="0">
                <a:effectLst/>
                <a:latin typeface="Segoe UI Variable Text" pitchFamily="2" charset="0"/>
                <a:ea typeface="Aptos" panose="020B0004020202020204" pitchFamily="34" charset="0"/>
                <a:cs typeface="Times New Roman" panose="02020603050405020304" pitchFamily="18" charset="0"/>
              </a:rPr>
              <a:t> → Results are displayed</a:t>
            </a:r>
          </a:p>
        </p:txBody>
      </p:sp>
    </p:spTree>
    <p:extLst>
      <p:ext uri="{BB962C8B-B14F-4D97-AF65-F5344CB8AC3E}">
        <p14:creationId xmlns:p14="http://schemas.microsoft.com/office/powerpoint/2010/main" val="1864814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1592</TotalTime>
  <Words>1473</Words>
  <Application>Microsoft Office PowerPoint</Application>
  <PresentationFormat>Widescreen</PresentationFormat>
  <Paragraphs>220</Paragraphs>
  <Slides>10</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Aptos</vt:lpstr>
      <vt:lpstr>Aptos Display</vt:lpstr>
      <vt:lpstr>Arial</vt:lpstr>
      <vt:lpstr>Courier New</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Simply Teach</cp:lastModifiedBy>
  <cp:revision>82</cp:revision>
  <cp:lastPrinted>2026-02-17T16:07:28Z</cp:lastPrinted>
  <dcterms:created xsi:type="dcterms:W3CDTF">2026-01-24T22:14:20Z</dcterms:created>
  <dcterms:modified xsi:type="dcterms:W3CDTF">2026-02-19T21:25:00Z</dcterms:modified>
</cp:coreProperties>
</file>