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8" r:id="rId2"/>
    <p:sldId id="261" r:id="rId3"/>
    <p:sldId id="267" r:id="rId4"/>
    <p:sldId id="263" r:id="rId5"/>
    <p:sldId id="269" r:id="rId6"/>
    <p:sldId id="270" r:id="rId7"/>
    <p:sldId id="271" r:id="rId8"/>
    <p:sldId id="272" r:id="rId9"/>
    <p:sldId id="273" r:id="rId10"/>
    <p:sldId id="274" r:id="rId11"/>
    <p:sldId id="266" r:id="rId12"/>
    <p:sldId id="264" r:id="rId13"/>
    <p:sldId id="275" r:id="rId14"/>
    <p:sldId id="276" r:id="rId15"/>
    <p:sldId id="268"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56" d="100"/>
          <a:sy n="56" d="100"/>
        </p:scale>
        <p:origin x="1000"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7F04B1-EDDA-4D32-9534-CCB3E4CDFA31}" type="datetimeFigureOut">
              <a:rPr lang="en-GB" smtClean="0"/>
              <a:t>16/02/2026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5CF561-0861-49F7-ADB4-44D0436595CD}" type="slidenum">
              <a:rPr lang="en-GB" smtClean="0"/>
              <a:t>‹#›</a:t>
            </a:fld>
            <a:endParaRPr lang="en-GB"/>
          </a:p>
        </p:txBody>
      </p:sp>
    </p:spTree>
    <p:extLst>
      <p:ext uri="{BB962C8B-B14F-4D97-AF65-F5344CB8AC3E}">
        <p14:creationId xmlns:p14="http://schemas.microsoft.com/office/powerpoint/2010/main" val="476114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0B017B-9035-B47F-08D2-4FA7409DDD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58E9B9-D953-BCED-595B-AFECBD4128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C15235-B76F-4830-F5E0-B752004D4A9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B4E038C-8715-6F73-3A2B-B04E5C33984F}"/>
              </a:ext>
            </a:extLst>
          </p:cNvPr>
          <p:cNvSpPr>
            <a:spLocks noGrp="1"/>
          </p:cNvSpPr>
          <p:nvPr>
            <p:ph type="sldNum" sz="quarter" idx="5"/>
          </p:nvPr>
        </p:nvSpPr>
        <p:spPr/>
        <p:txBody>
          <a:bodyPr/>
          <a:lstStyle/>
          <a:p>
            <a:fld id="{B55CF561-0861-49F7-ADB4-44D0436595CD}" type="slidenum">
              <a:rPr lang="en-GB" smtClean="0"/>
              <a:t>2</a:t>
            </a:fld>
            <a:endParaRPr lang="en-GB"/>
          </a:p>
        </p:txBody>
      </p:sp>
    </p:spTree>
    <p:extLst>
      <p:ext uri="{BB962C8B-B14F-4D97-AF65-F5344CB8AC3E}">
        <p14:creationId xmlns:p14="http://schemas.microsoft.com/office/powerpoint/2010/main" val="5128506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B83FDD-A5EC-25E5-0E38-0D206CABA7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F81DD5-4F76-31D7-ECC6-838C31E7D7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BFC232-97DD-0C48-1021-F333D1B2698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6D7A166-C105-F72D-8E87-C599151ECC24}"/>
              </a:ext>
            </a:extLst>
          </p:cNvPr>
          <p:cNvSpPr>
            <a:spLocks noGrp="1"/>
          </p:cNvSpPr>
          <p:nvPr>
            <p:ph type="sldNum" sz="quarter" idx="5"/>
          </p:nvPr>
        </p:nvSpPr>
        <p:spPr/>
        <p:txBody>
          <a:bodyPr/>
          <a:lstStyle/>
          <a:p>
            <a:fld id="{B55CF561-0861-49F7-ADB4-44D0436595CD}" type="slidenum">
              <a:rPr lang="en-GB" smtClean="0"/>
              <a:t>11</a:t>
            </a:fld>
            <a:endParaRPr lang="en-GB"/>
          </a:p>
        </p:txBody>
      </p:sp>
    </p:spTree>
    <p:extLst>
      <p:ext uri="{BB962C8B-B14F-4D97-AF65-F5344CB8AC3E}">
        <p14:creationId xmlns:p14="http://schemas.microsoft.com/office/powerpoint/2010/main" val="5962341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316094-870E-74D8-48B6-A441A1FE46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F932ED-248C-9926-742D-09E316702BC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A5079F-31C9-4550-90EA-0302528E5FA4}"/>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D6116047-F6DD-C895-3916-FAA8201C1AF1}"/>
              </a:ext>
            </a:extLst>
          </p:cNvPr>
          <p:cNvSpPr>
            <a:spLocks noGrp="1"/>
          </p:cNvSpPr>
          <p:nvPr>
            <p:ph type="sldNum" sz="quarter" idx="5"/>
          </p:nvPr>
        </p:nvSpPr>
        <p:spPr/>
        <p:txBody>
          <a:bodyPr/>
          <a:lstStyle/>
          <a:p>
            <a:fld id="{B55CF561-0861-49F7-ADB4-44D0436595CD}" type="slidenum">
              <a:rPr lang="en-GB" smtClean="0"/>
              <a:t>12</a:t>
            </a:fld>
            <a:endParaRPr lang="en-GB"/>
          </a:p>
        </p:txBody>
      </p:sp>
    </p:spTree>
    <p:extLst>
      <p:ext uri="{BB962C8B-B14F-4D97-AF65-F5344CB8AC3E}">
        <p14:creationId xmlns:p14="http://schemas.microsoft.com/office/powerpoint/2010/main" val="13324661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3B6B14-0F11-6F65-EBCC-A4B2F34F9D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2C4485-09AC-2818-1C59-0F07E22A0C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4F43D69-EC26-BA71-7BA7-44B6C30567E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F356E4F-19BC-58B1-CDCF-6DF1A2610A5B}"/>
              </a:ext>
            </a:extLst>
          </p:cNvPr>
          <p:cNvSpPr>
            <a:spLocks noGrp="1"/>
          </p:cNvSpPr>
          <p:nvPr>
            <p:ph type="sldNum" sz="quarter" idx="5"/>
          </p:nvPr>
        </p:nvSpPr>
        <p:spPr/>
        <p:txBody>
          <a:bodyPr/>
          <a:lstStyle/>
          <a:p>
            <a:fld id="{B55CF561-0861-49F7-ADB4-44D0436595CD}" type="slidenum">
              <a:rPr lang="en-GB" smtClean="0"/>
              <a:t>13</a:t>
            </a:fld>
            <a:endParaRPr lang="en-GB"/>
          </a:p>
        </p:txBody>
      </p:sp>
    </p:spTree>
    <p:extLst>
      <p:ext uri="{BB962C8B-B14F-4D97-AF65-F5344CB8AC3E}">
        <p14:creationId xmlns:p14="http://schemas.microsoft.com/office/powerpoint/2010/main" val="39395821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F947A-22BD-F94F-3C12-DD89CA1630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3E52BB-E448-7DD0-B4D2-0921D5BF5A6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B6DC17-D0BD-EF0F-F0AA-71D0C691212B}"/>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C788C7B-A31C-C3D9-6848-BE8671F75346}"/>
              </a:ext>
            </a:extLst>
          </p:cNvPr>
          <p:cNvSpPr>
            <a:spLocks noGrp="1"/>
          </p:cNvSpPr>
          <p:nvPr>
            <p:ph type="sldNum" sz="quarter" idx="5"/>
          </p:nvPr>
        </p:nvSpPr>
        <p:spPr/>
        <p:txBody>
          <a:bodyPr/>
          <a:lstStyle/>
          <a:p>
            <a:fld id="{B55CF561-0861-49F7-ADB4-44D0436595CD}" type="slidenum">
              <a:rPr lang="en-GB" smtClean="0"/>
              <a:t>14</a:t>
            </a:fld>
            <a:endParaRPr lang="en-GB"/>
          </a:p>
        </p:txBody>
      </p:sp>
    </p:spTree>
    <p:extLst>
      <p:ext uri="{BB962C8B-B14F-4D97-AF65-F5344CB8AC3E}">
        <p14:creationId xmlns:p14="http://schemas.microsoft.com/office/powerpoint/2010/main" val="40159995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4F45D-3768-7913-7EAC-FDBC22C5BF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AAB5B1-9950-F64C-2DD6-817A9C17D0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64C42E-90EC-9602-F3FE-ABB86D0460F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3E20D3C-5A14-C977-22A2-6C1CE7104B88}"/>
              </a:ext>
            </a:extLst>
          </p:cNvPr>
          <p:cNvSpPr>
            <a:spLocks noGrp="1"/>
          </p:cNvSpPr>
          <p:nvPr>
            <p:ph type="sldNum" sz="quarter" idx="5"/>
          </p:nvPr>
        </p:nvSpPr>
        <p:spPr/>
        <p:txBody>
          <a:bodyPr/>
          <a:lstStyle/>
          <a:p>
            <a:fld id="{B55CF561-0861-49F7-ADB4-44D0436595CD}" type="slidenum">
              <a:rPr lang="en-GB" smtClean="0"/>
              <a:t>15</a:t>
            </a:fld>
            <a:endParaRPr lang="en-GB"/>
          </a:p>
        </p:txBody>
      </p:sp>
    </p:spTree>
    <p:extLst>
      <p:ext uri="{BB962C8B-B14F-4D97-AF65-F5344CB8AC3E}">
        <p14:creationId xmlns:p14="http://schemas.microsoft.com/office/powerpoint/2010/main" val="12423787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94DE58-8EEE-318F-E3F1-1FC5A81752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3DC446-A009-2E02-CA8A-927228B344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6F0D8B-35C6-009A-4F6E-94CCFD60A8E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684A452-9CC3-FBE2-3162-FABEC46C0425}"/>
              </a:ext>
            </a:extLst>
          </p:cNvPr>
          <p:cNvSpPr>
            <a:spLocks noGrp="1"/>
          </p:cNvSpPr>
          <p:nvPr>
            <p:ph type="sldNum" sz="quarter" idx="5"/>
          </p:nvPr>
        </p:nvSpPr>
        <p:spPr/>
        <p:txBody>
          <a:bodyPr/>
          <a:lstStyle/>
          <a:p>
            <a:fld id="{B55CF561-0861-49F7-ADB4-44D0436595CD}" type="slidenum">
              <a:rPr lang="en-GB" smtClean="0"/>
              <a:t>3</a:t>
            </a:fld>
            <a:endParaRPr lang="en-GB"/>
          </a:p>
        </p:txBody>
      </p:sp>
    </p:spTree>
    <p:extLst>
      <p:ext uri="{BB962C8B-B14F-4D97-AF65-F5344CB8AC3E}">
        <p14:creationId xmlns:p14="http://schemas.microsoft.com/office/powerpoint/2010/main" val="41988531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F4203B-3861-3E35-47D4-C94FF4421A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A076C9-9D5D-73AC-B3FE-3184891712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88496B-556B-8FFA-FC68-2F4AE81C4D3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97BF6B1-E71F-AC87-05A1-FD350FCF3D64}"/>
              </a:ext>
            </a:extLst>
          </p:cNvPr>
          <p:cNvSpPr>
            <a:spLocks noGrp="1"/>
          </p:cNvSpPr>
          <p:nvPr>
            <p:ph type="sldNum" sz="quarter" idx="5"/>
          </p:nvPr>
        </p:nvSpPr>
        <p:spPr/>
        <p:txBody>
          <a:bodyPr/>
          <a:lstStyle/>
          <a:p>
            <a:fld id="{B55CF561-0861-49F7-ADB4-44D0436595CD}" type="slidenum">
              <a:rPr lang="en-GB" smtClean="0"/>
              <a:t>4</a:t>
            </a:fld>
            <a:endParaRPr lang="en-GB"/>
          </a:p>
        </p:txBody>
      </p:sp>
    </p:spTree>
    <p:extLst>
      <p:ext uri="{BB962C8B-B14F-4D97-AF65-F5344CB8AC3E}">
        <p14:creationId xmlns:p14="http://schemas.microsoft.com/office/powerpoint/2010/main" val="10342965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B9A5C4-32A3-B757-27E5-0C66E0FF22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B3B02E-B6AE-6536-5D5B-815124590B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6FF2A4A-3866-D1AC-0B41-B505CD937D28}"/>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9BD8752-0C68-28DE-D83D-48F4A6F71580}"/>
              </a:ext>
            </a:extLst>
          </p:cNvPr>
          <p:cNvSpPr>
            <a:spLocks noGrp="1"/>
          </p:cNvSpPr>
          <p:nvPr>
            <p:ph type="sldNum" sz="quarter" idx="5"/>
          </p:nvPr>
        </p:nvSpPr>
        <p:spPr/>
        <p:txBody>
          <a:bodyPr/>
          <a:lstStyle/>
          <a:p>
            <a:fld id="{B55CF561-0861-49F7-ADB4-44D0436595CD}" type="slidenum">
              <a:rPr lang="en-GB" smtClean="0"/>
              <a:t>5</a:t>
            </a:fld>
            <a:endParaRPr lang="en-GB"/>
          </a:p>
        </p:txBody>
      </p:sp>
    </p:spTree>
    <p:extLst>
      <p:ext uri="{BB962C8B-B14F-4D97-AF65-F5344CB8AC3E}">
        <p14:creationId xmlns:p14="http://schemas.microsoft.com/office/powerpoint/2010/main" val="39503044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B2C993-FC26-6964-3D27-EC7744C0CA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9DD7C0-7BBE-4A14-C35E-AEEA0A7C5E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038F62-02B9-7EE3-6721-8C6F449AB30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6E085AA-9AF4-8837-5E0D-101BD93CF8CC}"/>
              </a:ext>
            </a:extLst>
          </p:cNvPr>
          <p:cNvSpPr>
            <a:spLocks noGrp="1"/>
          </p:cNvSpPr>
          <p:nvPr>
            <p:ph type="sldNum" sz="quarter" idx="5"/>
          </p:nvPr>
        </p:nvSpPr>
        <p:spPr/>
        <p:txBody>
          <a:bodyPr/>
          <a:lstStyle/>
          <a:p>
            <a:fld id="{B55CF561-0861-49F7-ADB4-44D0436595CD}" type="slidenum">
              <a:rPr lang="en-GB" smtClean="0"/>
              <a:t>6</a:t>
            </a:fld>
            <a:endParaRPr lang="en-GB"/>
          </a:p>
        </p:txBody>
      </p:sp>
    </p:spTree>
    <p:extLst>
      <p:ext uri="{BB962C8B-B14F-4D97-AF65-F5344CB8AC3E}">
        <p14:creationId xmlns:p14="http://schemas.microsoft.com/office/powerpoint/2010/main" val="1320115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42658A-6866-0F4B-AF21-E30B2E25F3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ABEF44A-2DBE-BF7C-3065-AD32360919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343AB8-996D-59CE-5589-CB42F1683ACE}"/>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D8B5765-A4C4-085D-6DC2-C031EBC95B2A}"/>
              </a:ext>
            </a:extLst>
          </p:cNvPr>
          <p:cNvSpPr>
            <a:spLocks noGrp="1"/>
          </p:cNvSpPr>
          <p:nvPr>
            <p:ph type="sldNum" sz="quarter" idx="5"/>
          </p:nvPr>
        </p:nvSpPr>
        <p:spPr/>
        <p:txBody>
          <a:bodyPr/>
          <a:lstStyle/>
          <a:p>
            <a:fld id="{B55CF561-0861-49F7-ADB4-44D0436595CD}" type="slidenum">
              <a:rPr lang="en-GB" smtClean="0"/>
              <a:t>7</a:t>
            </a:fld>
            <a:endParaRPr lang="en-GB"/>
          </a:p>
        </p:txBody>
      </p:sp>
    </p:spTree>
    <p:extLst>
      <p:ext uri="{BB962C8B-B14F-4D97-AF65-F5344CB8AC3E}">
        <p14:creationId xmlns:p14="http://schemas.microsoft.com/office/powerpoint/2010/main" val="25493936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BC8935-3D3D-3B79-F904-AEE1FA0873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5E3E17-56D1-17F1-9F72-5D7EAA06F2E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B0EFE61-261F-FBBE-9D3C-BF1A558157F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93B43F93-D526-9DDA-F248-854EFB32CEC6}"/>
              </a:ext>
            </a:extLst>
          </p:cNvPr>
          <p:cNvSpPr>
            <a:spLocks noGrp="1"/>
          </p:cNvSpPr>
          <p:nvPr>
            <p:ph type="sldNum" sz="quarter" idx="5"/>
          </p:nvPr>
        </p:nvSpPr>
        <p:spPr/>
        <p:txBody>
          <a:bodyPr/>
          <a:lstStyle/>
          <a:p>
            <a:fld id="{B55CF561-0861-49F7-ADB4-44D0436595CD}" type="slidenum">
              <a:rPr lang="en-GB" smtClean="0"/>
              <a:t>8</a:t>
            </a:fld>
            <a:endParaRPr lang="en-GB"/>
          </a:p>
        </p:txBody>
      </p:sp>
    </p:spTree>
    <p:extLst>
      <p:ext uri="{BB962C8B-B14F-4D97-AF65-F5344CB8AC3E}">
        <p14:creationId xmlns:p14="http://schemas.microsoft.com/office/powerpoint/2010/main" val="9005897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F01413-5F0A-7D94-2681-4FC7C706DC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59EAAD-39D9-E0CB-1C7D-27B91DF5952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5D1BB1-693C-A81B-5112-594F9B5A07F8}"/>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937EE7D-425D-72E2-5434-410601737431}"/>
              </a:ext>
            </a:extLst>
          </p:cNvPr>
          <p:cNvSpPr>
            <a:spLocks noGrp="1"/>
          </p:cNvSpPr>
          <p:nvPr>
            <p:ph type="sldNum" sz="quarter" idx="5"/>
          </p:nvPr>
        </p:nvSpPr>
        <p:spPr/>
        <p:txBody>
          <a:bodyPr/>
          <a:lstStyle/>
          <a:p>
            <a:fld id="{B55CF561-0861-49F7-ADB4-44D0436595CD}" type="slidenum">
              <a:rPr lang="en-GB" smtClean="0"/>
              <a:t>9</a:t>
            </a:fld>
            <a:endParaRPr lang="en-GB"/>
          </a:p>
        </p:txBody>
      </p:sp>
    </p:spTree>
    <p:extLst>
      <p:ext uri="{BB962C8B-B14F-4D97-AF65-F5344CB8AC3E}">
        <p14:creationId xmlns:p14="http://schemas.microsoft.com/office/powerpoint/2010/main" val="30062257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365A4B-0494-66DF-37D8-B45245EAFF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CAEC62-C9E0-A9CF-0CB5-B4E0741A8A7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3B256C6-92F2-74BD-E58D-914091C4128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AE815F6-8066-9D47-1491-90A2935BC537}"/>
              </a:ext>
            </a:extLst>
          </p:cNvPr>
          <p:cNvSpPr>
            <a:spLocks noGrp="1"/>
          </p:cNvSpPr>
          <p:nvPr>
            <p:ph type="sldNum" sz="quarter" idx="5"/>
          </p:nvPr>
        </p:nvSpPr>
        <p:spPr/>
        <p:txBody>
          <a:bodyPr/>
          <a:lstStyle/>
          <a:p>
            <a:fld id="{B55CF561-0861-49F7-ADB4-44D0436595CD}" type="slidenum">
              <a:rPr lang="en-GB" smtClean="0"/>
              <a:t>10</a:t>
            </a:fld>
            <a:endParaRPr lang="en-GB"/>
          </a:p>
        </p:txBody>
      </p:sp>
    </p:spTree>
    <p:extLst>
      <p:ext uri="{BB962C8B-B14F-4D97-AF65-F5344CB8AC3E}">
        <p14:creationId xmlns:p14="http://schemas.microsoft.com/office/powerpoint/2010/main" val="39837149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C54A0-C162-8834-EC2A-86302761EC0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94C559BD-97F9-CE57-ACE9-C8A8ED02226E}"/>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0808C9-5598-1306-91D7-FB2A440020D2}"/>
              </a:ext>
            </a:extLst>
          </p:cNvPr>
          <p:cNvSpPr>
            <a:spLocks noGrp="1"/>
          </p:cNvSpPr>
          <p:nvPr>
            <p:ph type="dt" sz="half" idx="10"/>
          </p:nvPr>
        </p:nvSpPr>
        <p:spPr/>
        <p:txBody>
          <a:bodyPr/>
          <a:lstStyle/>
          <a:p>
            <a:fld id="{65D50978-3352-48F2-9F03-1D94A14C6465}" type="datetimeFigureOut">
              <a:rPr lang="en-GB" smtClean="0"/>
              <a:t>16/02/2026</a:t>
            </a:fld>
            <a:endParaRPr lang="en-GB"/>
          </a:p>
        </p:txBody>
      </p:sp>
      <p:sp>
        <p:nvSpPr>
          <p:cNvPr id="5" name="Footer Placeholder 4">
            <a:extLst>
              <a:ext uri="{FF2B5EF4-FFF2-40B4-BE49-F238E27FC236}">
                <a16:creationId xmlns:a16="http://schemas.microsoft.com/office/drawing/2014/main" id="{BE0BA555-43CB-321C-8769-AA1261107B1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29B5F7-446E-AD08-7ABE-51DA1EF58CA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6723731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AFCB9-63C0-9E43-6B95-806AEB4E641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23BA764-0813-9DFF-635C-103B27E2A47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E4AE334-4D9D-709D-5495-905AEBE18742}"/>
              </a:ext>
            </a:extLst>
          </p:cNvPr>
          <p:cNvSpPr>
            <a:spLocks noGrp="1"/>
          </p:cNvSpPr>
          <p:nvPr>
            <p:ph type="dt" sz="half" idx="10"/>
          </p:nvPr>
        </p:nvSpPr>
        <p:spPr/>
        <p:txBody>
          <a:bodyPr/>
          <a:lstStyle/>
          <a:p>
            <a:fld id="{65D50978-3352-48F2-9F03-1D94A14C6465}" type="datetimeFigureOut">
              <a:rPr lang="en-GB" smtClean="0"/>
              <a:t>16/02/2026</a:t>
            </a:fld>
            <a:endParaRPr lang="en-GB"/>
          </a:p>
        </p:txBody>
      </p:sp>
      <p:sp>
        <p:nvSpPr>
          <p:cNvPr id="5" name="Footer Placeholder 4">
            <a:extLst>
              <a:ext uri="{FF2B5EF4-FFF2-40B4-BE49-F238E27FC236}">
                <a16:creationId xmlns:a16="http://schemas.microsoft.com/office/drawing/2014/main" id="{9FF7C08F-DEF2-0D05-524C-2A5D21E640E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1DD8AE2-D1B7-2018-66E0-15E61C8C2130}"/>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492473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9E03E83-6671-CE57-009C-54D4FBCA10DE}"/>
              </a:ext>
            </a:extLst>
          </p:cNvPr>
          <p:cNvSpPr>
            <a:spLocks noGrp="1"/>
          </p:cNvSpPr>
          <p:nvPr>
            <p:ph type="title" orient="vert"/>
          </p:nvPr>
        </p:nvSpPr>
        <p:spPr>
          <a:xfrm>
            <a:off x="8724901"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55475EB-A5F8-EBAD-1A37-246ADCA6D8A2}"/>
              </a:ext>
            </a:extLst>
          </p:cNvPr>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6718C8-9659-FAC4-93F3-A2C05127F113}"/>
              </a:ext>
            </a:extLst>
          </p:cNvPr>
          <p:cNvSpPr>
            <a:spLocks noGrp="1"/>
          </p:cNvSpPr>
          <p:nvPr>
            <p:ph type="dt" sz="half" idx="10"/>
          </p:nvPr>
        </p:nvSpPr>
        <p:spPr/>
        <p:txBody>
          <a:bodyPr/>
          <a:lstStyle/>
          <a:p>
            <a:fld id="{65D50978-3352-48F2-9F03-1D94A14C6465}" type="datetimeFigureOut">
              <a:rPr lang="en-GB" smtClean="0"/>
              <a:t>16/02/2026</a:t>
            </a:fld>
            <a:endParaRPr lang="en-GB"/>
          </a:p>
        </p:txBody>
      </p:sp>
      <p:sp>
        <p:nvSpPr>
          <p:cNvPr id="5" name="Footer Placeholder 4">
            <a:extLst>
              <a:ext uri="{FF2B5EF4-FFF2-40B4-BE49-F238E27FC236}">
                <a16:creationId xmlns:a16="http://schemas.microsoft.com/office/drawing/2014/main" id="{692D2FE9-9101-1212-8EA9-FB8EA511718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94F23B3-ED19-6881-7DCC-2D313D0ED725}"/>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663809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15C1D-E407-B488-9CD0-3D63DD57023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022D293-2B93-0AEE-D72F-2644A0C903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D10EC4-B302-E49B-90F5-88B83EC5F867}"/>
              </a:ext>
            </a:extLst>
          </p:cNvPr>
          <p:cNvSpPr>
            <a:spLocks noGrp="1"/>
          </p:cNvSpPr>
          <p:nvPr>
            <p:ph type="dt" sz="half" idx="10"/>
          </p:nvPr>
        </p:nvSpPr>
        <p:spPr/>
        <p:txBody>
          <a:bodyPr/>
          <a:lstStyle/>
          <a:p>
            <a:fld id="{65D50978-3352-48F2-9F03-1D94A14C6465}" type="datetimeFigureOut">
              <a:rPr lang="en-GB" smtClean="0"/>
              <a:t>16/02/2026</a:t>
            </a:fld>
            <a:endParaRPr lang="en-GB"/>
          </a:p>
        </p:txBody>
      </p:sp>
      <p:sp>
        <p:nvSpPr>
          <p:cNvPr id="5" name="Footer Placeholder 4">
            <a:extLst>
              <a:ext uri="{FF2B5EF4-FFF2-40B4-BE49-F238E27FC236}">
                <a16:creationId xmlns:a16="http://schemas.microsoft.com/office/drawing/2014/main" id="{4BA30F5F-70DC-B3E3-6B00-925C89FE76F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9B6B219-9B7D-5B46-5311-E27346538A7C}"/>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501614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AB0BE-2654-8B32-D640-42060668AA82}"/>
              </a:ext>
            </a:extLst>
          </p:cNvPr>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89D536B-1E9B-1C9F-0811-5AE9438D2C52}"/>
              </a:ext>
            </a:extLst>
          </p:cNvPr>
          <p:cNvSpPr>
            <a:spLocks noGrp="1"/>
          </p:cNvSpPr>
          <p:nvPr>
            <p:ph type="body" idx="1"/>
          </p:nvPr>
        </p:nvSpPr>
        <p:spPr>
          <a:xfrm>
            <a:off x="831851" y="4589465"/>
            <a:ext cx="10515600" cy="1500187"/>
          </a:xfrm>
        </p:spPr>
        <p:txBody>
          <a:bodyPr/>
          <a:lstStyle>
            <a:lvl1pPr marL="0" indent="0">
              <a:buNone/>
              <a:defRPr sz="2400">
                <a:solidFill>
                  <a:schemeClr val="tx1">
                    <a:tint val="82000"/>
                  </a:schemeClr>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A567140-154C-DA36-DF13-9CA71A6DAA5D}"/>
              </a:ext>
            </a:extLst>
          </p:cNvPr>
          <p:cNvSpPr>
            <a:spLocks noGrp="1"/>
          </p:cNvSpPr>
          <p:nvPr>
            <p:ph type="dt" sz="half" idx="10"/>
          </p:nvPr>
        </p:nvSpPr>
        <p:spPr/>
        <p:txBody>
          <a:bodyPr/>
          <a:lstStyle/>
          <a:p>
            <a:fld id="{65D50978-3352-48F2-9F03-1D94A14C6465}" type="datetimeFigureOut">
              <a:rPr lang="en-GB" smtClean="0"/>
              <a:t>16/02/2026</a:t>
            </a:fld>
            <a:endParaRPr lang="en-GB"/>
          </a:p>
        </p:txBody>
      </p:sp>
      <p:sp>
        <p:nvSpPr>
          <p:cNvPr id="5" name="Footer Placeholder 4">
            <a:extLst>
              <a:ext uri="{FF2B5EF4-FFF2-40B4-BE49-F238E27FC236}">
                <a16:creationId xmlns:a16="http://schemas.microsoft.com/office/drawing/2014/main" id="{9A18C279-F3A3-5BB2-EE7A-B0D91F32630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0A16D18-5F2F-1ACF-6EFC-6743A689CC3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69115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D9243-6030-2DE9-C49F-558FCD7B132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0321B99-D195-E74A-6745-F04A7CCA14F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5930072-3DE5-8D50-5083-57009F10A10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8845D1B-4E65-D799-4F44-A4D86196791D}"/>
              </a:ext>
            </a:extLst>
          </p:cNvPr>
          <p:cNvSpPr>
            <a:spLocks noGrp="1"/>
          </p:cNvSpPr>
          <p:nvPr>
            <p:ph type="dt" sz="half" idx="10"/>
          </p:nvPr>
        </p:nvSpPr>
        <p:spPr/>
        <p:txBody>
          <a:bodyPr/>
          <a:lstStyle/>
          <a:p>
            <a:fld id="{65D50978-3352-48F2-9F03-1D94A14C6465}" type="datetimeFigureOut">
              <a:rPr lang="en-GB" smtClean="0"/>
              <a:t>16/02/2026</a:t>
            </a:fld>
            <a:endParaRPr lang="en-GB"/>
          </a:p>
        </p:txBody>
      </p:sp>
      <p:sp>
        <p:nvSpPr>
          <p:cNvPr id="6" name="Footer Placeholder 5">
            <a:extLst>
              <a:ext uri="{FF2B5EF4-FFF2-40B4-BE49-F238E27FC236}">
                <a16:creationId xmlns:a16="http://schemas.microsoft.com/office/drawing/2014/main" id="{E3477EE8-7E5F-B79B-41B8-4BB9E8D1790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BCA20F7-8674-E347-FD69-788BB984137E}"/>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90306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8337D-9343-A466-094A-044DB997CAE3}"/>
              </a:ext>
            </a:extLst>
          </p:cNvPr>
          <p:cNvSpPr>
            <a:spLocks noGrp="1"/>
          </p:cNvSpPr>
          <p:nvPr>
            <p:ph type="title"/>
          </p:nvPr>
        </p:nvSpPr>
        <p:spPr>
          <a:xfrm>
            <a:off x="839788" y="365127"/>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6A7DFC9-2EAE-2F63-DA5E-832F4FAB8A87}"/>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1816C33-9FB3-1AE0-92DB-B7F67FABBBB7}"/>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5C026B2-4B96-2815-0536-314301FB942A}"/>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7920540-2001-072B-FE69-3AED729D41E2}"/>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838212D-62F3-0F93-F894-1A6CD8A566D2}"/>
              </a:ext>
            </a:extLst>
          </p:cNvPr>
          <p:cNvSpPr>
            <a:spLocks noGrp="1"/>
          </p:cNvSpPr>
          <p:nvPr>
            <p:ph type="dt" sz="half" idx="10"/>
          </p:nvPr>
        </p:nvSpPr>
        <p:spPr/>
        <p:txBody>
          <a:bodyPr/>
          <a:lstStyle/>
          <a:p>
            <a:fld id="{65D50978-3352-48F2-9F03-1D94A14C6465}" type="datetimeFigureOut">
              <a:rPr lang="en-GB" smtClean="0"/>
              <a:t>16/02/2026</a:t>
            </a:fld>
            <a:endParaRPr lang="en-GB"/>
          </a:p>
        </p:txBody>
      </p:sp>
      <p:sp>
        <p:nvSpPr>
          <p:cNvPr id="8" name="Footer Placeholder 7">
            <a:extLst>
              <a:ext uri="{FF2B5EF4-FFF2-40B4-BE49-F238E27FC236}">
                <a16:creationId xmlns:a16="http://schemas.microsoft.com/office/drawing/2014/main" id="{85022F61-8CFC-6B44-4345-24D42665281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C34D12E-0CAD-08CE-EBF6-5625080307B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55056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BF664-95D0-59F7-2EB3-78EA8316349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A837237-032C-7FD0-74BC-427F454BB516}"/>
              </a:ext>
            </a:extLst>
          </p:cNvPr>
          <p:cNvSpPr>
            <a:spLocks noGrp="1"/>
          </p:cNvSpPr>
          <p:nvPr>
            <p:ph type="dt" sz="half" idx="10"/>
          </p:nvPr>
        </p:nvSpPr>
        <p:spPr/>
        <p:txBody>
          <a:bodyPr/>
          <a:lstStyle/>
          <a:p>
            <a:fld id="{65D50978-3352-48F2-9F03-1D94A14C6465}" type="datetimeFigureOut">
              <a:rPr lang="en-GB" smtClean="0"/>
              <a:t>16/02/2026</a:t>
            </a:fld>
            <a:endParaRPr lang="en-GB"/>
          </a:p>
        </p:txBody>
      </p:sp>
      <p:sp>
        <p:nvSpPr>
          <p:cNvPr id="4" name="Footer Placeholder 3">
            <a:extLst>
              <a:ext uri="{FF2B5EF4-FFF2-40B4-BE49-F238E27FC236}">
                <a16:creationId xmlns:a16="http://schemas.microsoft.com/office/drawing/2014/main" id="{D97CA37B-C98D-159F-0DDA-24C5DBB8F42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7233BE4-0209-ADB9-35CB-476FAA5F76C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411214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5C58145-57D4-A12A-3552-D7590FAEDD7C}"/>
              </a:ext>
            </a:extLst>
          </p:cNvPr>
          <p:cNvSpPr>
            <a:spLocks noGrp="1"/>
          </p:cNvSpPr>
          <p:nvPr>
            <p:ph type="dt" sz="half" idx="10"/>
          </p:nvPr>
        </p:nvSpPr>
        <p:spPr/>
        <p:txBody>
          <a:bodyPr/>
          <a:lstStyle/>
          <a:p>
            <a:fld id="{65D50978-3352-48F2-9F03-1D94A14C6465}" type="datetimeFigureOut">
              <a:rPr lang="en-GB" smtClean="0"/>
              <a:t>16/02/2026</a:t>
            </a:fld>
            <a:endParaRPr lang="en-GB"/>
          </a:p>
        </p:txBody>
      </p:sp>
      <p:sp>
        <p:nvSpPr>
          <p:cNvPr id="3" name="Footer Placeholder 2">
            <a:extLst>
              <a:ext uri="{FF2B5EF4-FFF2-40B4-BE49-F238E27FC236}">
                <a16:creationId xmlns:a16="http://schemas.microsoft.com/office/drawing/2014/main" id="{DF157779-312F-686A-4CAE-316F017F312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5239E70-567C-4E25-59DB-CD88E03DBAC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9413000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86D33-70CF-38FB-75BE-289764D525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A7EAF71-0B60-CFA6-15F5-7960D51596BE}"/>
              </a:ext>
            </a:extLst>
          </p:cNvPr>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2BDCE1E-7304-6BB2-BF4E-D371B30994EF}"/>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0BE6A5-6AE3-22FC-28C3-3E4EC938BB9C}"/>
              </a:ext>
            </a:extLst>
          </p:cNvPr>
          <p:cNvSpPr>
            <a:spLocks noGrp="1"/>
          </p:cNvSpPr>
          <p:nvPr>
            <p:ph type="dt" sz="half" idx="10"/>
          </p:nvPr>
        </p:nvSpPr>
        <p:spPr/>
        <p:txBody>
          <a:bodyPr/>
          <a:lstStyle/>
          <a:p>
            <a:fld id="{65D50978-3352-48F2-9F03-1D94A14C6465}" type="datetimeFigureOut">
              <a:rPr lang="en-GB" smtClean="0"/>
              <a:t>16/02/2026</a:t>
            </a:fld>
            <a:endParaRPr lang="en-GB"/>
          </a:p>
        </p:txBody>
      </p:sp>
      <p:sp>
        <p:nvSpPr>
          <p:cNvPr id="6" name="Footer Placeholder 5">
            <a:extLst>
              <a:ext uri="{FF2B5EF4-FFF2-40B4-BE49-F238E27FC236}">
                <a16:creationId xmlns:a16="http://schemas.microsoft.com/office/drawing/2014/main" id="{CBC0DCF7-D005-5B6F-E525-26430208D10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B436ECA-9D42-72D3-731F-51373C911B54}"/>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113158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E95315-BBD2-3D19-22CC-35BC7C9A70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EF2156F-8426-D2AF-2154-1BDAE6D8CC98}"/>
              </a:ext>
            </a:extLst>
          </p:cNvPr>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a:p>
        </p:txBody>
      </p:sp>
      <p:sp>
        <p:nvSpPr>
          <p:cNvPr id="4" name="Text Placeholder 3">
            <a:extLst>
              <a:ext uri="{FF2B5EF4-FFF2-40B4-BE49-F238E27FC236}">
                <a16:creationId xmlns:a16="http://schemas.microsoft.com/office/drawing/2014/main" id="{3607702A-1C8F-381C-66AB-BA079B34DBE1}"/>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9258DF-0521-E5CF-133A-0B7A46BE37AA}"/>
              </a:ext>
            </a:extLst>
          </p:cNvPr>
          <p:cNvSpPr>
            <a:spLocks noGrp="1"/>
          </p:cNvSpPr>
          <p:nvPr>
            <p:ph type="dt" sz="half" idx="10"/>
          </p:nvPr>
        </p:nvSpPr>
        <p:spPr/>
        <p:txBody>
          <a:bodyPr/>
          <a:lstStyle/>
          <a:p>
            <a:fld id="{65D50978-3352-48F2-9F03-1D94A14C6465}" type="datetimeFigureOut">
              <a:rPr lang="en-GB" smtClean="0"/>
              <a:t>16/02/2026</a:t>
            </a:fld>
            <a:endParaRPr lang="en-GB"/>
          </a:p>
        </p:txBody>
      </p:sp>
      <p:sp>
        <p:nvSpPr>
          <p:cNvPr id="6" name="Footer Placeholder 5">
            <a:extLst>
              <a:ext uri="{FF2B5EF4-FFF2-40B4-BE49-F238E27FC236}">
                <a16:creationId xmlns:a16="http://schemas.microsoft.com/office/drawing/2014/main" id="{26C9B3E9-1EC5-355F-3DB0-4F8AAA291BD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B076072-7AAA-FED8-4030-F5730578E39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833823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3FF9F5-F742-1585-81B2-005A4C9F54B9}"/>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0D17DA3-C5DD-30DB-74CB-4BB10A29B1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E8AC50D-03FB-4026-4DFA-008054047CEE}"/>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5D50978-3352-48F2-9F03-1D94A14C6465}" type="datetimeFigureOut">
              <a:rPr lang="en-GB" smtClean="0"/>
              <a:t>16/02/2026</a:t>
            </a:fld>
            <a:endParaRPr lang="en-GB"/>
          </a:p>
        </p:txBody>
      </p:sp>
      <p:sp>
        <p:nvSpPr>
          <p:cNvPr id="5" name="Footer Placeholder 4">
            <a:extLst>
              <a:ext uri="{FF2B5EF4-FFF2-40B4-BE49-F238E27FC236}">
                <a16:creationId xmlns:a16="http://schemas.microsoft.com/office/drawing/2014/main" id="{9C5634C6-9DEF-2349-17AC-4D3934E7D29B}"/>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8BADBF54-1043-9C81-F00F-FF55356015ED}"/>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8CB7B86-F301-45FD-BB1C-128D4D560BC2}" type="slidenum">
              <a:rPr lang="en-GB" smtClean="0"/>
              <a:t>‹#›</a:t>
            </a:fld>
            <a:endParaRPr lang="en-GB"/>
          </a:p>
        </p:txBody>
      </p:sp>
    </p:spTree>
    <p:extLst>
      <p:ext uri="{BB962C8B-B14F-4D97-AF65-F5344CB8AC3E}">
        <p14:creationId xmlns:p14="http://schemas.microsoft.com/office/powerpoint/2010/main" val="19147321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6.png"/><Relationship Id="rId7" Type="http://schemas.openxmlformats.org/officeDocument/2006/relationships/image" Target="../media/image8.sv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14.sv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22.sv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11.sv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8.sv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24.sv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sv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12.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6.png"/><Relationship Id="rId7" Type="http://schemas.openxmlformats.org/officeDocument/2006/relationships/image" Target="../media/image8.sv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14.sv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6.png"/><Relationship Id="rId7" Type="http://schemas.openxmlformats.org/officeDocument/2006/relationships/image" Target="../media/image8.sv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14.sv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6.png"/><Relationship Id="rId7" Type="http://schemas.openxmlformats.org/officeDocument/2006/relationships/image" Target="../media/image8.sv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14.sv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6.png"/><Relationship Id="rId7" Type="http://schemas.openxmlformats.org/officeDocument/2006/relationships/image" Target="../media/image8.sv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14.sv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6.png"/><Relationship Id="rId7" Type="http://schemas.openxmlformats.org/officeDocument/2006/relationships/image" Target="../media/image8.sv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14.sv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6606871B-8AD6-FD99-33C1-147B7F603A8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2BC39AF-99E4-CDD1-EDC2-3F50FB934D31}"/>
              </a:ext>
            </a:extLst>
          </p:cNvPr>
          <p:cNvSpPr txBox="1"/>
          <p:nvPr/>
        </p:nvSpPr>
        <p:spPr>
          <a:xfrm>
            <a:off x="468631" y="1128968"/>
            <a:ext cx="5806440" cy="1323439"/>
          </a:xfrm>
          <a:prstGeom prst="rect">
            <a:avLst/>
          </a:prstGeom>
          <a:noFill/>
        </p:spPr>
        <p:txBody>
          <a:bodyPr wrap="square" rtlCol="0">
            <a:spAutoFit/>
          </a:bodyPr>
          <a:lstStyle/>
          <a:p>
            <a:r>
              <a:rPr lang="en-GB" sz="4000" b="1" dirty="0">
                <a:solidFill>
                  <a:schemeClr val="bg1"/>
                </a:solidFill>
                <a:latin typeface="Segoe UI Black" panose="020B0A02040204020203" pitchFamily="34" charset="0"/>
                <a:ea typeface="Segoe UI Black" panose="020B0A02040204020203" pitchFamily="34" charset="0"/>
              </a:rPr>
              <a:t>Lesson 1: </a:t>
            </a:r>
          </a:p>
          <a:p>
            <a:r>
              <a:rPr lang="en-GB" sz="4000" b="1" dirty="0">
                <a:solidFill>
                  <a:schemeClr val="bg1"/>
                </a:solidFill>
                <a:latin typeface="Segoe UI Black" panose="020B0A02040204020203" pitchFamily="34" charset="0"/>
                <a:ea typeface="Segoe UI Black" panose="020B0A02040204020203" pitchFamily="34" charset="0"/>
              </a:rPr>
              <a:t>Computing devices</a:t>
            </a:r>
          </a:p>
        </p:txBody>
      </p:sp>
      <p:sp>
        <p:nvSpPr>
          <p:cNvPr id="5" name="TextBox 4">
            <a:extLst>
              <a:ext uri="{FF2B5EF4-FFF2-40B4-BE49-F238E27FC236}">
                <a16:creationId xmlns:a16="http://schemas.microsoft.com/office/drawing/2014/main" id="{424C083F-C106-A635-ACA5-16B7224E4069}"/>
              </a:ext>
            </a:extLst>
          </p:cNvPr>
          <p:cNvSpPr txBox="1"/>
          <p:nvPr/>
        </p:nvSpPr>
        <p:spPr>
          <a:xfrm>
            <a:off x="468631" y="4713376"/>
            <a:ext cx="5806440" cy="1015663"/>
          </a:xfrm>
          <a:prstGeom prst="rect">
            <a:avLst/>
          </a:prstGeom>
          <a:noFill/>
        </p:spPr>
        <p:txBody>
          <a:bodyPr wrap="square" rtlCol="0">
            <a:spAutoFit/>
          </a:bodyPr>
          <a:lstStyle/>
          <a:p>
            <a:r>
              <a:rPr lang="en-GB" sz="2000" dirty="0">
                <a:solidFill>
                  <a:schemeClr val="bg1"/>
                </a:solidFill>
                <a:latin typeface="Segoe UI Black" panose="020B0A02040204020203" pitchFamily="34" charset="0"/>
                <a:ea typeface="Segoe UI Black" panose="020B0A02040204020203" pitchFamily="34" charset="0"/>
              </a:rPr>
              <a:t>Course: WJEC Vocational ICT Level 1 and 2</a:t>
            </a:r>
          </a:p>
          <a:p>
            <a:endParaRPr lang="en-GB" sz="2000" dirty="0">
              <a:solidFill>
                <a:schemeClr val="bg1"/>
              </a:solidFill>
              <a:latin typeface="Segoe UI Black" panose="020B0A02040204020203" pitchFamily="34" charset="0"/>
              <a:ea typeface="Segoe UI Black" panose="020B0A02040204020203" pitchFamily="34" charset="0"/>
            </a:endParaRPr>
          </a:p>
          <a:p>
            <a:r>
              <a:rPr lang="en-GB" sz="2000" dirty="0">
                <a:solidFill>
                  <a:schemeClr val="bg1"/>
                </a:solidFill>
                <a:latin typeface="Segoe UI Black" panose="020B0A02040204020203" pitchFamily="34" charset="0"/>
                <a:ea typeface="Segoe UI Black" panose="020B0A02040204020203" pitchFamily="34" charset="0"/>
              </a:rPr>
              <a:t>Unit: Unit 1 – ICT in Society</a:t>
            </a:r>
          </a:p>
        </p:txBody>
      </p:sp>
      <p:pic>
        <p:nvPicPr>
          <p:cNvPr id="3" name="Picture 2">
            <a:extLst>
              <a:ext uri="{FF2B5EF4-FFF2-40B4-BE49-F238E27FC236}">
                <a16:creationId xmlns:a16="http://schemas.microsoft.com/office/drawing/2014/main" id="{BF865ECE-19F7-E001-D185-EE0CACF894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89402" y="-564826"/>
            <a:ext cx="5754052" cy="5754052"/>
          </a:xfrm>
          <a:prstGeom prst="rect">
            <a:avLst/>
          </a:prstGeom>
        </p:spPr>
      </p:pic>
      <p:pic>
        <p:nvPicPr>
          <p:cNvPr id="2" name="Picture 1" descr="A white text on a black background&#10;&#10;Description automatically generated">
            <a:extLst>
              <a:ext uri="{FF2B5EF4-FFF2-40B4-BE49-F238E27FC236}">
                <a16:creationId xmlns:a16="http://schemas.microsoft.com/office/drawing/2014/main" id="{A98DE7AA-1A48-4BCA-63AC-B8DF426A70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078" y="6229355"/>
            <a:ext cx="1013709" cy="536439"/>
          </a:xfrm>
          <a:prstGeom prst="rect">
            <a:avLst/>
          </a:prstGeom>
        </p:spPr>
      </p:pic>
      <p:sp>
        <p:nvSpPr>
          <p:cNvPr id="6" name="TextBox 5">
            <a:extLst>
              <a:ext uri="{FF2B5EF4-FFF2-40B4-BE49-F238E27FC236}">
                <a16:creationId xmlns:a16="http://schemas.microsoft.com/office/drawing/2014/main" id="{453B9582-FFD5-4272-066B-E172760A6493}"/>
              </a:ext>
            </a:extLst>
          </p:cNvPr>
          <p:cNvSpPr txBox="1"/>
          <p:nvPr/>
        </p:nvSpPr>
        <p:spPr>
          <a:xfrm>
            <a:off x="8602700" y="6332499"/>
            <a:ext cx="3230525" cy="369332"/>
          </a:xfrm>
          <a:prstGeom prst="rect">
            <a:avLst/>
          </a:prstGeom>
          <a:noFill/>
        </p:spPr>
        <p:txBody>
          <a:bodyPr wrap="square" rtlCol="0">
            <a:spAutoFit/>
          </a:bodyPr>
          <a:lstStyle/>
          <a:p>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www.mysimplyteach.co.uk</a:t>
            </a:r>
          </a:p>
        </p:txBody>
      </p:sp>
      <p:sp>
        <p:nvSpPr>
          <p:cNvPr id="7" name="TextBox 6">
            <a:extLst>
              <a:ext uri="{FF2B5EF4-FFF2-40B4-BE49-F238E27FC236}">
                <a16:creationId xmlns:a16="http://schemas.microsoft.com/office/drawing/2014/main" id="{E84EB781-673C-71F6-3861-BDEADF23F188}"/>
              </a:ext>
            </a:extLst>
          </p:cNvPr>
          <p:cNvSpPr txBox="1"/>
          <p:nvPr/>
        </p:nvSpPr>
        <p:spPr>
          <a:xfrm>
            <a:off x="3791393" y="6361188"/>
            <a:ext cx="4104240" cy="369332"/>
          </a:xfrm>
          <a:prstGeom prst="rect">
            <a:avLst/>
          </a:prstGeom>
          <a:noFill/>
        </p:spPr>
        <p:txBody>
          <a:bodyPr wrap="square" rtlCol="0">
            <a:spAutoFit/>
          </a:bodyPr>
          <a:lstStyle/>
          <a:p>
            <a:pPr algn="ctr"/>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 SIMPLY TEACH 2026</a:t>
            </a:r>
          </a:p>
        </p:txBody>
      </p:sp>
      <p:pic>
        <p:nvPicPr>
          <p:cNvPr id="8" name="Picture 2" descr="Facebook Logos PNG images free download">
            <a:extLst>
              <a:ext uri="{FF2B5EF4-FFF2-40B4-BE49-F238E27FC236}">
                <a16:creationId xmlns:a16="http://schemas.microsoft.com/office/drawing/2014/main" id="{1D8D03C8-8EB5-9019-2A1E-6E7999BEBB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26775" y="6332499"/>
            <a:ext cx="412899" cy="412899"/>
          </a:xfrm>
          <a:prstGeom prst="rect">
            <a:avLst/>
          </a:prstGeom>
          <a:noFill/>
          <a:extLst>
            <a:ext uri="{909E8E84-426E-40DD-AFC4-6F175D3DCCD1}">
              <a14:hiddenFill xmlns:a14="http://schemas.microsoft.com/office/drawing/2010/main">
                <a:solidFill>
                  <a:srgbClr val="FFFFFF"/>
                </a:solidFill>
              </a14:hiddenFill>
            </a:ext>
          </a:extLst>
        </p:spPr>
      </p:pic>
      <p:pic>
        <p:nvPicPr>
          <p:cNvPr id="10" name="Graphic 9" descr="Computer with solid fill">
            <a:extLst>
              <a:ext uri="{FF2B5EF4-FFF2-40B4-BE49-F238E27FC236}">
                <a16:creationId xmlns:a16="http://schemas.microsoft.com/office/drawing/2014/main" id="{4191ECDD-F7FF-3FF0-2A29-B6F1C212445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122149" y="1094839"/>
            <a:ext cx="2688547" cy="2688547"/>
          </a:xfrm>
          <a:prstGeom prst="rect">
            <a:avLst/>
          </a:prstGeom>
        </p:spPr>
      </p:pic>
      <p:sp>
        <p:nvSpPr>
          <p:cNvPr id="11" name="Rectangle 10">
            <a:extLst>
              <a:ext uri="{FF2B5EF4-FFF2-40B4-BE49-F238E27FC236}">
                <a16:creationId xmlns:a16="http://schemas.microsoft.com/office/drawing/2014/main" id="{18811ACD-639A-CC7F-7D6C-5D1D8B5BEA5B}"/>
              </a:ext>
            </a:extLst>
          </p:cNvPr>
          <p:cNvSpPr/>
          <p:nvPr/>
        </p:nvSpPr>
        <p:spPr>
          <a:xfrm>
            <a:off x="560069" y="5109209"/>
            <a:ext cx="5246371" cy="8001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567417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20F62D-83D0-A7C5-83C7-2582CCD80DB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1F96892-01ED-5AF7-F009-CE5536367D4C}"/>
              </a:ext>
            </a:extLst>
          </p:cNvPr>
          <p:cNvSpPr txBox="1"/>
          <p:nvPr/>
        </p:nvSpPr>
        <p:spPr>
          <a:xfrm>
            <a:off x="125730" y="134273"/>
            <a:ext cx="467487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Games console</a:t>
            </a:r>
          </a:p>
        </p:txBody>
      </p:sp>
      <p:sp>
        <p:nvSpPr>
          <p:cNvPr id="4" name="Rectangle 3">
            <a:extLst>
              <a:ext uri="{FF2B5EF4-FFF2-40B4-BE49-F238E27FC236}">
                <a16:creationId xmlns:a16="http://schemas.microsoft.com/office/drawing/2014/main" id="{0B1680D6-B3E6-9C96-D69B-21A9ADA315C4}"/>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CE160C78-9FE6-DFC2-BB9A-4DB6639CA80E}"/>
              </a:ext>
            </a:extLst>
          </p:cNvPr>
          <p:cNvSpPr txBox="1"/>
          <p:nvPr/>
        </p:nvSpPr>
        <p:spPr>
          <a:xfrm>
            <a:off x="224790" y="1156284"/>
            <a:ext cx="5871210" cy="1754326"/>
          </a:xfrm>
          <a:prstGeom prst="rect">
            <a:avLst/>
          </a:prstGeom>
          <a:noFill/>
        </p:spPr>
        <p:txBody>
          <a:bodyPr wrap="square">
            <a:spAutoFit/>
          </a:bodyPr>
          <a:lstStyle/>
          <a:p>
            <a:r>
              <a:rPr lang="en-GB" sz="2400" b="1" dirty="0">
                <a:latin typeface="Segoe UI Variable Text" pitchFamily="2" charset="0"/>
              </a:rPr>
              <a:t>What is the function of a games console?</a:t>
            </a:r>
          </a:p>
          <a:p>
            <a:endParaRPr lang="en-GB" sz="2400" b="1" dirty="0">
              <a:latin typeface="Segoe UI Variable Text" pitchFamily="2" charset="0"/>
            </a:endParaRPr>
          </a:p>
          <a:p>
            <a:r>
              <a:rPr lang="en-GB" dirty="0">
                <a:latin typeface="Segoe UI Variable Text" pitchFamily="2" charset="0"/>
              </a:rPr>
              <a:t>A device designed primarily for playing video games and entertainment.</a:t>
            </a:r>
          </a:p>
        </p:txBody>
      </p:sp>
      <p:pic>
        <p:nvPicPr>
          <p:cNvPr id="32" name="Picture 31">
            <a:extLst>
              <a:ext uri="{FF2B5EF4-FFF2-40B4-BE49-F238E27FC236}">
                <a16:creationId xmlns:a16="http://schemas.microsoft.com/office/drawing/2014/main" id="{A74CDAEE-3B63-0F41-1690-344C5ACA6E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33" name="Rectangle 32">
            <a:extLst>
              <a:ext uri="{FF2B5EF4-FFF2-40B4-BE49-F238E27FC236}">
                <a16:creationId xmlns:a16="http://schemas.microsoft.com/office/drawing/2014/main" id="{18758DF2-A228-5A3B-EA2C-D20F28205936}"/>
              </a:ext>
            </a:extLst>
          </p:cNvPr>
          <p:cNvSpPr/>
          <p:nvPr/>
        </p:nvSpPr>
        <p:spPr>
          <a:xfrm>
            <a:off x="807720" y="6282938"/>
            <a:ext cx="9765026" cy="415945"/>
          </a:xfrm>
          <a:prstGeom prst="rect">
            <a:avLst/>
          </a:prstGeom>
          <a:solidFill>
            <a:schemeClr val="bg1">
              <a:lumMod val="8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dirty="0">
                <a:solidFill>
                  <a:schemeClr val="tx1"/>
                </a:solidFill>
                <a:latin typeface="Segoe UI Variable Text" pitchFamily="2" charset="0"/>
              </a:rPr>
              <a:t>*You need to understand what the most appropriate computing device is for a given scenario.</a:t>
            </a:r>
          </a:p>
        </p:txBody>
      </p:sp>
      <p:pic>
        <p:nvPicPr>
          <p:cNvPr id="35" name="Graphic 34" descr="Warning with solid fill">
            <a:extLst>
              <a:ext uri="{FF2B5EF4-FFF2-40B4-BE49-F238E27FC236}">
                <a16:creationId xmlns:a16="http://schemas.microsoft.com/office/drawing/2014/main" id="{2177644D-0026-A25E-DF65-D9C39CB85E2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24790" y="6282938"/>
            <a:ext cx="400109" cy="400109"/>
          </a:xfrm>
          <a:prstGeom prst="rect">
            <a:avLst/>
          </a:prstGeom>
        </p:spPr>
      </p:pic>
      <p:pic>
        <p:nvPicPr>
          <p:cNvPr id="5" name="Graphic 4" descr="Closed book with solid fill">
            <a:extLst>
              <a:ext uri="{FF2B5EF4-FFF2-40B4-BE49-F238E27FC236}">
                <a16:creationId xmlns:a16="http://schemas.microsoft.com/office/drawing/2014/main" id="{474272F9-E549-80CA-F356-B38CD843940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626304" y="137355"/>
            <a:ext cx="700576" cy="700576"/>
          </a:xfrm>
          <a:prstGeom prst="rect">
            <a:avLst/>
          </a:prstGeom>
        </p:spPr>
      </p:pic>
      <p:sp>
        <p:nvSpPr>
          <p:cNvPr id="7" name="TextBox 6">
            <a:extLst>
              <a:ext uri="{FF2B5EF4-FFF2-40B4-BE49-F238E27FC236}">
                <a16:creationId xmlns:a16="http://schemas.microsoft.com/office/drawing/2014/main" id="{2553FF96-2757-663F-3370-BE8B1CD8CA67}"/>
              </a:ext>
            </a:extLst>
          </p:cNvPr>
          <p:cNvSpPr txBox="1"/>
          <p:nvPr/>
        </p:nvSpPr>
        <p:spPr>
          <a:xfrm>
            <a:off x="9326880" y="134273"/>
            <a:ext cx="2480310" cy="646331"/>
          </a:xfrm>
          <a:prstGeom prst="rect">
            <a:avLst/>
          </a:prstGeom>
          <a:noFill/>
        </p:spPr>
        <p:txBody>
          <a:bodyPr wrap="square" rtlCol="0">
            <a:spAutoFit/>
          </a:bodyPr>
          <a:lstStyle/>
          <a:p>
            <a:r>
              <a:rPr lang="en-GB" dirty="0">
                <a:latin typeface="Segoe UI Variable Text" pitchFamily="2" charset="0"/>
              </a:rPr>
              <a:t>Complete </a:t>
            </a:r>
            <a:r>
              <a:rPr lang="en-GB" b="1" dirty="0">
                <a:latin typeface="Segoe UI Variable Text" pitchFamily="2" charset="0"/>
              </a:rPr>
              <a:t>Task 1</a:t>
            </a:r>
            <a:r>
              <a:rPr lang="en-GB" dirty="0">
                <a:latin typeface="Segoe UI Variable Text" pitchFamily="2" charset="0"/>
              </a:rPr>
              <a:t> in the workbook</a:t>
            </a:r>
          </a:p>
        </p:txBody>
      </p:sp>
      <p:graphicFrame>
        <p:nvGraphicFramePr>
          <p:cNvPr id="9" name="Table 8">
            <a:extLst>
              <a:ext uri="{FF2B5EF4-FFF2-40B4-BE49-F238E27FC236}">
                <a16:creationId xmlns:a16="http://schemas.microsoft.com/office/drawing/2014/main" id="{91316863-74C0-29FA-C096-CE256AFC4643}"/>
              </a:ext>
            </a:extLst>
          </p:cNvPr>
          <p:cNvGraphicFramePr>
            <a:graphicFrameLocks noGrp="1"/>
          </p:cNvGraphicFramePr>
          <p:nvPr>
            <p:extLst>
              <p:ext uri="{D42A27DB-BD31-4B8C-83A1-F6EECF244321}">
                <p14:modId xmlns:p14="http://schemas.microsoft.com/office/powerpoint/2010/main" val="900046243"/>
              </p:ext>
            </p:extLst>
          </p:nvPr>
        </p:nvGraphicFramePr>
        <p:xfrm>
          <a:off x="331470" y="3711882"/>
          <a:ext cx="5764530" cy="1828800"/>
        </p:xfrm>
        <a:graphic>
          <a:graphicData uri="http://schemas.openxmlformats.org/drawingml/2006/table">
            <a:tbl>
              <a:tblPr firstRow="1" bandRow="1">
                <a:tableStyleId>{5940675A-B579-460E-94D1-54222C63F5DA}</a:tableStyleId>
              </a:tblPr>
              <a:tblGrid>
                <a:gridCol w="2046202">
                  <a:extLst>
                    <a:ext uri="{9D8B030D-6E8A-4147-A177-3AD203B41FA5}">
                      <a16:colId xmlns:a16="http://schemas.microsoft.com/office/drawing/2014/main" val="130802380"/>
                    </a:ext>
                  </a:extLst>
                </a:gridCol>
                <a:gridCol w="3718328">
                  <a:extLst>
                    <a:ext uri="{9D8B030D-6E8A-4147-A177-3AD203B41FA5}">
                      <a16:colId xmlns:a16="http://schemas.microsoft.com/office/drawing/2014/main" val="590348718"/>
                    </a:ext>
                  </a:extLst>
                </a:gridCol>
              </a:tblGrid>
              <a:tr h="370840">
                <a:tc>
                  <a:txBody>
                    <a:bodyPr/>
                    <a:lstStyle/>
                    <a:p>
                      <a:r>
                        <a:rPr lang="en-GB" dirty="0">
                          <a:solidFill>
                            <a:schemeClr val="bg1"/>
                          </a:solidFill>
                          <a:latin typeface="Segoe UI Variable Text" pitchFamily="2" charset="0"/>
                        </a:rPr>
                        <a:t>Personal use</a:t>
                      </a:r>
                    </a:p>
                  </a:txBody>
                  <a:tcPr>
                    <a:solidFill>
                      <a:schemeClr val="tx1"/>
                    </a:solidFill>
                  </a:tcPr>
                </a:tc>
                <a:tc>
                  <a:txBody>
                    <a:bodyPr/>
                    <a:lstStyle/>
                    <a:p>
                      <a:r>
                        <a:rPr lang="en-GB" dirty="0">
                          <a:latin typeface="Segoe UI Variable Text" pitchFamily="2" charset="0"/>
                        </a:rPr>
                        <a:t>Gaming, streaming media, online multiplayer.</a:t>
                      </a:r>
                    </a:p>
                    <a:p>
                      <a:endParaRPr lang="en-GB" dirty="0">
                        <a:latin typeface="Segoe UI Variable Text" pitchFamily="2" charset="0"/>
                      </a:endParaRPr>
                    </a:p>
                  </a:txBody>
                  <a:tcPr/>
                </a:tc>
                <a:extLst>
                  <a:ext uri="{0D108BD9-81ED-4DB2-BD59-A6C34878D82A}">
                    <a16:rowId xmlns:a16="http://schemas.microsoft.com/office/drawing/2014/main" val="376752308"/>
                  </a:ext>
                </a:extLst>
              </a:tr>
              <a:tr h="370840">
                <a:tc>
                  <a:txBody>
                    <a:bodyPr/>
                    <a:lstStyle/>
                    <a:p>
                      <a:r>
                        <a:rPr lang="en-GB" dirty="0">
                          <a:solidFill>
                            <a:schemeClr val="bg1"/>
                          </a:solidFill>
                          <a:latin typeface="Segoe UI Variable Text" pitchFamily="2" charset="0"/>
                        </a:rPr>
                        <a:t>Business use</a:t>
                      </a:r>
                    </a:p>
                  </a:txBody>
                  <a:tcPr>
                    <a:solidFill>
                      <a:schemeClr val="tx1"/>
                    </a:solidFill>
                  </a:tcPr>
                </a:tc>
                <a:tc>
                  <a:txBody>
                    <a:bodyPr/>
                    <a:lstStyle/>
                    <a:p>
                      <a:r>
                        <a:rPr lang="en-GB" dirty="0">
                          <a:latin typeface="Segoe UI Variable Text" pitchFamily="2" charset="0"/>
                        </a:rPr>
                        <a:t>Training simulations, interactive demonstrations (limited use).</a:t>
                      </a:r>
                    </a:p>
                    <a:p>
                      <a:endParaRPr lang="en-GB" dirty="0">
                        <a:latin typeface="Segoe UI Variable Text" pitchFamily="2" charset="0"/>
                      </a:endParaRPr>
                    </a:p>
                  </a:txBody>
                  <a:tcPr/>
                </a:tc>
                <a:extLst>
                  <a:ext uri="{0D108BD9-81ED-4DB2-BD59-A6C34878D82A}">
                    <a16:rowId xmlns:a16="http://schemas.microsoft.com/office/drawing/2014/main" val="2225495485"/>
                  </a:ext>
                </a:extLst>
              </a:tr>
            </a:tbl>
          </a:graphicData>
        </a:graphic>
      </p:graphicFrame>
      <p:sp>
        <p:nvSpPr>
          <p:cNvPr id="11" name="TextBox 10">
            <a:extLst>
              <a:ext uri="{FF2B5EF4-FFF2-40B4-BE49-F238E27FC236}">
                <a16:creationId xmlns:a16="http://schemas.microsoft.com/office/drawing/2014/main" id="{703EBE6A-976E-3430-6DF6-DA1A1C5CF67C}"/>
              </a:ext>
            </a:extLst>
          </p:cNvPr>
          <p:cNvSpPr txBox="1"/>
          <p:nvPr/>
        </p:nvSpPr>
        <p:spPr>
          <a:xfrm>
            <a:off x="224790" y="3068904"/>
            <a:ext cx="5764530" cy="400110"/>
          </a:xfrm>
          <a:prstGeom prst="rect">
            <a:avLst/>
          </a:prstGeom>
          <a:noFill/>
        </p:spPr>
        <p:txBody>
          <a:bodyPr wrap="square">
            <a:spAutoFit/>
          </a:bodyPr>
          <a:lstStyle/>
          <a:p>
            <a:r>
              <a:rPr lang="en-GB" sz="2000" b="1" dirty="0">
                <a:latin typeface="Segoe UI Variable Text" pitchFamily="2" charset="0"/>
              </a:rPr>
              <a:t>Business and personal use</a:t>
            </a:r>
            <a:endParaRPr lang="en-GB" sz="1600" dirty="0"/>
          </a:p>
        </p:txBody>
      </p:sp>
      <p:cxnSp>
        <p:nvCxnSpPr>
          <p:cNvPr id="14" name="Straight Connector 13">
            <a:extLst>
              <a:ext uri="{FF2B5EF4-FFF2-40B4-BE49-F238E27FC236}">
                <a16:creationId xmlns:a16="http://schemas.microsoft.com/office/drawing/2014/main" id="{213A4DA3-E950-6DF9-7214-BD5CDCEAE3F1}"/>
              </a:ext>
            </a:extLst>
          </p:cNvPr>
          <p:cNvCxnSpPr>
            <a:cxnSpLocks/>
          </p:cNvCxnSpPr>
          <p:nvPr/>
        </p:nvCxnSpPr>
        <p:spPr>
          <a:xfrm>
            <a:off x="6450330" y="1176450"/>
            <a:ext cx="0" cy="467641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2" name="Picture 1">
            <a:extLst>
              <a:ext uri="{FF2B5EF4-FFF2-40B4-BE49-F238E27FC236}">
                <a16:creationId xmlns:a16="http://schemas.microsoft.com/office/drawing/2014/main" id="{3D0A2531-7226-F38E-2F37-1AAF8ABB0AC5}"/>
              </a:ext>
            </a:extLst>
          </p:cNvPr>
          <p:cNvPicPr>
            <a:picLocks noChangeAspect="1"/>
          </p:cNvPicPr>
          <p:nvPr/>
        </p:nvPicPr>
        <p:blipFill>
          <a:blip r:embed="rId8"/>
          <a:stretch>
            <a:fillRect/>
          </a:stretch>
        </p:blipFill>
        <p:spPr>
          <a:xfrm>
            <a:off x="6663690" y="1600002"/>
            <a:ext cx="5143500" cy="3429000"/>
          </a:xfrm>
          <a:prstGeom prst="rect">
            <a:avLst/>
          </a:prstGeom>
        </p:spPr>
      </p:pic>
    </p:spTree>
    <p:extLst>
      <p:ext uri="{BB962C8B-B14F-4D97-AF65-F5344CB8AC3E}">
        <p14:creationId xmlns:p14="http://schemas.microsoft.com/office/powerpoint/2010/main" val="41873109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116562-D256-76F2-113D-14176A89656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8CE3ED9-5C31-EC68-75FA-01853F041024}"/>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Choosing the most suitable computing device</a:t>
            </a:r>
          </a:p>
        </p:txBody>
      </p:sp>
      <p:pic>
        <p:nvPicPr>
          <p:cNvPr id="32" name="Picture 31">
            <a:extLst>
              <a:ext uri="{FF2B5EF4-FFF2-40B4-BE49-F238E27FC236}">
                <a16:creationId xmlns:a16="http://schemas.microsoft.com/office/drawing/2014/main" id="{5F9E2504-F502-C248-96F3-B1F90FBD02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Rectangle 1">
            <a:extLst>
              <a:ext uri="{FF2B5EF4-FFF2-40B4-BE49-F238E27FC236}">
                <a16:creationId xmlns:a16="http://schemas.microsoft.com/office/drawing/2014/main" id="{866B04AE-564F-E342-4088-C18BE4B9AAB2}"/>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55B12469-F109-5AB5-7E80-C6AEE86CCA52}"/>
              </a:ext>
            </a:extLst>
          </p:cNvPr>
          <p:cNvSpPr txBox="1"/>
          <p:nvPr/>
        </p:nvSpPr>
        <p:spPr>
          <a:xfrm>
            <a:off x="112397" y="1120847"/>
            <a:ext cx="7648573" cy="1384995"/>
          </a:xfrm>
          <a:prstGeom prst="rect">
            <a:avLst/>
          </a:prstGeom>
          <a:noFill/>
        </p:spPr>
        <p:txBody>
          <a:bodyPr wrap="square">
            <a:spAutoFit/>
          </a:bodyPr>
          <a:lstStyle/>
          <a:p>
            <a:r>
              <a:rPr lang="en-GB" sz="2400" b="1" dirty="0">
                <a:latin typeface="Segoe UI Variable Text" pitchFamily="2" charset="0"/>
              </a:rPr>
              <a:t>How to choose the most suitable computing device</a:t>
            </a:r>
          </a:p>
          <a:p>
            <a:endParaRPr lang="en-GB" sz="2400" b="1" dirty="0">
              <a:latin typeface="Segoe UI Variable Text" pitchFamily="2" charset="0"/>
            </a:endParaRPr>
          </a:p>
          <a:p>
            <a:r>
              <a:rPr lang="en-GB" sz="1800" dirty="0">
                <a:latin typeface="Segoe UI Variable Text" pitchFamily="2" charset="0"/>
              </a:rPr>
              <a:t>The selection of the most suitable computing device in a given scenario is largely determined by several characteristics.</a:t>
            </a:r>
            <a:endParaRPr lang="en-GB" dirty="0"/>
          </a:p>
        </p:txBody>
      </p:sp>
      <p:cxnSp>
        <p:nvCxnSpPr>
          <p:cNvPr id="9" name="Straight Connector 8">
            <a:extLst>
              <a:ext uri="{FF2B5EF4-FFF2-40B4-BE49-F238E27FC236}">
                <a16:creationId xmlns:a16="http://schemas.microsoft.com/office/drawing/2014/main" id="{FC6DCFFB-23D2-64AC-2F31-E5DF33BA41D7}"/>
              </a:ext>
            </a:extLst>
          </p:cNvPr>
          <p:cNvCxnSpPr>
            <a:cxnSpLocks/>
          </p:cNvCxnSpPr>
          <p:nvPr/>
        </p:nvCxnSpPr>
        <p:spPr>
          <a:xfrm flipV="1">
            <a:off x="527685" y="3906385"/>
            <a:ext cx="11071860" cy="4"/>
          </a:xfrm>
          <a:prstGeom prst="line">
            <a:avLst/>
          </a:prstGeom>
        </p:spPr>
        <p:style>
          <a:lnRef idx="2">
            <a:schemeClr val="accent1"/>
          </a:lnRef>
          <a:fillRef idx="0">
            <a:schemeClr val="accent1"/>
          </a:fillRef>
          <a:effectRef idx="1">
            <a:schemeClr val="accent1"/>
          </a:effectRef>
          <a:fontRef idx="minor">
            <a:schemeClr val="tx1"/>
          </a:fontRef>
        </p:style>
      </p:cxnSp>
      <p:sp>
        <p:nvSpPr>
          <p:cNvPr id="14" name="Oval 13">
            <a:extLst>
              <a:ext uri="{FF2B5EF4-FFF2-40B4-BE49-F238E27FC236}">
                <a16:creationId xmlns:a16="http://schemas.microsoft.com/office/drawing/2014/main" id="{ABDA28D9-B150-148C-BC60-88D109F3FB4D}"/>
              </a:ext>
            </a:extLst>
          </p:cNvPr>
          <p:cNvSpPr/>
          <p:nvPr/>
        </p:nvSpPr>
        <p:spPr>
          <a:xfrm>
            <a:off x="10037445" y="3624725"/>
            <a:ext cx="605790" cy="563327"/>
          </a:xfrm>
          <a:prstGeom prst="ellipse">
            <a:avLst/>
          </a:prstGeom>
          <a:solidFill>
            <a:srgbClr val="002060"/>
          </a:solid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dirty="0">
                <a:latin typeface="Segoe UI Variable Text" pitchFamily="2" charset="0"/>
              </a:rPr>
              <a:t>9</a:t>
            </a:r>
          </a:p>
        </p:txBody>
      </p:sp>
      <p:sp>
        <p:nvSpPr>
          <p:cNvPr id="15" name="Oval 14">
            <a:extLst>
              <a:ext uri="{FF2B5EF4-FFF2-40B4-BE49-F238E27FC236}">
                <a16:creationId xmlns:a16="http://schemas.microsoft.com/office/drawing/2014/main" id="{FBE0EC3C-9290-D56E-AB82-0C1F51DB2431}"/>
              </a:ext>
            </a:extLst>
          </p:cNvPr>
          <p:cNvSpPr/>
          <p:nvPr/>
        </p:nvSpPr>
        <p:spPr>
          <a:xfrm>
            <a:off x="224790" y="3624725"/>
            <a:ext cx="605790" cy="563327"/>
          </a:xfrm>
          <a:prstGeom prst="ellipse">
            <a:avLst/>
          </a:prstGeom>
          <a:solidFill>
            <a:srgbClr val="002060"/>
          </a:solid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dirty="0">
                <a:latin typeface="Segoe UI Variable Text" pitchFamily="2" charset="0"/>
              </a:rPr>
              <a:t>1</a:t>
            </a:r>
          </a:p>
        </p:txBody>
      </p:sp>
      <p:sp>
        <p:nvSpPr>
          <p:cNvPr id="17" name="Oval 16">
            <a:extLst>
              <a:ext uri="{FF2B5EF4-FFF2-40B4-BE49-F238E27FC236}">
                <a16:creationId xmlns:a16="http://schemas.microsoft.com/office/drawing/2014/main" id="{BF4881BC-ABB4-F3C7-B418-B7FD20DE632F}"/>
              </a:ext>
            </a:extLst>
          </p:cNvPr>
          <p:cNvSpPr/>
          <p:nvPr/>
        </p:nvSpPr>
        <p:spPr>
          <a:xfrm>
            <a:off x="5123497" y="3624725"/>
            <a:ext cx="605790" cy="563327"/>
          </a:xfrm>
          <a:prstGeom prst="ellipse">
            <a:avLst/>
          </a:prstGeom>
          <a:solidFill>
            <a:srgbClr val="002060"/>
          </a:solid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dirty="0">
                <a:latin typeface="Segoe UI Variable Text" pitchFamily="2" charset="0"/>
              </a:rPr>
              <a:t>5</a:t>
            </a:r>
          </a:p>
        </p:txBody>
      </p:sp>
      <p:sp>
        <p:nvSpPr>
          <p:cNvPr id="18" name="Oval 17">
            <a:extLst>
              <a:ext uri="{FF2B5EF4-FFF2-40B4-BE49-F238E27FC236}">
                <a16:creationId xmlns:a16="http://schemas.microsoft.com/office/drawing/2014/main" id="{C678DA9F-903A-1E73-4354-CA366AA77C93}"/>
              </a:ext>
            </a:extLst>
          </p:cNvPr>
          <p:cNvSpPr/>
          <p:nvPr/>
        </p:nvSpPr>
        <p:spPr>
          <a:xfrm>
            <a:off x="2628424" y="3624725"/>
            <a:ext cx="605790" cy="563327"/>
          </a:xfrm>
          <a:prstGeom prst="ellipse">
            <a:avLst/>
          </a:prstGeom>
          <a:solidFill>
            <a:srgbClr val="002060"/>
          </a:solid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dirty="0">
                <a:latin typeface="Segoe UI Variable Text" pitchFamily="2" charset="0"/>
              </a:rPr>
              <a:t>3</a:t>
            </a:r>
          </a:p>
        </p:txBody>
      </p:sp>
      <p:sp>
        <p:nvSpPr>
          <p:cNvPr id="20" name="Oval 19">
            <a:extLst>
              <a:ext uri="{FF2B5EF4-FFF2-40B4-BE49-F238E27FC236}">
                <a16:creationId xmlns:a16="http://schemas.microsoft.com/office/drawing/2014/main" id="{AD5AAA1A-C405-EE90-21CD-0498141993D3}"/>
              </a:ext>
            </a:extLst>
          </p:cNvPr>
          <p:cNvSpPr/>
          <p:nvPr/>
        </p:nvSpPr>
        <p:spPr>
          <a:xfrm>
            <a:off x="1426607" y="3624725"/>
            <a:ext cx="605790" cy="563327"/>
          </a:xfrm>
          <a:prstGeom prst="ellipse">
            <a:avLst/>
          </a:prstGeom>
          <a:solidFill>
            <a:srgbClr val="002060"/>
          </a:solid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dirty="0">
                <a:latin typeface="Segoe UI Variable Text" pitchFamily="2" charset="0"/>
              </a:rPr>
              <a:t>2</a:t>
            </a:r>
          </a:p>
        </p:txBody>
      </p:sp>
      <p:sp>
        <p:nvSpPr>
          <p:cNvPr id="21" name="Oval 20">
            <a:extLst>
              <a:ext uri="{FF2B5EF4-FFF2-40B4-BE49-F238E27FC236}">
                <a16:creationId xmlns:a16="http://schemas.microsoft.com/office/drawing/2014/main" id="{FFB38AF0-F2B8-1685-DEE7-2A7FB41508BA}"/>
              </a:ext>
            </a:extLst>
          </p:cNvPr>
          <p:cNvSpPr/>
          <p:nvPr/>
        </p:nvSpPr>
        <p:spPr>
          <a:xfrm>
            <a:off x="3875960" y="3624725"/>
            <a:ext cx="605790" cy="563327"/>
          </a:xfrm>
          <a:prstGeom prst="ellipse">
            <a:avLst/>
          </a:prstGeom>
          <a:solidFill>
            <a:srgbClr val="002060"/>
          </a:solid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dirty="0">
                <a:latin typeface="Segoe UI Variable Text" pitchFamily="2" charset="0"/>
              </a:rPr>
              <a:t>4</a:t>
            </a:r>
          </a:p>
        </p:txBody>
      </p:sp>
      <p:sp>
        <p:nvSpPr>
          <p:cNvPr id="22" name="Oval 21">
            <a:extLst>
              <a:ext uri="{FF2B5EF4-FFF2-40B4-BE49-F238E27FC236}">
                <a16:creationId xmlns:a16="http://schemas.microsoft.com/office/drawing/2014/main" id="{BD316D97-C6AF-9EFE-0CC2-12E42F44C46A}"/>
              </a:ext>
            </a:extLst>
          </p:cNvPr>
          <p:cNvSpPr/>
          <p:nvPr/>
        </p:nvSpPr>
        <p:spPr>
          <a:xfrm>
            <a:off x="6332934" y="3624724"/>
            <a:ext cx="605790" cy="563327"/>
          </a:xfrm>
          <a:prstGeom prst="ellipse">
            <a:avLst/>
          </a:prstGeom>
          <a:solidFill>
            <a:srgbClr val="002060"/>
          </a:solid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dirty="0">
                <a:latin typeface="Segoe UI Variable Text" pitchFamily="2" charset="0"/>
              </a:rPr>
              <a:t>6</a:t>
            </a:r>
          </a:p>
        </p:txBody>
      </p:sp>
      <p:sp>
        <p:nvSpPr>
          <p:cNvPr id="23" name="Oval 22">
            <a:extLst>
              <a:ext uri="{FF2B5EF4-FFF2-40B4-BE49-F238E27FC236}">
                <a16:creationId xmlns:a16="http://schemas.microsoft.com/office/drawing/2014/main" id="{F0F9B4BD-595D-2BAB-31A1-0B9A94C53146}"/>
              </a:ext>
            </a:extLst>
          </p:cNvPr>
          <p:cNvSpPr/>
          <p:nvPr/>
        </p:nvSpPr>
        <p:spPr>
          <a:xfrm>
            <a:off x="7534751" y="3624723"/>
            <a:ext cx="605790" cy="563327"/>
          </a:xfrm>
          <a:prstGeom prst="ellipse">
            <a:avLst/>
          </a:prstGeom>
          <a:solidFill>
            <a:srgbClr val="002060"/>
          </a:solid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dirty="0">
                <a:latin typeface="Segoe UI Variable Text" pitchFamily="2" charset="0"/>
              </a:rPr>
              <a:t>7</a:t>
            </a:r>
          </a:p>
        </p:txBody>
      </p:sp>
      <p:sp>
        <p:nvSpPr>
          <p:cNvPr id="25" name="Oval 24">
            <a:extLst>
              <a:ext uri="{FF2B5EF4-FFF2-40B4-BE49-F238E27FC236}">
                <a16:creationId xmlns:a16="http://schemas.microsoft.com/office/drawing/2014/main" id="{BAA17E00-F1D3-BA48-E4BB-7E0D52B4424C}"/>
              </a:ext>
            </a:extLst>
          </p:cNvPr>
          <p:cNvSpPr/>
          <p:nvPr/>
        </p:nvSpPr>
        <p:spPr>
          <a:xfrm>
            <a:off x="8736568" y="3624722"/>
            <a:ext cx="605790" cy="563327"/>
          </a:xfrm>
          <a:prstGeom prst="ellipse">
            <a:avLst/>
          </a:prstGeom>
          <a:solidFill>
            <a:srgbClr val="002060"/>
          </a:solid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dirty="0">
                <a:latin typeface="Segoe UI Variable Text" pitchFamily="2" charset="0"/>
              </a:rPr>
              <a:t>8</a:t>
            </a:r>
          </a:p>
        </p:txBody>
      </p:sp>
      <p:sp>
        <p:nvSpPr>
          <p:cNvPr id="28" name="Oval 27">
            <a:extLst>
              <a:ext uri="{FF2B5EF4-FFF2-40B4-BE49-F238E27FC236}">
                <a16:creationId xmlns:a16="http://schemas.microsoft.com/office/drawing/2014/main" id="{0F93B52B-50EF-7E12-E37B-050216FC49FF}"/>
              </a:ext>
            </a:extLst>
          </p:cNvPr>
          <p:cNvSpPr/>
          <p:nvPr/>
        </p:nvSpPr>
        <p:spPr>
          <a:xfrm>
            <a:off x="11291769" y="3624721"/>
            <a:ext cx="605790" cy="563327"/>
          </a:xfrm>
          <a:prstGeom prst="ellipse">
            <a:avLst/>
          </a:prstGeom>
          <a:solidFill>
            <a:srgbClr val="002060"/>
          </a:solid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dirty="0">
                <a:latin typeface="Segoe UI Variable Text" pitchFamily="2" charset="0"/>
              </a:rPr>
              <a:t>10</a:t>
            </a:r>
          </a:p>
        </p:txBody>
      </p:sp>
      <p:sp>
        <p:nvSpPr>
          <p:cNvPr id="34" name="TextBox 33">
            <a:extLst>
              <a:ext uri="{FF2B5EF4-FFF2-40B4-BE49-F238E27FC236}">
                <a16:creationId xmlns:a16="http://schemas.microsoft.com/office/drawing/2014/main" id="{F0A75414-1F6F-1BEC-B2E9-790E70D72941}"/>
              </a:ext>
            </a:extLst>
          </p:cNvPr>
          <p:cNvSpPr txBox="1"/>
          <p:nvPr/>
        </p:nvSpPr>
        <p:spPr>
          <a:xfrm>
            <a:off x="113347" y="2943885"/>
            <a:ext cx="1053465" cy="369316"/>
          </a:xfrm>
          <a:prstGeom prst="rect">
            <a:avLst/>
          </a:prstGeom>
          <a:noFill/>
        </p:spPr>
        <p:txBody>
          <a:bodyPr wrap="square">
            <a:spAutoFit/>
          </a:bodyPr>
          <a:lstStyle/>
          <a:p>
            <a:r>
              <a:rPr lang="en-GB" dirty="0">
                <a:latin typeface="Segoe UI Variable Text" pitchFamily="2" charset="0"/>
              </a:rPr>
              <a:t>Purpose</a:t>
            </a:r>
          </a:p>
        </p:txBody>
      </p:sp>
      <p:sp>
        <p:nvSpPr>
          <p:cNvPr id="36" name="TextBox 35">
            <a:extLst>
              <a:ext uri="{FF2B5EF4-FFF2-40B4-BE49-F238E27FC236}">
                <a16:creationId xmlns:a16="http://schemas.microsoft.com/office/drawing/2014/main" id="{C95A25B0-E03C-7838-1B4A-7FFB52218D4C}"/>
              </a:ext>
            </a:extLst>
          </p:cNvPr>
          <p:cNvSpPr txBox="1"/>
          <p:nvPr/>
        </p:nvSpPr>
        <p:spPr>
          <a:xfrm>
            <a:off x="982265" y="4499573"/>
            <a:ext cx="1494473" cy="369332"/>
          </a:xfrm>
          <a:prstGeom prst="rect">
            <a:avLst/>
          </a:prstGeom>
          <a:noFill/>
        </p:spPr>
        <p:txBody>
          <a:bodyPr wrap="square">
            <a:spAutoFit/>
          </a:bodyPr>
          <a:lstStyle/>
          <a:p>
            <a:r>
              <a:rPr lang="en-GB" dirty="0">
                <a:latin typeface="Segoe UI Variable Text" pitchFamily="2" charset="0"/>
              </a:rPr>
              <a:t>Performance </a:t>
            </a:r>
          </a:p>
        </p:txBody>
      </p:sp>
      <p:sp>
        <p:nvSpPr>
          <p:cNvPr id="37" name="TextBox 36">
            <a:extLst>
              <a:ext uri="{FF2B5EF4-FFF2-40B4-BE49-F238E27FC236}">
                <a16:creationId xmlns:a16="http://schemas.microsoft.com/office/drawing/2014/main" id="{6EDCD32D-56A6-70A0-B2CE-13BC44D97519}"/>
              </a:ext>
            </a:extLst>
          </p:cNvPr>
          <p:cNvSpPr txBox="1"/>
          <p:nvPr/>
        </p:nvSpPr>
        <p:spPr>
          <a:xfrm>
            <a:off x="2184082" y="2958801"/>
            <a:ext cx="1494473" cy="369332"/>
          </a:xfrm>
          <a:prstGeom prst="rect">
            <a:avLst/>
          </a:prstGeom>
          <a:noFill/>
        </p:spPr>
        <p:txBody>
          <a:bodyPr wrap="square">
            <a:spAutoFit/>
          </a:bodyPr>
          <a:lstStyle/>
          <a:p>
            <a:r>
              <a:rPr lang="en-GB" dirty="0">
                <a:latin typeface="Segoe UI Variable Text" pitchFamily="2" charset="0"/>
              </a:rPr>
              <a:t>Portability</a:t>
            </a:r>
          </a:p>
        </p:txBody>
      </p:sp>
      <p:sp>
        <p:nvSpPr>
          <p:cNvPr id="38" name="TextBox 37">
            <a:extLst>
              <a:ext uri="{FF2B5EF4-FFF2-40B4-BE49-F238E27FC236}">
                <a16:creationId xmlns:a16="http://schemas.microsoft.com/office/drawing/2014/main" id="{0105F212-713D-0C42-E688-0D281AF6F28F}"/>
              </a:ext>
            </a:extLst>
          </p:cNvPr>
          <p:cNvSpPr txBox="1"/>
          <p:nvPr/>
        </p:nvSpPr>
        <p:spPr>
          <a:xfrm>
            <a:off x="3560086" y="4443138"/>
            <a:ext cx="1237537" cy="646331"/>
          </a:xfrm>
          <a:prstGeom prst="rect">
            <a:avLst/>
          </a:prstGeom>
          <a:noFill/>
        </p:spPr>
        <p:txBody>
          <a:bodyPr wrap="square">
            <a:spAutoFit/>
          </a:bodyPr>
          <a:lstStyle/>
          <a:p>
            <a:pPr algn="ctr"/>
            <a:r>
              <a:rPr lang="en-GB" dirty="0">
                <a:latin typeface="Segoe UI Variable Text" pitchFamily="2" charset="0"/>
              </a:rPr>
              <a:t>Input Methods</a:t>
            </a:r>
          </a:p>
        </p:txBody>
      </p:sp>
      <p:sp>
        <p:nvSpPr>
          <p:cNvPr id="39" name="TextBox 38">
            <a:extLst>
              <a:ext uri="{FF2B5EF4-FFF2-40B4-BE49-F238E27FC236}">
                <a16:creationId xmlns:a16="http://schemas.microsoft.com/office/drawing/2014/main" id="{6B7ACF59-7042-915F-5B51-61762B4C9C25}"/>
              </a:ext>
            </a:extLst>
          </p:cNvPr>
          <p:cNvSpPr txBox="1"/>
          <p:nvPr/>
        </p:nvSpPr>
        <p:spPr>
          <a:xfrm>
            <a:off x="4778453" y="2708375"/>
            <a:ext cx="1237537" cy="646331"/>
          </a:xfrm>
          <a:prstGeom prst="rect">
            <a:avLst/>
          </a:prstGeom>
          <a:noFill/>
        </p:spPr>
        <p:txBody>
          <a:bodyPr wrap="square">
            <a:spAutoFit/>
          </a:bodyPr>
          <a:lstStyle/>
          <a:p>
            <a:pPr algn="ctr"/>
            <a:r>
              <a:rPr lang="en-GB" dirty="0">
                <a:latin typeface="Segoe UI Variable Text" pitchFamily="2" charset="0"/>
              </a:rPr>
              <a:t>Output  (Display)</a:t>
            </a:r>
          </a:p>
        </p:txBody>
      </p:sp>
      <p:sp>
        <p:nvSpPr>
          <p:cNvPr id="40" name="TextBox 39">
            <a:extLst>
              <a:ext uri="{FF2B5EF4-FFF2-40B4-BE49-F238E27FC236}">
                <a16:creationId xmlns:a16="http://schemas.microsoft.com/office/drawing/2014/main" id="{ABDB9E5E-7455-213D-BAB1-205EBCD37F5C}"/>
              </a:ext>
            </a:extLst>
          </p:cNvPr>
          <p:cNvSpPr txBox="1"/>
          <p:nvPr/>
        </p:nvSpPr>
        <p:spPr>
          <a:xfrm>
            <a:off x="5819595" y="4389717"/>
            <a:ext cx="1632467" cy="646331"/>
          </a:xfrm>
          <a:prstGeom prst="rect">
            <a:avLst/>
          </a:prstGeom>
          <a:noFill/>
        </p:spPr>
        <p:txBody>
          <a:bodyPr wrap="square">
            <a:spAutoFit/>
          </a:bodyPr>
          <a:lstStyle/>
          <a:p>
            <a:pPr algn="ctr"/>
            <a:r>
              <a:rPr lang="en-GB" dirty="0">
                <a:latin typeface="Segoe UI Variable Text" pitchFamily="2" charset="0"/>
              </a:rPr>
              <a:t>Software Compatibility</a:t>
            </a:r>
          </a:p>
        </p:txBody>
      </p:sp>
      <p:sp>
        <p:nvSpPr>
          <p:cNvPr id="41" name="TextBox 40">
            <a:extLst>
              <a:ext uri="{FF2B5EF4-FFF2-40B4-BE49-F238E27FC236}">
                <a16:creationId xmlns:a16="http://schemas.microsoft.com/office/drawing/2014/main" id="{A19C12BF-F466-63E9-13EF-6945AA9A6D06}"/>
              </a:ext>
            </a:extLst>
          </p:cNvPr>
          <p:cNvSpPr txBox="1"/>
          <p:nvPr/>
        </p:nvSpPr>
        <p:spPr>
          <a:xfrm>
            <a:off x="6938724" y="2951615"/>
            <a:ext cx="1632467" cy="369332"/>
          </a:xfrm>
          <a:prstGeom prst="rect">
            <a:avLst/>
          </a:prstGeom>
          <a:noFill/>
        </p:spPr>
        <p:txBody>
          <a:bodyPr wrap="square">
            <a:spAutoFit/>
          </a:bodyPr>
          <a:lstStyle/>
          <a:p>
            <a:pPr algn="ctr"/>
            <a:r>
              <a:rPr lang="en-GB" dirty="0">
                <a:latin typeface="Segoe UI Variable Text" pitchFamily="2" charset="0"/>
              </a:rPr>
              <a:t>Connectivity</a:t>
            </a:r>
          </a:p>
        </p:txBody>
      </p:sp>
      <p:sp>
        <p:nvSpPr>
          <p:cNvPr id="42" name="TextBox 41">
            <a:extLst>
              <a:ext uri="{FF2B5EF4-FFF2-40B4-BE49-F238E27FC236}">
                <a16:creationId xmlns:a16="http://schemas.microsoft.com/office/drawing/2014/main" id="{0001BE41-1FB3-69CD-CA3C-F9C87BDFF64D}"/>
              </a:ext>
            </a:extLst>
          </p:cNvPr>
          <p:cNvSpPr txBox="1"/>
          <p:nvPr/>
        </p:nvSpPr>
        <p:spPr>
          <a:xfrm>
            <a:off x="8217396" y="4405537"/>
            <a:ext cx="1632467" cy="369332"/>
          </a:xfrm>
          <a:prstGeom prst="rect">
            <a:avLst/>
          </a:prstGeom>
          <a:noFill/>
        </p:spPr>
        <p:txBody>
          <a:bodyPr wrap="square">
            <a:spAutoFit/>
          </a:bodyPr>
          <a:lstStyle/>
          <a:p>
            <a:pPr algn="ctr"/>
            <a:r>
              <a:rPr lang="en-GB" dirty="0">
                <a:latin typeface="Segoe UI Variable Text" pitchFamily="2" charset="0"/>
              </a:rPr>
              <a:t>Ease of Use</a:t>
            </a:r>
          </a:p>
        </p:txBody>
      </p:sp>
      <p:sp>
        <p:nvSpPr>
          <p:cNvPr id="43" name="TextBox 42">
            <a:extLst>
              <a:ext uri="{FF2B5EF4-FFF2-40B4-BE49-F238E27FC236}">
                <a16:creationId xmlns:a16="http://schemas.microsoft.com/office/drawing/2014/main" id="{53578536-FBDC-4FA7-5C6F-7833EC3A46FE}"/>
              </a:ext>
            </a:extLst>
          </p:cNvPr>
          <p:cNvSpPr txBox="1"/>
          <p:nvPr/>
        </p:nvSpPr>
        <p:spPr>
          <a:xfrm>
            <a:off x="9493925" y="2967466"/>
            <a:ext cx="1632467" cy="369332"/>
          </a:xfrm>
          <a:prstGeom prst="rect">
            <a:avLst/>
          </a:prstGeom>
          <a:noFill/>
        </p:spPr>
        <p:txBody>
          <a:bodyPr wrap="square">
            <a:spAutoFit/>
          </a:bodyPr>
          <a:lstStyle/>
          <a:p>
            <a:pPr algn="ctr"/>
            <a:r>
              <a:rPr lang="en-GB" dirty="0">
                <a:latin typeface="Segoe UI Variable Text" pitchFamily="2" charset="0"/>
              </a:rPr>
              <a:t>Cost</a:t>
            </a:r>
          </a:p>
        </p:txBody>
      </p:sp>
      <p:sp>
        <p:nvSpPr>
          <p:cNvPr id="44" name="TextBox 43">
            <a:extLst>
              <a:ext uri="{FF2B5EF4-FFF2-40B4-BE49-F238E27FC236}">
                <a16:creationId xmlns:a16="http://schemas.microsoft.com/office/drawing/2014/main" id="{C8EFEC3E-97C7-0D4B-D66F-4EFB0AD56978}"/>
              </a:ext>
            </a:extLst>
          </p:cNvPr>
          <p:cNvSpPr txBox="1"/>
          <p:nvPr/>
        </p:nvSpPr>
        <p:spPr>
          <a:xfrm>
            <a:off x="10778430" y="4388303"/>
            <a:ext cx="1632467" cy="369332"/>
          </a:xfrm>
          <a:prstGeom prst="rect">
            <a:avLst/>
          </a:prstGeom>
          <a:noFill/>
        </p:spPr>
        <p:txBody>
          <a:bodyPr wrap="square">
            <a:spAutoFit/>
          </a:bodyPr>
          <a:lstStyle/>
          <a:p>
            <a:pPr algn="ctr"/>
            <a:r>
              <a:rPr lang="en-GB" dirty="0">
                <a:latin typeface="Segoe UI Variable Text" pitchFamily="2" charset="0"/>
              </a:rPr>
              <a:t>Durability</a:t>
            </a:r>
          </a:p>
        </p:txBody>
      </p:sp>
      <p:pic>
        <p:nvPicPr>
          <p:cNvPr id="46" name="Graphic 45" descr="Clipboard Mixed with solid fill">
            <a:extLst>
              <a:ext uri="{FF2B5EF4-FFF2-40B4-BE49-F238E27FC236}">
                <a16:creationId xmlns:a16="http://schemas.microsoft.com/office/drawing/2014/main" id="{34B343BD-635D-D1F0-3C85-2DBE9EFDFE8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82879" y="5503009"/>
            <a:ext cx="914400" cy="914400"/>
          </a:xfrm>
          <a:prstGeom prst="rect">
            <a:avLst/>
          </a:prstGeom>
        </p:spPr>
      </p:pic>
      <p:sp>
        <p:nvSpPr>
          <p:cNvPr id="48" name="TextBox 47">
            <a:extLst>
              <a:ext uri="{FF2B5EF4-FFF2-40B4-BE49-F238E27FC236}">
                <a16:creationId xmlns:a16="http://schemas.microsoft.com/office/drawing/2014/main" id="{E4DB0DAD-1A42-1B9D-8C4A-62CF33A89AD4}"/>
              </a:ext>
            </a:extLst>
          </p:cNvPr>
          <p:cNvSpPr txBox="1"/>
          <p:nvPr/>
        </p:nvSpPr>
        <p:spPr>
          <a:xfrm>
            <a:off x="1205568" y="5519376"/>
            <a:ext cx="6246494" cy="923330"/>
          </a:xfrm>
          <a:prstGeom prst="rect">
            <a:avLst/>
          </a:prstGeom>
          <a:solidFill>
            <a:schemeClr val="bg2">
              <a:lumMod val="90000"/>
            </a:schemeClr>
          </a:solidFill>
        </p:spPr>
        <p:txBody>
          <a:bodyPr wrap="square">
            <a:spAutoFit/>
          </a:bodyPr>
          <a:lstStyle/>
          <a:p>
            <a:r>
              <a:rPr lang="en-GB" sz="1800" b="1" dirty="0">
                <a:latin typeface="Segoe UI Variable Text" pitchFamily="2" charset="0"/>
              </a:rPr>
              <a:t>Task</a:t>
            </a:r>
          </a:p>
          <a:p>
            <a:r>
              <a:rPr lang="en-GB" dirty="0">
                <a:latin typeface="Segoe UI Variable Text" pitchFamily="2" charset="0"/>
              </a:rPr>
              <a:t>Discuss with the person next to you, what each of these characteristics mean. </a:t>
            </a:r>
            <a:endParaRPr lang="en-GB" dirty="0"/>
          </a:p>
        </p:txBody>
      </p:sp>
      <p:pic>
        <p:nvPicPr>
          <p:cNvPr id="50" name="Graphic 49" descr="Close with solid fill">
            <a:extLst>
              <a:ext uri="{FF2B5EF4-FFF2-40B4-BE49-F238E27FC236}">
                <a16:creationId xmlns:a16="http://schemas.microsoft.com/office/drawing/2014/main" id="{8616920A-0FD9-49A2-2D89-9D5CBDE45BD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217396" y="1132890"/>
            <a:ext cx="519531" cy="519531"/>
          </a:xfrm>
          <a:prstGeom prst="rect">
            <a:avLst/>
          </a:prstGeom>
        </p:spPr>
      </p:pic>
      <p:sp>
        <p:nvSpPr>
          <p:cNvPr id="51" name="TextBox 50">
            <a:extLst>
              <a:ext uri="{FF2B5EF4-FFF2-40B4-BE49-F238E27FC236}">
                <a16:creationId xmlns:a16="http://schemas.microsoft.com/office/drawing/2014/main" id="{E45EC4C1-92BC-EBA1-4990-497ADBDA7102}"/>
              </a:ext>
            </a:extLst>
          </p:cNvPr>
          <p:cNvSpPr txBox="1"/>
          <p:nvPr/>
        </p:nvSpPr>
        <p:spPr>
          <a:xfrm>
            <a:off x="8765023" y="1132890"/>
            <a:ext cx="3150633" cy="1477328"/>
          </a:xfrm>
          <a:prstGeom prst="rect">
            <a:avLst/>
          </a:prstGeom>
          <a:noFill/>
        </p:spPr>
        <p:txBody>
          <a:bodyPr wrap="square" rtlCol="0">
            <a:spAutoFit/>
          </a:bodyPr>
          <a:lstStyle/>
          <a:p>
            <a:r>
              <a:rPr lang="en-GB" dirty="0">
                <a:solidFill>
                  <a:srgbClr val="FF0000"/>
                </a:solidFill>
                <a:latin typeface="Segoe UI Variable Text" pitchFamily="2" charset="0"/>
              </a:rPr>
              <a:t>These characteristics are not part of the specification. They can be used to determine the suitability of a computing device.</a:t>
            </a:r>
          </a:p>
        </p:txBody>
      </p:sp>
    </p:spTree>
    <p:extLst>
      <p:ext uri="{BB962C8B-B14F-4D97-AF65-F5344CB8AC3E}">
        <p14:creationId xmlns:p14="http://schemas.microsoft.com/office/powerpoint/2010/main" val="42496177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D53126-ED5B-C25C-C9D4-15D03188DC7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EC7E789-9613-7A36-73EA-A87CEF309B1D}"/>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Choosing the most suitable computing device</a:t>
            </a:r>
          </a:p>
        </p:txBody>
      </p:sp>
      <p:pic>
        <p:nvPicPr>
          <p:cNvPr id="32" name="Picture 31">
            <a:extLst>
              <a:ext uri="{FF2B5EF4-FFF2-40B4-BE49-F238E27FC236}">
                <a16:creationId xmlns:a16="http://schemas.microsoft.com/office/drawing/2014/main" id="{63C3AEFA-0958-9079-5D75-8C8FE177C8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Rectangle 1">
            <a:extLst>
              <a:ext uri="{FF2B5EF4-FFF2-40B4-BE49-F238E27FC236}">
                <a16:creationId xmlns:a16="http://schemas.microsoft.com/office/drawing/2014/main" id="{42679F51-F66B-98BC-BD24-88FF5D4CEBC9}"/>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4" name="Table 3">
            <a:extLst>
              <a:ext uri="{FF2B5EF4-FFF2-40B4-BE49-F238E27FC236}">
                <a16:creationId xmlns:a16="http://schemas.microsoft.com/office/drawing/2014/main" id="{D9FC5028-566E-62AB-5A2C-A43149DAE4A8}"/>
              </a:ext>
            </a:extLst>
          </p:cNvPr>
          <p:cNvGraphicFramePr>
            <a:graphicFrameLocks noGrp="1"/>
          </p:cNvGraphicFramePr>
          <p:nvPr>
            <p:extLst>
              <p:ext uri="{D42A27DB-BD31-4B8C-83A1-F6EECF244321}">
                <p14:modId xmlns:p14="http://schemas.microsoft.com/office/powerpoint/2010/main" val="2495093447"/>
              </p:ext>
            </p:extLst>
          </p:nvPr>
        </p:nvGraphicFramePr>
        <p:xfrm>
          <a:off x="224790" y="1415804"/>
          <a:ext cx="11582400" cy="4211320"/>
        </p:xfrm>
        <a:graphic>
          <a:graphicData uri="http://schemas.openxmlformats.org/drawingml/2006/table">
            <a:tbl>
              <a:tblPr firstRow="1" bandRow="1">
                <a:tableStyleId>{5940675A-B579-460E-94D1-54222C63F5DA}</a:tableStyleId>
              </a:tblPr>
              <a:tblGrid>
                <a:gridCol w="2316480">
                  <a:extLst>
                    <a:ext uri="{9D8B030D-6E8A-4147-A177-3AD203B41FA5}">
                      <a16:colId xmlns:a16="http://schemas.microsoft.com/office/drawing/2014/main" val="2262987240"/>
                    </a:ext>
                  </a:extLst>
                </a:gridCol>
                <a:gridCol w="2316480">
                  <a:extLst>
                    <a:ext uri="{9D8B030D-6E8A-4147-A177-3AD203B41FA5}">
                      <a16:colId xmlns:a16="http://schemas.microsoft.com/office/drawing/2014/main" val="3375089230"/>
                    </a:ext>
                  </a:extLst>
                </a:gridCol>
                <a:gridCol w="2316480">
                  <a:extLst>
                    <a:ext uri="{9D8B030D-6E8A-4147-A177-3AD203B41FA5}">
                      <a16:colId xmlns:a16="http://schemas.microsoft.com/office/drawing/2014/main" val="3244667286"/>
                    </a:ext>
                  </a:extLst>
                </a:gridCol>
                <a:gridCol w="2316480">
                  <a:extLst>
                    <a:ext uri="{9D8B030D-6E8A-4147-A177-3AD203B41FA5}">
                      <a16:colId xmlns:a16="http://schemas.microsoft.com/office/drawing/2014/main" val="3517660731"/>
                    </a:ext>
                  </a:extLst>
                </a:gridCol>
                <a:gridCol w="2316480">
                  <a:extLst>
                    <a:ext uri="{9D8B030D-6E8A-4147-A177-3AD203B41FA5}">
                      <a16:colId xmlns:a16="http://schemas.microsoft.com/office/drawing/2014/main" val="785786767"/>
                    </a:ext>
                  </a:extLst>
                </a:gridCol>
              </a:tblGrid>
              <a:tr h="370840">
                <a:tc>
                  <a:txBody>
                    <a:bodyPr/>
                    <a:lstStyle/>
                    <a:p>
                      <a:pPr algn="ctr"/>
                      <a:r>
                        <a:rPr lang="en-GB" b="1" dirty="0">
                          <a:solidFill>
                            <a:schemeClr val="bg1"/>
                          </a:solidFill>
                          <a:latin typeface="Segoe UI Variable Text" pitchFamily="2" charset="0"/>
                        </a:rPr>
                        <a:t>Purpose</a:t>
                      </a:r>
                    </a:p>
                  </a:txBody>
                  <a:tcPr>
                    <a:solidFill>
                      <a:schemeClr val="tx1"/>
                    </a:solidFill>
                  </a:tcPr>
                </a:tc>
                <a:tc>
                  <a:txBody>
                    <a:bodyPr/>
                    <a:lstStyle/>
                    <a:p>
                      <a:pPr algn="ctr"/>
                      <a:r>
                        <a:rPr lang="en-GB" b="1" dirty="0">
                          <a:solidFill>
                            <a:schemeClr val="bg1"/>
                          </a:solidFill>
                          <a:latin typeface="Segoe UI Variable Text" pitchFamily="2" charset="0"/>
                        </a:rPr>
                        <a:t>Performance</a:t>
                      </a:r>
                    </a:p>
                  </a:txBody>
                  <a:tcPr>
                    <a:solidFill>
                      <a:schemeClr val="tx1"/>
                    </a:solidFill>
                  </a:tcPr>
                </a:tc>
                <a:tc>
                  <a:txBody>
                    <a:bodyPr/>
                    <a:lstStyle/>
                    <a:p>
                      <a:pPr algn="ctr"/>
                      <a:r>
                        <a:rPr lang="en-GB" b="1" dirty="0">
                          <a:solidFill>
                            <a:schemeClr val="bg1"/>
                          </a:solidFill>
                          <a:latin typeface="Segoe UI Variable Text" pitchFamily="2" charset="0"/>
                        </a:rPr>
                        <a:t>Portability</a:t>
                      </a:r>
                    </a:p>
                  </a:txBody>
                  <a:tcPr>
                    <a:solidFill>
                      <a:schemeClr val="tx1"/>
                    </a:solidFill>
                  </a:tcPr>
                </a:tc>
                <a:tc>
                  <a:txBody>
                    <a:bodyPr/>
                    <a:lstStyle/>
                    <a:p>
                      <a:pPr algn="ctr"/>
                      <a:r>
                        <a:rPr lang="en-GB" b="1" dirty="0">
                          <a:solidFill>
                            <a:schemeClr val="bg1"/>
                          </a:solidFill>
                          <a:latin typeface="Segoe UI Variable Text" pitchFamily="2" charset="0"/>
                        </a:rPr>
                        <a:t>Input methods</a:t>
                      </a:r>
                    </a:p>
                  </a:txBody>
                  <a:tcPr>
                    <a:solidFill>
                      <a:schemeClr val="tx1"/>
                    </a:solidFill>
                  </a:tcPr>
                </a:tc>
                <a:tc>
                  <a:txBody>
                    <a:bodyPr/>
                    <a:lstStyle/>
                    <a:p>
                      <a:pPr algn="ctr"/>
                      <a:r>
                        <a:rPr lang="en-GB" b="1" dirty="0">
                          <a:solidFill>
                            <a:schemeClr val="bg1"/>
                          </a:solidFill>
                          <a:latin typeface="Segoe UI Variable Text" pitchFamily="2" charset="0"/>
                        </a:rPr>
                        <a:t>Output/Display</a:t>
                      </a:r>
                    </a:p>
                  </a:txBody>
                  <a:tcPr>
                    <a:solidFill>
                      <a:schemeClr val="tx1"/>
                    </a:solidFill>
                  </a:tcPr>
                </a:tc>
                <a:extLst>
                  <a:ext uri="{0D108BD9-81ED-4DB2-BD59-A6C34878D82A}">
                    <a16:rowId xmlns:a16="http://schemas.microsoft.com/office/drawing/2014/main" val="30361348"/>
                  </a:ext>
                </a:extLst>
              </a:tr>
              <a:tr h="526204">
                <a:tc>
                  <a:txBody>
                    <a:bodyPr/>
                    <a:lstStyle/>
                    <a:p>
                      <a:pPr lvl="0"/>
                      <a:r>
                        <a:rPr lang="en-GB" sz="1800" kern="1200" dirty="0">
                          <a:solidFill>
                            <a:schemeClr val="tx1"/>
                          </a:solidFill>
                          <a:effectLst/>
                          <a:latin typeface="Segoe UI Variable Text" pitchFamily="2" charset="0"/>
                          <a:ea typeface="+mn-ea"/>
                          <a:cs typeface="+mn-cs"/>
                        </a:rPr>
                        <a:t>What does the device need to do?</a:t>
                      </a:r>
                    </a:p>
                    <a:p>
                      <a:pPr lvl="0"/>
                      <a:endParaRPr lang="en-GB" sz="1800" kern="1200" dirty="0">
                        <a:solidFill>
                          <a:schemeClr val="tx1"/>
                        </a:solidFill>
                        <a:effectLst/>
                        <a:latin typeface="Segoe UI Variable Text" pitchFamily="2" charset="0"/>
                        <a:ea typeface="+mn-ea"/>
                        <a:cs typeface="+mn-cs"/>
                      </a:endParaRPr>
                    </a:p>
                  </a:txBody>
                  <a:tcPr/>
                </a:tc>
                <a:tc>
                  <a:txBody>
                    <a:bodyPr/>
                    <a:lstStyle/>
                    <a:p>
                      <a:pPr marL="285750" indent="-285750">
                        <a:buFont typeface="Arial" panose="020B0604020202020204" pitchFamily="34" charset="0"/>
                        <a:buChar char="•"/>
                      </a:pPr>
                      <a:r>
                        <a:rPr lang="en-GB" dirty="0">
                          <a:latin typeface="Segoe UI Variable Text" pitchFamily="2" charset="0"/>
                        </a:rPr>
                        <a:t>CPU speed</a:t>
                      </a:r>
                    </a:p>
                    <a:p>
                      <a:pPr marL="285750" indent="-285750">
                        <a:buFont typeface="Arial" panose="020B0604020202020204" pitchFamily="34" charset="0"/>
                        <a:buChar char="•"/>
                      </a:pPr>
                      <a:r>
                        <a:rPr lang="en-GB" dirty="0">
                          <a:latin typeface="Segoe UI Variable Text" pitchFamily="2" charset="0"/>
                        </a:rPr>
                        <a:t>RAM</a:t>
                      </a:r>
                    </a:p>
                    <a:p>
                      <a:pPr marL="285750" indent="-285750">
                        <a:buFont typeface="Arial" panose="020B0604020202020204" pitchFamily="34" charset="0"/>
                        <a:buChar char="•"/>
                      </a:pPr>
                      <a:r>
                        <a:rPr lang="en-GB" dirty="0">
                          <a:latin typeface="Segoe UI Variable Text" pitchFamily="2" charset="0"/>
                        </a:rPr>
                        <a:t>Graphics capability</a:t>
                      </a:r>
                    </a:p>
                    <a:p>
                      <a:pPr marL="285750" indent="-285750">
                        <a:buFont typeface="Arial" panose="020B0604020202020204" pitchFamily="34" charset="0"/>
                        <a:buChar char="•"/>
                      </a:pPr>
                      <a:r>
                        <a:rPr lang="en-GB" dirty="0">
                          <a:latin typeface="Segoe UI Variable Text" pitchFamily="2" charset="0"/>
                        </a:rPr>
                        <a:t>Storage capacity</a:t>
                      </a:r>
                    </a:p>
                    <a:p>
                      <a:endParaRPr lang="en-GB" dirty="0">
                        <a:latin typeface="Segoe UI Variable Text" pitchFamily="2" charset="0"/>
                      </a:endParaRPr>
                    </a:p>
                  </a:txBody>
                  <a:tcPr/>
                </a:tc>
                <a:tc>
                  <a:txBody>
                    <a:bodyPr/>
                    <a:lstStyle/>
                    <a:p>
                      <a:pPr marL="285750" indent="-285750">
                        <a:buFont typeface="Arial" panose="020B0604020202020204" pitchFamily="34" charset="0"/>
                        <a:buChar char="•"/>
                      </a:pPr>
                      <a:r>
                        <a:rPr lang="en-GB" dirty="0">
                          <a:latin typeface="Segoe UI Variable Text" pitchFamily="2" charset="0"/>
                        </a:rPr>
                        <a:t>Can it be carried easily?</a:t>
                      </a:r>
                    </a:p>
                    <a:p>
                      <a:pPr marL="285750" indent="-285750">
                        <a:buFont typeface="Arial" panose="020B0604020202020204" pitchFamily="34" charset="0"/>
                        <a:buChar char="•"/>
                      </a:pPr>
                      <a:r>
                        <a:rPr lang="en-GB" dirty="0">
                          <a:latin typeface="Segoe UI Variable Text" pitchFamily="2" charset="0"/>
                        </a:rPr>
                        <a:t>Does it have a battery?</a:t>
                      </a:r>
                    </a:p>
                    <a:p>
                      <a:endParaRPr lang="en-GB" dirty="0">
                        <a:latin typeface="Segoe UI Variable Text" pitchFamily="2" charset="0"/>
                      </a:endParaRPr>
                    </a:p>
                  </a:txBody>
                  <a:tcPr/>
                </a:tc>
                <a:tc>
                  <a:txBody>
                    <a:bodyPr/>
                    <a:lstStyle/>
                    <a:p>
                      <a:pPr marL="285750" indent="-285750">
                        <a:buFont typeface="Arial" panose="020B0604020202020204" pitchFamily="34" charset="0"/>
                        <a:buChar char="•"/>
                      </a:pPr>
                      <a:r>
                        <a:rPr lang="en-GB" dirty="0">
                          <a:latin typeface="Segoe UI Variable Text" pitchFamily="2" charset="0"/>
                        </a:rPr>
                        <a:t>Keyboard</a:t>
                      </a:r>
                    </a:p>
                    <a:p>
                      <a:pPr marL="285750" indent="-285750">
                        <a:buFont typeface="Arial" panose="020B0604020202020204" pitchFamily="34" charset="0"/>
                        <a:buChar char="•"/>
                      </a:pPr>
                      <a:r>
                        <a:rPr lang="en-GB" dirty="0">
                          <a:latin typeface="Segoe UI Variable Text" pitchFamily="2" charset="0"/>
                        </a:rPr>
                        <a:t>Mouse</a:t>
                      </a:r>
                    </a:p>
                    <a:p>
                      <a:pPr marL="285750" indent="-285750">
                        <a:buFont typeface="Arial" panose="020B0604020202020204" pitchFamily="34" charset="0"/>
                        <a:buChar char="•"/>
                      </a:pPr>
                      <a:r>
                        <a:rPr lang="en-GB" dirty="0">
                          <a:latin typeface="Segoe UI Variable Text" pitchFamily="2" charset="0"/>
                        </a:rPr>
                        <a:t>Touchscreen</a:t>
                      </a:r>
                    </a:p>
                    <a:p>
                      <a:pPr marL="285750" indent="-285750">
                        <a:buFont typeface="Arial" panose="020B0604020202020204" pitchFamily="34" charset="0"/>
                        <a:buChar char="•"/>
                      </a:pPr>
                      <a:r>
                        <a:rPr lang="en-GB" dirty="0">
                          <a:latin typeface="Segoe UI Variable Text" pitchFamily="2" charset="0"/>
                        </a:rPr>
                        <a:t>Stylus</a:t>
                      </a:r>
                    </a:p>
                    <a:p>
                      <a:pPr marL="285750" indent="-285750">
                        <a:buFont typeface="Arial" panose="020B0604020202020204" pitchFamily="34" charset="0"/>
                        <a:buChar char="•"/>
                      </a:pPr>
                      <a:r>
                        <a:rPr lang="en-GB" dirty="0">
                          <a:latin typeface="Segoe UI Variable Text" pitchFamily="2" charset="0"/>
                        </a:rPr>
                        <a:t>Controller</a:t>
                      </a:r>
                    </a:p>
                    <a:p>
                      <a:endParaRPr lang="en-GB" dirty="0">
                        <a:latin typeface="Segoe UI Variable Text" pitchFamily="2" charset="0"/>
                      </a:endParaRPr>
                    </a:p>
                  </a:txBody>
                  <a:tcPr/>
                </a:tc>
                <a:tc>
                  <a:txBody>
                    <a:bodyPr/>
                    <a:lstStyle/>
                    <a:p>
                      <a:pPr marL="285750" indent="-285750">
                        <a:buFont typeface="Arial" panose="020B0604020202020204" pitchFamily="34" charset="0"/>
                        <a:buChar char="•"/>
                      </a:pPr>
                      <a:r>
                        <a:rPr lang="en-GB" dirty="0">
                          <a:latin typeface="Segoe UI Variable Text" pitchFamily="2" charset="0"/>
                        </a:rPr>
                        <a:t>Screen size</a:t>
                      </a:r>
                    </a:p>
                    <a:p>
                      <a:pPr marL="285750" indent="-285750">
                        <a:buFont typeface="Arial" panose="020B0604020202020204" pitchFamily="34" charset="0"/>
                        <a:buChar char="•"/>
                      </a:pPr>
                      <a:r>
                        <a:rPr lang="en-GB" dirty="0">
                          <a:latin typeface="Segoe UI Variable Text" pitchFamily="2" charset="0"/>
                        </a:rPr>
                        <a:t>Resolution</a:t>
                      </a:r>
                    </a:p>
                    <a:p>
                      <a:pPr marL="285750" indent="-285750">
                        <a:buFont typeface="Arial" panose="020B0604020202020204" pitchFamily="34" charset="0"/>
                        <a:buChar char="•"/>
                      </a:pPr>
                      <a:r>
                        <a:rPr lang="en-GB" dirty="0">
                          <a:latin typeface="Segoe UI Variable Text" pitchFamily="2" charset="0"/>
                        </a:rPr>
                        <a:t>External monitor support</a:t>
                      </a:r>
                    </a:p>
                    <a:p>
                      <a:pPr marL="285750" indent="-285750">
                        <a:buFont typeface="Arial" panose="020B0604020202020204" pitchFamily="34" charset="0"/>
                        <a:buChar char="•"/>
                      </a:pPr>
                      <a:r>
                        <a:rPr lang="en-GB" dirty="0">
                          <a:latin typeface="Segoe UI Variable Text" pitchFamily="2" charset="0"/>
                        </a:rPr>
                        <a:t>Audio quality</a:t>
                      </a:r>
                    </a:p>
                    <a:p>
                      <a:endParaRPr lang="en-GB" dirty="0">
                        <a:latin typeface="Segoe UI Variable Text" pitchFamily="2" charset="0"/>
                      </a:endParaRPr>
                    </a:p>
                  </a:txBody>
                  <a:tcPr/>
                </a:tc>
                <a:extLst>
                  <a:ext uri="{0D108BD9-81ED-4DB2-BD59-A6C34878D82A}">
                    <a16:rowId xmlns:a16="http://schemas.microsoft.com/office/drawing/2014/main" val="3726036183"/>
                  </a:ext>
                </a:extLst>
              </a:tr>
              <a:tr h="370840">
                <a:tc>
                  <a:txBody>
                    <a:bodyPr/>
                    <a:lstStyle/>
                    <a:p>
                      <a:pPr marL="0" lvl="0" indent="0" algn="ctr">
                        <a:buFont typeface="Arial" panose="020B0604020202020204" pitchFamily="34" charset="0"/>
                        <a:buNone/>
                      </a:pPr>
                      <a:r>
                        <a:rPr lang="en-GB" sz="1800" b="1" kern="1200" dirty="0">
                          <a:solidFill>
                            <a:schemeClr val="bg1"/>
                          </a:solidFill>
                          <a:effectLst/>
                          <a:latin typeface="Segoe UI Variable Text" pitchFamily="2" charset="0"/>
                          <a:ea typeface="+mn-ea"/>
                          <a:cs typeface="+mn-cs"/>
                        </a:rPr>
                        <a:t>Software compatibility</a:t>
                      </a:r>
                    </a:p>
                  </a:txBody>
                  <a:tcPr>
                    <a:solidFill>
                      <a:schemeClr val="tx1"/>
                    </a:solidFill>
                  </a:tcPr>
                </a:tc>
                <a:tc>
                  <a:txBody>
                    <a:bodyPr/>
                    <a:lstStyle/>
                    <a:p>
                      <a:pPr algn="ctr"/>
                      <a:r>
                        <a:rPr lang="en-GB" b="1" dirty="0">
                          <a:solidFill>
                            <a:schemeClr val="bg1"/>
                          </a:solidFill>
                          <a:latin typeface="Segoe UI Variable Text" pitchFamily="2" charset="0"/>
                        </a:rPr>
                        <a:t>Connectivity</a:t>
                      </a:r>
                    </a:p>
                  </a:txBody>
                  <a:tcPr>
                    <a:solidFill>
                      <a:schemeClr val="tx1"/>
                    </a:solidFill>
                  </a:tcPr>
                </a:tc>
                <a:tc>
                  <a:txBody>
                    <a:bodyPr/>
                    <a:lstStyle/>
                    <a:p>
                      <a:pPr algn="ctr"/>
                      <a:r>
                        <a:rPr lang="en-GB" b="1" dirty="0">
                          <a:solidFill>
                            <a:schemeClr val="bg1"/>
                          </a:solidFill>
                          <a:latin typeface="Segoe UI Variable Text" pitchFamily="2" charset="0"/>
                        </a:rPr>
                        <a:t>Ease of Use</a:t>
                      </a:r>
                    </a:p>
                  </a:txBody>
                  <a:tcPr>
                    <a:solidFill>
                      <a:schemeClr val="tx1"/>
                    </a:solidFill>
                  </a:tcPr>
                </a:tc>
                <a:tc>
                  <a:txBody>
                    <a:bodyPr/>
                    <a:lstStyle/>
                    <a:p>
                      <a:pPr algn="ctr"/>
                      <a:r>
                        <a:rPr lang="en-GB" b="1" dirty="0">
                          <a:solidFill>
                            <a:schemeClr val="bg1"/>
                          </a:solidFill>
                          <a:latin typeface="Segoe UI Variable Text" pitchFamily="2" charset="0"/>
                        </a:rPr>
                        <a:t>Cost</a:t>
                      </a:r>
                    </a:p>
                  </a:txBody>
                  <a:tcPr>
                    <a:solidFill>
                      <a:schemeClr val="tx1"/>
                    </a:solidFill>
                  </a:tcPr>
                </a:tc>
                <a:tc>
                  <a:txBody>
                    <a:bodyPr/>
                    <a:lstStyle/>
                    <a:p>
                      <a:pPr algn="ctr"/>
                      <a:r>
                        <a:rPr lang="en-GB" b="1" dirty="0">
                          <a:solidFill>
                            <a:schemeClr val="bg1"/>
                          </a:solidFill>
                          <a:latin typeface="Segoe UI Variable Text" pitchFamily="2" charset="0"/>
                        </a:rPr>
                        <a:t>Durability</a:t>
                      </a:r>
                    </a:p>
                  </a:txBody>
                  <a:tcPr>
                    <a:solidFill>
                      <a:schemeClr val="tx1"/>
                    </a:solidFill>
                  </a:tcPr>
                </a:tc>
                <a:extLst>
                  <a:ext uri="{0D108BD9-81ED-4DB2-BD59-A6C34878D82A}">
                    <a16:rowId xmlns:a16="http://schemas.microsoft.com/office/drawing/2014/main" val="2172825063"/>
                  </a:ext>
                </a:extLst>
              </a:tr>
              <a:tr h="370840">
                <a:tc>
                  <a:txBody>
                    <a:bodyPr/>
                    <a:lstStyle/>
                    <a:p>
                      <a:pPr marL="285750" lvl="0" indent="-285750">
                        <a:buFont typeface="Arial" panose="020B0604020202020204" pitchFamily="34" charset="0"/>
                        <a:buChar char="•"/>
                      </a:pPr>
                      <a:r>
                        <a:rPr lang="en-GB" sz="1800" kern="1200" dirty="0">
                          <a:solidFill>
                            <a:schemeClr val="tx1"/>
                          </a:solidFill>
                          <a:effectLst/>
                          <a:latin typeface="Segoe UI Variable Text" pitchFamily="2" charset="0"/>
                          <a:ea typeface="+mn-ea"/>
                          <a:cs typeface="+mn-cs"/>
                        </a:rPr>
                        <a:t>Can it run the required software?</a:t>
                      </a:r>
                    </a:p>
                    <a:p>
                      <a:pPr marL="285750" lvl="0" indent="-285750">
                        <a:buFont typeface="Arial" panose="020B0604020202020204" pitchFamily="34" charset="0"/>
                        <a:buChar char="•"/>
                      </a:pPr>
                      <a:r>
                        <a:rPr lang="en-GB" sz="1800" kern="1200" dirty="0">
                          <a:solidFill>
                            <a:schemeClr val="tx1"/>
                          </a:solidFill>
                          <a:effectLst/>
                          <a:latin typeface="Segoe UI Variable Text" pitchFamily="2" charset="0"/>
                          <a:ea typeface="+mn-ea"/>
                          <a:cs typeface="+mn-cs"/>
                        </a:rPr>
                        <a:t>Operating system limitations</a:t>
                      </a:r>
                    </a:p>
                  </a:txBody>
                  <a:tcPr/>
                </a:tc>
                <a:tc>
                  <a:txBody>
                    <a:bodyPr/>
                    <a:lstStyle/>
                    <a:p>
                      <a:pPr marL="285750" indent="-285750">
                        <a:buFont typeface="Arial" panose="020B0604020202020204" pitchFamily="34" charset="0"/>
                        <a:buChar char="•"/>
                      </a:pPr>
                      <a:r>
                        <a:rPr lang="en-GB" dirty="0">
                          <a:latin typeface="Segoe UI Variable Text" pitchFamily="2" charset="0"/>
                        </a:rPr>
                        <a:t>Wi-Fi/Ethernet</a:t>
                      </a:r>
                    </a:p>
                    <a:p>
                      <a:pPr marL="285750" indent="-285750">
                        <a:buFont typeface="Arial" panose="020B0604020202020204" pitchFamily="34" charset="0"/>
                        <a:buChar char="•"/>
                      </a:pPr>
                      <a:r>
                        <a:rPr lang="en-GB" dirty="0">
                          <a:latin typeface="Segoe UI Variable Text" pitchFamily="2" charset="0"/>
                        </a:rPr>
                        <a:t>Bluetooth</a:t>
                      </a:r>
                    </a:p>
                    <a:p>
                      <a:pPr marL="285750" indent="-285750">
                        <a:buFont typeface="Arial" panose="020B0604020202020204" pitchFamily="34" charset="0"/>
                        <a:buChar char="•"/>
                      </a:pPr>
                      <a:r>
                        <a:rPr lang="en-GB" dirty="0">
                          <a:latin typeface="Segoe UI Variable Text" pitchFamily="2" charset="0"/>
                        </a:rPr>
                        <a:t>Ports (USB, HDMI)</a:t>
                      </a:r>
                    </a:p>
                    <a:p>
                      <a:endParaRPr lang="en-GB" dirty="0">
                        <a:latin typeface="Segoe UI Variable Text" pitchFamily="2" charset="0"/>
                      </a:endParaRPr>
                    </a:p>
                  </a:txBody>
                  <a:tcPr/>
                </a:tc>
                <a:tc>
                  <a:txBody>
                    <a:bodyPr/>
                    <a:lstStyle/>
                    <a:p>
                      <a:pPr marL="285750" indent="-285750">
                        <a:buFont typeface="Arial" panose="020B0604020202020204" pitchFamily="34" charset="0"/>
                        <a:buChar char="•"/>
                      </a:pPr>
                      <a:r>
                        <a:rPr lang="en-GB" dirty="0">
                          <a:latin typeface="Segoe UI Variable Text" pitchFamily="2" charset="0"/>
                        </a:rPr>
                        <a:t>User interface</a:t>
                      </a:r>
                    </a:p>
                    <a:p>
                      <a:pPr marL="285750" indent="-285750">
                        <a:buFont typeface="Arial" panose="020B0604020202020204" pitchFamily="34" charset="0"/>
                        <a:buChar char="•"/>
                      </a:pPr>
                      <a:r>
                        <a:rPr lang="en-GB" dirty="0">
                          <a:latin typeface="Segoe UI Variable Text" pitchFamily="2" charset="0"/>
                        </a:rPr>
                        <a:t>Learning curve</a:t>
                      </a:r>
                    </a:p>
                    <a:p>
                      <a:pPr marL="285750" indent="-285750">
                        <a:buFont typeface="Arial" panose="020B0604020202020204" pitchFamily="34" charset="0"/>
                        <a:buChar char="•"/>
                      </a:pPr>
                      <a:r>
                        <a:rPr lang="en-GB" dirty="0">
                          <a:latin typeface="Segoe UI Variable Text" pitchFamily="2" charset="0"/>
                        </a:rPr>
                        <a:t>Accessibility features</a:t>
                      </a:r>
                    </a:p>
                    <a:p>
                      <a:endParaRPr lang="en-GB" dirty="0">
                        <a:latin typeface="Segoe UI Variable Text" pitchFamily="2" charset="0"/>
                      </a:endParaRPr>
                    </a:p>
                  </a:txBody>
                  <a:tcPr/>
                </a:tc>
                <a:tc>
                  <a:txBody>
                    <a:bodyPr/>
                    <a:lstStyle/>
                    <a:p>
                      <a:pPr marL="285750" indent="-285750">
                        <a:buFont typeface="Arial" panose="020B0604020202020204" pitchFamily="34" charset="0"/>
                        <a:buChar char="•"/>
                      </a:pPr>
                      <a:r>
                        <a:rPr lang="en-GB" dirty="0">
                          <a:latin typeface="Segoe UI Variable Text" pitchFamily="2" charset="0"/>
                        </a:rPr>
                        <a:t>Initial cost</a:t>
                      </a:r>
                    </a:p>
                    <a:p>
                      <a:pPr marL="285750" indent="-285750">
                        <a:buFont typeface="Arial" panose="020B0604020202020204" pitchFamily="34" charset="0"/>
                        <a:buChar char="•"/>
                      </a:pPr>
                      <a:r>
                        <a:rPr lang="en-GB" dirty="0">
                          <a:latin typeface="Segoe UI Variable Text" pitchFamily="2" charset="0"/>
                        </a:rPr>
                        <a:t>Maintenance</a:t>
                      </a:r>
                    </a:p>
                    <a:p>
                      <a:pPr marL="285750" indent="-285750">
                        <a:buFont typeface="Arial" panose="020B0604020202020204" pitchFamily="34" charset="0"/>
                        <a:buChar char="•"/>
                      </a:pPr>
                      <a:r>
                        <a:rPr lang="en-GB" dirty="0">
                          <a:latin typeface="Segoe UI Variable Text" pitchFamily="2" charset="0"/>
                        </a:rPr>
                        <a:t>Longevity</a:t>
                      </a:r>
                    </a:p>
                    <a:p>
                      <a:pPr marL="285750" indent="-285750">
                        <a:buFont typeface="Arial" panose="020B0604020202020204" pitchFamily="34" charset="0"/>
                        <a:buChar char="•"/>
                      </a:pPr>
                      <a:endParaRPr lang="en-GB" dirty="0">
                        <a:latin typeface="Segoe UI Variable Text" pitchFamily="2" charset="0"/>
                      </a:endParaRPr>
                    </a:p>
                  </a:txBody>
                  <a:tcPr/>
                </a:tc>
                <a:tc>
                  <a:txBody>
                    <a:bodyPr/>
                    <a:lstStyle/>
                    <a:p>
                      <a:pPr marL="285750" indent="-285750">
                        <a:buFont typeface="Arial" panose="020B0604020202020204" pitchFamily="34" charset="0"/>
                        <a:buChar char="•"/>
                      </a:pPr>
                      <a:r>
                        <a:rPr lang="en-GB" dirty="0">
                          <a:latin typeface="Segoe UI Variable Text" pitchFamily="2" charset="0"/>
                        </a:rPr>
                        <a:t>Build quality</a:t>
                      </a:r>
                    </a:p>
                    <a:p>
                      <a:pPr marL="285750" indent="-285750">
                        <a:buFont typeface="Arial" panose="020B0604020202020204" pitchFamily="34" charset="0"/>
                        <a:buChar char="•"/>
                      </a:pPr>
                      <a:r>
                        <a:rPr lang="en-GB" dirty="0">
                          <a:latin typeface="Segoe UI Variable Text" pitchFamily="2" charset="0"/>
                        </a:rPr>
                        <a:t>Overheating</a:t>
                      </a:r>
                    </a:p>
                    <a:p>
                      <a:pPr marL="285750" indent="-285750">
                        <a:buFont typeface="Arial" panose="020B0604020202020204" pitchFamily="34" charset="0"/>
                        <a:buChar char="•"/>
                      </a:pPr>
                      <a:r>
                        <a:rPr lang="en-GB" dirty="0">
                          <a:latin typeface="Segoe UI Variable Text" pitchFamily="2" charset="0"/>
                        </a:rPr>
                        <a:t>Battery reliability</a:t>
                      </a:r>
                    </a:p>
                    <a:p>
                      <a:pPr marL="285750" indent="-285750">
                        <a:buFont typeface="Arial" panose="020B0604020202020204" pitchFamily="34" charset="0"/>
                        <a:buChar char="•"/>
                      </a:pPr>
                      <a:endParaRPr lang="en-GB" dirty="0">
                        <a:latin typeface="Segoe UI Variable Text" pitchFamily="2" charset="0"/>
                      </a:endParaRPr>
                    </a:p>
                  </a:txBody>
                  <a:tcPr/>
                </a:tc>
                <a:extLst>
                  <a:ext uri="{0D108BD9-81ED-4DB2-BD59-A6C34878D82A}">
                    <a16:rowId xmlns:a16="http://schemas.microsoft.com/office/drawing/2014/main" val="2400387681"/>
                  </a:ext>
                </a:extLst>
              </a:tr>
            </a:tbl>
          </a:graphicData>
        </a:graphic>
      </p:graphicFrame>
      <p:pic>
        <p:nvPicPr>
          <p:cNvPr id="7" name="Graphic 6" descr="Thumbs up sign with solid fill">
            <a:extLst>
              <a:ext uri="{FF2B5EF4-FFF2-40B4-BE49-F238E27FC236}">
                <a16:creationId xmlns:a16="http://schemas.microsoft.com/office/drawing/2014/main" id="{750EE9EB-29C4-A9B6-A153-FB816997DA1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08610" y="5879537"/>
            <a:ext cx="727003" cy="727003"/>
          </a:xfrm>
          <a:prstGeom prst="rect">
            <a:avLst/>
          </a:prstGeom>
        </p:spPr>
      </p:pic>
      <p:sp>
        <p:nvSpPr>
          <p:cNvPr id="8" name="TextBox 7">
            <a:extLst>
              <a:ext uri="{FF2B5EF4-FFF2-40B4-BE49-F238E27FC236}">
                <a16:creationId xmlns:a16="http://schemas.microsoft.com/office/drawing/2014/main" id="{25E33189-60ED-54AB-0E4B-ACDE68D016DC}"/>
              </a:ext>
            </a:extLst>
          </p:cNvPr>
          <p:cNvSpPr txBox="1"/>
          <p:nvPr/>
        </p:nvSpPr>
        <p:spPr>
          <a:xfrm>
            <a:off x="1262718" y="5960209"/>
            <a:ext cx="591807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pic>
        <p:nvPicPr>
          <p:cNvPr id="10" name="Graphic 9" descr="Closed book with solid fill">
            <a:extLst>
              <a:ext uri="{FF2B5EF4-FFF2-40B4-BE49-F238E27FC236}">
                <a16:creationId xmlns:a16="http://schemas.microsoft.com/office/drawing/2014/main" id="{8869F6F7-EBAC-585C-64D4-733FFCAA26A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180790" y="5933086"/>
            <a:ext cx="700576" cy="700576"/>
          </a:xfrm>
          <a:prstGeom prst="rect">
            <a:avLst/>
          </a:prstGeom>
        </p:spPr>
      </p:pic>
      <p:sp>
        <p:nvSpPr>
          <p:cNvPr id="11" name="TextBox 10">
            <a:extLst>
              <a:ext uri="{FF2B5EF4-FFF2-40B4-BE49-F238E27FC236}">
                <a16:creationId xmlns:a16="http://schemas.microsoft.com/office/drawing/2014/main" id="{CAF435B9-7702-C178-026F-97AD1802C061}"/>
              </a:ext>
            </a:extLst>
          </p:cNvPr>
          <p:cNvSpPr txBox="1"/>
          <p:nvPr/>
        </p:nvSpPr>
        <p:spPr>
          <a:xfrm>
            <a:off x="7881366" y="5964057"/>
            <a:ext cx="2808732" cy="646331"/>
          </a:xfrm>
          <a:prstGeom prst="rect">
            <a:avLst/>
          </a:prstGeom>
          <a:noFill/>
        </p:spPr>
        <p:txBody>
          <a:bodyPr wrap="square" rtlCol="0">
            <a:spAutoFit/>
          </a:bodyPr>
          <a:lstStyle/>
          <a:p>
            <a:r>
              <a:rPr lang="en-GB" dirty="0">
                <a:latin typeface="Segoe UI Variable Text" pitchFamily="2" charset="0"/>
              </a:rPr>
              <a:t>Complete the remaining tasks in the workbook.</a:t>
            </a:r>
          </a:p>
        </p:txBody>
      </p:sp>
    </p:spTree>
    <p:extLst>
      <p:ext uri="{BB962C8B-B14F-4D97-AF65-F5344CB8AC3E}">
        <p14:creationId xmlns:p14="http://schemas.microsoft.com/office/powerpoint/2010/main" val="39500914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F4794E-7C42-076A-5BAE-95BD8E1404AF}"/>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93157BC2-63C9-A85A-CF59-CF8C047C0140}"/>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Guided practice</a:t>
            </a:r>
          </a:p>
        </p:txBody>
      </p:sp>
      <p:pic>
        <p:nvPicPr>
          <p:cNvPr id="32" name="Picture 31">
            <a:extLst>
              <a:ext uri="{FF2B5EF4-FFF2-40B4-BE49-F238E27FC236}">
                <a16:creationId xmlns:a16="http://schemas.microsoft.com/office/drawing/2014/main" id="{4DCCC30D-A570-E504-6518-EBECE781EE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Rectangle 1">
            <a:extLst>
              <a:ext uri="{FF2B5EF4-FFF2-40B4-BE49-F238E27FC236}">
                <a16:creationId xmlns:a16="http://schemas.microsoft.com/office/drawing/2014/main" id="{5ECD84BA-3516-525B-F80C-251E2E8F87D4}"/>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B6A16D3C-2676-43C7-1DC7-415D22E95CE7}"/>
              </a:ext>
            </a:extLst>
          </p:cNvPr>
          <p:cNvSpPr txBox="1"/>
          <p:nvPr/>
        </p:nvSpPr>
        <p:spPr>
          <a:xfrm>
            <a:off x="224790" y="1344990"/>
            <a:ext cx="3810000" cy="4524315"/>
          </a:xfrm>
          <a:prstGeom prst="rect">
            <a:avLst/>
          </a:prstGeom>
          <a:noFill/>
        </p:spPr>
        <p:txBody>
          <a:bodyPr wrap="square">
            <a:spAutoFit/>
          </a:bodyPr>
          <a:lstStyle/>
          <a:p>
            <a:pPr>
              <a:buNone/>
            </a:pPr>
            <a:r>
              <a:rPr lang="en-GB" dirty="0">
                <a:latin typeface="Segoe UI Variable Text" pitchFamily="2" charset="0"/>
              </a:rPr>
              <a:t>A local environmental charity is hiring a </a:t>
            </a:r>
            <a:r>
              <a:rPr lang="en-GB" b="1" dirty="0">
                <a:latin typeface="Segoe UI Variable Text" pitchFamily="2" charset="0"/>
              </a:rPr>
              <a:t>Field Researcher</a:t>
            </a:r>
            <a:r>
              <a:rPr lang="en-GB" dirty="0">
                <a:latin typeface="Segoe UI Variable Text" pitchFamily="2" charset="0"/>
              </a:rPr>
              <a:t> to collect data about wildlife and pollution levels in parks and woodland areas.</a:t>
            </a:r>
          </a:p>
          <a:p>
            <a:pPr>
              <a:buNone/>
            </a:pPr>
            <a:r>
              <a:rPr lang="en-GB" dirty="0">
                <a:latin typeface="Segoe UI Variable Text" pitchFamily="2" charset="0"/>
              </a:rPr>
              <a:t>The researcher will:</a:t>
            </a:r>
          </a:p>
          <a:p>
            <a:pPr>
              <a:buNone/>
            </a:pPr>
            <a:endParaRPr lang="en-GB" dirty="0">
              <a:latin typeface="Segoe UI Variable Text" pitchFamily="2" charset="0"/>
            </a:endParaRPr>
          </a:p>
          <a:p>
            <a:pPr marL="285750" indent="-285750">
              <a:buFont typeface="Arial" panose="020B0604020202020204" pitchFamily="34" charset="0"/>
              <a:buChar char="•"/>
            </a:pPr>
            <a:r>
              <a:rPr lang="en-GB" dirty="0">
                <a:latin typeface="Segoe UI Variable Text" pitchFamily="2" charset="0"/>
              </a:rPr>
              <a:t>Record observations outdoors</a:t>
            </a:r>
          </a:p>
          <a:p>
            <a:pPr marL="285750" indent="-285750">
              <a:buFont typeface="Arial" panose="020B0604020202020204" pitchFamily="34" charset="0"/>
              <a:buChar char="•"/>
            </a:pPr>
            <a:r>
              <a:rPr lang="en-GB" dirty="0">
                <a:latin typeface="Segoe UI Variable Text" pitchFamily="2" charset="0"/>
              </a:rPr>
              <a:t>Take photos and short videos</a:t>
            </a:r>
          </a:p>
          <a:p>
            <a:pPr marL="285750" indent="-285750">
              <a:buFont typeface="Arial" panose="020B0604020202020204" pitchFamily="34" charset="0"/>
              <a:buChar char="•"/>
            </a:pPr>
            <a:r>
              <a:rPr lang="en-GB" dirty="0">
                <a:latin typeface="Segoe UI Variable Text" pitchFamily="2" charset="0"/>
              </a:rPr>
              <a:t>Enter survey results into spreadsheets</a:t>
            </a:r>
          </a:p>
          <a:p>
            <a:pPr marL="285750" indent="-285750">
              <a:buFont typeface="Arial" panose="020B0604020202020204" pitchFamily="34" charset="0"/>
              <a:buChar char="•"/>
            </a:pPr>
            <a:r>
              <a:rPr lang="en-GB" dirty="0">
                <a:latin typeface="Segoe UI Variable Text" pitchFamily="2" charset="0"/>
              </a:rPr>
              <a:t>Upload findings to a shared online system</a:t>
            </a:r>
          </a:p>
          <a:p>
            <a:pPr marL="285750" indent="-285750">
              <a:buFont typeface="Arial" panose="020B0604020202020204" pitchFamily="34" charset="0"/>
              <a:buChar char="•"/>
            </a:pPr>
            <a:r>
              <a:rPr lang="en-GB" dirty="0">
                <a:latin typeface="Segoe UI Variable Text" pitchFamily="2" charset="0"/>
              </a:rPr>
              <a:t>Work in different weather conditions</a:t>
            </a:r>
          </a:p>
          <a:p>
            <a:endParaRPr lang="en-GB" dirty="0">
              <a:latin typeface="Segoe UI Variable Text" pitchFamily="2" charset="0"/>
            </a:endParaRPr>
          </a:p>
          <a:p>
            <a:endParaRPr lang="en-GB" dirty="0">
              <a:latin typeface="Segoe UI Variable Text" pitchFamily="2" charset="0"/>
            </a:endParaRPr>
          </a:p>
        </p:txBody>
      </p:sp>
      <p:pic>
        <p:nvPicPr>
          <p:cNvPr id="9" name="Picture 8">
            <a:extLst>
              <a:ext uri="{FF2B5EF4-FFF2-40B4-BE49-F238E27FC236}">
                <a16:creationId xmlns:a16="http://schemas.microsoft.com/office/drawing/2014/main" id="{1A9282A7-9487-C131-C458-E61B17D25FAE}"/>
              </a:ext>
            </a:extLst>
          </p:cNvPr>
          <p:cNvPicPr>
            <a:picLocks noChangeAspect="1"/>
          </p:cNvPicPr>
          <p:nvPr/>
        </p:nvPicPr>
        <p:blipFill>
          <a:blip r:embed="rId4"/>
          <a:stretch>
            <a:fillRect/>
          </a:stretch>
        </p:blipFill>
        <p:spPr>
          <a:xfrm>
            <a:off x="7738110" y="1276410"/>
            <a:ext cx="4069080" cy="2710553"/>
          </a:xfrm>
          <a:prstGeom prst="rect">
            <a:avLst/>
          </a:prstGeom>
        </p:spPr>
      </p:pic>
      <p:sp>
        <p:nvSpPr>
          <p:cNvPr id="13" name="TextBox 12">
            <a:extLst>
              <a:ext uri="{FF2B5EF4-FFF2-40B4-BE49-F238E27FC236}">
                <a16:creationId xmlns:a16="http://schemas.microsoft.com/office/drawing/2014/main" id="{C77A2AB2-7BB1-AB73-E097-8B3AB34A543B}"/>
              </a:ext>
            </a:extLst>
          </p:cNvPr>
          <p:cNvSpPr txBox="1"/>
          <p:nvPr/>
        </p:nvSpPr>
        <p:spPr>
          <a:xfrm>
            <a:off x="4240530" y="1344990"/>
            <a:ext cx="3188969" cy="5078313"/>
          </a:xfrm>
          <a:prstGeom prst="rect">
            <a:avLst/>
          </a:prstGeom>
          <a:solidFill>
            <a:schemeClr val="bg1">
              <a:lumMod val="95000"/>
            </a:schemeClr>
          </a:solidFill>
        </p:spPr>
        <p:txBody>
          <a:bodyPr wrap="square">
            <a:spAutoFit/>
          </a:bodyPr>
          <a:lstStyle/>
          <a:p>
            <a:pPr>
              <a:buNone/>
            </a:pPr>
            <a:r>
              <a:rPr lang="en-GB" dirty="0">
                <a:latin typeface="Segoe UI Variable Text" pitchFamily="2" charset="0"/>
              </a:rPr>
              <a:t>You should think about things like:</a:t>
            </a:r>
          </a:p>
          <a:p>
            <a:pPr marL="285750" indent="-285750">
              <a:buFont typeface="Arial" panose="020B0604020202020204" pitchFamily="34" charset="0"/>
              <a:buChar char="•"/>
            </a:pPr>
            <a:r>
              <a:rPr lang="en-GB" dirty="0">
                <a:latin typeface="Segoe UI Variable Text" pitchFamily="2" charset="0"/>
              </a:rPr>
              <a:t>What the device will be used for</a:t>
            </a:r>
          </a:p>
          <a:p>
            <a:pPr marL="285750" indent="-285750">
              <a:buFont typeface="Arial" panose="020B0604020202020204" pitchFamily="34" charset="0"/>
              <a:buChar char="•"/>
            </a:pPr>
            <a:r>
              <a:rPr lang="en-GB" dirty="0">
                <a:latin typeface="Segoe UI Variable Text" pitchFamily="2" charset="0"/>
              </a:rPr>
              <a:t>How powerful it needs to be</a:t>
            </a:r>
          </a:p>
          <a:p>
            <a:pPr marL="285750" indent="-285750">
              <a:buFont typeface="Arial" panose="020B0604020202020204" pitchFamily="34" charset="0"/>
              <a:buChar char="•"/>
            </a:pPr>
            <a:r>
              <a:rPr lang="en-GB" dirty="0">
                <a:latin typeface="Segoe UI Variable Text" pitchFamily="2" charset="0"/>
              </a:rPr>
              <a:t>Whether it needs to be carried around</a:t>
            </a:r>
          </a:p>
          <a:p>
            <a:pPr marL="285750" indent="-285750">
              <a:buFont typeface="Arial" panose="020B0604020202020204" pitchFamily="34" charset="0"/>
              <a:buChar char="•"/>
            </a:pPr>
            <a:r>
              <a:rPr lang="en-GB" dirty="0">
                <a:latin typeface="Segoe UI Variable Text" pitchFamily="2" charset="0"/>
              </a:rPr>
              <a:t>How the researcher will enter information</a:t>
            </a:r>
          </a:p>
          <a:p>
            <a:pPr marL="285750" indent="-285750">
              <a:buFont typeface="Arial" panose="020B0604020202020204" pitchFamily="34" charset="0"/>
              <a:buChar char="•"/>
            </a:pPr>
            <a:r>
              <a:rPr lang="en-GB" dirty="0">
                <a:latin typeface="Segoe UI Variable Text" pitchFamily="2" charset="0"/>
              </a:rPr>
              <a:t>How information will be displayed</a:t>
            </a:r>
          </a:p>
          <a:p>
            <a:pPr marL="285750" indent="-285750">
              <a:buFont typeface="Arial" panose="020B0604020202020204" pitchFamily="34" charset="0"/>
              <a:buChar char="•"/>
            </a:pPr>
            <a:r>
              <a:rPr lang="en-GB" dirty="0">
                <a:latin typeface="Segoe UI Variable Text" pitchFamily="2" charset="0"/>
              </a:rPr>
              <a:t>What software needs to run</a:t>
            </a:r>
          </a:p>
          <a:p>
            <a:pPr marL="285750" indent="-285750">
              <a:buFont typeface="Arial" panose="020B0604020202020204" pitchFamily="34" charset="0"/>
              <a:buChar char="•"/>
            </a:pPr>
            <a:r>
              <a:rPr lang="en-GB" dirty="0">
                <a:latin typeface="Segoe UI Variable Text" pitchFamily="2" charset="0"/>
              </a:rPr>
              <a:t>Internet access</a:t>
            </a:r>
          </a:p>
          <a:p>
            <a:pPr marL="285750" indent="-285750">
              <a:buFont typeface="Arial" panose="020B0604020202020204" pitchFamily="34" charset="0"/>
              <a:buChar char="•"/>
            </a:pPr>
            <a:r>
              <a:rPr lang="en-GB" dirty="0">
                <a:latin typeface="Segoe UI Variable Text" pitchFamily="2" charset="0"/>
              </a:rPr>
              <a:t>Budget</a:t>
            </a:r>
          </a:p>
          <a:p>
            <a:pPr marL="285750" indent="-285750">
              <a:buFont typeface="Arial" panose="020B0604020202020204" pitchFamily="34" charset="0"/>
              <a:buChar char="•"/>
            </a:pPr>
            <a:r>
              <a:rPr lang="en-GB" dirty="0">
                <a:latin typeface="Segoe UI Variable Text" pitchFamily="2" charset="0"/>
              </a:rPr>
              <a:t>How strong and reliable it needs to be</a:t>
            </a:r>
          </a:p>
        </p:txBody>
      </p:sp>
      <p:sp>
        <p:nvSpPr>
          <p:cNvPr id="15" name="TextBox 14">
            <a:extLst>
              <a:ext uri="{FF2B5EF4-FFF2-40B4-BE49-F238E27FC236}">
                <a16:creationId xmlns:a16="http://schemas.microsoft.com/office/drawing/2014/main" id="{59010AA4-3BA5-876D-A60B-343E9CEC64AE}"/>
              </a:ext>
            </a:extLst>
          </p:cNvPr>
          <p:cNvSpPr txBox="1"/>
          <p:nvPr/>
        </p:nvSpPr>
        <p:spPr>
          <a:xfrm>
            <a:off x="8483525" y="4135553"/>
            <a:ext cx="3323665" cy="1477328"/>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pPr>
              <a:buNone/>
            </a:pPr>
            <a:r>
              <a:rPr lang="en-GB" dirty="0">
                <a:latin typeface="Segoe UI Variable Text" pitchFamily="2" charset="0"/>
              </a:rPr>
              <a:t>The charity has asked you to recommend the </a:t>
            </a:r>
            <a:r>
              <a:rPr lang="en-GB" b="1" dirty="0">
                <a:latin typeface="Segoe UI Variable Text" pitchFamily="2" charset="0"/>
              </a:rPr>
              <a:t>most suitable computing device</a:t>
            </a:r>
            <a:r>
              <a:rPr lang="en-GB" dirty="0">
                <a:latin typeface="Segoe UI Variable Text" pitchFamily="2" charset="0"/>
              </a:rPr>
              <a:t> for this role.</a:t>
            </a:r>
          </a:p>
        </p:txBody>
      </p:sp>
      <p:pic>
        <p:nvPicPr>
          <p:cNvPr id="16" name="Graphic 15" descr="Clipboard Mixed with solid fill">
            <a:extLst>
              <a:ext uri="{FF2B5EF4-FFF2-40B4-BE49-F238E27FC236}">
                <a16:creationId xmlns:a16="http://schemas.microsoft.com/office/drawing/2014/main" id="{A154D492-C671-A125-0FDC-1A85B27BE3F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635239" y="4070367"/>
            <a:ext cx="914400" cy="914400"/>
          </a:xfrm>
          <a:prstGeom prst="rect">
            <a:avLst/>
          </a:prstGeom>
        </p:spPr>
      </p:pic>
    </p:spTree>
    <p:extLst>
      <p:ext uri="{BB962C8B-B14F-4D97-AF65-F5344CB8AC3E}">
        <p14:creationId xmlns:p14="http://schemas.microsoft.com/office/powerpoint/2010/main" val="6637565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63303A-5245-E74D-2A8F-617B75CA6EEB}"/>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96A1494-0424-BA6B-4674-482423374D8B}"/>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Guided practice</a:t>
            </a:r>
          </a:p>
        </p:txBody>
      </p:sp>
      <p:pic>
        <p:nvPicPr>
          <p:cNvPr id="32" name="Picture 31">
            <a:extLst>
              <a:ext uri="{FF2B5EF4-FFF2-40B4-BE49-F238E27FC236}">
                <a16:creationId xmlns:a16="http://schemas.microsoft.com/office/drawing/2014/main" id="{79BB7D59-DD58-3F4D-52A3-98A9C2FA2E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Rectangle 1">
            <a:extLst>
              <a:ext uri="{FF2B5EF4-FFF2-40B4-BE49-F238E27FC236}">
                <a16:creationId xmlns:a16="http://schemas.microsoft.com/office/drawing/2014/main" id="{28A4EB29-9F11-9C7B-2631-73498C4A0D63}"/>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9AF8A436-DB81-EEDE-5D98-3C00A67E9007}"/>
              </a:ext>
            </a:extLst>
          </p:cNvPr>
          <p:cNvPicPr>
            <a:picLocks noChangeAspect="1"/>
          </p:cNvPicPr>
          <p:nvPr/>
        </p:nvPicPr>
        <p:blipFill>
          <a:blip r:embed="rId4"/>
          <a:stretch>
            <a:fillRect/>
          </a:stretch>
        </p:blipFill>
        <p:spPr>
          <a:xfrm>
            <a:off x="7738110" y="1276410"/>
            <a:ext cx="4069080" cy="2710553"/>
          </a:xfrm>
          <a:prstGeom prst="rect">
            <a:avLst/>
          </a:prstGeom>
        </p:spPr>
      </p:pic>
      <p:sp>
        <p:nvSpPr>
          <p:cNvPr id="15" name="TextBox 14">
            <a:extLst>
              <a:ext uri="{FF2B5EF4-FFF2-40B4-BE49-F238E27FC236}">
                <a16:creationId xmlns:a16="http://schemas.microsoft.com/office/drawing/2014/main" id="{75FF4E81-E430-14BB-0978-5466F9E51B7A}"/>
              </a:ext>
            </a:extLst>
          </p:cNvPr>
          <p:cNvSpPr txBox="1"/>
          <p:nvPr/>
        </p:nvSpPr>
        <p:spPr>
          <a:xfrm>
            <a:off x="8483525" y="4135553"/>
            <a:ext cx="3323665" cy="1477328"/>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pPr>
              <a:buNone/>
            </a:pPr>
            <a:r>
              <a:rPr lang="en-GB" dirty="0">
                <a:latin typeface="Segoe UI Variable Text" pitchFamily="2" charset="0"/>
              </a:rPr>
              <a:t>The charity has asked you to recommend the </a:t>
            </a:r>
            <a:r>
              <a:rPr lang="en-GB" b="1" dirty="0">
                <a:latin typeface="Segoe UI Variable Text" pitchFamily="2" charset="0"/>
              </a:rPr>
              <a:t>most suitable computing device</a:t>
            </a:r>
            <a:r>
              <a:rPr lang="en-GB" dirty="0">
                <a:latin typeface="Segoe UI Variable Text" pitchFamily="2" charset="0"/>
              </a:rPr>
              <a:t> for this role.</a:t>
            </a:r>
          </a:p>
        </p:txBody>
      </p:sp>
      <p:pic>
        <p:nvPicPr>
          <p:cNvPr id="16" name="Graphic 15" descr="Clipboard Mixed with solid fill">
            <a:extLst>
              <a:ext uri="{FF2B5EF4-FFF2-40B4-BE49-F238E27FC236}">
                <a16:creationId xmlns:a16="http://schemas.microsoft.com/office/drawing/2014/main" id="{249A6699-B3F1-7602-FE6A-C033E281462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635239" y="4070367"/>
            <a:ext cx="914400" cy="914400"/>
          </a:xfrm>
          <a:prstGeom prst="rect">
            <a:avLst/>
          </a:prstGeom>
        </p:spPr>
      </p:pic>
      <p:sp>
        <p:nvSpPr>
          <p:cNvPr id="5" name="TextBox 4">
            <a:extLst>
              <a:ext uri="{FF2B5EF4-FFF2-40B4-BE49-F238E27FC236}">
                <a16:creationId xmlns:a16="http://schemas.microsoft.com/office/drawing/2014/main" id="{40C561CE-9E0A-0945-42E9-3546BFAC589A}"/>
              </a:ext>
            </a:extLst>
          </p:cNvPr>
          <p:cNvSpPr txBox="1"/>
          <p:nvPr/>
        </p:nvSpPr>
        <p:spPr>
          <a:xfrm>
            <a:off x="224791" y="1170401"/>
            <a:ext cx="7158989" cy="5016758"/>
          </a:xfrm>
          <a:prstGeom prst="rect">
            <a:avLst/>
          </a:prstGeom>
          <a:noFill/>
        </p:spPr>
        <p:txBody>
          <a:bodyPr wrap="square">
            <a:spAutoFit/>
          </a:bodyPr>
          <a:lstStyle/>
          <a:p>
            <a:pPr>
              <a:buNone/>
            </a:pPr>
            <a:r>
              <a:rPr lang="en-GB" sz="1600" b="1" dirty="0">
                <a:latin typeface="Segoe UI Variable Text" pitchFamily="2" charset="0"/>
              </a:rPr>
              <a:t>Recommended computing device: Tablet</a:t>
            </a:r>
          </a:p>
          <a:p>
            <a:pPr>
              <a:buNone/>
            </a:pPr>
            <a:endParaRPr lang="en-GB" sz="1600" b="1" dirty="0">
              <a:latin typeface="Segoe UI Variable Text" pitchFamily="2" charset="0"/>
            </a:endParaRPr>
          </a:p>
          <a:p>
            <a:pPr marL="285750" indent="-285750">
              <a:buFont typeface="Arial" panose="020B0604020202020204" pitchFamily="34" charset="0"/>
              <a:buChar char="•"/>
            </a:pPr>
            <a:r>
              <a:rPr lang="en-GB" sz="1600" dirty="0">
                <a:latin typeface="Segoe UI Variable Text" pitchFamily="2" charset="0"/>
              </a:rPr>
              <a:t>The researcher will be working outside, so the device must be portable and easy to carry. A desktop computer would not be suitable because it cannot be moved around easily. A standard laptop may also be too bulky.</a:t>
            </a:r>
          </a:p>
          <a:p>
            <a:pPr marL="285750" indent="-285750">
              <a:buFont typeface="Arial" panose="020B0604020202020204" pitchFamily="34" charset="0"/>
              <a:buChar char="•"/>
            </a:pPr>
            <a:r>
              <a:rPr lang="en-GB" sz="1600" dirty="0">
                <a:latin typeface="Segoe UI Variable Text" pitchFamily="2" charset="0"/>
              </a:rPr>
              <a:t>A tablet is lightweight and can be carried in one hand while collecting data. It also has a touchscreen, which makes it quick and easy to enter information while standing.</a:t>
            </a:r>
          </a:p>
          <a:p>
            <a:pPr marL="285750" indent="-285750">
              <a:buFont typeface="Arial" panose="020B0604020202020204" pitchFamily="34" charset="0"/>
              <a:buChar char="•"/>
            </a:pPr>
            <a:r>
              <a:rPr lang="en-GB" sz="1600" dirty="0">
                <a:latin typeface="Segoe UI Variable Text" pitchFamily="2" charset="0"/>
              </a:rPr>
              <a:t>The device needs to run spreadsheet software and data collection apps. A modern tablet with a good processor and enough memory will handle this without slowing down.</a:t>
            </a:r>
          </a:p>
          <a:p>
            <a:pPr marL="285750" indent="-285750">
              <a:buFont typeface="Arial" panose="020B0604020202020204" pitchFamily="34" charset="0"/>
              <a:buChar char="•"/>
            </a:pPr>
            <a:r>
              <a:rPr lang="en-GB" sz="1600" dirty="0">
                <a:latin typeface="Segoe UI Variable Text" pitchFamily="2" charset="0"/>
              </a:rPr>
              <a:t>It should also have a built-in camera so the researcher can take photos and videos of wildlife and pollution levels.</a:t>
            </a:r>
          </a:p>
          <a:p>
            <a:pPr marL="285750" indent="-285750">
              <a:buFont typeface="Arial" panose="020B0604020202020204" pitchFamily="34" charset="0"/>
              <a:buChar char="•"/>
            </a:pPr>
            <a:r>
              <a:rPr lang="en-GB" sz="1600" dirty="0">
                <a:latin typeface="Segoe UI Variable Text" pitchFamily="2" charset="0"/>
              </a:rPr>
              <a:t>Internet access is important so the researcher can upload data immediately. A tablet with Wi-Fi and mobile data would allow this.</a:t>
            </a:r>
          </a:p>
          <a:p>
            <a:pPr marL="285750" indent="-285750">
              <a:buFont typeface="Arial" panose="020B0604020202020204" pitchFamily="34" charset="0"/>
              <a:buChar char="•"/>
            </a:pPr>
            <a:r>
              <a:rPr lang="en-GB" sz="1600" dirty="0">
                <a:latin typeface="Segoe UI Variable Text" pitchFamily="2" charset="0"/>
              </a:rPr>
              <a:t>Durability is very important. A rugged tablet is designed to resist water, dust, and drops. This makes it more suitable than a standard tablet or laptop.</a:t>
            </a:r>
          </a:p>
          <a:p>
            <a:pPr marL="285750" indent="-285750">
              <a:buFont typeface="Arial" panose="020B0604020202020204" pitchFamily="34" charset="0"/>
              <a:buChar char="•"/>
            </a:pPr>
            <a:r>
              <a:rPr lang="en-GB" sz="1600" dirty="0">
                <a:latin typeface="Segoe UI Variable Text" pitchFamily="2" charset="0"/>
              </a:rPr>
              <a:t>Although rugged tablets can be more expensive, they are a good investment because they are less likely to break in outdoor conditions.</a:t>
            </a:r>
          </a:p>
        </p:txBody>
      </p:sp>
    </p:spTree>
    <p:extLst>
      <p:ext uri="{BB962C8B-B14F-4D97-AF65-F5344CB8AC3E}">
        <p14:creationId xmlns:p14="http://schemas.microsoft.com/office/powerpoint/2010/main" val="37919897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D8F55-2D3E-6F36-EB94-371D97905E0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A58F87A-F4AC-96EF-9A89-51F97C430481}"/>
              </a:ext>
            </a:extLst>
          </p:cNvPr>
          <p:cNvSpPr/>
          <p:nvPr/>
        </p:nvSpPr>
        <p:spPr>
          <a:xfrm>
            <a:off x="295318" y="297976"/>
            <a:ext cx="11500441" cy="6130489"/>
          </a:xfrm>
          <a:prstGeom prst="rect">
            <a:avLst/>
          </a:prstGeom>
          <a:solidFill>
            <a:schemeClr val="bg1">
              <a:alpha val="94000"/>
            </a:schemeClr>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black text with a black arrow&#10;&#10;Description automatically generated">
            <a:extLst>
              <a:ext uri="{FF2B5EF4-FFF2-40B4-BE49-F238E27FC236}">
                <a16:creationId xmlns:a16="http://schemas.microsoft.com/office/drawing/2014/main" id="{E803709C-DAF8-CA95-7932-6FAC24F104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10598" y="429535"/>
            <a:ext cx="1748446" cy="922305"/>
          </a:xfrm>
          <a:prstGeom prst="rect">
            <a:avLst/>
          </a:prstGeom>
        </p:spPr>
      </p:pic>
      <p:sp>
        <p:nvSpPr>
          <p:cNvPr id="9" name="TextBox 8">
            <a:extLst>
              <a:ext uri="{FF2B5EF4-FFF2-40B4-BE49-F238E27FC236}">
                <a16:creationId xmlns:a16="http://schemas.microsoft.com/office/drawing/2014/main" id="{2E4F05EB-A523-8B0B-EE27-E5C1CAD3AAFE}"/>
              </a:ext>
            </a:extLst>
          </p:cNvPr>
          <p:cNvSpPr txBox="1"/>
          <p:nvPr/>
        </p:nvSpPr>
        <p:spPr>
          <a:xfrm>
            <a:off x="633788" y="603204"/>
            <a:ext cx="10830501" cy="560980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Terms of Use: Copyright Notice</a:t>
            </a:r>
            <a:endParaRPr lang="en-GB" sz="20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 SIMPLY TEACH 2026</a:t>
            </a:r>
          </a:p>
          <a:p>
            <a:pPr>
              <a:lnSpc>
                <a:spcPct val="107000"/>
              </a:lnSpc>
              <a:spcAft>
                <a:spcPts val="800"/>
              </a:spcAft>
            </a:pP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These Terms of Use govern the use of any material, content, or intellectual property provided by Simply Teach. By accessing or using the Material provided by Simply Teach, you agree to be bound by these Terms of Use.</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Copyright Notice: All Material provided by Simply Teach is protected by copyright laws. All rights are reserved by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Non-Redistribution: You may not redistribute, reproduce, republish, transmit, distribute, or otherwise use the Material provided by Simply Teach without prior written permission from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 Public Domain Usage: The Material provided by Simply Teach is not released into the public domain. You may not use, modify, or distribute the Material in any way that would place it in the public domain.</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Intellectual Property Rights: All intellectual property rights in the Material, including but not limited to copyrights, trademarks, patents, and trade secrets, belong to Simply Teach. You agree not to infringe upon these rights in any way.</a:t>
            </a:r>
          </a:p>
          <a:p>
            <a:pPr marL="457200">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Contact Information: If you have any questions about these Terms of Use, please contact Simply Teach</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By accessing or using the Material provided by Simply Teach, you acknowledge that you have read, understood, and agree to be bound by these Terms of Use. If you do not agree to these terms, you may not access or use the Material.</a:t>
            </a:r>
            <a:endParaRPr lang="en-GB" sz="1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60986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6E822-7778-33EC-BEB0-B424195DC1E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C881D63-8F52-5AC9-685A-33449816A456}"/>
              </a:ext>
            </a:extLst>
          </p:cNvPr>
          <p:cNvSpPr txBox="1"/>
          <p:nvPr/>
        </p:nvSpPr>
        <p:spPr>
          <a:xfrm>
            <a:off x="125730" y="134273"/>
            <a:ext cx="467487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Starter</a:t>
            </a:r>
          </a:p>
        </p:txBody>
      </p:sp>
      <p:sp>
        <p:nvSpPr>
          <p:cNvPr id="4" name="Rectangle 3">
            <a:extLst>
              <a:ext uri="{FF2B5EF4-FFF2-40B4-BE49-F238E27FC236}">
                <a16:creationId xmlns:a16="http://schemas.microsoft.com/office/drawing/2014/main" id="{6E0117C0-8A2F-883C-682C-4E3F2108B07C}"/>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B7C6EB04-5CEA-4A63-3F0B-585C5E8FC0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2" name="Graphic 1" descr="Closed book with solid fill">
            <a:extLst>
              <a:ext uri="{FF2B5EF4-FFF2-40B4-BE49-F238E27FC236}">
                <a16:creationId xmlns:a16="http://schemas.microsoft.com/office/drawing/2014/main" id="{58917411-EFD3-D2EA-ED27-00345867339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146244" y="107150"/>
            <a:ext cx="700576" cy="700576"/>
          </a:xfrm>
          <a:prstGeom prst="rect">
            <a:avLst/>
          </a:prstGeom>
        </p:spPr>
      </p:pic>
      <p:sp>
        <p:nvSpPr>
          <p:cNvPr id="5" name="TextBox 4">
            <a:extLst>
              <a:ext uri="{FF2B5EF4-FFF2-40B4-BE49-F238E27FC236}">
                <a16:creationId xmlns:a16="http://schemas.microsoft.com/office/drawing/2014/main" id="{A4B791CD-FBF1-9341-91C2-10A1B88F6F2E}"/>
              </a:ext>
            </a:extLst>
          </p:cNvPr>
          <p:cNvSpPr txBox="1"/>
          <p:nvPr/>
        </p:nvSpPr>
        <p:spPr>
          <a:xfrm>
            <a:off x="8846820" y="134273"/>
            <a:ext cx="2960370" cy="646331"/>
          </a:xfrm>
          <a:prstGeom prst="rect">
            <a:avLst/>
          </a:prstGeom>
          <a:noFill/>
        </p:spPr>
        <p:txBody>
          <a:bodyPr wrap="square" rtlCol="0">
            <a:spAutoFit/>
          </a:bodyPr>
          <a:lstStyle/>
          <a:p>
            <a:r>
              <a:rPr lang="en-GB" dirty="0">
                <a:latin typeface="Segoe UI Variable Text" pitchFamily="2" charset="0"/>
              </a:rPr>
              <a:t>Starter activity in the workbook.</a:t>
            </a:r>
          </a:p>
        </p:txBody>
      </p:sp>
      <p:pic>
        <p:nvPicPr>
          <p:cNvPr id="7" name="Picture 6">
            <a:extLst>
              <a:ext uri="{FF2B5EF4-FFF2-40B4-BE49-F238E27FC236}">
                <a16:creationId xmlns:a16="http://schemas.microsoft.com/office/drawing/2014/main" id="{83106D0E-DD04-4C45-7C36-3032D86986FA}"/>
              </a:ext>
            </a:extLst>
          </p:cNvPr>
          <p:cNvPicPr>
            <a:picLocks noChangeAspect="1"/>
          </p:cNvPicPr>
          <p:nvPr/>
        </p:nvPicPr>
        <p:blipFill>
          <a:blip r:embed="rId6"/>
          <a:stretch>
            <a:fillRect/>
          </a:stretch>
        </p:blipFill>
        <p:spPr>
          <a:xfrm>
            <a:off x="224789" y="1474470"/>
            <a:ext cx="6926975" cy="5074920"/>
          </a:xfrm>
          <a:prstGeom prst="rect">
            <a:avLst/>
          </a:prstGeom>
        </p:spPr>
      </p:pic>
      <p:pic>
        <p:nvPicPr>
          <p:cNvPr id="8" name="Graphic 7" descr="Clipboard Mixed with solid fill">
            <a:extLst>
              <a:ext uri="{FF2B5EF4-FFF2-40B4-BE49-F238E27FC236}">
                <a16:creationId xmlns:a16="http://schemas.microsoft.com/office/drawing/2014/main" id="{7419B088-48CC-3B7B-9EE8-D6F235551E5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151764" y="1134457"/>
            <a:ext cx="914400" cy="914400"/>
          </a:xfrm>
          <a:prstGeom prst="rect">
            <a:avLst/>
          </a:prstGeom>
        </p:spPr>
      </p:pic>
      <p:sp>
        <p:nvSpPr>
          <p:cNvPr id="9" name="TextBox 8">
            <a:extLst>
              <a:ext uri="{FF2B5EF4-FFF2-40B4-BE49-F238E27FC236}">
                <a16:creationId xmlns:a16="http://schemas.microsoft.com/office/drawing/2014/main" id="{991BB702-2A27-BD5A-7774-D98B43594F02}"/>
              </a:ext>
            </a:extLst>
          </p:cNvPr>
          <p:cNvSpPr txBox="1"/>
          <p:nvPr/>
        </p:nvSpPr>
        <p:spPr>
          <a:xfrm>
            <a:off x="8146244" y="1281293"/>
            <a:ext cx="3660946" cy="1200329"/>
          </a:xfrm>
          <a:prstGeom prst="rect">
            <a:avLst/>
          </a:prstGeom>
          <a:solidFill>
            <a:schemeClr val="bg2">
              <a:lumMod val="90000"/>
            </a:schemeClr>
          </a:solidFill>
        </p:spPr>
        <p:txBody>
          <a:bodyPr wrap="square">
            <a:spAutoFit/>
          </a:bodyPr>
          <a:lstStyle/>
          <a:p>
            <a:r>
              <a:rPr lang="en-GB" sz="1800" b="1" dirty="0">
                <a:latin typeface="Segoe UI Variable Text" pitchFamily="2" charset="0"/>
              </a:rPr>
              <a:t>Task</a:t>
            </a:r>
          </a:p>
          <a:p>
            <a:r>
              <a:rPr lang="en-GB" dirty="0">
                <a:latin typeface="Segoe UI Variable Text" pitchFamily="2" charset="0"/>
              </a:rPr>
              <a:t>Complete the crossword to reveal today’s key terms. This can be found in your workbook. </a:t>
            </a:r>
            <a:endParaRPr lang="en-GB" dirty="0"/>
          </a:p>
        </p:txBody>
      </p:sp>
    </p:spTree>
    <p:extLst>
      <p:ext uri="{BB962C8B-B14F-4D97-AF65-F5344CB8AC3E}">
        <p14:creationId xmlns:p14="http://schemas.microsoft.com/office/powerpoint/2010/main" val="1345368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2507A-5412-E8DF-1753-22D2C7807AE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10CD51F-7347-A29A-43EE-8153A5E1F3CA}"/>
              </a:ext>
            </a:extLst>
          </p:cNvPr>
          <p:cNvSpPr txBox="1"/>
          <p:nvPr/>
        </p:nvSpPr>
        <p:spPr>
          <a:xfrm>
            <a:off x="125730" y="134273"/>
            <a:ext cx="467487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outcomes</a:t>
            </a:r>
          </a:p>
        </p:txBody>
      </p:sp>
      <p:sp>
        <p:nvSpPr>
          <p:cNvPr id="4" name="Rectangle 3">
            <a:extLst>
              <a:ext uri="{FF2B5EF4-FFF2-40B4-BE49-F238E27FC236}">
                <a16:creationId xmlns:a16="http://schemas.microsoft.com/office/drawing/2014/main" id="{82ACEE6C-C290-93FC-FBF7-EF55DA6E180B}"/>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7DC039D8-746D-A50C-B45B-F0271EA4AF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62A00000-BE7C-306B-F8D3-D32900BEAFCF}"/>
              </a:ext>
            </a:extLst>
          </p:cNvPr>
          <p:cNvSpPr txBox="1"/>
          <p:nvPr/>
        </p:nvSpPr>
        <p:spPr>
          <a:xfrm>
            <a:off x="224790" y="1417082"/>
            <a:ext cx="8576310" cy="1138773"/>
          </a:xfrm>
          <a:prstGeom prst="rect">
            <a:avLst/>
          </a:prstGeom>
          <a:solidFill>
            <a:schemeClr val="bg1">
              <a:lumMod val="95000"/>
            </a:schemeClr>
          </a:solidFill>
        </p:spPr>
        <p:txBody>
          <a:bodyPr wrap="square">
            <a:spAutoFit/>
          </a:bodyPr>
          <a:lstStyle/>
          <a:p>
            <a:r>
              <a:rPr lang="en-GB" sz="2400" b="1" dirty="0">
                <a:latin typeface="Segoe UI Variable Text" pitchFamily="2" charset="0"/>
              </a:rPr>
              <a:t>Specification point(s):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Functionality of different hardware devices </a:t>
            </a:r>
          </a:p>
        </p:txBody>
      </p:sp>
      <p:sp>
        <p:nvSpPr>
          <p:cNvPr id="5" name="TextBox 4">
            <a:extLst>
              <a:ext uri="{FF2B5EF4-FFF2-40B4-BE49-F238E27FC236}">
                <a16:creationId xmlns:a16="http://schemas.microsoft.com/office/drawing/2014/main" id="{F06856DC-C18A-A889-7804-FDC40BB73350}"/>
              </a:ext>
            </a:extLst>
          </p:cNvPr>
          <p:cNvSpPr txBox="1"/>
          <p:nvPr/>
        </p:nvSpPr>
        <p:spPr>
          <a:xfrm>
            <a:off x="224790" y="3429000"/>
            <a:ext cx="8576310" cy="2062103"/>
          </a:xfrm>
          <a:prstGeom prst="rect">
            <a:avLst/>
          </a:prstGeom>
          <a:solidFill>
            <a:schemeClr val="bg1">
              <a:lumMod val="95000"/>
            </a:schemeClr>
          </a:solidFill>
        </p:spPr>
        <p:txBody>
          <a:bodyPr wrap="square">
            <a:spAutoFit/>
          </a:bodyPr>
          <a:lstStyle/>
          <a:p>
            <a:r>
              <a:rPr lang="en-GB" sz="2400" b="1" dirty="0">
                <a:latin typeface="Segoe UI Variable Text" pitchFamily="2" charset="0"/>
              </a:rPr>
              <a:t>Lesson components: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To know and understand types of computing devices.</a:t>
            </a:r>
          </a:p>
          <a:p>
            <a:pPr marL="342900" indent="-342900">
              <a:buFont typeface="Arial" panose="020B0604020202020204" pitchFamily="34" charset="0"/>
              <a:buChar char="•"/>
            </a:pPr>
            <a:r>
              <a:rPr lang="en-GB" sz="2000" dirty="0">
                <a:latin typeface="Segoe UI Variable Text" pitchFamily="2" charset="0"/>
              </a:rPr>
              <a:t>To understand the function of each computing device both for personal use and for business use.</a:t>
            </a:r>
          </a:p>
          <a:p>
            <a:pPr marL="342900" indent="-342900">
              <a:buFont typeface="Arial" panose="020B0604020202020204" pitchFamily="34" charset="0"/>
              <a:buChar char="•"/>
            </a:pPr>
            <a:r>
              <a:rPr lang="en-GB" sz="2000" dirty="0">
                <a:latin typeface="Segoe UI Variable Text" pitchFamily="2" charset="0"/>
              </a:rPr>
              <a:t>To select the most appropriate computing device for a given context.</a:t>
            </a:r>
          </a:p>
        </p:txBody>
      </p:sp>
    </p:spTree>
    <p:extLst>
      <p:ext uri="{BB962C8B-B14F-4D97-AF65-F5344CB8AC3E}">
        <p14:creationId xmlns:p14="http://schemas.microsoft.com/office/powerpoint/2010/main" val="17048758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09D4A2-BE85-2961-E99B-CBD0F710ECD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565F744-426C-AF64-B1D2-7696868F46B0}"/>
              </a:ext>
            </a:extLst>
          </p:cNvPr>
          <p:cNvSpPr txBox="1"/>
          <p:nvPr/>
        </p:nvSpPr>
        <p:spPr>
          <a:xfrm>
            <a:off x="125730" y="134273"/>
            <a:ext cx="467487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Computing devices</a:t>
            </a:r>
          </a:p>
        </p:txBody>
      </p:sp>
      <p:sp>
        <p:nvSpPr>
          <p:cNvPr id="4" name="Rectangle 3">
            <a:extLst>
              <a:ext uri="{FF2B5EF4-FFF2-40B4-BE49-F238E27FC236}">
                <a16:creationId xmlns:a16="http://schemas.microsoft.com/office/drawing/2014/main" id="{1CB1A076-1ECE-6102-617F-A80A63F8FB7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E0C52FE7-E7C9-7743-9AEE-8F5961EC2326}"/>
              </a:ext>
            </a:extLst>
          </p:cNvPr>
          <p:cNvSpPr txBox="1"/>
          <p:nvPr/>
        </p:nvSpPr>
        <p:spPr>
          <a:xfrm>
            <a:off x="224790" y="1156284"/>
            <a:ext cx="7513320" cy="1661993"/>
          </a:xfrm>
          <a:prstGeom prst="rect">
            <a:avLst/>
          </a:prstGeom>
          <a:noFill/>
        </p:spPr>
        <p:txBody>
          <a:bodyPr wrap="square">
            <a:spAutoFit/>
          </a:bodyPr>
          <a:lstStyle/>
          <a:p>
            <a:r>
              <a:rPr lang="en-GB" sz="2400" b="1" dirty="0">
                <a:latin typeface="Segoe UI Variable Text" pitchFamily="2" charset="0"/>
              </a:rPr>
              <a:t>What is a computing device?</a:t>
            </a:r>
          </a:p>
          <a:p>
            <a:endParaRPr lang="en-GB" sz="2400" b="1" dirty="0">
              <a:latin typeface="Segoe UI Variable Text" pitchFamily="2" charset="0"/>
            </a:endParaRPr>
          </a:p>
          <a:p>
            <a:r>
              <a:rPr lang="en-GB" sz="1800" dirty="0">
                <a:latin typeface="Segoe UI Variable Text" pitchFamily="2" charset="0"/>
              </a:rPr>
              <a:t>A</a:t>
            </a:r>
            <a:r>
              <a:rPr lang="en-GB" sz="1800" b="1" dirty="0">
                <a:latin typeface="Segoe UI Variable Text" pitchFamily="2" charset="0"/>
              </a:rPr>
              <a:t> computing device </a:t>
            </a:r>
            <a:r>
              <a:rPr lang="en-GB" sz="1800" dirty="0">
                <a:latin typeface="Segoe UI Variable Text" pitchFamily="2" charset="0"/>
              </a:rPr>
              <a:t>is any electronic machine that can take input, process data, store information, and produce output based on instructions. </a:t>
            </a:r>
            <a:r>
              <a:rPr lang="en-GB" dirty="0">
                <a:latin typeface="Segoe UI Variable Text" pitchFamily="2" charset="0"/>
              </a:rPr>
              <a:t>These devices can be used for </a:t>
            </a:r>
            <a:r>
              <a:rPr lang="en-GB" b="1" dirty="0">
                <a:latin typeface="Segoe UI Variable Text" pitchFamily="2" charset="0"/>
              </a:rPr>
              <a:t>business</a:t>
            </a:r>
            <a:r>
              <a:rPr lang="en-GB" dirty="0">
                <a:latin typeface="Segoe UI Variable Text" pitchFamily="2" charset="0"/>
              </a:rPr>
              <a:t> and </a:t>
            </a:r>
            <a:r>
              <a:rPr lang="en-GB" b="1" dirty="0">
                <a:latin typeface="Segoe UI Variable Text" pitchFamily="2" charset="0"/>
              </a:rPr>
              <a:t>personal</a:t>
            </a:r>
            <a:r>
              <a:rPr lang="en-GB" dirty="0">
                <a:latin typeface="Segoe UI Variable Text" pitchFamily="2" charset="0"/>
              </a:rPr>
              <a:t> use. </a:t>
            </a:r>
            <a:endParaRPr lang="en-GB" dirty="0"/>
          </a:p>
        </p:txBody>
      </p:sp>
      <p:sp>
        <p:nvSpPr>
          <p:cNvPr id="10" name="TextBox 9">
            <a:extLst>
              <a:ext uri="{FF2B5EF4-FFF2-40B4-BE49-F238E27FC236}">
                <a16:creationId xmlns:a16="http://schemas.microsoft.com/office/drawing/2014/main" id="{148C5BD5-D0F1-3174-CA50-EE347E86DA3A}"/>
              </a:ext>
            </a:extLst>
          </p:cNvPr>
          <p:cNvSpPr txBox="1"/>
          <p:nvPr/>
        </p:nvSpPr>
        <p:spPr>
          <a:xfrm>
            <a:off x="224790" y="3068904"/>
            <a:ext cx="2518410" cy="707886"/>
          </a:xfrm>
          <a:prstGeom prst="rect">
            <a:avLst/>
          </a:prstGeom>
          <a:noFill/>
        </p:spPr>
        <p:txBody>
          <a:bodyPr wrap="square">
            <a:spAutoFit/>
          </a:bodyPr>
          <a:lstStyle/>
          <a:p>
            <a:r>
              <a:rPr lang="en-GB" sz="2000" b="1" dirty="0">
                <a:latin typeface="Segoe UI Variable Text" pitchFamily="2" charset="0"/>
              </a:rPr>
              <a:t>Types of computing devices</a:t>
            </a:r>
            <a:endParaRPr lang="en-GB" sz="1600" dirty="0"/>
          </a:p>
        </p:txBody>
      </p:sp>
      <p:sp>
        <p:nvSpPr>
          <p:cNvPr id="12" name="TextBox 11">
            <a:extLst>
              <a:ext uri="{FF2B5EF4-FFF2-40B4-BE49-F238E27FC236}">
                <a16:creationId xmlns:a16="http://schemas.microsoft.com/office/drawing/2014/main" id="{81754256-31E4-4E16-9B0F-5F6E8AE00871}"/>
              </a:ext>
            </a:extLst>
          </p:cNvPr>
          <p:cNvSpPr txBox="1"/>
          <p:nvPr/>
        </p:nvSpPr>
        <p:spPr>
          <a:xfrm>
            <a:off x="224790" y="3926452"/>
            <a:ext cx="2369819" cy="1754326"/>
          </a:xfrm>
          <a:prstGeom prst="rect">
            <a:avLst/>
          </a:prstGeom>
          <a:noFill/>
        </p:spPr>
        <p:txBody>
          <a:bodyPr wrap="square">
            <a:spAutoFit/>
          </a:bodyPr>
          <a:lstStyle/>
          <a:p>
            <a:pPr marL="285750" indent="-285750">
              <a:buFont typeface="Arial" panose="020B0604020202020204" pitchFamily="34" charset="0"/>
              <a:buChar char="•"/>
            </a:pPr>
            <a:r>
              <a:rPr lang="en-GB" dirty="0">
                <a:latin typeface="Segoe UI Variable Text" pitchFamily="2" charset="0"/>
              </a:rPr>
              <a:t>Desktop computer</a:t>
            </a:r>
          </a:p>
          <a:p>
            <a:pPr marL="285750" indent="-285750">
              <a:buFont typeface="Arial" panose="020B0604020202020204" pitchFamily="34" charset="0"/>
              <a:buChar char="•"/>
            </a:pPr>
            <a:r>
              <a:rPr lang="en-GB" sz="1800" dirty="0">
                <a:latin typeface="Segoe UI Variable Text" pitchFamily="2" charset="0"/>
              </a:rPr>
              <a:t>Laptop</a:t>
            </a:r>
          </a:p>
          <a:p>
            <a:pPr marL="285750" indent="-285750">
              <a:buFont typeface="Arial" panose="020B0604020202020204" pitchFamily="34" charset="0"/>
              <a:buChar char="•"/>
            </a:pPr>
            <a:r>
              <a:rPr lang="en-GB" sz="1800" dirty="0">
                <a:latin typeface="Segoe UI Variable Text" pitchFamily="2" charset="0"/>
              </a:rPr>
              <a:t>Tablet</a:t>
            </a:r>
          </a:p>
          <a:p>
            <a:pPr marL="285750" indent="-285750">
              <a:buFont typeface="Arial" panose="020B0604020202020204" pitchFamily="34" charset="0"/>
              <a:buChar char="•"/>
            </a:pPr>
            <a:r>
              <a:rPr lang="en-GB" dirty="0">
                <a:latin typeface="Segoe UI Variable Text" pitchFamily="2" charset="0"/>
              </a:rPr>
              <a:t>Smartphone</a:t>
            </a:r>
          </a:p>
          <a:p>
            <a:pPr marL="285750" indent="-285750">
              <a:buFont typeface="Arial" panose="020B0604020202020204" pitchFamily="34" charset="0"/>
              <a:buChar char="•"/>
            </a:pPr>
            <a:r>
              <a:rPr lang="en-GB" sz="1800" dirty="0">
                <a:latin typeface="Segoe UI Variable Text" pitchFamily="2" charset="0"/>
              </a:rPr>
              <a:t>Sm</a:t>
            </a:r>
            <a:r>
              <a:rPr lang="en-GB" dirty="0">
                <a:latin typeface="Segoe UI Variable Text" pitchFamily="2" charset="0"/>
              </a:rPr>
              <a:t>art TV</a:t>
            </a:r>
          </a:p>
          <a:p>
            <a:pPr marL="285750" indent="-285750">
              <a:buFont typeface="Arial" panose="020B0604020202020204" pitchFamily="34" charset="0"/>
              <a:buChar char="•"/>
            </a:pPr>
            <a:r>
              <a:rPr lang="en-GB" sz="1800" dirty="0">
                <a:latin typeface="Segoe UI Variable Text" pitchFamily="2" charset="0"/>
              </a:rPr>
              <a:t>Games console</a:t>
            </a:r>
          </a:p>
        </p:txBody>
      </p:sp>
      <p:sp>
        <p:nvSpPr>
          <p:cNvPr id="13" name="TextBox 12">
            <a:extLst>
              <a:ext uri="{FF2B5EF4-FFF2-40B4-BE49-F238E27FC236}">
                <a16:creationId xmlns:a16="http://schemas.microsoft.com/office/drawing/2014/main" id="{A5DE039E-19CC-7161-D709-ADF5CB965C80}"/>
              </a:ext>
            </a:extLst>
          </p:cNvPr>
          <p:cNvSpPr txBox="1"/>
          <p:nvPr/>
        </p:nvSpPr>
        <p:spPr>
          <a:xfrm>
            <a:off x="3006090" y="3101765"/>
            <a:ext cx="4491983" cy="400110"/>
          </a:xfrm>
          <a:prstGeom prst="rect">
            <a:avLst/>
          </a:prstGeom>
          <a:noFill/>
        </p:spPr>
        <p:txBody>
          <a:bodyPr wrap="square">
            <a:spAutoFit/>
          </a:bodyPr>
          <a:lstStyle/>
          <a:p>
            <a:r>
              <a:rPr lang="en-GB" sz="2000" b="1" dirty="0">
                <a:latin typeface="Segoe UI Variable Text" pitchFamily="2" charset="0"/>
              </a:rPr>
              <a:t>Key features of a computing device</a:t>
            </a:r>
            <a:endParaRPr lang="en-GB" sz="1600" dirty="0"/>
          </a:p>
        </p:txBody>
      </p:sp>
      <p:sp>
        <p:nvSpPr>
          <p:cNvPr id="16" name="TextBox 15">
            <a:extLst>
              <a:ext uri="{FF2B5EF4-FFF2-40B4-BE49-F238E27FC236}">
                <a16:creationId xmlns:a16="http://schemas.microsoft.com/office/drawing/2014/main" id="{C1B363E6-A880-0C23-0FD5-76B74F5F1FF2}"/>
              </a:ext>
            </a:extLst>
          </p:cNvPr>
          <p:cNvSpPr txBox="1"/>
          <p:nvPr/>
        </p:nvSpPr>
        <p:spPr>
          <a:xfrm>
            <a:off x="3006090" y="3524378"/>
            <a:ext cx="4309105" cy="2585323"/>
          </a:xfrm>
          <a:prstGeom prst="rect">
            <a:avLst/>
          </a:prstGeom>
          <a:noFill/>
        </p:spPr>
        <p:txBody>
          <a:bodyPr wrap="square">
            <a:spAutoFit/>
          </a:bodyPr>
          <a:lstStyle/>
          <a:p>
            <a:pPr marL="285750" lvl="0" indent="-285750">
              <a:buFont typeface="Arial" panose="020B0604020202020204" pitchFamily="34" charset="0"/>
              <a:buChar char="•"/>
            </a:pPr>
            <a:r>
              <a:rPr lang="en-GB" sz="1800" b="1" dirty="0">
                <a:latin typeface="Segoe UI Variable Text" pitchFamily="2" charset="0"/>
              </a:rPr>
              <a:t>Input</a:t>
            </a:r>
            <a:r>
              <a:rPr lang="en-GB" sz="1800" dirty="0">
                <a:latin typeface="Segoe UI Variable Text" pitchFamily="2" charset="0"/>
              </a:rPr>
              <a:t>: Accept data via touch, sensors, keyboard, microphone</a:t>
            </a:r>
            <a:r>
              <a:rPr lang="en-GB" dirty="0">
                <a:latin typeface="Segoe UI Variable Text" pitchFamily="2" charset="0"/>
              </a:rPr>
              <a:t>.</a:t>
            </a:r>
          </a:p>
          <a:p>
            <a:pPr marL="285750" lvl="0" indent="-285750">
              <a:buFont typeface="Arial" panose="020B0604020202020204" pitchFamily="34" charset="0"/>
              <a:buChar char="•"/>
            </a:pPr>
            <a:r>
              <a:rPr lang="en-GB" sz="1800" b="1" dirty="0">
                <a:latin typeface="Segoe UI Variable Text" pitchFamily="2" charset="0"/>
              </a:rPr>
              <a:t>Processing</a:t>
            </a:r>
            <a:r>
              <a:rPr lang="en-GB" sz="1800" dirty="0">
                <a:latin typeface="Segoe UI Variable Text" pitchFamily="2" charset="0"/>
              </a:rPr>
              <a:t>: Use a CPU, microcontroller, or processor to compute.</a:t>
            </a:r>
          </a:p>
          <a:p>
            <a:pPr marL="285750" lvl="0" indent="-285750">
              <a:buFont typeface="Arial" panose="020B0604020202020204" pitchFamily="34" charset="0"/>
              <a:buChar char="•"/>
            </a:pPr>
            <a:r>
              <a:rPr lang="en-GB" sz="1800" b="1" dirty="0">
                <a:latin typeface="Segoe UI Variable Text" pitchFamily="2" charset="0"/>
              </a:rPr>
              <a:t>Output</a:t>
            </a:r>
            <a:r>
              <a:rPr lang="en-GB" sz="1800" dirty="0">
                <a:latin typeface="Segoe UI Variable Text" pitchFamily="2" charset="0"/>
              </a:rPr>
              <a:t>: Display results via screens, sounds, lights, motors,.</a:t>
            </a:r>
          </a:p>
          <a:p>
            <a:pPr marL="285750" lvl="0" indent="-285750">
              <a:buFont typeface="Arial" panose="020B0604020202020204" pitchFamily="34" charset="0"/>
              <a:buChar char="•"/>
            </a:pPr>
            <a:r>
              <a:rPr lang="en-GB" sz="1800" b="1" dirty="0">
                <a:latin typeface="Segoe UI Variable Text" pitchFamily="2" charset="0"/>
              </a:rPr>
              <a:t>Storage</a:t>
            </a:r>
            <a:r>
              <a:rPr lang="en-GB" sz="1800" dirty="0">
                <a:latin typeface="Segoe UI Variable Text" pitchFamily="2" charset="0"/>
              </a:rPr>
              <a:t>: Temporarily or permanently hold data (RAM, SSD, etc.).</a:t>
            </a:r>
          </a:p>
        </p:txBody>
      </p:sp>
      <p:cxnSp>
        <p:nvCxnSpPr>
          <p:cNvPr id="19" name="Straight Connector 18">
            <a:extLst>
              <a:ext uri="{FF2B5EF4-FFF2-40B4-BE49-F238E27FC236}">
                <a16:creationId xmlns:a16="http://schemas.microsoft.com/office/drawing/2014/main" id="{4F0B458D-130E-1DBF-E8FA-EE9E6F5EA775}"/>
              </a:ext>
            </a:extLst>
          </p:cNvPr>
          <p:cNvCxnSpPr/>
          <p:nvPr/>
        </p:nvCxnSpPr>
        <p:spPr>
          <a:xfrm>
            <a:off x="2857500" y="3149569"/>
            <a:ext cx="0" cy="296037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67F754F9-16AD-EC73-9A56-4943FC0BDDE4}"/>
              </a:ext>
            </a:extLst>
          </p:cNvPr>
          <p:cNvCxnSpPr>
            <a:cxnSpLocks/>
          </p:cNvCxnSpPr>
          <p:nvPr/>
        </p:nvCxnSpPr>
        <p:spPr>
          <a:xfrm>
            <a:off x="7787640" y="1156284"/>
            <a:ext cx="0" cy="467641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27" name="TextBox 26">
            <a:extLst>
              <a:ext uri="{FF2B5EF4-FFF2-40B4-BE49-F238E27FC236}">
                <a16:creationId xmlns:a16="http://schemas.microsoft.com/office/drawing/2014/main" id="{E750DEB9-F886-2BA3-21EB-75DE01E03D02}"/>
              </a:ext>
            </a:extLst>
          </p:cNvPr>
          <p:cNvSpPr txBox="1"/>
          <p:nvPr/>
        </p:nvSpPr>
        <p:spPr>
          <a:xfrm>
            <a:off x="7837172" y="1156283"/>
            <a:ext cx="3970018" cy="415945"/>
          </a:xfrm>
          <a:prstGeom prst="rect">
            <a:avLst/>
          </a:prstGeom>
          <a:noFill/>
        </p:spPr>
        <p:txBody>
          <a:bodyPr wrap="square">
            <a:spAutoFit/>
          </a:bodyPr>
          <a:lstStyle/>
          <a:p>
            <a:r>
              <a:rPr lang="en-GB" sz="2000" b="1" dirty="0">
                <a:latin typeface="Segoe UI Variable Text" pitchFamily="2" charset="0"/>
              </a:rPr>
              <a:t>Learning in Context*</a:t>
            </a:r>
            <a:endParaRPr lang="en-GB" sz="1600" dirty="0"/>
          </a:p>
        </p:txBody>
      </p:sp>
      <p:sp>
        <p:nvSpPr>
          <p:cNvPr id="29" name="TextBox 28">
            <a:extLst>
              <a:ext uri="{FF2B5EF4-FFF2-40B4-BE49-F238E27FC236}">
                <a16:creationId xmlns:a16="http://schemas.microsoft.com/office/drawing/2014/main" id="{0626CF0A-DA19-4752-617F-9EDCB08D1E7E}"/>
              </a:ext>
            </a:extLst>
          </p:cNvPr>
          <p:cNvSpPr txBox="1"/>
          <p:nvPr/>
        </p:nvSpPr>
        <p:spPr>
          <a:xfrm>
            <a:off x="7901940" y="4078376"/>
            <a:ext cx="4184497" cy="1477328"/>
          </a:xfrm>
          <a:prstGeom prst="rect">
            <a:avLst/>
          </a:prstGeom>
          <a:noFill/>
        </p:spPr>
        <p:txBody>
          <a:bodyPr wrap="square">
            <a:spAutoFit/>
          </a:bodyPr>
          <a:lstStyle/>
          <a:p>
            <a:r>
              <a:rPr lang="en-GB" sz="1800" dirty="0">
                <a:latin typeface="Segoe UI Variable Text" pitchFamily="2" charset="0"/>
              </a:rPr>
              <a:t>A financial analyst at a bank uses a </a:t>
            </a:r>
            <a:r>
              <a:rPr lang="en-GB" sz="1800" b="1" dirty="0">
                <a:latin typeface="Segoe UI Variable Text" pitchFamily="2" charset="0"/>
              </a:rPr>
              <a:t>desktop</a:t>
            </a:r>
            <a:r>
              <a:rPr lang="en-GB" sz="1800" dirty="0">
                <a:latin typeface="Segoe UI Variable Text" pitchFamily="2" charset="0"/>
              </a:rPr>
              <a:t> computer with a powerful processor, large RAM, and dual monitors to run data analysis software such as Microsoft Excel.</a:t>
            </a:r>
          </a:p>
        </p:txBody>
      </p:sp>
      <p:pic>
        <p:nvPicPr>
          <p:cNvPr id="30" name="Picture 29">
            <a:extLst>
              <a:ext uri="{FF2B5EF4-FFF2-40B4-BE49-F238E27FC236}">
                <a16:creationId xmlns:a16="http://schemas.microsoft.com/office/drawing/2014/main" id="{AB4A99EF-22E2-1D7D-8FCA-1C3834D44EA8}"/>
              </a:ext>
            </a:extLst>
          </p:cNvPr>
          <p:cNvPicPr>
            <a:picLocks noChangeAspect="1"/>
          </p:cNvPicPr>
          <p:nvPr/>
        </p:nvPicPr>
        <p:blipFill>
          <a:blip r:embed="rId3"/>
          <a:stretch>
            <a:fillRect/>
          </a:stretch>
        </p:blipFill>
        <p:spPr>
          <a:xfrm>
            <a:off x="7954723" y="1597657"/>
            <a:ext cx="3597757" cy="2399704"/>
          </a:xfrm>
          <a:prstGeom prst="rect">
            <a:avLst/>
          </a:prstGeom>
        </p:spPr>
      </p:pic>
      <p:pic>
        <p:nvPicPr>
          <p:cNvPr id="32" name="Picture 31">
            <a:extLst>
              <a:ext uri="{FF2B5EF4-FFF2-40B4-BE49-F238E27FC236}">
                <a16:creationId xmlns:a16="http://schemas.microsoft.com/office/drawing/2014/main" id="{209DA79C-4504-F609-140A-857A4C34CF0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33" name="Rectangle 32">
            <a:extLst>
              <a:ext uri="{FF2B5EF4-FFF2-40B4-BE49-F238E27FC236}">
                <a16:creationId xmlns:a16="http://schemas.microsoft.com/office/drawing/2014/main" id="{A137E65C-701F-909D-8897-A4723EAB64E4}"/>
              </a:ext>
            </a:extLst>
          </p:cNvPr>
          <p:cNvSpPr/>
          <p:nvPr/>
        </p:nvSpPr>
        <p:spPr>
          <a:xfrm>
            <a:off x="807720" y="6282938"/>
            <a:ext cx="9765026" cy="415945"/>
          </a:xfrm>
          <a:prstGeom prst="rect">
            <a:avLst/>
          </a:prstGeom>
          <a:solidFill>
            <a:schemeClr val="bg1">
              <a:lumMod val="8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dirty="0">
                <a:solidFill>
                  <a:schemeClr val="tx1"/>
                </a:solidFill>
                <a:latin typeface="Segoe UI Variable Text" pitchFamily="2" charset="0"/>
              </a:rPr>
              <a:t>*You need to understand what the most appropriate computing device is for a given scenario.</a:t>
            </a:r>
          </a:p>
        </p:txBody>
      </p:sp>
      <p:pic>
        <p:nvPicPr>
          <p:cNvPr id="35" name="Graphic 34" descr="Warning with solid fill">
            <a:extLst>
              <a:ext uri="{FF2B5EF4-FFF2-40B4-BE49-F238E27FC236}">
                <a16:creationId xmlns:a16="http://schemas.microsoft.com/office/drawing/2014/main" id="{1AC6258D-35BD-06BD-EDDD-94A74BD4D32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24790" y="6282938"/>
            <a:ext cx="400109" cy="400109"/>
          </a:xfrm>
          <a:prstGeom prst="rect">
            <a:avLst/>
          </a:prstGeom>
        </p:spPr>
      </p:pic>
      <p:pic>
        <p:nvPicPr>
          <p:cNvPr id="5" name="Graphic 4" descr="Closed book with solid fill">
            <a:extLst>
              <a:ext uri="{FF2B5EF4-FFF2-40B4-BE49-F238E27FC236}">
                <a16:creationId xmlns:a16="http://schemas.microsoft.com/office/drawing/2014/main" id="{35C3355B-E33E-A85F-86D8-44BB71A196F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626304" y="137355"/>
            <a:ext cx="700576" cy="700576"/>
          </a:xfrm>
          <a:prstGeom prst="rect">
            <a:avLst/>
          </a:prstGeom>
        </p:spPr>
      </p:pic>
      <p:sp>
        <p:nvSpPr>
          <p:cNvPr id="7" name="TextBox 6">
            <a:extLst>
              <a:ext uri="{FF2B5EF4-FFF2-40B4-BE49-F238E27FC236}">
                <a16:creationId xmlns:a16="http://schemas.microsoft.com/office/drawing/2014/main" id="{09DC6E6B-BDCA-4638-74AE-A3663B1BF5AC}"/>
              </a:ext>
            </a:extLst>
          </p:cNvPr>
          <p:cNvSpPr txBox="1"/>
          <p:nvPr/>
        </p:nvSpPr>
        <p:spPr>
          <a:xfrm>
            <a:off x="9326880" y="134273"/>
            <a:ext cx="2480310" cy="646331"/>
          </a:xfrm>
          <a:prstGeom prst="rect">
            <a:avLst/>
          </a:prstGeom>
          <a:noFill/>
        </p:spPr>
        <p:txBody>
          <a:bodyPr wrap="square" rtlCol="0">
            <a:spAutoFit/>
          </a:bodyPr>
          <a:lstStyle/>
          <a:p>
            <a:r>
              <a:rPr lang="en-GB" dirty="0">
                <a:latin typeface="Segoe UI Variable Text" pitchFamily="2" charset="0"/>
              </a:rPr>
              <a:t>Complete </a:t>
            </a:r>
            <a:r>
              <a:rPr lang="en-GB" b="1" dirty="0">
                <a:latin typeface="Segoe UI Variable Text" pitchFamily="2" charset="0"/>
              </a:rPr>
              <a:t>Task 1</a:t>
            </a:r>
            <a:r>
              <a:rPr lang="en-GB" dirty="0">
                <a:latin typeface="Segoe UI Variable Text" pitchFamily="2" charset="0"/>
              </a:rPr>
              <a:t> in the workbook</a:t>
            </a:r>
          </a:p>
        </p:txBody>
      </p:sp>
    </p:spTree>
    <p:extLst>
      <p:ext uri="{BB962C8B-B14F-4D97-AF65-F5344CB8AC3E}">
        <p14:creationId xmlns:p14="http://schemas.microsoft.com/office/powerpoint/2010/main" val="9750391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A0E278-AA03-A922-3291-866645369BC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8C38F07-DA64-BD21-AE47-11A3A00BC316}"/>
              </a:ext>
            </a:extLst>
          </p:cNvPr>
          <p:cNvSpPr txBox="1"/>
          <p:nvPr/>
        </p:nvSpPr>
        <p:spPr>
          <a:xfrm>
            <a:off x="125730" y="134273"/>
            <a:ext cx="467487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Desktop computer</a:t>
            </a:r>
          </a:p>
        </p:txBody>
      </p:sp>
      <p:sp>
        <p:nvSpPr>
          <p:cNvPr id="4" name="Rectangle 3">
            <a:extLst>
              <a:ext uri="{FF2B5EF4-FFF2-40B4-BE49-F238E27FC236}">
                <a16:creationId xmlns:a16="http://schemas.microsoft.com/office/drawing/2014/main" id="{81960D65-DAC8-07C5-733B-31257DDDB14B}"/>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DF7E191E-9046-8186-EA67-32928B06BD2B}"/>
              </a:ext>
            </a:extLst>
          </p:cNvPr>
          <p:cNvSpPr txBox="1"/>
          <p:nvPr/>
        </p:nvSpPr>
        <p:spPr>
          <a:xfrm>
            <a:off x="224790" y="1156284"/>
            <a:ext cx="5871210" cy="1754326"/>
          </a:xfrm>
          <a:prstGeom prst="rect">
            <a:avLst/>
          </a:prstGeom>
          <a:noFill/>
        </p:spPr>
        <p:txBody>
          <a:bodyPr wrap="square">
            <a:spAutoFit/>
          </a:bodyPr>
          <a:lstStyle/>
          <a:p>
            <a:r>
              <a:rPr lang="en-GB" sz="2400" b="1" dirty="0">
                <a:latin typeface="Segoe UI Variable Text" pitchFamily="2" charset="0"/>
              </a:rPr>
              <a:t>What is the function of a desktop computer?</a:t>
            </a:r>
          </a:p>
          <a:p>
            <a:endParaRPr lang="en-GB" sz="2400" b="1" dirty="0">
              <a:latin typeface="Segoe UI Variable Text" pitchFamily="2" charset="0"/>
            </a:endParaRPr>
          </a:p>
          <a:p>
            <a:r>
              <a:rPr lang="en-GB" dirty="0">
                <a:latin typeface="Segoe UI Variable Text" pitchFamily="2" charset="0"/>
              </a:rPr>
              <a:t>A powerful, fixed computer designed for long periods of use and high-performance tasks.</a:t>
            </a:r>
          </a:p>
        </p:txBody>
      </p:sp>
      <p:pic>
        <p:nvPicPr>
          <p:cNvPr id="32" name="Picture 31">
            <a:extLst>
              <a:ext uri="{FF2B5EF4-FFF2-40B4-BE49-F238E27FC236}">
                <a16:creationId xmlns:a16="http://schemas.microsoft.com/office/drawing/2014/main" id="{9D0E965B-20CB-5472-7D0F-AB089B0BEC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33" name="Rectangle 32">
            <a:extLst>
              <a:ext uri="{FF2B5EF4-FFF2-40B4-BE49-F238E27FC236}">
                <a16:creationId xmlns:a16="http://schemas.microsoft.com/office/drawing/2014/main" id="{70C5D9DA-A5A5-E5C4-1D87-39E350BE5A5C}"/>
              </a:ext>
            </a:extLst>
          </p:cNvPr>
          <p:cNvSpPr/>
          <p:nvPr/>
        </p:nvSpPr>
        <p:spPr>
          <a:xfrm>
            <a:off x="807720" y="6282938"/>
            <a:ext cx="9765026" cy="415945"/>
          </a:xfrm>
          <a:prstGeom prst="rect">
            <a:avLst/>
          </a:prstGeom>
          <a:solidFill>
            <a:schemeClr val="bg1">
              <a:lumMod val="8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dirty="0">
                <a:solidFill>
                  <a:schemeClr val="tx1"/>
                </a:solidFill>
                <a:latin typeface="Segoe UI Variable Text" pitchFamily="2" charset="0"/>
              </a:rPr>
              <a:t>*You need to understand what the most appropriate computing device is for a given scenario.</a:t>
            </a:r>
          </a:p>
        </p:txBody>
      </p:sp>
      <p:pic>
        <p:nvPicPr>
          <p:cNvPr id="35" name="Graphic 34" descr="Warning with solid fill">
            <a:extLst>
              <a:ext uri="{FF2B5EF4-FFF2-40B4-BE49-F238E27FC236}">
                <a16:creationId xmlns:a16="http://schemas.microsoft.com/office/drawing/2014/main" id="{28AA0111-DCB2-8856-947A-92838F0C0B3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24790" y="6282938"/>
            <a:ext cx="400109" cy="400109"/>
          </a:xfrm>
          <a:prstGeom prst="rect">
            <a:avLst/>
          </a:prstGeom>
        </p:spPr>
      </p:pic>
      <p:pic>
        <p:nvPicPr>
          <p:cNvPr id="5" name="Graphic 4" descr="Closed book with solid fill">
            <a:extLst>
              <a:ext uri="{FF2B5EF4-FFF2-40B4-BE49-F238E27FC236}">
                <a16:creationId xmlns:a16="http://schemas.microsoft.com/office/drawing/2014/main" id="{7372C424-9AE0-8F46-D732-55B7BEA0836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626304" y="137355"/>
            <a:ext cx="700576" cy="700576"/>
          </a:xfrm>
          <a:prstGeom prst="rect">
            <a:avLst/>
          </a:prstGeom>
        </p:spPr>
      </p:pic>
      <p:sp>
        <p:nvSpPr>
          <p:cNvPr id="7" name="TextBox 6">
            <a:extLst>
              <a:ext uri="{FF2B5EF4-FFF2-40B4-BE49-F238E27FC236}">
                <a16:creationId xmlns:a16="http://schemas.microsoft.com/office/drawing/2014/main" id="{A114B279-E57D-DD1E-8FB3-CBF0E54EEC69}"/>
              </a:ext>
            </a:extLst>
          </p:cNvPr>
          <p:cNvSpPr txBox="1"/>
          <p:nvPr/>
        </p:nvSpPr>
        <p:spPr>
          <a:xfrm>
            <a:off x="9326880" y="134273"/>
            <a:ext cx="2480310" cy="646331"/>
          </a:xfrm>
          <a:prstGeom prst="rect">
            <a:avLst/>
          </a:prstGeom>
          <a:noFill/>
        </p:spPr>
        <p:txBody>
          <a:bodyPr wrap="square" rtlCol="0">
            <a:spAutoFit/>
          </a:bodyPr>
          <a:lstStyle/>
          <a:p>
            <a:r>
              <a:rPr lang="en-GB" dirty="0">
                <a:latin typeface="Segoe UI Variable Text" pitchFamily="2" charset="0"/>
              </a:rPr>
              <a:t>Complete </a:t>
            </a:r>
            <a:r>
              <a:rPr lang="en-GB" b="1" dirty="0">
                <a:latin typeface="Segoe UI Variable Text" pitchFamily="2" charset="0"/>
              </a:rPr>
              <a:t>Task 1</a:t>
            </a:r>
            <a:r>
              <a:rPr lang="en-GB" dirty="0">
                <a:latin typeface="Segoe UI Variable Text" pitchFamily="2" charset="0"/>
              </a:rPr>
              <a:t> in the workbook</a:t>
            </a:r>
          </a:p>
        </p:txBody>
      </p:sp>
      <p:pic>
        <p:nvPicPr>
          <p:cNvPr id="8" name="Picture 7">
            <a:extLst>
              <a:ext uri="{FF2B5EF4-FFF2-40B4-BE49-F238E27FC236}">
                <a16:creationId xmlns:a16="http://schemas.microsoft.com/office/drawing/2014/main" id="{4D8EA4DD-0ECF-6EF5-34A4-CA1D480A1E16}"/>
              </a:ext>
            </a:extLst>
          </p:cNvPr>
          <p:cNvPicPr>
            <a:picLocks noChangeAspect="1"/>
          </p:cNvPicPr>
          <p:nvPr/>
        </p:nvPicPr>
        <p:blipFill>
          <a:blip r:embed="rId8"/>
          <a:stretch>
            <a:fillRect/>
          </a:stretch>
        </p:blipFill>
        <p:spPr>
          <a:xfrm>
            <a:off x="6663690" y="1901380"/>
            <a:ext cx="5143500" cy="3429000"/>
          </a:xfrm>
          <a:prstGeom prst="rect">
            <a:avLst/>
          </a:prstGeom>
        </p:spPr>
      </p:pic>
      <p:graphicFrame>
        <p:nvGraphicFramePr>
          <p:cNvPr id="9" name="Table 8">
            <a:extLst>
              <a:ext uri="{FF2B5EF4-FFF2-40B4-BE49-F238E27FC236}">
                <a16:creationId xmlns:a16="http://schemas.microsoft.com/office/drawing/2014/main" id="{7E98F3E5-DD6C-7585-5BF2-5D075B58AAA3}"/>
              </a:ext>
            </a:extLst>
          </p:cNvPr>
          <p:cNvGraphicFramePr>
            <a:graphicFrameLocks noGrp="1"/>
          </p:cNvGraphicFramePr>
          <p:nvPr>
            <p:extLst>
              <p:ext uri="{D42A27DB-BD31-4B8C-83A1-F6EECF244321}">
                <p14:modId xmlns:p14="http://schemas.microsoft.com/office/powerpoint/2010/main" val="4001339800"/>
              </p:ext>
            </p:extLst>
          </p:nvPr>
        </p:nvGraphicFramePr>
        <p:xfrm>
          <a:off x="331470" y="3711882"/>
          <a:ext cx="5764530" cy="1828800"/>
        </p:xfrm>
        <a:graphic>
          <a:graphicData uri="http://schemas.openxmlformats.org/drawingml/2006/table">
            <a:tbl>
              <a:tblPr firstRow="1" bandRow="1">
                <a:tableStyleId>{5940675A-B579-460E-94D1-54222C63F5DA}</a:tableStyleId>
              </a:tblPr>
              <a:tblGrid>
                <a:gridCol w="2046202">
                  <a:extLst>
                    <a:ext uri="{9D8B030D-6E8A-4147-A177-3AD203B41FA5}">
                      <a16:colId xmlns:a16="http://schemas.microsoft.com/office/drawing/2014/main" val="130802380"/>
                    </a:ext>
                  </a:extLst>
                </a:gridCol>
                <a:gridCol w="3718328">
                  <a:extLst>
                    <a:ext uri="{9D8B030D-6E8A-4147-A177-3AD203B41FA5}">
                      <a16:colId xmlns:a16="http://schemas.microsoft.com/office/drawing/2014/main" val="590348718"/>
                    </a:ext>
                  </a:extLst>
                </a:gridCol>
              </a:tblGrid>
              <a:tr h="370840">
                <a:tc>
                  <a:txBody>
                    <a:bodyPr/>
                    <a:lstStyle/>
                    <a:p>
                      <a:r>
                        <a:rPr lang="en-GB" dirty="0">
                          <a:solidFill>
                            <a:schemeClr val="bg1"/>
                          </a:solidFill>
                          <a:latin typeface="Segoe UI Variable Text" pitchFamily="2" charset="0"/>
                        </a:rPr>
                        <a:t>Personal use</a:t>
                      </a:r>
                    </a:p>
                  </a:txBody>
                  <a:tcPr>
                    <a:solidFill>
                      <a:schemeClr val="tx1"/>
                    </a:solidFill>
                  </a:tcPr>
                </a:tc>
                <a:tc>
                  <a:txBody>
                    <a:bodyPr/>
                    <a:lstStyle/>
                    <a:p>
                      <a:r>
                        <a:rPr lang="en-GB" dirty="0">
                          <a:latin typeface="Segoe UI Variable Text" pitchFamily="2" charset="0"/>
                        </a:rPr>
                        <a:t>Gaming, homework, photo/video editing, web browsing.</a:t>
                      </a:r>
                    </a:p>
                    <a:p>
                      <a:endParaRPr lang="en-GB" dirty="0">
                        <a:latin typeface="Segoe UI Variable Text" pitchFamily="2" charset="0"/>
                      </a:endParaRPr>
                    </a:p>
                  </a:txBody>
                  <a:tcPr/>
                </a:tc>
                <a:extLst>
                  <a:ext uri="{0D108BD9-81ED-4DB2-BD59-A6C34878D82A}">
                    <a16:rowId xmlns:a16="http://schemas.microsoft.com/office/drawing/2014/main" val="376752308"/>
                  </a:ext>
                </a:extLst>
              </a:tr>
              <a:tr h="370840">
                <a:tc>
                  <a:txBody>
                    <a:bodyPr/>
                    <a:lstStyle/>
                    <a:p>
                      <a:r>
                        <a:rPr lang="en-GB" dirty="0">
                          <a:solidFill>
                            <a:schemeClr val="bg1"/>
                          </a:solidFill>
                          <a:latin typeface="Segoe UI Variable Text" pitchFamily="2" charset="0"/>
                        </a:rPr>
                        <a:t>Business use</a:t>
                      </a:r>
                    </a:p>
                  </a:txBody>
                  <a:tcPr>
                    <a:solidFill>
                      <a:schemeClr val="tx1"/>
                    </a:solidFill>
                  </a:tcPr>
                </a:tc>
                <a:tc>
                  <a:txBody>
                    <a:bodyPr/>
                    <a:lstStyle/>
                    <a:p>
                      <a:r>
                        <a:rPr lang="en-GB" dirty="0">
                          <a:latin typeface="Segoe UI Variable Text" pitchFamily="2" charset="0"/>
                        </a:rPr>
                        <a:t>Office work, data analysis, software development, graphic design.</a:t>
                      </a:r>
                    </a:p>
                    <a:p>
                      <a:endParaRPr lang="en-GB" dirty="0">
                        <a:latin typeface="Segoe UI Variable Text" pitchFamily="2" charset="0"/>
                      </a:endParaRPr>
                    </a:p>
                  </a:txBody>
                  <a:tcPr/>
                </a:tc>
                <a:extLst>
                  <a:ext uri="{0D108BD9-81ED-4DB2-BD59-A6C34878D82A}">
                    <a16:rowId xmlns:a16="http://schemas.microsoft.com/office/drawing/2014/main" val="2225495485"/>
                  </a:ext>
                </a:extLst>
              </a:tr>
            </a:tbl>
          </a:graphicData>
        </a:graphic>
      </p:graphicFrame>
      <p:sp>
        <p:nvSpPr>
          <p:cNvPr id="11" name="TextBox 10">
            <a:extLst>
              <a:ext uri="{FF2B5EF4-FFF2-40B4-BE49-F238E27FC236}">
                <a16:creationId xmlns:a16="http://schemas.microsoft.com/office/drawing/2014/main" id="{0C7D091E-C712-A71D-DF5A-7EFA0C7C16C9}"/>
              </a:ext>
            </a:extLst>
          </p:cNvPr>
          <p:cNvSpPr txBox="1"/>
          <p:nvPr/>
        </p:nvSpPr>
        <p:spPr>
          <a:xfrm>
            <a:off x="224790" y="3068904"/>
            <a:ext cx="5764530" cy="400110"/>
          </a:xfrm>
          <a:prstGeom prst="rect">
            <a:avLst/>
          </a:prstGeom>
          <a:noFill/>
        </p:spPr>
        <p:txBody>
          <a:bodyPr wrap="square">
            <a:spAutoFit/>
          </a:bodyPr>
          <a:lstStyle/>
          <a:p>
            <a:r>
              <a:rPr lang="en-GB" sz="2000" b="1" dirty="0">
                <a:latin typeface="Segoe UI Variable Text" pitchFamily="2" charset="0"/>
              </a:rPr>
              <a:t>Business and personal use</a:t>
            </a:r>
            <a:endParaRPr lang="en-GB" sz="1600" dirty="0"/>
          </a:p>
        </p:txBody>
      </p:sp>
      <p:cxnSp>
        <p:nvCxnSpPr>
          <p:cNvPr id="14" name="Straight Connector 13">
            <a:extLst>
              <a:ext uri="{FF2B5EF4-FFF2-40B4-BE49-F238E27FC236}">
                <a16:creationId xmlns:a16="http://schemas.microsoft.com/office/drawing/2014/main" id="{F2A8A1DB-61F0-5AC0-02C9-7B6DB17C36E2}"/>
              </a:ext>
            </a:extLst>
          </p:cNvPr>
          <p:cNvCxnSpPr>
            <a:cxnSpLocks/>
          </p:cNvCxnSpPr>
          <p:nvPr/>
        </p:nvCxnSpPr>
        <p:spPr>
          <a:xfrm>
            <a:off x="6461760" y="1293444"/>
            <a:ext cx="0" cy="467641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37809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CB99EE-8F6C-BA1F-FCC7-2C5D5E6AA57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8584F9FF-D4BE-B78F-B02F-196F23BC5DFA}"/>
              </a:ext>
            </a:extLst>
          </p:cNvPr>
          <p:cNvSpPr txBox="1"/>
          <p:nvPr/>
        </p:nvSpPr>
        <p:spPr>
          <a:xfrm>
            <a:off x="125730" y="134273"/>
            <a:ext cx="467487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Laptop computer</a:t>
            </a:r>
          </a:p>
        </p:txBody>
      </p:sp>
      <p:sp>
        <p:nvSpPr>
          <p:cNvPr id="4" name="Rectangle 3">
            <a:extLst>
              <a:ext uri="{FF2B5EF4-FFF2-40B4-BE49-F238E27FC236}">
                <a16:creationId xmlns:a16="http://schemas.microsoft.com/office/drawing/2014/main" id="{8E9244E1-8D53-18F2-88DD-BAC274412CC6}"/>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E60CCF7A-DEE2-90C4-84E7-186E71FC491E}"/>
              </a:ext>
            </a:extLst>
          </p:cNvPr>
          <p:cNvSpPr txBox="1"/>
          <p:nvPr/>
        </p:nvSpPr>
        <p:spPr>
          <a:xfrm>
            <a:off x="224790" y="1156284"/>
            <a:ext cx="5871210" cy="1754326"/>
          </a:xfrm>
          <a:prstGeom prst="rect">
            <a:avLst/>
          </a:prstGeom>
          <a:noFill/>
        </p:spPr>
        <p:txBody>
          <a:bodyPr wrap="square">
            <a:spAutoFit/>
          </a:bodyPr>
          <a:lstStyle/>
          <a:p>
            <a:r>
              <a:rPr lang="en-GB" sz="2400" b="1" dirty="0">
                <a:latin typeface="Segoe UI Variable Text" pitchFamily="2" charset="0"/>
              </a:rPr>
              <a:t>What is the function of a laptop computer?</a:t>
            </a:r>
          </a:p>
          <a:p>
            <a:endParaRPr lang="en-GB" sz="2400" b="1" dirty="0">
              <a:latin typeface="Segoe UI Variable Text" pitchFamily="2" charset="0"/>
            </a:endParaRPr>
          </a:p>
          <a:p>
            <a:r>
              <a:rPr lang="en-GB" dirty="0">
                <a:latin typeface="Segoe UI Variable Text" pitchFamily="2" charset="0"/>
              </a:rPr>
              <a:t>A portable computer that offers similar functionality to a desktop.</a:t>
            </a:r>
          </a:p>
        </p:txBody>
      </p:sp>
      <p:pic>
        <p:nvPicPr>
          <p:cNvPr id="32" name="Picture 31">
            <a:extLst>
              <a:ext uri="{FF2B5EF4-FFF2-40B4-BE49-F238E27FC236}">
                <a16:creationId xmlns:a16="http://schemas.microsoft.com/office/drawing/2014/main" id="{7D4E430E-56E7-C8A7-49D7-C8D15F4C57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33" name="Rectangle 32">
            <a:extLst>
              <a:ext uri="{FF2B5EF4-FFF2-40B4-BE49-F238E27FC236}">
                <a16:creationId xmlns:a16="http://schemas.microsoft.com/office/drawing/2014/main" id="{8B3E5A24-444F-8DC1-CDE3-B2A1CAC3A49C}"/>
              </a:ext>
            </a:extLst>
          </p:cNvPr>
          <p:cNvSpPr/>
          <p:nvPr/>
        </p:nvSpPr>
        <p:spPr>
          <a:xfrm>
            <a:off x="807720" y="6282938"/>
            <a:ext cx="9765026" cy="415945"/>
          </a:xfrm>
          <a:prstGeom prst="rect">
            <a:avLst/>
          </a:prstGeom>
          <a:solidFill>
            <a:schemeClr val="bg1">
              <a:lumMod val="8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dirty="0">
                <a:solidFill>
                  <a:schemeClr val="tx1"/>
                </a:solidFill>
                <a:latin typeface="Segoe UI Variable Text" pitchFamily="2" charset="0"/>
              </a:rPr>
              <a:t>*You need to understand what the most appropriate computing device is for a given scenario.</a:t>
            </a:r>
          </a:p>
        </p:txBody>
      </p:sp>
      <p:pic>
        <p:nvPicPr>
          <p:cNvPr id="35" name="Graphic 34" descr="Warning with solid fill">
            <a:extLst>
              <a:ext uri="{FF2B5EF4-FFF2-40B4-BE49-F238E27FC236}">
                <a16:creationId xmlns:a16="http://schemas.microsoft.com/office/drawing/2014/main" id="{179C46C4-AC17-A3BF-BF04-8D8310BDB6C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24790" y="6282938"/>
            <a:ext cx="400109" cy="400109"/>
          </a:xfrm>
          <a:prstGeom prst="rect">
            <a:avLst/>
          </a:prstGeom>
        </p:spPr>
      </p:pic>
      <p:pic>
        <p:nvPicPr>
          <p:cNvPr id="5" name="Graphic 4" descr="Closed book with solid fill">
            <a:extLst>
              <a:ext uri="{FF2B5EF4-FFF2-40B4-BE49-F238E27FC236}">
                <a16:creationId xmlns:a16="http://schemas.microsoft.com/office/drawing/2014/main" id="{0947C4D1-BC1D-BEEA-A4EC-26D6CD4E445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626304" y="137355"/>
            <a:ext cx="700576" cy="700576"/>
          </a:xfrm>
          <a:prstGeom prst="rect">
            <a:avLst/>
          </a:prstGeom>
        </p:spPr>
      </p:pic>
      <p:sp>
        <p:nvSpPr>
          <p:cNvPr id="7" name="TextBox 6">
            <a:extLst>
              <a:ext uri="{FF2B5EF4-FFF2-40B4-BE49-F238E27FC236}">
                <a16:creationId xmlns:a16="http://schemas.microsoft.com/office/drawing/2014/main" id="{AABFB5B5-FD1B-A816-ABA7-D8F6B6781D67}"/>
              </a:ext>
            </a:extLst>
          </p:cNvPr>
          <p:cNvSpPr txBox="1"/>
          <p:nvPr/>
        </p:nvSpPr>
        <p:spPr>
          <a:xfrm>
            <a:off x="9326880" y="134273"/>
            <a:ext cx="2480310" cy="646331"/>
          </a:xfrm>
          <a:prstGeom prst="rect">
            <a:avLst/>
          </a:prstGeom>
          <a:noFill/>
        </p:spPr>
        <p:txBody>
          <a:bodyPr wrap="square" rtlCol="0">
            <a:spAutoFit/>
          </a:bodyPr>
          <a:lstStyle/>
          <a:p>
            <a:r>
              <a:rPr lang="en-GB" dirty="0">
                <a:latin typeface="Segoe UI Variable Text" pitchFamily="2" charset="0"/>
              </a:rPr>
              <a:t>Complete </a:t>
            </a:r>
            <a:r>
              <a:rPr lang="en-GB" b="1" dirty="0">
                <a:latin typeface="Segoe UI Variable Text" pitchFamily="2" charset="0"/>
              </a:rPr>
              <a:t>Task 1</a:t>
            </a:r>
            <a:r>
              <a:rPr lang="en-GB" dirty="0">
                <a:latin typeface="Segoe UI Variable Text" pitchFamily="2" charset="0"/>
              </a:rPr>
              <a:t> in the workbook</a:t>
            </a:r>
          </a:p>
        </p:txBody>
      </p:sp>
      <p:graphicFrame>
        <p:nvGraphicFramePr>
          <p:cNvPr id="9" name="Table 8">
            <a:extLst>
              <a:ext uri="{FF2B5EF4-FFF2-40B4-BE49-F238E27FC236}">
                <a16:creationId xmlns:a16="http://schemas.microsoft.com/office/drawing/2014/main" id="{32BA4354-21F0-C635-36D9-A6952ED1744B}"/>
              </a:ext>
            </a:extLst>
          </p:cNvPr>
          <p:cNvGraphicFramePr>
            <a:graphicFrameLocks noGrp="1"/>
          </p:cNvGraphicFramePr>
          <p:nvPr>
            <p:extLst>
              <p:ext uri="{D42A27DB-BD31-4B8C-83A1-F6EECF244321}">
                <p14:modId xmlns:p14="http://schemas.microsoft.com/office/powerpoint/2010/main" val="1558571220"/>
              </p:ext>
            </p:extLst>
          </p:nvPr>
        </p:nvGraphicFramePr>
        <p:xfrm>
          <a:off x="331470" y="3711882"/>
          <a:ext cx="5764530" cy="1828800"/>
        </p:xfrm>
        <a:graphic>
          <a:graphicData uri="http://schemas.openxmlformats.org/drawingml/2006/table">
            <a:tbl>
              <a:tblPr firstRow="1" bandRow="1">
                <a:tableStyleId>{5940675A-B579-460E-94D1-54222C63F5DA}</a:tableStyleId>
              </a:tblPr>
              <a:tblGrid>
                <a:gridCol w="2046202">
                  <a:extLst>
                    <a:ext uri="{9D8B030D-6E8A-4147-A177-3AD203B41FA5}">
                      <a16:colId xmlns:a16="http://schemas.microsoft.com/office/drawing/2014/main" val="130802380"/>
                    </a:ext>
                  </a:extLst>
                </a:gridCol>
                <a:gridCol w="3718328">
                  <a:extLst>
                    <a:ext uri="{9D8B030D-6E8A-4147-A177-3AD203B41FA5}">
                      <a16:colId xmlns:a16="http://schemas.microsoft.com/office/drawing/2014/main" val="590348718"/>
                    </a:ext>
                  </a:extLst>
                </a:gridCol>
              </a:tblGrid>
              <a:tr h="370840">
                <a:tc>
                  <a:txBody>
                    <a:bodyPr/>
                    <a:lstStyle/>
                    <a:p>
                      <a:r>
                        <a:rPr lang="en-GB" dirty="0">
                          <a:solidFill>
                            <a:schemeClr val="bg1"/>
                          </a:solidFill>
                          <a:latin typeface="Segoe UI Variable Text" pitchFamily="2" charset="0"/>
                        </a:rPr>
                        <a:t>Personal use</a:t>
                      </a:r>
                    </a:p>
                  </a:txBody>
                  <a:tcPr>
                    <a:solidFill>
                      <a:schemeClr val="tx1"/>
                    </a:solidFill>
                  </a:tcPr>
                </a:tc>
                <a:tc>
                  <a:txBody>
                    <a:bodyPr/>
                    <a:lstStyle/>
                    <a:p>
                      <a:r>
                        <a:rPr lang="en-GB" dirty="0">
                          <a:latin typeface="Segoe UI Variable Text" pitchFamily="2" charset="0"/>
                        </a:rPr>
                        <a:t>Studying, streaming, gaming, everyday tasks on the go.</a:t>
                      </a:r>
                    </a:p>
                    <a:p>
                      <a:endParaRPr lang="en-GB" dirty="0">
                        <a:latin typeface="Segoe UI Variable Text" pitchFamily="2" charset="0"/>
                      </a:endParaRPr>
                    </a:p>
                  </a:txBody>
                  <a:tcPr/>
                </a:tc>
                <a:extLst>
                  <a:ext uri="{0D108BD9-81ED-4DB2-BD59-A6C34878D82A}">
                    <a16:rowId xmlns:a16="http://schemas.microsoft.com/office/drawing/2014/main" val="376752308"/>
                  </a:ext>
                </a:extLst>
              </a:tr>
              <a:tr h="370840">
                <a:tc>
                  <a:txBody>
                    <a:bodyPr/>
                    <a:lstStyle/>
                    <a:p>
                      <a:r>
                        <a:rPr lang="en-GB" dirty="0">
                          <a:solidFill>
                            <a:schemeClr val="bg1"/>
                          </a:solidFill>
                          <a:latin typeface="Segoe UI Variable Text" pitchFamily="2" charset="0"/>
                        </a:rPr>
                        <a:t>Business use</a:t>
                      </a:r>
                    </a:p>
                  </a:txBody>
                  <a:tcPr>
                    <a:solidFill>
                      <a:schemeClr val="tx1"/>
                    </a:solidFill>
                  </a:tcPr>
                </a:tc>
                <a:tc>
                  <a:txBody>
                    <a:bodyPr/>
                    <a:lstStyle/>
                    <a:p>
                      <a:r>
                        <a:rPr lang="en-GB" dirty="0">
                          <a:latin typeface="Segoe UI Variable Text" pitchFamily="2" charset="0"/>
                        </a:rPr>
                        <a:t>Remote working, presentations, email, mobile productivity.</a:t>
                      </a:r>
                    </a:p>
                    <a:p>
                      <a:endParaRPr lang="en-GB" dirty="0">
                        <a:latin typeface="Segoe UI Variable Text" pitchFamily="2" charset="0"/>
                      </a:endParaRPr>
                    </a:p>
                  </a:txBody>
                  <a:tcPr/>
                </a:tc>
                <a:extLst>
                  <a:ext uri="{0D108BD9-81ED-4DB2-BD59-A6C34878D82A}">
                    <a16:rowId xmlns:a16="http://schemas.microsoft.com/office/drawing/2014/main" val="2225495485"/>
                  </a:ext>
                </a:extLst>
              </a:tr>
            </a:tbl>
          </a:graphicData>
        </a:graphic>
      </p:graphicFrame>
      <p:sp>
        <p:nvSpPr>
          <p:cNvPr id="11" name="TextBox 10">
            <a:extLst>
              <a:ext uri="{FF2B5EF4-FFF2-40B4-BE49-F238E27FC236}">
                <a16:creationId xmlns:a16="http://schemas.microsoft.com/office/drawing/2014/main" id="{7BFDC4CB-D187-C581-E68D-43B7B4F8F4A5}"/>
              </a:ext>
            </a:extLst>
          </p:cNvPr>
          <p:cNvSpPr txBox="1"/>
          <p:nvPr/>
        </p:nvSpPr>
        <p:spPr>
          <a:xfrm>
            <a:off x="224790" y="3068904"/>
            <a:ext cx="5764530" cy="400110"/>
          </a:xfrm>
          <a:prstGeom prst="rect">
            <a:avLst/>
          </a:prstGeom>
          <a:noFill/>
        </p:spPr>
        <p:txBody>
          <a:bodyPr wrap="square">
            <a:spAutoFit/>
          </a:bodyPr>
          <a:lstStyle/>
          <a:p>
            <a:r>
              <a:rPr lang="en-GB" sz="2000" b="1" dirty="0">
                <a:latin typeface="Segoe UI Variable Text" pitchFamily="2" charset="0"/>
              </a:rPr>
              <a:t>Business and personal use</a:t>
            </a:r>
            <a:endParaRPr lang="en-GB" sz="1600" dirty="0"/>
          </a:p>
        </p:txBody>
      </p:sp>
      <p:cxnSp>
        <p:nvCxnSpPr>
          <p:cNvPr id="14" name="Straight Connector 13">
            <a:extLst>
              <a:ext uri="{FF2B5EF4-FFF2-40B4-BE49-F238E27FC236}">
                <a16:creationId xmlns:a16="http://schemas.microsoft.com/office/drawing/2014/main" id="{462045EF-5167-B08F-2903-1E6B075ADC2F}"/>
              </a:ext>
            </a:extLst>
          </p:cNvPr>
          <p:cNvCxnSpPr>
            <a:cxnSpLocks/>
          </p:cNvCxnSpPr>
          <p:nvPr/>
        </p:nvCxnSpPr>
        <p:spPr>
          <a:xfrm>
            <a:off x="6461760" y="1293444"/>
            <a:ext cx="0" cy="467641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2" name="Picture 1">
            <a:extLst>
              <a:ext uri="{FF2B5EF4-FFF2-40B4-BE49-F238E27FC236}">
                <a16:creationId xmlns:a16="http://schemas.microsoft.com/office/drawing/2014/main" id="{46BDF1D1-9881-8967-139F-CA75E3C4B7E9}"/>
              </a:ext>
            </a:extLst>
          </p:cNvPr>
          <p:cNvPicPr>
            <a:picLocks noChangeAspect="1"/>
          </p:cNvPicPr>
          <p:nvPr/>
        </p:nvPicPr>
        <p:blipFill>
          <a:blip r:embed="rId8"/>
          <a:stretch>
            <a:fillRect/>
          </a:stretch>
        </p:blipFill>
        <p:spPr>
          <a:xfrm>
            <a:off x="6827520" y="1778549"/>
            <a:ext cx="4979669" cy="3319779"/>
          </a:xfrm>
          <a:prstGeom prst="rect">
            <a:avLst/>
          </a:prstGeom>
        </p:spPr>
      </p:pic>
    </p:spTree>
    <p:extLst>
      <p:ext uri="{BB962C8B-B14F-4D97-AF65-F5344CB8AC3E}">
        <p14:creationId xmlns:p14="http://schemas.microsoft.com/office/powerpoint/2010/main" val="26454451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1AF9D7-10E3-97FA-7FB0-4DDD6799A91B}"/>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8920F01A-BA3D-FFD3-3955-555FDE31CAD0}"/>
              </a:ext>
            </a:extLst>
          </p:cNvPr>
          <p:cNvSpPr txBox="1"/>
          <p:nvPr/>
        </p:nvSpPr>
        <p:spPr>
          <a:xfrm>
            <a:off x="125730" y="134273"/>
            <a:ext cx="467487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Smartphone</a:t>
            </a:r>
          </a:p>
        </p:txBody>
      </p:sp>
      <p:sp>
        <p:nvSpPr>
          <p:cNvPr id="4" name="Rectangle 3">
            <a:extLst>
              <a:ext uri="{FF2B5EF4-FFF2-40B4-BE49-F238E27FC236}">
                <a16:creationId xmlns:a16="http://schemas.microsoft.com/office/drawing/2014/main" id="{55309520-873E-7D80-C97C-2E1A0AA09AA7}"/>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6B29C94F-112F-EB16-34C2-12D3E6C66E35}"/>
              </a:ext>
            </a:extLst>
          </p:cNvPr>
          <p:cNvSpPr txBox="1"/>
          <p:nvPr/>
        </p:nvSpPr>
        <p:spPr>
          <a:xfrm>
            <a:off x="224790" y="1156284"/>
            <a:ext cx="5871210" cy="1384995"/>
          </a:xfrm>
          <a:prstGeom prst="rect">
            <a:avLst/>
          </a:prstGeom>
          <a:noFill/>
        </p:spPr>
        <p:txBody>
          <a:bodyPr wrap="square">
            <a:spAutoFit/>
          </a:bodyPr>
          <a:lstStyle/>
          <a:p>
            <a:r>
              <a:rPr lang="en-GB" sz="2400" b="1" dirty="0">
                <a:latin typeface="Segoe UI Variable Text" pitchFamily="2" charset="0"/>
              </a:rPr>
              <a:t>What is the function of a smartphone?</a:t>
            </a:r>
          </a:p>
          <a:p>
            <a:endParaRPr lang="en-GB" sz="2400" b="1" dirty="0">
              <a:latin typeface="Segoe UI Variable Text" pitchFamily="2" charset="0"/>
            </a:endParaRPr>
          </a:p>
          <a:p>
            <a:r>
              <a:rPr lang="en-GB" dirty="0">
                <a:latin typeface="Segoe UI Variable Text" pitchFamily="2" charset="0"/>
              </a:rPr>
              <a:t>A handheld device combining communication, computing, and internet access.</a:t>
            </a:r>
          </a:p>
        </p:txBody>
      </p:sp>
      <p:pic>
        <p:nvPicPr>
          <p:cNvPr id="32" name="Picture 31">
            <a:extLst>
              <a:ext uri="{FF2B5EF4-FFF2-40B4-BE49-F238E27FC236}">
                <a16:creationId xmlns:a16="http://schemas.microsoft.com/office/drawing/2014/main" id="{A8394307-DF19-0CF2-56E9-444A02D36B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33" name="Rectangle 32">
            <a:extLst>
              <a:ext uri="{FF2B5EF4-FFF2-40B4-BE49-F238E27FC236}">
                <a16:creationId xmlns:a16="http://schemas.microsoft.com/office/drawing/2014/main" id="{41DB18D4-11A7-B663-551C-7A3A4AD6C018}"/>
              </a:ext>
            </a:extLst>
          </p:cNvPr>
          <p:cNvSpPr/>
          <p:nvPr/>
        </p:nvSpPr>
        <p:spPr>
          <a:xfrm>
            <a:off x="807720" y="6282938"/>
            <a:ext cx="9765026" cy="415945"/>
          </a:xfrm>
          <a:prstGeom prst="rect">
            <a:avLst/>
          </a:prstGeom>
          <a:solidFill>
            <a:schemeClr val="bg1">
              <a:lumMod val="8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dirty="0">
                <a:solidFill>
                  <a:schemeClr val="tx1"/>
                </a:solidFill>
                <a:latin typeface="Segoe UI Variable Text" pitchFamily="2" charset="0"/>
              </a:rPr>
              <a:t>*You need to understand what the most appropriate computing device is for a given scenario.</a:t>
            </a:r>
          </a:p>
        </p:txBody>
      </p:sp>
      <p:pic>
        <p:nvPicPr>
          <p:cNvPr id="35" name="Graphic 34" descr="Warning with solid fill">
            <a:extLst>
              <a:ext uri="{FF2B5EF4-FFF2-40B4-BE49-F238E27FC236}">
                <a16:creationId xmlns:a16="http://schemas.microsoft.com/office/drawing/2014/main" id="{4444BD73-F05A-AEEC-7E35-B0B259E54AE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24790" y="6282938"/>
            <a:ext cx="400109" cy="400109"/>
          </a:xfrm>
          <a:prstGeom prst="rect">
            <a:avLst/>
          </a:prstGeom>
        </p:spPr>
      </p:pic>
      <p:pic>
        <p:nvPicPr>
          <p:cNvPr id="5" name="Graphic 4" descr="Closed book with solid fill">
            <a:extLst>
              <a:ext uri="{FF2B5EF4-FFF2-40B4-BE49-F238E27FC236}">
                <a16:creationId xmlns:a16="http://schemas.microsoft.com/office/drawing/2014/main" id="{0261EFCD-E049-B6FB-A40B-8B1C6444229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626304" y="137355"/>
            <a:ext cx="700576" cy="700576"/>
          </a:xfrm>
          <a:prstGeom prst="rect">
            <a:avLst/>
          </a:prstGeom>
        </p:spPr>
      </p:pic>
      <p:sp>
        <p:nvSpPr>
          <p:cNvPr id="7" name="TextBox 6">
            <a:extLst>
              <a:ext uri="{FF2B5EF4-FFF2-40B4-BE49-F238E27FC236}">
                <a16:creationId xmlns:a16="http://schemas.microsoft.com/office/drawing/2014/main" id="{0CA91F4E-44DA-F29D-B5E7-06D8A1170BDF}"/>
              </a:ext>
            </a:extLst>
          </p:cNvPr>
          <p:cNvSpPr txBox="1"/>
          <p:nvPr/>
        </p:nvSpPr>
        <p:spPr>
          <a:xfrm>
            <a:off x="9326880" y="134273"/>
            <a:ext cx="2480310" cy="646331"/>
          </a:xfrm>
          <a:prstGeom prst="rect">
            <a:avLst/>
          </a:prstGeom>
          <a:noFill/>
        </p:spPr>
        <p:txBody>
          <a:bodyPr wrap="square" rtlCol="0">
            <a:spAutoFit/>
          </a:bodyPr>
          <a:lstStyle/>
          <a:p>
            <a:r>
              <a:rPr lang="en-GB" dirty="0">
                <a:latin typeface="Segoe UI Variable Text" pitchFamily="2" charset="0"/>
              </a:rPr>
              <a:t>Complete </a:t>
            </a:r>
            <a:r>
              <a:rPr lang="en-GB" b="1" dirty="0">
                <a:latin typeface="Segoe UI Variable Text" pitchFamily="2" charset="0"/>
              </a:rPr>
              <a:t>Task 1</a:t>
            </a:r>
            <a:r>
              <a:rPr lang="en-GB" dirty="0">
                <a:latin typeface="Segoe UI Variable Text" pitchFamily="2" charset="0"/>
              </a:rPr>
              <a:t> in the workbook</a:t>
            </a:r>
          </a:p>
        </p:txBody>
      </p:sp>
      <p:graphicFrame>
        <p:nvGraphicFramePr>
          <p:cNvPr id="9" name="Table 8">
            <a:extLst>
              <a:ext uri="{FF2B5EF4-FFF2-40B4-BE49-F238E27FC236}">
                <a16:creationId xmlns:a16="http://schemas.microsoft.com/office/drawing/2014/main" id="{AC0055A0-D9D7-F6C4-C13C-4DADA14EC0B7}"/>
              </a:ext>
            </a:extLst>
          </p:cNvPr>
          <p:cNvGraphicFramePr>
            <a:graphicFrameLocks noGrp="1"/>
          </p:cNvGraphicFramePr>
          <p:nvPr>
            <p:extLst>
              <p:ext uri="{D42A27DB-BD31-4B8C-83A1-F6EECF244321}">
                <p14:modId xmlns:p14="http://schemas.microsoft.com/office/powerpoint/2010/main" val="3618899732"/>
              </p:ext>
            </p:extLst>
          </p:nvPr>
        </p:nvGraphicFramePr>
        <p:xfrm>
          <a:off x="331470" y="3711882"/>
          <a:ext cx="5764530" cy="1828800"/>
        </p:xfrm>
        <a:graphic>
          <a:graphicData uri="http://schemas.openxmlformats.org/drawingml/2006/table">
            <a:tbl>
              <a:tblPr firstRow="1" bandRow="1">
                <a:tableStyleId>{5940675A-B579-460E-94D1-54222C63F5DA}</a:tableStyleId>
              </a:tblPr>
              <a:tblGrid>
                <a:gridCol w="2046202">
                  <a:extLst>
                    <a:ext uri="{9D8B030D-6E8A-4147-A177-3AD203B41FA5}">
                      <a16:colId xmlns:a16="http://schemas.microsoft.com/office/drawing/2014/main" val="130802380"/>
                    </a:ext>
                  </a:extLst>
                </a:gridCol>
                <a:gridCol w="3718328">
                  <a:extLst>
                    <a:ext uri="{9D8B030D-6E8A-4147-A177-3AD203B41FA5}">
                      <a16:colId xmlns:a16="http://schemas.microsoft.com/office/drawing/2014/main" val="590348718"/>
                    </a:ext>
                  </a:extLst>
                </a:gridCol>
              </a:tblGrid>
              <a:tr h="370840">
                <a:tc>
                  <a:txBody>
                    <a:bodyPr/>
                    <a:lstStyle/>
                    <a:p>
                      <a:r>
                        <a:rPr lang="en-GB" dirty="0">
                          <a:solidFill>
                            <a:schemeClr val="bg1"/>
                          </a:solidFill>
                          <a:latin typeface="Segoe UI Variable Text" pitchFamily="2" charset="0"/>
                        </a:rPr>
                        <a:t>Personal use</a:t>
                      </a:r>
                    </a:p>
                  </a:txBody>
                  <a:tcPr>
                    <a:solidFill>
                      <a:schemeClr val="tx1"/>
                    </a:solidFill>
                  </a:tcPr>
                </a:tc>
                <a:tc>
                  <a:txBody>
                    <a:bodyPr/>
                    <a:lstStyle/>
                    <a:p>
                      <a:r>
                        <a:rPr lang="en-GB" dirty="0">
                          <a:latin typeface="Segoe UI Variable Text" pitchFamily="2" charset="0"/>
                        </a:rPr>
                        <a:t>Calls, messaging, social media, photography, apps.</a:t>
                      </a:r>
                    </a:p>
                    <a:p>
                      <a:endParaRPr lang="en-GB" dirty="0">
                        <a:latin typeface="Segoe UI Variable Text" pitchFamily="2" charset="0"/>
                      </a:endParaRPr>
                    </a:p>
                  </a:txBody>
                  <a:tcPr/>
                </a:tc>
                <a:extLst>
                  <a:ext uri="{0D108BD9-81ED-4DB2-BD59-A6C34878D82A}">
                    <a16:rowId xmlns:a16="http://schemas.microsoft.com/office/drawing/2014/main" val="376752308"/>
                  </a:ext>
                </a:extLst>
              </a:tr>
              <a:tr h="370840">
                <a:tc>
                  <a:txBody>
                    <a:bodyPr/>
                    <a:lstStyle/>
                    <a:p>
                      <a:r>
                        <a:rPr lang="en-GB" dirty="0">
                          <a:solidFill>
                            <a:schemeClr val="bg1"/>
                          </a:solidFill>
                          <a:latin typeface="Segoe UI Variable Text" pitchFamily="2" charset="0"/>
                        </a:rPr>
                        <a:t>Business use</a:t>
                      </a:r>
                    </a:p>
                  </a:txBody>
                  <a:tcPr>
                    <a:solidFill>
                      <a:schemeClr val="tx1"/>
                    </a:solidFill>
                  </a:tcPr>
                </a:tc>
                <a:tc>
                  <a:txBody>
                    <a:bodyPr/>
                    <a:lstStyle/>
                    <a:p>
                      <a:r>
                        <a:rPr lang="en-GB" dirty="0">
                          <a:latin typeface="Segoe UI Variable Text" pitchFamily="2" charset="0"/>
                        </a:rPr>
                        <a:t>Email, video calls, mobile apps, scheduling, two-factor authentication.</a:t>
                      </a:r>
                    </a:p>
                  </a:txBody>
                  <a:tcPr/>
                </a:tc>
                <a:extLst>
                  <a:ext uri="{0D108BD9-81ED-4DB2-BD59-A6C34878D82A}">
                    <a16:rowId xmlns:a16="http://schemas.microsoft.com/office/drawing/2014/main" val="2225495485"/>
                  </a:ext>
                </a:extLst>
              </a:tr>
            </a:tbl>
          </a:graphicData>
        </a:graphic>
      </p:graphicFrame>
      <p:sp>
        <p:nvSpPr>
          <p:cNvPr id="11" name="TextBox 10">
            <a:extLst>
              <a:ext uri="{FF2B5EF4-FFF2-40B4-BE49-F238E27FC236}">
                <a16:creationId xmlns:a16="http://schemas.microsoft.com/office/drawing/2014/main" id="{8BE55742-11F0-4A54-E9FF-AB00F647DB18}"/>
              </a:ext>
            </a:extLst>
          </p:cNvPr>
          <p:cNvSpPr txBox="1"/>
          <p:nvPr/>
        </p:nvSpPr>
        <p:spPr>
          <a:xfrm>
            <a:off x="224790" y="3068904"/>
            <a:ext cx="5764530" cy="400110"/>
          </a:xfrm>
          <a:prstGeom prst="rect">
            <a:avLst/>
          </a:prstGeom>
          <a:noFill/>
        </p:spPr>
        <p:txBody>
          <a:bodyPr wrap="square">
            <a:spAutoFit/>
          </a:bodyPr>
          <a:lstStyle/>
          <a:p>
            <a:r>
              <a:rPr lang="en-GB" sz="2000" b="1" dirty="0">
                <a:latin typeface="Segoe UI Variable Text" pitchFamily="2" charset="0"/>
              </a:rPr>
              <a:t>Business and personal use</a:t>
            </a:r>
            <a:endParaRPr lang="en-GB" sz="1600" dirty="0"/>
          </a:p>
        </p:txBody>
      </p:sp>
      <p:cxnSp>
        <p:nvCxnSpPr>
          <p:cNvPr id="14" name="Straight Connector 13">
            <a:extLst>
              <a:ext uri="{FF2B5EF4-FFF2-40B4-BE49-F238E27FC236}">
                <a16:creationId xmlns:a16="http://schemas.microsoft.com/office/drawing/2014/main" id="{8B1498AD-6201-6E01-A79E-AA003E59EFF5}"/>
              </a:ext>
            </a:extLst>
          </p:cNvPr>
          <p:cNvCxnSpPr>
            <a:cxnSpLocks/>
          </p:cNvCxnSpPr>
          <p:nvPr/>
        </p:nvCxnSpPr>
        <p:spPr>
          <a:xfrm>
            <a:off x="7410450" y="1293443"/>
            <a:ext cx="0" cy="467641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8" name="Picture 7">
            <a:extLst>
              <a:ext uri="{FF2B5EF4-FFF2-40B4-BE49-F238E27FC236}">
                <a16:creationId xmlns:a16="http://schemas.microsoft.com/office/drawing/2014/main" id="{827DCC93-C545-5304-17CD-BEBE75D56FF3}"/>
              </a:ext>
            </a:extLst>
          </p:cNvPr>
          <p:cNvPicPr>
            <a:picLocks noChangeAspect="1"/>
          </p:cNvPicPr>
          <p:nvPr/>
        </p:nvPicPr>
        <p:blipFill>
          <a:blip r:embed="rId8"/>
          <a:stretch>
            <a:fillRect/>
          </a:stretch>
        </p:blipFill>
        <p:spPr>
          <a:xfrm>
            <a:off x="8247386" y="1386648"/>
            <a:ext cx="2877814" cy="4316721"/>
          </a:xfrm>
          <a:prstGeom prst="rect">
            <a:avLst/>
          </a:prstGeom>
        </p:spPr>
      </p:pic>
    </p:spTree>
    <p:extLst>
      <p:ext uri="{BB962C8B-B14F-4D97-AF65-F5344CB8AC3E}">
        <p14:creationId xmlns:p14="http://schemas.microsoft.com/office/powerpoint/2010/main" val="30987139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FF745D-52D1-87C7-CD6C-8D7F4A87964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F2378BC-7258-232F-4C90-324BF8D0C781}"/>
              </a:ext>
            </a:extLst>
          </p:cNvPr>
          <p:cNvSpPr txBox="1"/>
          <p:nvPr/>
        </p:nvSpPr>
        <p:spPr>
          <a:xfrm>
            <a:off x="125730" y="134273"/>
            <a:ext cx="467487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Tablet computer</a:t>
            </a:r>
          </a:p>
        </p:txBody>
      </p:sp>
      <p:sp>
        <p:nvSpPr>
          <p:cNvPr id="4" name="Rectangle 3">
            <a:extLst>
              <a:ext uri="{FF2B5EF4-FFF2-40B4-BE49-F238E27FC236}">
                <a16:creationId xmlns:a16="http://schemas.microsoft.com/office/drawing/2014/main" id="{9270AFB4-DFB9-9995-9EE8-77C0BE34BAEB}"/>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2488BF9F-4C9E-6D1C-51EE-3F1CB9034A4D}"/>
              </a:ext>
            </a:extLst>
          </p:cNvPr>
          <p:cNvSpPr txBox="1"/>
          <p:nvPr/>
        </p:nvSpPr>
        <p:spPr>
          <a:xfrm>
            <a:off x="224790" y="1156284"/>
            <a:ext cx="5871210" cy="1754326"/>
          </a:xfrm>
          <a:prstGeom prst="rect">
            <a:avLst/>
          </a:prstGeom>
          <a:noFill/>
        </p:spPr>
        <p:txBody>
          <a:bodyPr wrap="square">
            <a:spAutoFit/>
          </a:bodyPr>
          <a:lstStyle/>
          <a:p>
            <a:r>
              <a:rPr lang="en-GB" sz="2400" b="1" dirty="0">
                <a:latin typeface="Segoe UI Variable Text" pitchFamily="2" charset="0"/>
              </a:rPr>
              <a:t>What is the function of a tablet computer?</a:t>
            </a:r>
          </a:p>
          <a:p>
            <a:endParaRPr lang="en-GB" sz="2400" b="1" dirty="0">
              <a:latin typeface="Segoe UI Variable Text" pitchFamily="2" charset="0"/>
            </a:endParaRPr>
          </a:p>
          <a:p>
            <a:r>
              <a:rPr lang="en-GB" dirty="0">
                <a:latin typeface="Segoe UI Variable Text" pitchFamily="2" charset="0"/>
              </a:rPr>
              <a:t>A touchscreen device larger than a smartphone, focused on media and light productivity.</a:t>
            </a:r>
          </a:p>
        </p:txBody>
      </p:sp>
      <p:pic>
        <p:nvPicPr>
          <p:cNvPr id="32" name="Picture 31">
            <a:extLst>
              <a:ext uri="{FF2B5EF4-FFF2-40B4-BE49-F238E27FC236}">
                <a16:creationId xmlns:a16="http://schemas.microsoft.com/office/drawing/2014/main" id="{355BCB19-B072-8C53-826F-0D1E008D4F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33" name="Rectangle 32">
            <a:extLst>
              <a:ext uri="{FF2B5EF4-FFF2-40B4-BE49-F238E27FC236}">
                <a16:creationId xmlns:a16="http://schemas.microsoft.com/office/drawing/2014/main" id="{E6BFADBF-68E7-171E-B68E-6D86C95481D9}"/>
              </a:ext>
            </a:extLst>
          </p:cNvPr>
          <p:cNvSpPr/>
          <p:nvPr/>
        </p:nvSpPr>
        <p:spPr>
          <a:xfrm>
            <a:off x="807720" y="6282938"/>
            <a:ext cx="9765026" cy="415945"/>
          </a:xfrm>
          <a:prstGeom prst="rect">
            <a:avLst/>
          </a:prstGeom>
          <a:solidFill>
            <a:schemeClr val="bg1">
              <a:lumMod val="8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dirty="0">
                <a:solidFill>
                  <a:schemeClr val="tx1"/>
                </a:solidFill>
                <a:latin typeface="Segoe UI Variable Text" pitchFamily="2" charset="0"/>
              </a:rPr>
              <a:t>*You need to understand what the most appropriate computing device is for a given scenario.</a:t>
            </a:r>
          </a:p>
        </p:txBody>
      </p:sp>
      <p:pic>
        <p:nvPicPr>
          <p:cNvPr id="35" name="Graphic 34" descr="Warning with solid fill">
            <a:extLst>
              <a:ext uri="{FF2B5EF4-FFF2-40B4-BE49-F238E27FC236}">
                <a16:creationId xmlns:a16="http://schemas.microsoft.com/office/drawing/2014/main" id="{0F7D7AC0-4464-2263-929B-2FD4F9FDF67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24790" y="6282938"/>
            <a:ext cx="400109" cy="400109"/>
          </a:xfrm>
          <a:prstGeom prst="rect">
            <a:avLst/>
          </a:prstGeom>
        </p:spPr>
      </p:pic>
      <p:pic>
        <p:nvPicPr>
          <p:cNvPr id="5" name="Graphic 4" descr="Closed book with solid fill">
            <a:extLst>
              <a:ext uri="{FF2B5EF4-FFF2-40B4-BE49-F238E27FC236}">
                <a16:creationId xmlns:a16="http://schemas.microsoft.com/office/drawing/2014/main" id="{B5DDC916-8D00-9F6E-A2D7-26DFA32FB23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626304" y="137355"/>
            <a:ext cx="700576" cy="700576"/>
          </a:xfrm>
          <a:prstGeom prst="rect">
            <a:avLst/>
          </a:prstGeom>
        </p:spPr>
      </p:pic>
      <p:sp>
        <p:nvSpPr>
          <p:cNvPr id="7" name="TextBox 6">
            <a:extLst>
              <a:ext uri="{FF2B5EF4-FFF2-40B4-BE49-F238E27FC236}">
                <a16:creationId xmlns:a16="http://schemas.microsoft.com/office/drawing/2014/main" id="{E66E7D76-DA92-BCB7-ED6F-476983803037}"/>
              </a:ext>
            </a:extLst>
          </p:cNvPr>
          <p:cNvSpPr txBox="1"/>
          <p:nvPr/>
        </p:nvSpPr>
        <p:spPr>
          <a:xfrm>
            <a:off x="9326880" y="134273"/>
            <a:ext cx="2480310" cy="646331"/>
          </a:xfrm>
          <a:prstGeom prst="rect">
            <a:avLst/>
          </a:prstGeom>
          <a:noFill/>
        </p:spPr>
        <p:txBody>
          <a:bodyPr wrap="square" rtlCol="0">
            <a:spAutoFit/>
          </a:bodyPr>
          <a:lstStyle/>
          <a:p>
            <a:r>
              <a:rPr lang="en-GB" dirty="0">
                <a:latin typeface="Segoe UI Variable Text" pitchFamily="2" charset="0"/>
              </a:rPr>
              <a:t>Complete </a:t>
            </a:r>
            <a:r>
              <a:rPr lang="en-GB" b="1" dirty="0">
                <a:latin typeface="Segoe UI Variable Text" pitchFamily="2" charset="0"/>
              </a:rPr>
              <a:t>Task 1</a:t>
            </a:r>
            <a:r>
              <a:rPr lang="en-GB" dirty="0">
                <a:latin typeface="Segoe UI Variable Text" pitchFamily="2" charset="0"/>
              </a:rPr>
              <a:t> in the workbook</a:t>
            </a:r>
          </a:p>
        </p:txBody>
      </p:sp>
      <p:graphicFrame>
        <p:nvGraphicFramePr>
          <p:cNvPr id="9" name="Table 8">
            <a:extLst>
              <a:ext uri="{FF2B5EF4-FFF2-40B4-BE49-F238E27FC236}">
                <a16:creationId xmlns:a16="http://schemas.microsoft.com/office/drawing/2014/main" id="{6A2577C5-40A1-9C5E-BC70-7986588BCC33}"/>
              </a:ext>
            </a:extLst>
          </p:cNvPr>
          <p:cNvGraphicFramePr>
            <a:graphicFrameLocks noGrp="1"/>
          </p:cNvGraphicFramePr>
          <p:nvPr>
            <p:extLst>
              <p:ext uri="{D42A27DB-BD31-4B8C-83A1-F6EECF244321}">
                <p14:modId xmlns:p14="http://schemas.microsoft.com/office/powerpoint/2010/main" val="1396639530"/>
              </p:ext>
            </p:extLst>
          </p:nvPr>
        </p:nvGraphicFramePr>
        <p:xfrm>
          <a:off x="331470" y="3711882"/>
          <a:ext cx="5764530" cy="1828800"/>
        </p:xfrm>
        <a:graphic>
          <a:graphicData uri="http://schemas.openxmlformats.org/drawingml/2006/table">
            <a:tbl>
              <a:tblPr firstRow="1" bandRow="1">
                <a:tableStyleId>{5940675A-B579-460E-94D1-54222C63F5DA}</a:tableStyleId>
              </a:tblPr>
              <a:tblGrid>
                <a:gridCol w="2046202">
                  <a:extLst>
                    <a:ext uri="{9D8B030D-6E8A-4147-A177-3AD203B41FA5}">
                      <a16:colId xmlns:a16="http://schemas.microsoft.com/office/drawing/2014/main" val="130802380"/>
                    </a:ext>
                  </a:extLst>
                </a:gridCol>
                <a:gridCol w="3718328">
                  <a:extLst>
                    <a:ext uri="{9D8B030D-6E8A-4147-A177-3AD203B41FA5}">
                      <a16:colId xmlns:a16="http://schemas.microsoft.com/office/drawing/2014/main" val="590348718"/>
                    </a:ext>
                  </a:extLst>
                </a:gridCol>
              </a:tblGrid>
              <a:tr h="370840">
                <a:tc>
                  <a:txBody>
                    <a:bodyPr/>
                    <a:lstStyle/>
                    <a:p>
                      <a:r>
                        <a:rPr lang="en-GB" dirty="0">
                          <a:solidFill>
                            <a:schemeClr val="bg1"/>
                          </a:solidFill>
                          <a:latin typeface="Segoe UI Variable Text" pitchFamily="2" charset="0"/>
                        </a:rPr>
                        <a:t>Personal use</a:t>
                      </a:r>
                    </a:p>
                  </a:txBody>
                  <a:tcPr>
                    <a:solidFill>
                      <a:schemeClr val="tx1"/>
                    </a:solidFill>
                  </a:tcPr>
                </a:tc>
                <a:tc>
                  <a:txBody>
                    <a:bodyPr/>
                    <a:lstStyle/>
                    <a:p>
                      <a:r>
                        <a:rPr lang="en-GB" dirty="0">
                          <a:latin typeface="Segoe UI Variable Text" pitchFamily="2" charset="0"/>
                        </a:rPr>
                        <a:t>Streaming, reading, gaming, drawing, web browsing.</a:t>
                      </a:r>
                    </a:p>
                    <a:p>
                      <a:endParaRPr lang="en-GB" dirty="0">
                        <a:latin typeface="Segoe UI Variable Text" pitchFamily="2" charset="0"/>
                      </a:endParaRPr>
                    </a:p>
                  </a:txBody>
                  <a:tcPr/>
                </a:tc>
                <a:extLst>
                  <a:ext uri="{0D108BD9-81ED-4DB2-BD59-A6C34878D82A}">
                    <a16:rowId xmlns:a16="http://schemas.microsoft.com/office/drawing/2014/main" val="376752308"/>
                  </a:ext>
                </a:extLst>
              </a:tr>
              <a:tr h="370840">
                <a:tc>
                  <a:txBody>
                    <a:bodyPr/>
                    <a:lstStyle/>
                    <a:p>
                      <a:r>
                        <a:rPr lang="en-GB" dirty="0">
                          <a:solidFill>
                            <a:schemeClr val="bg1"/>
                          </a:solidFill>
                          <a:latin typeface="Segoe UI Variable Text" pitchFamily="2" charset="0"/>
                        </a:rPr>
                        <a:t>Business use</a:t>
                      </a:r>
                    </a:p>
                  </a:txBody>
                  <a:tcPr>
                    <a:solidFill>
                      <a:schemeClr val="tx1"/>
                    </a:solidFill>
                  </a:tcPr>
                </a:tc>
                <a:tc>
                  <a:txBody>
                    <a:bodyPr/>
                    <a:lstStyle/>
                    <a:p>
                      <a:r>
                        <a:rPr lang="en-GB" dirty="0">
                          <a:latin typeface="Segoe UI Variable Text" pitchFamily="2" charset="0"/>
                        </a:rPr>
                        <a:t>Presentations, note-taking, point-of-sale systems, digital forms.</a:t>
                      </a:r>
                    </a:p>
                    <a:p>
                      <a:endParaRPr lang="en-GB" dirty="0">
                        <a:latin typeface="Segoe UI Variable Text" pitchFamily="2" charset="0"/>
                      </a:endParaRPr>
                    </a:p>
                  </a:txBody>
                  <a:tcPr/>
                </a:tc>
                <a:extLst>
                  <a:ext uri="{0D108BD9-81ED-4DB2-BD59-A6C34878D82A}">
                    <a16:rowId xmlns:a16="http://schemas.microsoft.com/office/drawing/2014/main" val="2225495485"/>
                  </a:ext>
                </a:extLst>
              </a:tr>
            </a:tbl>
          </a:graphicData>
        </a:graphic>
      </p:graphicFrame>
      <p:sp>
        <p:nvSpPr>
          <p:cNvPr id="11" name="TextBox 10">
            <a:extLst>
              <a:ext uri="{FF2B5EF4-FFF2-40B4-BE49-F238E27FC236}">
                <a16:creationId xmlns:a16="http://schemas.microsoft.com/office/drawing/2014/main" id="{CAB60FE0-22EC-71E3-0893-2412D0E281D2}"/>
              </a:ext>
            </a:extLst>
          </p:cNvPr>
          <p:cNvSpPr txBox="1"/>
          <p:nvPr/>
        </p:nvSpPr>
        <p:spPr>
          <a:xfrm>
            <a:off x="224790" y="3068904"/>
            <a:ext cx="5764530" cy="400110"/>
          </a:xfrm>
          <a:prstGeom prst="rect">
            <a:avLst/>
          </a:prstGeom>
          <a:noFill/>
        </p:spPr>
        <p:txBody>
          <a:bodyPr wrap="square">
            <a:spAutoFit/>
          </a:bodyPr>
          <a:lstStyle/>
          <a:p>
            <a:r>
              <a:rPr lang="en-GB" sz="2000" b="1" dirty="0">
                <a:latin typeface="Segoe UI Variable Text" pitchFamily="2" charset="0"/>
              </a:rPr>
              <a:t>Business and personal use</a:t>
            </a:r>
            <a:endParaRPr lang="en-GB" sz="1600" dirty="0"/>
          </a:p>
        </p:txBody>
      </p:sp>
      <p:cxnSp>
        <p:nvCxnSpPr>
          <p:cNvPr id="14" name="Straight Connector 13">
            <a:extLst>
              <a:ext uri="{FF2B5EF4-FFF2-40B4-BE49-F238E27FC236}">
                <a16:creationId xmlns:a16="http://schemas.microsoft.com/office/drawing/2014/main" id="{8D510AEC-C309-AE5D-6598-2CE8A93CAEF2}"/>
              </a:ext>
            </a:extLst>
          </p:cNvPr>
          <p:cNvCxnSpPr>
            <a:cxnSpLocks/>
          </p:cNvCxnSpPr>
          <p:nvPr/>
        </p:nvCxnSpPr>
        <p:spPr>
          <a:xfrm>
            <a:off x="6804660" y="1265338"/>
            <a:ext cx="0" cy="467641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2" name="Picture 1">
            <a:extLst>
              <a:ext uri="{FF2B5EF4-FFF2-40B4-BE49-F238E27FC236}">
                <a16:creationId xmlns:a16="http://schemas.microsoft.com/office/drawing/2014/main" id="{EE14343D-78DA-860B-BC2C-01AF4F8CC752}"/>
              </a:ext>
            </a:extLst>
          </p:cNvPr>
          <p:cNvPicPr>
            <a:picLocks noChangeAspect="1"/>
          </p:cNvPicPr>
          <p:nvPr/>
        </p:nvPicPr>
        <p:blipFill>
          <a:blip r:embed="rId8"/>
          <a:stretch>
            <a:fillRect/>
          </a:stretch>
        </p:blipFill>
        <p:spPr>
          <a:xfrm>
            <a:off x="6981591" y="1960724"/>
            <a:ext cx="4825599" cy="3217066"/>
          </a:xfrm>
          <a:prstGeom prst="rect">
            <a:avLst/>
          </a:prstGeom>
        </p:spPr>
      </p:pic>
    </p:spTree>
    <p:extLst>
      <p:ext uri="{BB962C8B-B14F-4D97-AF65-F5344CB8AC3E}">
        <p14:creationId xmlns:p14="http://schemas.microsoft.com/office/powerpoint/2010/main" val="29903813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1375AD-95B1-9820-8AC1-239B95BD47A6}"/>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C7BCE31-120B-72A8-BBED-2E2262367808}"/>
              </a:ext>
            </a:extLst>
          </p:cNvPr>
          <p:cNvSpPr txBox="1"/>
          <p:nvPr/>
        </p:nvSpPr>
        <p:spPr>
          <a:xfrm>
            <a:off x="125730" y="134273"/>
            <a:ext cx="467487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Smart TV</a:t>
            </a:r>
          </a:p>
        </p:txBody>
      </p:sp>
      <p:sp>
        <p:nvSpPr>
          <p:cNvPr id="4" name="Rectangle 3">
            <a:extLst>
              <a:ext uri="{FF2B5EF4-FFF2-40B4-BE49-F238E27FC236}">
                <a16:creationId xmlns:a16="http://schemas.microsoft.com/office/drawing/2014/main" id="{B7BDC8CF-5A7C-1FC1-3F69-879067898FFD}"/>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24AAFCC6-3CFC-15EF-A65A-B7D65478A48E}"/>
              </a:ext>
            </a:extLst>
          </p:cNvPr>
          <p:cNvSpPr txBox="1"/>
          <p:nvPr/>
        </p:nvSpPr>
        <p:spPr>
          <a:xfrm>
            <a:off x="224790" y="1156284"/>
            <a:ext cx="5871210" cy="1477328"/>
          </a:xfrm>
          <a:prstGeom prst="rect">
            <a:avLst/>
          </a:prstGeom>
          <a:noFill/>
        </p:spPr>
        <p:txBody>
          <a:bodyPr wrap="square">
            <a:spAutoFit/>
          </a:bodyPr>
          <a:lstStyle/>
          <a:p>
            <a:r>
              <a:rPr lang="en-GB" sz="2400" b="1" dirty="0">
                <a:latin typeface="Segoe UI Variable Text" pitchFamily="2" charset="0"/>
              </a:rPr>
              <a:t>What is the function of </a:t>
            </a:r>
            <a:r>
              <a:rPr lang="en-GB" sz="2400" b="1">
                <a:latin typeface="Segoe UI Variable Text" pitchFamily="2" charset="0"/>
              </a:rPr>
              <a:t>a smart </a:t>
            </a:r>
            <a:r>
              <a:rPr lang="en-GB" sz="2400" b="1" dirty="0">
                <a:latin typeface="Segoe UI Variable Text" pitchFamily="2" charset="0"/>
              </a:rPr>
              <a:t>t</a:t>
            </a:r>
            <a:r>
              <a:rPr lang="en-GB" sz="2400" b="1">
                <a:latin typeface="Segoe UI Variable Text" pitchFamily="2" charset="0"/>
              </a:rPr>
              <a:t>elevision </a:t>
            </a:r>
            <a:r>
              <a:rPr lang="en-GB" sz="2400" b="1" dirty="0">
                <a:latin typeface="Segoe UI Variable Text" pitchFamily="2" charset="0"/>
              </a:rPr>
              <a:t>(</a:t>
            </a:r>
            <a:r>
              <a:rPr lang="en-GB" sz="2400" b="1">
                <a:latin typeface="Segoe UI Variable Text" pitchFamily="2" charset="0"/>
              </a:rPr>
              <a:t>TV)?</a:t>
            </a:r>
            <a:endParaRPr lang="en-GB" sz="2400" b="1" dirty="0">
              <a:latin typeface="Segoe UI Variable Text" pitchFamily="2" charset="0"/>
            </a:endParaRPr>
          </a:p>
          <a:p>
            <a:endParaRPr lang="en-GB" sz="2400" b="1" dirty="0">
              <a:latin typeface="Segoe UI Variable Text" pitchFamily="2" charset="0"/>
            </a:endParaRPr>
          </a:p>
          <a:p>
            <a:r>
              <a:rPr lang="en-GB" dirty="0">
                <a:latin typeface="Segoe UI Variable Text" pitchFamily="2" charset="0"/>
              </a:rPr>
              <a:t>A television with built-in internet and app support.</a:t>
            </a:r>
          </a:p>
        </p:txBody>
      </p:sp>
      <p:pic>
        <p:nvPicPr>
          <p:cNvPr id="32" name="Picture 31">
            <a:extLst>
              <a:ext uri="{FF2B5EF4-FFF2-40B4-BE49-F238E27FC236}">
                <a16:creationId xmlns:a16="http://schemas.microsoft.com/office/drawing/2014/main" id="{C83D3E94-F848-388E-8ECD-FE88852BD6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33" name="Rectangle 32">
            <a:extLst>
              <a:ext uri="{FF2B5EF4-FFF2-40B4-BE49-F238E27FC236}">
                <a16:creationId xmlns:a16="http://schemas.microsoft.com/office/drawing/2014/main" id="{C9DCBA87-3ACC-8F06-BA89-1C03B70140BA}"/>
              </a:ext>
            </a:extLst>
          </p:cNvPr>
          <p:cNvSpPr/>
          <p:nvPr/>
        </p:nvSpPr>
        <p:spPr>
          <a:xfrm>
            <a:off x="807720" y="6282938"/>
            <a:ext cx="9765026" cy="415945"/>
          </a:xfrm>
          <a:prstGeom prst="rect">
            <a:avLst/>
          </a:prstGeom>
          <a:solidFill>
            <a:schemeClr val="bg1">
              <a:lumMod val="8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dirty="0">
                <a:solidFill>
                  <a:schemeClr val="tx1"/>
                </a:solidFill>
                <a:latin typeface="Segoe UI Variable Text" pitchFamily="2" charset="0"/>
              </a:rPr>
              <a:t>*You need to understand what the most appropriate computing device is for a given scenario.</a:t>
            </a:r>
          </a:p>
        </p:txBody>
      </p:sp>
      <p:pic>
        <p:nvPicPr>
          <p:cNvPr id="35" name="Graphic 34" descr="Warning with solid fill">
            <a:extLst>
              <a:ext uri="{FF2B5EF4-FFF2-40B4-BE49-F238E27FC236}">
                <a16:creationId xmlns:a16="http://schemas.microsoft.com/office/drawing/2014/main" id="{BFAE9A9A-FF18-E3D3-DE49-CEE2DDF6043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24790" y="6282938"/>
            <a:ext cx="400109" cy="400109"/>
          </a:xfrm>
          <a:prstGeom prst="rect">
            <a:avLst/>
          </a:prstGeom>
        </p:spPr>
      </p:pic>
      <p:pic>
        <p:nvPicPr>
          <p:cNvPr id="5" name="Graphic 4" descr="Closed book with solid fill">
            <a:extLst>
              <a:ext uri="{FF2B5EF4-FFF2-40B4-BE49-F238E27FC236}">
                <a16:creationId xmlns:a16="http://schemas.microsoft.com/office/drawing/2014/main" id="{5A72DCE3-0135-7BCE-FD07-439D0E1794A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626304" y="137355"/>
            <a:ext cx="700576" cy="700576"/>
          </a:xfrm>
          <a:prstGeom prst="rect">
            <a:avLst/>
          </a:prstGeom>
        </p:spPr>
      </p:pic>
      <p:sp>
        <p:nvSpPr>
          <p:cNvPr id="7" name="TextBox 6">
            <a:extLst>
              <a:ext uri="{FF2B5EF4-FFF2-40B4-BE49-F238E27FC236}">
                <a16:creationId xmlns:a16="http://schemas.microsoft.com/office/drawing/2014/main" id="{3C42F368-878B-3BDF-9790-EF10D32FA390}"/>
              </a:ext>
            </a:extLst>
          </p:cNvPr>
          <p:cNvSpPr txBox="1"/>
          <p:nvPr/>
        </p:nvSpPr>
        <p:spPr>
          <a:xfrm>
            <a:off x="9326880" y="134273"/>
            <a:ext cx="2480310" cy="646331"/>
          </a:xfrm>
          <a:prstGeom prst="rect">
            <a:avLst/>
          </a:prstGeom>
          <a:noFill/>
        </p:spPr>
        <p:txBody>
          <a:bodyPr wrap="square" rtlCol="0">
            <a:spAutoFit/>
          </a:bodyPr>
          <a:lstStyle/>
          <a:p>
            <a:r>
              <a:rPr lang="en-GB" dirty="0">
                <a:latin typeface="Segoe UI Variable Text" pitchFamily="2" charset="0"/>
              </a:rPr>
              <a:t>Complete </a:t>
            </a:r>
            <a:r>
              <a:rPr lang="en-GB" b="1" dirty="0">
                <a:latin typeface="Segoe UI Variable Text" pitchFamily="2" charset="0"/>
              </a:rPr>
              <a:t>Task 1</a:t>
            </a:r>
            <a:r>
              <a:rPr lang="en-GB" dirty="0">
                <a:latin typeface="Segoe UI Variable Text" pitchFamily="2" charset="0"/>
              </a:rPr>
              <a:t> in the workbook</a:t>
            </a:r>
          </a:p>
        </p:txBody>
      </p:sp>
      <p:graphicFrame>
        <p:nvGraphicFramePr>
          <p:cNvPr id="9" name="Table 8">
            <a:extLst>
              <a:ext uri="{FF2B5EF4-FFF2-40B4-BE49-F238E27FC236}">
                <a16:creationId xmlns:a16="http://schemas.microsoft.com/office/drawing/2014/main" id="{3A757B8C-9AE5-8D9E-09F0-C2CE1F30FF58}"/>
              </a:ext>
            </a:extLst>
          </p:cNvPr>
          <p:cNvGraphicFramePr>
            <a:graphicFrameLocks noGrp="1"/>
          </p:cNvGraphicFramePr>
          <p:nvPr>
            <p:extLst>
              <p:ext uri="{D42A27DB-BD31-4B8C-83A1-F6EECF244321}">
                <p14:modId xmlns:p14="http://schemas.microsoft.com/office/powerpoint/2010/main" val="1248740653"/>
              </p:ext>
            </p:extLst>
          </p:nvPr>
        </p:nvGraphicFramePr>
        <p:xfrm>
          <a:off x="331470" y="3711882"/>
          <a:ext cx="5764530" cy="1828800"/>
        </p:xfrm>
        <a:graphic>
          <a:graphicData uri="http://schemas.openxmlformats.org/drawingml/2006/table">
            <a:tbl>
              <a:tblPr firstRow="1" bandRow="1">
                <a:tableStyleId>{5940675A-B579-460E-94D1-54222C63F5DA}</a:tableStyleId>
              </a:tblPr>
              <a:tblGrid>
                <a:gridCol w="2046202">
                  <a:extLst>
                    <a:ext uri="{9D8B030D-6E8A-4147-A177-3AD203B41FA5}">
                      <a16:colId xmlns:a16="http://schemas.microsoft.com/office/drawing/2014/main" val="130802380"/>
                    </a:ext>
                  </a:extLst>
                </a:gridCol>
                <a:gridCol w="3718328">
                  <a:extLst>
                    <a:ext uri="{9D8B030D-6E8A-4147-A177-3AD203B41FA5}">
                      <a16:colId xmlns:a16="http://schemas.microsoft.com/office/drawing/2014/main" val="590348718"/>
                    </a:ext>
                  </a:extLst>
                </a:gridCol>
              </a:tblGrid>
              <a:tr h="370840">
                <a:tc>
                  <a:txBody>
                    <a:bodyPr/>
                    <a:lstStyle/>
                    <a:p>
                      <a:r>
                        <a:rPr lang="en-GB" dirty="0">
                          <a:solidFill>
                            <a:schemeClr val="bg1"/>
                          </a:solidFill>
                          <a:latin typeface="Segoe UI Variable Text" pitchFamily="2" charset="0"/>
                        </a:rPr>
                        <a:t>Personal use</a:t>
                      </a:r>
                    </a:p>
                  </a:txBody>
                  <a:tcPr>
                    <a:solidFill>
                      <a:schemeClr val="tx1"/>
                    </a:solidFill>
                  </a:tcPr>
                </a:tc>
                <a:tc>
                  <a:txBody>
                    <a:bodyPr/>
                    <a:lstStyle/>
                    <a:p>
                      <a:r>
                        <a:rPr lang="en-GB" dirty="0">
                          <a:latin typeface="Segoe UI Variable Text" pitchFamily="2" charset="0"/>
                        </a:rPr>
                        <a:t>Streaming services, YouTube, gaming, screen sharing.</a:t>
                      </a:r>
                    </a:p>
                    <a:p>
                      <a:endParaRPr lang="en-GB" dirty="0">
                        <a:latin typeface="Segoe UI Variable Text" pitchFamily="2" charset="0"/>
                      </a:endParaRPr>
                    </a:p>
                  </a:txBody>
                  <a:tcPr/>
                </a:tc>
                <a:extLst>
                  <a:ext uri="{0D108BD9-81ED-4DB2-BD59-A6C34878D82A}">
                    <a16:rowId xmlns:a16="http://schemas.microsoft.com/office/drawing/2014/main" val="376752308"/>
                  </a:ext>
                </a:extLst>
              </a:tr>
              <a:tr h="370840">
                <a:tc>
                  <a:txBody>
                    <a:bodyPr/>
                    <a:lstStyle/>
                    <a:p>
                      <a:r>
                        <a:rPr lang="en-GB" dirty="0">
                          <a:solidFill>
                            <a:schemeClr val="bg1"/>
                          </a:solidFill>
                          <a:latin typeface="Segoe UI Variable Text" pitchFamily="2" charset="0"/>
                        </a:rPr>
                        <a:t>Business use</a:t>
                      </a:r>
                    </a:p>
                  </a:txBody>
                  <a:tcPr>
                    <a:solidFill>
                      <a:schemeClr val="tx1"/>
                    </a:solidFill>
                  </a:tcPr>
                </a:tc>
                <a:tc>
                  <a:txBody>
                    <a:bodyPr/>
                    <a:lstStyle/>
                    <a:p>
                      <a:r>
                        <a:rPr lang="en-GB" dirty="0">
                          <a:latin typeface="Segoe UI Variable Text" pitchFamily="2" charset="0"/>
                        </a:rPr>
                        <a:t>Digital signage, presentations, video conferencing displays.</a:t>
                      </a:r>
                    </a:p>
                    <a:p>
                      <a:endParaRPr lang="en-GB" dirty="0">
                        <a:latin typeface="Segoe UI Variable Text" pitchFamily="2" charset="0"/>
                      </a:endParaRPr>
                    </a:p>
                  </a:txBody>
                  <a:tcPr/>
                </a:tc>
                <a:extLst>
                  <a:ext uri="{0D108BD9-81ED-4DB2-BD59-A6C34878D82A}">
                    <a16:rowId xmlns:a16="http://schemas.microsoft.com/office/drawing/2014/main" val="2225495485"/>
                  </a:ext>
                </a:extLst>
              </a:tr>
            </a:tbl>
          </a:graphicData>
        </a:graphic>
      </p:graphicFrame>
      <p:sp>
        <p:nvSpPr>
          <p:cNvPr id="11" name="TextBox 10">
            <a:extLst>
              <a:ext uri="{FF2B5EF4-FFF2-40B4-BE49-F238E27FC236}">
                <a16:creationId xmlns:a16="http://schemas.microsoft.com/office/drawing/2014/main" id="{D1F79362-34FC-8B75-965C-BD73656D0A59}"/>
              </a:ext>
            </a:extLst>
          </p:cNvPr>
          <p:cNvSpPr txBox="1"/>
          <p:nvPr/>
        </p:nvSpPr>
        <p:spPr>
          <a:xfrm>
            <a:off x="224790" y="3068904"/>
            <a:ext cx="5764530" cy="400110"/>
          </a:xfrm>
          <a:prstGeom prst="rect">
            <a:avLst/>
          </a:prstGeom>
          <a:noFill/>
        </p:spPr>
        <p:txBody>
          <a:bodyPr wrap="square">
            <a:spAutoFit/>
          </a:bodyPr>
          <a:lstStyle/>
          <a:p>
            <a:r>
              <a:rPr lang="en-GB" sz="2000" b="1" dirty="0">
                <a:latin typeface="Segoe UI Variable Text" pitchFamily="2" charset="0"/>
              </a:rPr>
              <a:t>Business and personal use</a:t>
            </a:r>
            <a:endParaRPr lang="en-GB" sz="1600" dirty="0"/>
          </a:p>
        </p:txBody>
      </p:sp>
      <p:cxnSp>
        <p:nvCxnSpPr>
          <p:cNvPr id="14" name="Straight Connector 13">
            <a:extLst>
              <a:ext uri="{FF2B5EF4-FFF2-40B4-BE49-F238E27FC236}">
                <a16:creationId xmlns:a16="http://schemas.microsoft.com/office/drawing/2014/main" id="{37C40870-52F3-A30D-B2F5-00EBD6A0C8CA}"/>
              </a:ext>
            </a:extLst>
          </p:cNvPr>
          <p:cNvCxnSpPr>
            <a:cxnSpLocks/>
          </p:cNvCxnSpPr>
          <p:nvPr/>
        </p:nvCxnSpPr>
        <p:spPr>
          <a:xfrm>
            <a:off x="6450330" y="1176450"/>
            <a:ext cx="0" cy="467641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8" name="Picture 7">
            <a:extLst>
              <a:ext uri="{FF2B5EF4-FFF2-40B4-BE49-F238E27FC236}">
                <a16:creationId xmlns:a16="http://schemas.microsoft.com/office/drawing/2014/main" id="{20527848-F1F0-F8D0-14D4-7E8C326FF8F2}"/>
              </a:ext>
            </a:extLst>
          </p:cNvPr>
          <p:cNvPicPr>
            <a:picLocks noChangeAspect="1"/>
          </p:cNvPicPr>
          <p:nvPr/>
        </p:nvPicPr>
        <p:blipFill>
          <a:blip r:embed="rId8"/>
          <a:stretch>
            <a:fillRect/>
          </a:stretch>
        </p:blipFill>
        <p:spPr>
          <a:xfrm>
            <a:off x="6663690" y="1800159"/>
            <a:ext cx="5143500" cy="3429000"/>
          </a:xfrm>
          <a:prstGeom prst="rect">
            <a:avLst/>
          </a:prstGeom>
        </p:spPr>
      </p:pic>
    </p:spTree>
    <p:extLst>
      <p:ext uri="{BB962C8B-B14F-4D97-AF65-F5344CB8AC3E}">
        <p14:creationId xmlns:p14="http://schemas.microsoft.com/office/powerpoint/2010/main" val="16736237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230</TotalTime>
  <Words>1586</Words>
  <Application>Microsoft Office PowerPoint</Application>
  <PresentationFormat>Widescreen</PresentationFormat>
  <Paragraphs>235</Paragraphs>
  <Slides>15</Slides>
  <Notes>14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Aptos</vt:lpstr>
      <vt:lpstr>Aptos Display</vt:lpstr>
      <vt:lpstr>Arial</vt:lpstr>
      <vt:lpstr>Segoe UI Black</vt:lpstr>
      <vt:lpstr>Segoe UI Variable Display Semib</vt:lpstr>
      <vt:lpstr>Segoe UI Variable Text</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Simply Teach</dc:creator>
  <cp:lastModifiedBy>Simply Teach</cp:lastModifiedBy>
  <cp:revision>13</cp:revision>
  <dcterms:created xsi:type="dcterms:W3CDTF">2026-01-24T22:14:20Z</dcterms:created>
  <dcterms:modified xsi:type="dcterms:W3CDTF">2026-02-16T19:34:19Z</dcterms:modified>
</cp:coreProperties>
</file>