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8" r:id="rId2"/>
    <p:sldId id="261" r:id="rId3"/>
    <p:sldId id="267" r:id="rId4"/>
    <p:sldId id="263" r:id="rId5"/>
    <p:sldId id="266" r:id="rId6"/>
    <p:sldId id="293" r:id="rId7"/>
    <p:sldId id="294" r:id="rId8"/>
    <p:sldId id="268" r:id="rId9"/>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6" d="100"/>
          <a:sy n="56" d="100"/>
        </p:scale>
        <p:origin x="1000"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74576F-02B5-46FC-8BE4-1623CDED8C42}" type="doc">
      <dgm:prSet loTypeId="urn:microsoft.com/office/officeart/2005/8/layout/process1" loCatId="process" qsTypeId="urn:microsoft.com/office/officeart/2005/8/quickstyle/simple1" qsCatId="simple" csTypeId="urn:microsoft.com/office/officeart/2005/8/colors/accent0_1" csCatId="mainScheme" phldr="1"/>
      <dgm:spPr/>
    </dgm:pt>
    <dgm:pt modelId="{0F578584-9785-4938-A8B8-4C3B14E6DC91}">
      <dgm:prSet phldrT="[Text]"/>
      <dgm:spPr/>
      <dgm:t>
        <a:bodyPr/>
        <a:lstStyle/>
        <a:p>
          <a:pPr>
            <a:buNone/>
          </a:pPr>
          <a:r>
            <a:rPr lang="en-GB" b="1" dirty="0">
              <a:latin typeface="Segoe UI Variable Text" pitchFamily="2" charset="0"/>
            </a:rPr>
            <a:t>Fetch</a:t>
          </a:r>
        </a:p>
        <a:p>
          <a:pPr>
            <a:buNone/>
          </a:pPr>
          <a:r>
            <a:rPr lang="en-GB" b="0" dirty="0">
              <a:latin typeface="Segoe UI Variable Text" pitchFamily="2" charset="0"/>
            </a:rPr>
            <a:t>instructions from memory</a:t>
          </a:r>
          <a:endParaRPr lang="en-GB" dirty="0">
            <a:latin typeface="Segoe UI Variable Text" pitchFamily="2" charset="0"/>
          </a:endParaRPr>
        </a:p>
      </dgm:t>
    </dgm:pt>
    <dgm:pt modelId="{5923CC5D-5038-422C-ADF5-8CA2D40F607D}" type="parTrans" cxnId="{A99AC8F7-3C64-4934-A4D6-C31D280CD41B}">
      <dgm:prSet/>
      <dgm:spPr/>
      <dgm:t>
        <a:bodyPr/>
        <a:lstStyle/>
        <a:p>
          <a:endParaRPr lang="en-GB"/>
        </a:p>
      </dgm:t>
    </dgm:pt>
    <dgm:pt modelId="{7287DEE6-9004-486B-9F36-85DA66F7B12C}" type="sibTrans" cxnId="{A99AC8F7-3C64-4934-A4D6-C31D280CD41B}">
      <dgm:prSet/>
      <dgm:spPr/>
      <dgm:t>
        <a:bodyPr/>
        <a:lstStyle/>
        <a:p>
          <a:endParaRPr lang="en-GB"/>
        </a:p>
      </dgm:t>
    </dgm:pt>
    <dgm:pt modelId="{C514A5B5-6EEA-4C31-8DBA-88F9749B74F0}">
      <dgm:prSet phldrT="[Text]"/>
      <dgm:spPr/>
      <dgm:t>
        <a:bodyPr/>
        <a:lstStyle/>
        <a:p>
          <a:r>
            <a:rPr lang="en-GB" b="1" dirty="0">
              <a:latin typeface="Segoe UI Variable Text" pitchFamily="2" charset="0"/>
            </a:rPr>
            <a:t>Decode</a:t>
          </a:r>
          <a:r>
            <a:rPr lang="en-GB" dirty="0">
              <a:latin typeface="Segoe UI Variable Text" pitchFamily="2" charset="0"/>
            </a:rPr>
            <a:t> them (work out what they mean)</a:t>
          </a:r>
        </a:p>
      </dgm:t>
    </dgm:pt>
    <dgm:pt modelId="{2E93E9BF-BBF9-4A61-915A-016DD4D773C6}" type="parTrans" cxnId="{4A65E8DE-1B8D-4453-A521-CE50C651EBE2}">
      <dgm:prSet/>
      <dgm:spPr/>
      <dgm:t>
        <a:bodyPr/>
        <a:lstStyle/>
        <a:p>
          <a:endParaRPr lang="en-GB"/>
        </a:p>
      </dgm:t>
    </dgm:pt>
    <dgm:pt modelId="{6E93210C-A402-4F51-9ADB-5BEFCF720E90}" type="sibTrans" cxnId="{4A65E8DE-1B8D-4453-A521-CE50C651EBE2}">
      <dgm:prSet/>
      <dgm:spPr/>
      <dgm:t>
        <a:bodyPr/>
        <a:lstStyle/>
        <a:p>
          <a:endParaRPr lang="en-GB"/>
        </a:p>
      </dgm:t>
    </dgm:pt>
    <dgm:pt modelId="{74A784F7-B087-47F0-81CE-477EC99801BC}">
      <dgm:prSet phldrT="[Text]"/>
      <dgm:spPr/>
      <dgm:t>
        <a:bodyPr/>
        <a:lstStyle/>
        <a:p>
          <a:r>
            <a:rPr lang="en-GB" b="1" dirty="0">
              <a:latin typeface="Segoe UI Variable Text" pitchFamily="2" charset="0"/>
            </a:rPr>
            <a:t>Execute</a:t>
          </a:r>
          <a:r>
            <a:rPr lang="en-GB" dirty="0">
              <a:latin typeface="Segoe UI Variable Text" pitchFamily="2" charset="0"/>
            </a:rPr>
            <a:t> them (carry out the action)</a:t>
          </a:r>
        </a:p>
      </dgm:t>
    </dgm:pt>
    <dgm:pt modelId="{68A963B4-7C8B-40CB-A867-9A85E822A454}" type="parTrans" cxnId="{0F78130C-A645-417F-81E5-9C4703C83186}">
      <dgm:prSet/>
      <dgm:spPr/>
      <dgm:t>
        <a:bodyPr/>
        <a:lstStyle/>
        <a:p>
          <a:endParaRPr lang="en-GB"/>
        </a:p>
      </dgm:t>
    </dgm:pt>
    <dgm:pt modelId="{14E02515-D404-4BE3-AF6B-99EECEE0C3BA}" type="sibTrans" cxnId="{0F78130C-A645-417F-81E5-9C4703C83186}">
      <dgm:prSet/>
      <dgm:spPr/>
      <dgm:t>
        <a:bodyPr/>
        <a:lstStyle/>
        <a:p>
          <a:endParaRPr lang="en-GB"/>
        </a:p>
      </dgm:t>
    </dgm:pt>
    <dgm:pt modelId="{6DF6EFEE-0C1F-4C78-8A33-58C1C977BBF0}" type="pres">
      <dgm:prSet presAssocID="{0E74576F-02B5-46FC-8BE4-1623CDED8C42}" presName="Name0" presStyleCnt="0">
        <dgm:presLayoutVars>
          <dgm:dir/>
          <dgm:resizeHandles val="exact"/>
        </dgm:presLayoutVars>
      </dgm:prSet>
      <dgm:spPr/>
    </dgm:pt>
    <dgm:pt modelId="{48ADB3F5-6016-4209-9E82-CBD945495FE5}" type="pres">
      <dgm:prSet presAssocID="{0F578584-9785-4938-A8B8-4C3B14E6DC91}" presName="node" presStyleLbl="node1" presStyleIdx="0" presStyleCnt="3">
        <dgm:presLayoutVars>
          <dgm:bulletEnabled val="1"/>
        </dgm:presLayoutVars>
      </dgm:prSet>
      <dgm:spPr/>
    </dgm:pt>
    <dgm:pt modelId="{E9D92EE7-2A6C-45FD-A16B-77779C91B774}" type="pres">
      <dgm:prSet presAssocID="{7287DEE6-9004-486B-9F36-85DA66F7B12C}" presName="sibTrans" presStyleLbl="sibTrans2D1" presStyleIdx="0" presStyleCnt="2"/>
      <dgm:spPr/>
    </dgm:pt>
    <dgm:pt modelId="{F9813C48-8BBD-46F1-82BF-09DDE3876F53}" type="pres">
      <dgm:prSet presAssocID="{7287DEE6-9004-486B-9F36-85DA66F7B12C}" presName="connectorText" presStyleLbl="sibTrans2D1" presStyleIdx="0" presStyleCnt="2"/>
      <dgm:spPr/>
    </dgm:pt>
    <dgm:pt modelId="{ED095DFD-A087-4DDF-A7D9-3ECFD282E7CC}" type="pres">
      <dgm:prSet presAssocID="{C514A5B5-6EEA-4C31-8DBA-88F9749B74F0}" presName="node" presStyleLbl="node1" presStyleIdx="1" presStyleCnt="3">
        <dgm:presLayoutVars>
          <dgm:bulletEnabled val="1"/>
        </dgm:presLayoutVars>
      </dgm:prSet>
      <dgm:spPr/>
    </dgm:pt>
    <dgm:pt modelId="{9D77AF28-ACED-4EFD-8DD5-3195BBAE11C9}" type="pres">
      <dgm:prSet presAssocID="{6E93210C-A402-4F51-9ADB-5BEFCF720E90}" presName="sibTrans" presStyleLbl="sibTrans2D1" presStyleIdx="1" presStyleCnt="2"/>
      <dgm:spPr/>
    </dgm:pt>
    <dgm:pt modelId="{015A417A-34D0-435D-A5F4-1DEC6B67C513}" type="pres">
      <dgm:prSet presAssocID="{6E93210C-A402-4F51-9ADB-5BEFCF720E90}" presName="connectorText" presStyleLbl="sibTrans2D1" presStyleIdx="1" presStyleCnt="2"/>
      <dgm:spPr/>
    </dgm:pt>
    <dgm:pt modelId="{C274EE54-9285-400C-B183-C74FCA616ABC}" type="pres">
      <dgm:prSet presAssocID="{74A784F7-B087-47F0-81CE-477EC99801BC}" presName="node" presStyleLbl="node1" presStyleIdx="2" presStyleCnt="3">
        <dgm:presLayoutVars>
          <dgm:bulletEnabled val="1"/>
        </dgm:presLayoutVars>
      </dgm:prSet>
      <dgm:spPr/>
    </dgm:pt>
  </dgm:ptLst>
  <dgm:cxnLst>
    <dgm:cxn modelId="{0F78130C-A645-417F-81E5-9C4703C83186}" srcId="{0E74576F-02B5-46FC-8BE4-1623CDED8C42}" destId="{74A784F7-B087-47F0-81CE-477EC99801BC}" srcOrd="2" destOrd="0" parTransId="{68A963B4-7C8B-40CB-A867-9A85E822A454}" sibTransId="{14E02515-D404-4BE3-AF6B-99EECEE0C3BA}"/>
    <dgm:cxn modelId="{D9046111-F90E-497F-9329-9AECE496B487}" type="presOf" srcId="{7287DEE6-9004-486B-9F36-85DA66F7B12C}" destId="{F9813C48-8BBD-46F1-82BF-09DDE3876F53}" srcOrd="1" destOrd="0" presId="urn:microsoft.com/office/officeart/2005/8/layout/process1"/>
    <dgm:cxn modelId="{48148F1B-F95E-4B88-850C-1598658AB8F2}" type="presOf" srcId="{0F578584-9785-4938-A8B8-4C3B14E6DC91}" destId="{48ADB3F5-6016-4209-9E82-CBD945495FE5}" srcOrd="0" destOrd="0" presId="urn:microsoft.com/office/officeart/2005/8/layout/process1"/>
    <dgm:cxn modelId="{B1331049-B5B1-478F-9F6C-BA05C554868F}" type="presOf" srcId="{74A784F7-B087-47F0-81CE-477EC99801BC}" destId="{C274EE54-9285-400C-B183-C74FCA616ABC}" srcOrd="0" destOrd="0" presId="urn:microsoft.com/office/officeart/2005/8/layout/process1"/>
    <dgm:cxn modelId="{322A2169-96E4-47D1-984B-CC3B247BAFFB}" type="presOf" srcId="{6E93210C-A402-4F51-9ADB-5BEFCF720E90}" destId="{9D77AF28-ACED-4EFD-8DD5-3195BBAE11C9}" srcOrd="0" destOrd="0" presId="urn:microsoft.com/office/officeart/2005/8/layout/process1"/>
    <dgm:cxn modelId="{F826A396-BD31-4D9A-87B0-1A5B67251F5C}" type="presOf" srcId="{C514A5B5-6EEA-4C31-8DBA-88F9749B74F0}" destId="{ED095DFD-A087-4DDF-A7D9-3ECFD282E7CC}" srcOrd="0" destOrd="0" presId="urn:microsoft.com/office/officeart/2005/8/layout/process1"/>
    <dgm:cxn modelId="{4A65E8DE-1B8D-4453-A521-CE50C651EBE2}" srcId="{0E74576F-02B5-46FC-8BE4-1623CDED8C42}" destId="{C514A5B5-6EEA-4C31-8DBA-88F9749B74F0}" srcOrd="1" destOrd="0" parTransId="{2E93E9BF-BBF9-4A61-915A-016DD4D773C6}" sibTransId="{6E93210C-A402-4F51-9ADB-5BEFCF720E90}"/>
    <dgm:cxn modelId="{74BE46E0-282C-45BB-A146-27515851ED8E}" type="presOf" srcId="{0E74576F-02B5-46FC-8BE4-1623CDED8C42}" destId="{6DF6EFEE-0C1F-4C78-8A33-58C1C977BBF0}" srcOrd="0" destOrd="0" presId="urn:microsoft.com/office/officeart/2005/8/layout/process1"/>
    <dgm:cxn modelId="{41841AE4-839E-40F9-8AEF-3E7FD1C9A248}" type="presOf" srcId="{6E93210C-A402-4F51-9ADB-5BEFCF720E90}" destId="{015A417A-34D0-435D-A5F4-1DEC6B67C513}" srcOrd="1" destOrd="0" presId="urn:microsoft.com/office/officeart/2005/8/layout/process1"/>
    <dgm:cxn modelId="{A99AC8F7-3C64-4934-A4D6-C31D280CD41B}" srcId="{0E74576F-02B5-46FC-8BE4-1623CDED8C42}" destId="{0F578584-9785-4938-A8B8-4C3B14E6DC91}" srcOrd="0" destOrd="0" parTransId="{5923CC5D-5038-422C-ADF5-8CA2D40F607D}" sibTransId="{7287DEE6-9004-486B-9F36-85DA66F7B12C}"/>
    <dgm:cxn modelId="{0E9090FA-1DB2-44EE-B5F8-3AF04818560B}" type="presOf" srcId="{7287DEE6-9004-486B-9F36-85DA66F7B12C}" destId="{E9D92EE7-2A6C-45FD-A16B-77779C91B774}" srcOrd="0" destOrd="0" presId="urn:microsoft.com/office/officeart/2005/8/layout/process1"/>
    <dgm:cxn modelId="{3CD48D3B-8792-4EEE-A386-CEA2D7536F2D}" type="presParOf" srcId="{6DF6EFEE-0C1F-4C78-8A33-58C1C977BBF0}" destId="{48ADB3F5-6016-4209-9E82-CBD945495FE5}" srcOrd="0" destOrd="0" presId="urn:microsoft.com/office/officeart/2005/8/layout/process1"/>
    <dgm:cxn modelId="{53F403AB-C391-4F42-B623-77EB684ADB47}" type="presParOf" srcId="{6DF6EFEE-0C1F-4C78-8A33-58C1C977BBF0}" destId="{E9D92EE7-2A6C-45FD-A16B-77779C91B774}" srcOrd="1" destOrd="0" presId="urn:microsoft.com/office/officeart/2005/8/layout/process1"/>
    <dgm:cxn modelId="{6DBAD48F-10AF-4B7F-8193-964217D203FC}" type="presParOf" srcId="{E9D92EE7-2A6C-45FD-A16B-77779C91B774}" destId="{F9813C48-8BBD-46F1-82BF-09DDE3876F53}" srcOrd="0" destOrd="0" presId="urn:microsoft.com/office/officeart/2005/8/layout/process1"/>
    <dgm:cxn modelId="{0B66A1F6-7BF6-4E04-A1EE-ABD85EBB5F64}" type="presParOf" srcId="{6DF6EFEE-0C1F-4C78-8A33-58C1C977BBF0}" destId="{ED095DFD-A087-4DDF-A7D9-3ECFD282E7CC}" srcOrd="2" destOrd="0" presId="urn:microsoft.com/office/officeart/2005/8/layout/process1"/>
    <dgm:cxn modelId="{1A5547A3-9D90-4082-AE1F-A2D56BA11176}" type="presParOf" srcId="{6DF6EFEE-0C1F-4C78-8A33-58C1C977BBF0}" destId="{9D77AF28-ACED-4EFD-8DD5-3195BBAE11C9}" srcOrd="3" destOrd="0" presId="urn:microsoft.com/office/officeart/2005/8/layout/process1"/>
    <dgm:cxn modelId="{144B836E-945A-4C89-B93F-A5853C54CC44}" type="presParOf" srcId="{9D77AF28-ACED-4EFD-8DD5-3195BBAE11C9}" destId="{015A417A-34D0-435D-A5F4-1DEC6B67C513}" srcOrd="0" destOrd="0" presId="urn:microsoft.com/office/officeart/2005/8/layout/process1"/>
    <dgm:cxn modelId="{7DD98A93-E62D-4E21-9951-D917730081EC}" type="presParOf" srcId="{6DF6EFEE-0C1F-4C78-8A33-58C1C977BBF0}" destId="{C274EE54-9285-400C-B183-C74FCA616ABC}" srcOrd="4"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ADB3F5-6016-4209-9E82-CBD945495FE5}">
      <dsp:nvSpPr>
        <dsp:cNvPr id="0" name=""/>
        <dsp:cNvSpPr/>
      </dsp:nvSpPr>
      <dsp:spPr>
        <a:xfrm>
          <a:off x="6033" y="199456"/>
          <a:ext cx="1803315" cy="1132707"/>
        </a:xfrm>
        <a:prstGeom prst="roundRect">
          <a:avLst>
            <a:gd name="adj" fmla="val 10000"/>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Segoe UI Variable Text" pitchFamily="2" charset="0"/>
            </a:rPr>
            <a:t>Fetch</a:t>
          </a:r>
        </a:p>
        <a:p>
          <a:pPr marL="0" lvl="0" indent="0" algn="ctr" defTabSz="800100">
            <a:lnSpc>
              <a:spcPct val="90000"/>
            </a:lnSpc>
            <a:spcBef>
              <a:spcPct val="0"/>
            </a:spcBef>
            <a:spcAft>
              <a:spcPct val="35000"/>
            </a:spcAft>
            <a:buNone/>
          </a:pPr>
          <a:r>
            <a:rPr lang="en-GB" sz="1800" b="0" kern="1200" dirty="0">
              <a:latin typeface="Segoe UI Variable Text" pitchFamily="2" charset="0"/>
            </a:rPr>
            <a:t>instructions from memory</a:t>
          </a:r>
          <a:endParaRPr lang="en-GB" sz="1800" kern="1200" dirty="0">
            <a:latin typeface="Segoe UI Variable Text" pitchFamily="2" charset="0"/>
          </a:endParaRPr>
        </a:p>
      </dsp:txBody>
      <dsp:txXfrm>
        <a:off x="39209" y="232632"/>
        <a:ext cx="1736963" cy="1066355"/>
      </dsp:txXfrm>
    </dsp:sp>
    <dsp:sp modelId="{E9D92EE7-2A6C-45FD-A16B-77779C91B774}">
      <dsp:nvSpPr>
        <dsp:cNvPr id="0" name=""/>
        <dsp:cNvSpPr/>
      </dsp:nvSpPr>
      <dsp:spPr>
        <a:xfrm>
          <a:off x="1989680" y="542198"/>
          <a:ext cx="382302" cy="447222"/>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1989680" y="631642"/>
        <a:ext cx="267611" cy="268334"/>
      </dsp:txXfrm>
    </dsp:sp>
    <dsp:sp modelId="{ED095DFD-A087-4DDF-A7D9-3ECFD282E7CC}">
      <dsp:nvSpPr>
        <dsp:cNvPr id="0" name=""/>
        <dsp:cNvSpPr/>
      </dsp:nvSpPr>
      <dsp:spPr>
        <a:xfrm>
          <a:off x="2530675" y="199456"/>
          <a:ext cx="1803315" cy="1132707"/>
        </a:xfrm>
        <a:prstGeom prst="roundRect">
          <a:avLst>
            <a:gd name="adj" fmla="val 10000"/>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Segoe UI Variable Text" pitchFamily="2" charset="0"/>
            </a:rPr>
            <a:t>Decode</a:t>
          </a:r>
          <a:r>
            <a:rPr lang="en-GB" sz="1800" kern="1200" dirty="0">
              <a:latin typeface="Segoe UI Variable Text" pitchFamily="2" charset="0"/>
            </a:rPr>
            <a:t> them (work out what they mean)</a:t>
          </a:r>
        </a:p>
      </dsp:txBody>
      <dsp:txXfrm>
        <a:off x="2563851" y="232632"/>
        <a:ext cx="1736963" cy="1066355"/>
      </dsp:txXfrm>
    </dsp:sp>
    <dsp:sp modelId="{9D77AF28-ACED-4EFD-8DD5-3195BBAE11C9}">
      <dsp:nvSpPr>
        <dsp:cNvPr id="0" name=""/>
        <dsp:cNvSpPr/>
      </dsp:nvSpPr>
      <dsp:spPr>
        <a:xfrm>
          <a:off x="4514323" y="542198"/>
          <a:ext cx="382302" cy="447222"/>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4514323" y="631642"/>
        <a:ext cx="267611" cy="268334"/>
      </dsp:txXfrm>
    </dsp:sp>
    <dsp:sp modelId="{C274EE54-9285-400C-B183-C74FCA616ABC}">
      <dsp:nvSpPr>
        <dsp:cNvPr id="0" name=""/>
        <dsp:cNvSpPr/>
      </dsp:nvSpPr>
      <dsp:spPr>
        <a:xfrm>
          <a:off x="5055317" y="199456"/>
          <a:ext cx="1803315" cy="1132707"/>
        </a:xfrm>
        <a:prstGeom prst="roundRect">
          <a:avLst>
            <a:gd name="adj" fmla="val 10000"/>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Segoe UI Variable Text" pitchFamily="2" charset="0"/>
            </a:rPr>
            <a:t>Execute</a:t>
          </a:r>
          <a:r>
            <a:rPr lang="en-GB" sz="1800" kern="1200" dirty="0">
              <a:latin typeface="Segoe UI Variable Text" pitchFamily="2" charset="0"/>
            </a:rPr>
            <a:t> them (carry out the action)</a:t>
          </a:r>
        </a:p>
      </dsp:txBody>
      <dsp:txXfrm>
        <a:off x="5088493" y="232632"/>
        <a:ext cx="1736963" cy="106635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19/02/2026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3FDD-A5EC-25E5-0E38-0D206CABA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81DD5-4F76-31D7-ECC6-838C31E7D7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BFC232-97DD-0C48-1021-F333D1B269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6D7A166-C105-F72D-8E87-C599151ECC2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596234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5B470-C13A-7013-DC97-DF42607A01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81FB31-871A-9D78-F986-3A374F7A75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53C960-EF46-62E1-73C4-FC5FCC11B68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860E924-2119-CB19-B002-8588D0B1E59F}"/>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3840459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C058F6-3341-60F5-7C44-414EA1369F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84E38D-CB37-FD46-5430-A98027AA48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E7E43-3A7A-DF0A-F8C2-B74E94F296D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075D5E1-4384-9FFD-F6AE-D617CB75B294}"/>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3018859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1242378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image" Target="../media/image11.svg"/><Relationship Id="rId5" Type="http://schemas.openxmlformats.org/officeDocument/2006/relationships/diagramLayout" Target="../diagrams/layout1.xml"/><Relationship Id="rId10" Type="http://schemas.openxmlformats.org/officeDocument/2006/relationships/image" Target="../media/image10.png"/><Relationship Id="rId4" Type="http://schemas.openxmlformats.org/officeDocument/2006/relationships/diagramData" Target="../diagrams/data1.xml"/><Relationship Id="rId9"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1.svg"/><Relationship Id="rId3" Type="http://schemas.openxmlformats.org/officeDocument/2006/relationships/image" Target="../media/image5.png"/><Relationship Id="rId7" Type="http://schemas.openxmlformats.org/officeDocument/2006/relationships/image" Target="../media/image16.svg"/><Relationship Id="rId12"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938992"/>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a:t>
            </a:r>
          </a:p>
          <a:p>
            <a:r>
              <a:rPr lang="en-GB" sz="4000" b="1" dirty="0">
                <a:solidFill>
                  <a:schemeClr val="bg1"/>
                </a:solidFill>
                <a:latin typeface="Segoe UI Black" panose="020B0A02040204020203" pitchFamily="34" charset="0"/>
                <a:ea typeface="Segoe UI Black" panose="020B0A02040204020203" pitchFamily="34" charset="0"/>
              </a:rPr>
              <a:t>Architecture of the CPU</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1 – Computer systems</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8" name="Picture 4" descr="Computer Science Icon Style 21665772 Vector Art at Vecteezy">
            <a:extLst>
              <a:ext uri="{FF2B5EF4-FFF2-40B4-BE49-F238E27FC236}">
                <a16:creationId xmlns:a16="http://schemas.microsoft.com/office/drawing/2014/main" id="{2BA9753A-253A-487D-3EAC-89E5327B3E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7903" y="1588764"/>
            <a:ext cx="2254857" cy="195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010400" y="1306681"/>
            <a:ext cx="479679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a:buNone/>
            </a:pPr>
            <a:r>
              <a:rPr lang="en-GB" dirty="0">
                <a:latin typeface="Segoe UI Variable Text" pitchFamily="2" charset="0"/>
              </a:rPr>
              <a:t>Complete the wordsearch in the first section of the workbook.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6000" y="1223222"/>
            <a:ext cx="914400" cy="914400"/>
          </a:xfrm>
          <a:prstGeom prst="rect">
            <a:avLst/>
          </a:prstGeom>
        </p:spPr>
      </p:pic>
      <p:pic>
        <p:nvPicPr>
          <p:cNvPr id="5" name="Picture 4">
            <a:extLst>
              <a:ext uri="{FF2B5EF4-FFF2-40B4-BE49-F238E27FC236}">
                <a16:creationId xmlns:a16="http://schemas.microsoft.com/office/drawing/2014/main" id="{422D721A-5310-0786-E30B-320011F3A60A}"/>
              </a:ext>
            </a:extLst>
          </p:cNvPr>
          <p:cNvPicPr>
            <a:picLocks noChangeAspect="1"/>
          </p:cNvPicPr>
          <p:nvPr/>
        </p:nvPicPr>
        <p:blipFill>
          <a:blip r:embed="rId6"/>
          <a:stretch>
            <a:fillRect/>
          </a:stretch>
        </p:blipFill>
        <p:spPr>
          <a:xfrm>
            <a:off x="125730" y="1381166"/>
            <a:ext cx="5876674" cy="4867548"/>
          </a:xfrm>
          <a:prstGeom prst="rect">
            <a:avLst/>
          </a:prstGeom>
        </p:spPr>
      </p:pic>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Architecture of the CPU</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677656"/>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purpose of the CPU and actions that occur within the fetch-execute cycle.</a:t>
            </a:r>
          </a:p>
          <a:p>
            <a:pPr marL="342900" indent="-342900">
              <a:buFont typeface="Arial" panose="020B0604020202020204" pitchFamily="34" charset="0"/>
              <a:buChar char="•"/>
            </a:pPr>
            <a:r>
              <a:rPr lang="en-GB" sz="2000" dirty="0">
                <a:latin typeface="Segoe UI Variable Text" pitchFamily="2" charset="0"/>
              </a:rPr>
              <a:t>To understand the function of common CPU components.</a:t>
            </a:r>
          </a:p>
          <a:p>
            <a:pPr marL="342900" indent="-342900">
              <a:buFont typeface="Arial" panose="020B0604020202020204" pitchFamily="34" charset="0"/>
              <a:buChar char="•"/>
            </a:pPr>
            <a:r>
              <a:rPr lang="en-GB" sz="2000" dirty="0">
                <a:latin typeface="Segoe UI Variable Text" pitchFamily="2" charset="0"/>
              </a:rPr>
              <a:t>To understand the purpose of each register used by the CPU within the Von Neumann architecture. </a:t>
            </a:r>
          </a:p>
          <a:p>
            <a:pPr marL="342900" indent="-342900">
              <a:buFont typeface="Arial" panose="020B0604020202020204" pitchFamily="34" charset="0"/>
              <a:buChar char="•"/>
            </a:pPr>
            <a:endParaRPr lang="en-GB" sz="2000" dirty="0">
              <a:latin typeface="Segoe UI Variable Text" pitchFamily="2" charset="0"/>
            </a:endParaRPr>
          </a:p>
        </p:txBody>
      </p:sp>
    </p:spTree>
    <p:extLst>
      <p:ext uri="{BB962C8B-B14F-4D97-AF65-F5344CB8AC3E}">
        <p14:creationId xmlns:p14="http://schemas.microsoft.com/office/powerpoint/2010/main" val="1704875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Purpose of the CPU</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0" y="1156284"/>
            <a:ext cx="6838950" cy="1384995"/>
          </a:xfrm>
          <a:prstGeom prst="rect">
            <a:avLst/>
          </a:prstGeom>
          <a:noFill/>
        </p:spPr>
        <p:txBody>
          <a:bodyPr wrap="square">
            <a:spAutoFit/>
          </a:bodyPr>
          <a:lstStyle/>
          <a:p>
            <a:r>
              <a:rPr lang="en-GB" sz="2400" b="1" dirty="0">
                <a:latin typeface="Segoe UI Variable Text" pitchFamily="2" charset="0"/>
              </a:rPr>
              <a:t>What is the purpose of the CPU?</a:t>
            </a:r>
          </a:p>
          <a:p>
            <a:endParaRPr lang="en-GB" sz="2400" dirty="0">
              <a:latin typeface="Segoe UI Variable Text" pitchFamily="2" charset="0"/>
            </a:endParaRPr>
          </a:p>
          <a:p>
            <a:r>
              <a:rPr lang="en-GB" dirty="0">
                <a:latin typeface="Segoe UI Variable Text" pitchFamily="2" charset="0"/>
              </a:rPr>
              <a:t>The purpose of the CPU (Central Processing Unit) is to </a:t>
            </a:r>
            <a:r>
              <a:rPr lang="en-GB" b="1" dirty="0">
                <a:latin typeface="Segoe UI Variable Text" pitchFamily="2" charset="0"/>
              </a:rPr>
              <a:t>fetch, decode </a:t>
            </a:r>
            <a:r>
              <a:rPr lang="en-GB" dirty="0">
                <a:latin typeface="Segoe UI Variable Text" pitchFamily="2" charset="0"/>
              </a:rPr>
              <a:t>and </a:t>
            </a:r>
            <a:r>
              <a:rPr lang="en-GB" b="1" dirty="0">
                <a:latin typeface="Segoe UI Variable Text" pitchFamily="2" charset="0"/>
              </a:rPr>
              <a:t>execute</a:t>
            </a:r>
            <a:r>
              <a:rPr lang="en-GB" dirty="0">
                <a:latin typeface="Segoe UI Variable Text" pitchFamily="2" charset="0"/>
              </a:rPr>
              <a:t> instructions.</a:t>
            </a:r>
          </a:p>
        </p:txBody>
      </p:sp>
      <p:sp>
        <p:nvSpPr>
          <p:cNvPr id="10" name="TextBox 9">
            <a:extLst>
              <a:ext uri="{FF2B5EF4-FFF2-40B4-BE49-F238E27FC236}">
                <a16:creationId xmlns:a16="http://schemas.microsoft.com/office/drawing/2014/main" id="{148C5BD5-D0F1-3174-CA50-EE347E86DA3A}"/>
              </a:ext>
            </a:extLst>
          </p:cNvPr>
          <p:cNvSpPr txBox="1"/>
          <p:nvPr/>
        </p:nvSpPr>
        <p:spPr>
          <a:xfrm>
            <a:off x="256504" y="2896727"/>
            <a:ext cx="6807235" cy="1538883"/>
          </a:xfrm>
          <a:prstGeom prst="rect">
            <a:avLst/>
          </a:prstGeom>
          <a:noFill/>
        </p:spPr>
        <p:txBody>
          <a:bodyPr wrap="square">
            <a:spAutoFit/>
          </a:bodyPr>
          <a:lstStyle/>
          <a:p>
            <a:r>
              <a:rPr lang="en-GB" sz="2000" b="1" dirty="0">
                <a:latin typeface="Segoe UI Variable Text" pitchFamily="2" charset="0"/>
              </a:rPr>
              <a:t>How are instructions processed?</a:t>
            </a:r>
          </a:p>
          <a:p>
            <a:endParaRPr lang="en-GB" sz="2000" b="1" dirty="0">
              <a:latin typeface="Segoe UI Variable Text" pitchFamily="2" charset="0"/>
            </a:endParaRPr>
          </a:p>
          <a:p>
            <a:r>
              <a:rPr lang="en-GB" dirty="0">
                <a:latin typeface="Segoe UI Variable Text" pitchFamily="2" charset="0"/>
              </a:rPr>
              <a:t>The </a:t>
            </a:r>
            <a:r>
              <a:rPr lang="en-GB" b="1" dirty="0">
                <a:latin typeface="Segoe UI Variable Text" pitchFamily="2" charset="0"/>
              </a:rPr>
              <a:t>Fetch–Execute Cycle</a:t>
            </a:r>
            <a:r>
              <a:rPr lang="en-GB" dirty="0">
                <a:latin typeface="Segoe UI Variable Text" pitchFamily="2" charset="0"/>
              </a:rPr>
              <a:t> (also called the </a:t>
            </a:r>
            <a:r>
              <a:rPr lang="en-GB" b="1" dirty="0">
                <a:latin typeface="Segoe UI Variable Text" pitchFamily="2" charset="0"/>
              </a:rPr>
              <a:t>Fetch–Decode–Execute Cycle</a:t>
            </a:r>
            <a:r>
              <a:rPr lang="en-GB" dirty="0">
                <a:latin typeface="Segoe UI Variable Text" pitchFamily="2" charset="0"/>
              </a:rPr>
              <a:t>) is the </a:t>
            </a:r>
            <a:r>
              <a:rPr lang="en-GB" b="1" dirty="0">
                <a:latin typeface="Segoe UI Variable Text" pitchFamily="2" charset="0"/>
              </a:rPr>
              <a:t>repeated process</a:t>
            </a:r>
            <a:r>
              <a:rPr lang="en-GB" dirty="0">
                <a:latin typeface="Segoe UI Variable Text" pitchFamily="2" charset="0"/>
              </a:rPr>
              <a:t> the CPU uses to run instructions in a program.</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p:nvPr/>
        </p:nvCxnSpPr>
        <p:spPr>
          <a:xfrm>
            <a:off x="7509510" y="1156284"/>
            <a:ext cx="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7" name="Diagram 6">
            <a:extLst>
              <a:ext uri="{FF2B5EF4-FFF2-40B4-BE49-F238E27FC236}">
                <a16:creationId xmlns:a16="http://schemas.microsoft.com/office/drawing/2014/main" id="{E5914E65-158C-B3FC-92C1-628B71BF6964}"/>
              </a:ext>
            </a:extLst>
          </p:cNvPr>
          <p:cNvGraphicFramePr/>
          <p:nvPr>
            <p:extLst>
              <p:ext uri="{D42A27DB-BD31-4B8C-83A1-F6EECF244321}">
                <p14:modId xmlns:p14="http://schemas.microsoft.com/office/powerpoint/2010/main" val="1240174617"/>
              </p:ext>
            </p:extLst>
          </p:nvPr>
        </p:nvGraphicFramePr>
        <p:xfrm>
          <a:off x="347662" y="4542299"/>
          <a:ext cx="6864667" cy="15316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2" name="Picture 2" descr="See the source image">
            <a:extLst>
              <a:ext uri="{FF2B5EF4-FFF2-40B4-BE49-F238E27FC236}">
                <a16:creationId xmlns:a16="http://schemas.microsoft.com/office/drawing/2014/main" id="{60D2F4F0-CEF7-B78F-3C5E-6B5F86A9F8E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31748" y="1313223"/>
            <a:ext cx="3498251" cy="349825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05C5CEA2-CBA0-DA75-5ED5-7B7A62B05F86}"/>
              </a:ext>
            </a:extLst>
          </p:cNvPr>
          <p:cNvSpPr txBox="1"/>
          <p:nvPr/>
        </p:nvSpPr>
        <p:spPr>
          <a:xfrm>
            <a:off x="7931747" y="5107427"/>
            <a:ext cx="3658271" cy="830997"/>
          </a:xfrm>
          <a:prstGeom prst="rect">
            <a:avLst/>
          </a:prstGeom>
          <a:noFill/>
        </p:spPr>
        <p:txBody>
          <a:bodyPr wrap="square">
            <a:spAutoFit/>
          </a:bodyPr>
          <a:lstStyle/>
          <a:p>
            <a:r>
              <a:rPr lang="en-GB" sz="1600" dirty="0">
                <a:latin typeface="Segoe UI Variable Text" pitchFamily="2" charset="0"/>
              </a:rPr>
              <a:t>This process is carried out by several components and special purpose registers.</a:t>
            </a:r>
          </a:p>
        </p:txBody>
      </p:sp>
      <p:pic>
        <p:nvPicPr>
          <p:cNvPr id="2" name="Graphic 1" descr="Closed book with solid fill">
            <a:extLst>
              <a:ext uri="{FF2B5EF4-FFF2-40B4-BE49-F238E27FC236}">
                <a16:creationId xmlns:a16="http://schemas.microsoft.com/office/drawing/2014/main" id="{2DDB9AC8-88AE-BFC8-510D-3249EB3692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626304" y="137355"/>
            <a:ext cx="700576" cy="700576"/>
          </a:xfrm>
          <a:prstGeom prst="rect">
            <a:avLst/>
          </a:prstGeom>
        </p:spPr>
      </p:pic>
      <p:sp>
        <p:nvSpPr>
          <p:cNvPr id="5" name="TextBox 4">
            <a:extLst>
              <a:ext uri="{FF2B5EF4-FFF2-40B4-BE49-F238E27FC236}">
                <a16:creationId xmlns:a16="http://schemas.microsoft.com/office/drawing/2014/main" id="{D1A956AA-8F5B-E454-C767-426B89317533}"/>
              </a:ext>
            </a:extLst>
          </p:cNvPr>
          <p:cNvSpPr txBox="1"/>
          <p:nvPr/>
        </p:nvSpPr>
        <p:spPr>
          <a:xfrm>
            <a:off x="9326880" y="134273"/>
            <a:ext cx="2480310" cy="646331"/>
          </a:xfrm>
          <a:prstGeom prst="rect">
            <a:avLst/>
          </a:prstGeom>
          <a:noFill/>
        </p:spPr>
        <p:txBody>
          <a:bodyPr wrap="square" rtlCol="0">
            <a:spAutoFit/>
          </a:bodyPr>
          <a:lstStyle/>
          <a:p>
            <a:r>
              <a:rPr lang="en-GB" dirty="0">
                <a:latin typeface="Segoe UI Variable Text" pitchFamily="2" charset="0"/>
              </a:rPr>
              <a:t>Complete </a:t>
            </a:r>
            <a:r>
              <a:rPr lang="en-GB" b="1" dirty="0">
                <a:latin typeface="Segoe UI Variable Text" pitchFamily="2" charset="0"/>
              </a:rPr>
              <a:t>Task 1</a:t>
            </a:r>
            <a:r>
              <a:rPr lang="en-GB" dirty="0">
                <a:latin typeface="Segoe UI Variable Text" pitchFamily="2" charset="0"/>
              </a:rPr>
              <a:t> in the workbook</a:t>
            </a:r>
          </a:p>
        </p:txBody>
      </p:sp>
    </p:spTree>
    <p:extLst>
      <p:ext uri="{BB962C8B-B14F-4D97-AF65-F5344CB8AC3E}">
        <p14:creationId xmlns:p14="http://schemas.microsoft.com/office/powerpoint/2010/main" val="975039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6562-D256-76F2-113D-14176A8965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8CE3ED9-5C31-EC68-75FA-01853F04102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Von Neumann Architecture</a:t>
            </a:r>
          </a:p>
        </p:txBody>
      </p:sp>
      <p:pic>
        <p:nvPicPr>
          <p:cNvPr id="32" name="Picture 31">
            <a:extLst>
              <a:ext uri="{FF2B5EF4-FFF2-40B4-BE49-F238E27FC236}">
                <a16:creationId xmlns:a16="http://schemas.microsoft.com/office/drawing/2014/main" id="{5F9E2504-F502-C248-96F3-B1F90FBD0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66B04AE-564F-E342-4088-C18BE4B9AA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Connector 5">
            <a:extLst>
              <a:ext uri="{FF2B5EF4-FFF2-40B4-BE49-F238E27FC236}">
                <a16:creationId xmlns:a16="http://schemas.microsoft.com/office/drawing/2014/main" id="{EB2E0441-2AF2-0440-BB17-5F9AF8BF25DB}"/>
              </a:ext>
            </a:extLst>
          </p:cNvPr>
          <p:cNvCxnSpPr/>
          <p:nvPr/>
        </p:nvCxnSpPr>
        <p:spPr>
          <a:xfrm>
            <a:off x="6503670" y="1138323"/>
            <a:ext cx="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97089952-099F-5DB9-2F0B-0EFC55B59CFE}"/>
              </a:ext>
            </a:extLst>
          </p:cNvPr>
          <p:cNvSpPr txBox="1"/>
          <p:nvPr/>
        </p:nvSpPr>
        <p:spPr>
          <a:xfrm>
            <a:off x="221417" y="1185092"/>
            <a:ext cx="6156521" cy="2215991"/>
          </a:xfrm>
          <a:prstGeom prst="rect">
            <a:avLst/>
          </a:prstGeom>
          <a:noFill/>
        </p:spPr>
        <p:txBody>
          <a:bodyPr wrap="square">
            <a:spAutoFit/>
          </a:bodyPr>
          <a:lstStyle/>
          <a:p>
            <a:r>
              <a:rPr lang="en-GB" sz="2400" b="1" dirty="0">
                <a:latin typeface="Segoe UI Variable Text" pitchFamily="2" charset="0"/>
              </a:rPr>
              <a:t>What is the Von Neumann Architecture?</a:t>
            </a:r>
          </a:p>
          <a:p>
            <a:endParaRPr lang="en-GB" sz="2400" dirty="0">
              <a:latin typeface="Segoe UI Variable Text" pitchFamily="2" charset="0"/>
            </a:endParaRPr>
          </a:p>
          <a:p>
            <a:r>
              <a:rPr lang="en-GB" dirty="0">
                <a:latin typeface="Segoe UI Variable Text" pitchFamily="2" charset="0"/>
              </a:rPr>
              <a:t>Von Neumann architecture is a computer design model where:</a:t>
            </a:r>
          </a:p>
          <a:p>
            <a:pPr marL="285750" indent="-285750">
              <a:buFont typeface="Arial" panose="020B0604020202020204" pitchFamily="34" charset="0"/>
              <a:buChar char="•"/>
            </a:pPr>
            <a:r>
              <a:rPr lang="en-GB" dirty="0">
                <a:latin typeface="Segoe UI Variable Text" pitchFamily="2" charset="0"/>
              </a:rPr>
              <a:t>data and instructions (programs) are stored together.</a:t>
            </a:r>
          </a:p>
          <a:p>
            <a:pPr marL="285750" indent="-285750">
              <a:buFont typeface="Arial" panose="020B0604020202020204" pitchFamily="34" charset="0"/>
              <a:buChar char="•"/>
            </a:pPr>
            <a:r>
              <a:rPr lang="en-GB" dirty="0">
                <a:latin typeface="Segoe UI Variable Text" pitchFamily="2" charset="0"/>
              </a:rPr>
              <a:t>in the same main memory (RAM)</a:t>
            </a:r>
          </a:p>
          <a:p>
            <a:pPr marL="285750" indent="-285750">
              <a:buFont typeface="Arial" panose="020B0604020202020204" pitchFamily="34" charset="0"/>
              <a:buChar char="•"/>
            </a:pPr>
            <a:r>
              <a:rPr lang="en-GB" dirty="0">
                <a:latin typeface="Segoe UI Variable Text" pitchFamily="2" charset="0"/>
              </a:rPr>
              <a:t>and are processed by a single CPU.</a:t>
            </a:r>
          </a:p>
        </p:txBody>
      </p:sp>
      <p:pic>
        <p:nvPicPr>
          <p:cNvPr id="5" name="Picture 4">
            <a:extLst>
              <a:ext uri="{FF2B5EF4-FFF2-40B4-BE49-F238E27FC236}">
                <a16:creationId xmlns:a16="http://schemas.microsoft.com/office/drawing/2014/main" id="{1F2BA123-28E8-2883-1C3A-5EEB59D6DD2A}"/>
              </a:ext>
            </a:extLst>
          </p:cNvPr>
          <p:cNvPicPr>
            <a:picLocks noChangeAspect="1"/>
          </p:cNvPicPr>
          <p:nvPr/>
        </p:nvPicPr>
        <p:blipFill>
          <a:blip r:embed="rId4"/>
          <a:stretch>
            <a:fillRect/>
          </a:stretch>
        </p:blipFill>
        <p:spPr>
          <a:xfrm>
            <a:off x="6764059" y="1568187"/>
            <a:ext cx="5043131" cy="2931160"/>
          </a:xfrm>
          <a:prstGeom prst="rect">
            <a:avLst/>
          </a:prstGeom>
        </p:spPr>
      </p:pic>
      <p:sp>
        <p:nvSpPr>
          <p:cNvPr id="7" name="TextBox 6">
            <a:extLst>
              <a:ext uri="{FF2B5EF4-FFF2-40B4-BE49-F238E27FC236}">
                <a16:creationId xmlns:a16="http://schemas.microsoft.com/office/drawing/2014/main" id="{C9B11B72-28BD-DCFF-BD95-81BFD07326D4}"/>
              </a:ext>
            </a:extLst>
          </p:cNvPr>
          <p:cNvSpPr txBox="1"/>
          <p:nvPr/>
        </p:nvSpPr>
        <p:spPr>
          <a:xfrm>
            <a:off x="221417" y="3623325"/>
            <a:ext cx="3127572" cy="2985433"/>
          </a:xfrm>
          <a:prstGeom prst="rect">
            <a:avLst/>
          </a:prstGeom>
          <a:noFill/>
        </p:spPr>
        <p:txBody>
          <a:bodyPr wrap="square">
            <a:spAutoFit/>
          </a:bodyPr>
          <a:lstStyle/>
          <a:p>
            <a:r>
              <a:rPr lang="en-GB" sz="2000" b="1" dirty="0">
                <a:latin typeface="Segoe UI Variable Text" pitchFamily="2" charset="0"/>
              </a:rPr>
              <a:t>What does it contain?</a:t>
            </a:r>
          </a:p>
          <a:p>
            <a:endParaRPr lang="en-GB" sz="2400" dirty="0">
              <a:latin typeface="Segoe UI Variable Text" pitchFamily="2" charset="0"/>
            </a:endParaRPr>
          </a:p>
          <a:p>
            <a:r>
              <a:rPr lang="en-GB" dirty="0">
                <a:latin typeface="Segoe UI Variable Text" pitchFamily="2" charset="0"/>
              </a:rPr>
              <a:t>Common CPU components found within this structure include:</a:t>
            </a:r>
          </a:p>
          <a:p>
            <a:pPr marL="285750" indent="-285750">
              <a:buFont typeface="Arial" panose="020B0604020202020204" pitchFamily="34" charset="0"/>
              <a:buChar char="•"/>
            </a:pPr>
            <a:r>
              <a:rPr lang="pt-BR" dirty="0">
                <a:latin typeface="Segoe UI Variable Text" pitchFamily="2" charset="0"/>
              </a:rPr>
              <a:t>ALU (Arithmetic Logic Unit) </a:t>
            </a:r>
          </a:p>
          <a:p>
            <a:pPr marL="285750" indent="-285750">
              <a:buFont typeface="Arial" panose="020B0604020202020204" pitchFamily="34" charset="0"/>
              <a:buChar char="•"/>
            </a:pPr>
            <a:r>
              <a:rPr lang="pt-BR" dirty="0">
                <a:latin typeface="Segoe UI Variable Text" pitchFamily="2" charset="0"/>
              </a:rPr>
              <a:t>CU (Control Unit) </a:t>
            </a:r>
          </a:p>
          <a:p>
            <a:pPr marL="285750" indent="-285750">
              <a:buFont typeface="Arial" panose="020B0604020202020204" pitchFamily="34" charset="0"/>
              <a:buChar char="•"/>
            </a:pPr>
            <a:r>
              <a:rPr lang="pt-BR" dirty="0">
                <a:latin typeface="Segoe UI Variable Text" pitchFamily="2" charset="0"/>
              </a:rPr>
              <a:t>Cache </a:t>
            </a:r>
          </a:p>
          <a:p>
            <a:pPr marL="285750" indent="-285750">
              <a:buFont typeface="Arial" panose="020B0604020202020204" pitchFamily="34" charset="0"/>
              <a:buChar char="•"/>
            </a:pPr>
            <a:r>
              <a:rPr lang="pt-BR" dirty="0">
                <a:latin typeface="Segoe UI Variable Text" pitchFamily="2" charset="0"/>
              </a:rPr>
              <a:t>Registers</a:t>
            </a:r>
            <a:endParaRPr lang="en-GB" dirty="0">
              <a:latin typeface="Segoe UI Variable Text" pitchFamily="2" charset="0"/>
            </a:endParaRPr>
          </a:p>
        </p:txBody>
      </p:sp>
      <p:sp>
        <p:nvSpPr>
          <p:cNvPr id="8" name="TextBox 7">
            <a:extLst>
              <a:ext uri="{FF2B5EF4-FFF2-40B4-BE49-F238E27FC236}">
                <a16:creationId xmlns:a16="http://schemas.microsoft.com/office/drawing/2014/main" id="{90E65911-A4B8-1D86-A75A-B9BDE52E14D5}"/>
              </a:ext>
            </a:extLst>
          </p:cNvPr>
          <p:cNvSpPr txBox="1"/>
          <p:nvPr/>
        </p:nvSpPr>
        <p:spPr>
          <a:xfrm>
            <a:off x="3506293" y="3623324"/>
            <a:ext cx="2736988" cy="2646878"/>
          </a:xfrm>
          <a:prstGeom prst="rect">
            <a:avLst/>
          </a:prstGeom>
          <a:noFill/>
        </p:spPr>
        <p:txBody>
          <a:bodyPr wrap="square">
            <a:spAutoFit/>
          </a:bodyPr>
          <a:lstStyle/>
          <a:p>
            <a:r>
              <a:rPr lang="en-GB" sz="2000" b="1" dirty="0">
                <a:latin typeface="Segoe UI Variable Text" pitchFamily="2" charset="0"/>
              </a:rPr>
              <a:t>Types of registers used</a:t>
            </a:r>
            <a:endParaRPr lang="en-GB" sz="2400" dirty="0">
              <a:latin typeface="Segoe UI Variable Text" pitchFamily="2" charset="0"/>
            </a:endParaRPr>
          </a:p>
          <a:p>
            <a:endParaRPr lang="en-GB"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Program Counter (PC)</a:t>
            </a:r>
          </a:p>
          <a:p>
            <a:pPr marL="285750" indent="-285750">
              <a:buFont typeface="Arial" panose="020B0604020202020204" pitchFamily="34" charset="0"/>
              <a:buChar char="•"/>
            </a:pPr>
            <a:r>
              <a:rPr lang="en-GB" dirty="0">
                <a:latin typeface="Segoe UI Variable Text" pitchFamily="2" charset="0"/>
              </a:rPr>
              <a:t>Memory Address Register (MAR)</a:t>
            </a:r>
          </a:p>
          <a:p>
            <a:pPr marL="285750" indent="-285750">
              <a:buFont typeface="Arial" panose="020B0604020202020204" pitchFamily="34" charset="0"/>
              <a:buChar char="•"/>
            </a:pPr>
            <a:r>
              <a:rPr lang="en-GB" dirty="0">
                <a:latin typeface="Segoe UI Variable Text" pitchFamily="2" charset="0"/>
              </a:rPr>
              <a:t>Memory Data Register (MDR)</a:t>
            </a:r>
          </a:p>
          <a:p>
            <a:pPr marL="285750" indent="-285750">
              <a:buFont typeface="Arial" panose="020B0604020202020204" pitchFamily="34" charset="0"/>
              <a:buChar char="•"/>
            </a:pPr>
            <a:r>
              <a:rPr lang="en-GB" dirty="0">
                <a:latin typeface="Segoe UI Variable Text" pitchFamily="2" charset="0"/>
              </a:rPr>
              <a:t>Accumulator (ACC)</a:t>
            </a:r>
          </a:p>
        </p:txBody>
      </p:sp>
      <p:cxnSp>
        <p:nvCxnSpPr>
          <p:cNvPr id="10" name="Straight Connector 9">
            <a:extLst>
              <a:ext uri="{FF2B5EF4-FFF2-40B4-BE49-F238E27FC236}">
                <a16:creationId xmlns:a16="http://schemas.microsoft.com/office/drawing/2014/main" id="{ECB3E84B-711F-DCE3-2FB7-B4D52B6601F7}"/>
              </a:ext>
            </a:extLst>
          </p:cNvPr>
          <p:cNvCxnSpPr>
            <a:cxnSpLocks/>
          </p:cNvCxnSpPr>
          <p:nvPr/>
        </p:nvCxnSpPr>
        <p:spPr>
          <a:xfrm>
            <a:off x="3348989" y="3524353"/>
            <a:ext cx="0" cy="308440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14B56436-ECEB-1ADC-8064-9CA8AF2B4453}"/>
              </a:ext>
            </a:extLst>
          </p:cNvPr>
          <p:cNvSpPr txBox="1"/>
          <p:nvPr/>
        </p:nvSpPr>
        <p:spPr>
          <a:xfrm>
            <a:off x="6768567" y="4636770"/>
            <a:ext cx="5038623" cy="1323439"/>
          </a:xfrm>
          <a:prstGeom prst="rect">
            <a:avLst/>
          </a:prstGeom>
          <a:solidFill>
            <a:schemeClr val="bg1">
              <a:lumMod val="95000"/>
            </a:schemeClr>
          </a:solidFill>
        </p:spPr>
        <p:txBody>
          <a:bodyPr wrap="square">
            <a:spAutoFit/>
          </a:bodyPr>
          <a:lstStyle/>
          <a:p>
            <a:r>
              <a:rPr lang="en-GB" sz="1600" dirty="0">
                <a:latin typeface="Segoe UI Variable Text" pitchFamily="2" charset="0"/>
              </a:rPr>
              <a:t>The CPU also communicates the memory unit. This is known as main memory and will cover in a later topic.</a:t>
            </a:r>
          </a:p>
          <a:p>
            <a:endParaRPr lang="en-GB" sz="1600" dirty="0">
              <a:latin typeface="Segoe UI Variable Text" pitchFamily="2" charset="0"/>
            </a:endParaRPr>
          </a:p>
          <a:p>
            <a:r>
              <a:rPr lang="en-GB" sz="1600" dirty="0">
                <a:latin typeface="Segoe UI Variable Text" pitchFamily="2" charset="0"/>
              </a:rPr>
              <a:t>One of the components, Cache will be discussed in the next lesson on </a:t>
            </a:r>
            <a:r>
              <a:rPr lang="en-GB" sz="1600" b="1" dirty="0">
                <a:latin typeface="Segoe UI Variable Text" pitchFamily="2" charset="0"/>
              </a:rPr>
              <a:t>CPU Performance.</a:t>
            </a:r>
          </a:p>
        </p:txBody>
      </p:sp>
      <p:sp>
        <p:nvSpPr>
          <p:cNvPr id="19" name="TextBox 18">
            <a:extLst>
              <a:ext uri="{FF2B5EF4-FFF2-40B4-BE49-F238E27FC236}">
                <a16:creationId xmlns:a16="http://schemas.microsoft.com/office/drawing/2014/main" id="{C99407C2-26A7-C7AF-7F03-30BA8902897A}"/>
              </a:ext>
            </a:extLst>
          </p:cNvPr>
          <p:cNvSpPr txBox="1"/>
          <p:nvPr/>
        </p:nvSpPr>
        <p:spPr>
          <a:xfrm>
            <a:off x="7183755" y="1149753"/>
            <a:ext cx="4326254" cy="369332"/>
          </a:xfrm>
          <a:prstGeom prst="rect">
            <a:avLst/>
          </a:prstGeom>
          <a:noFill/>
        </p:spPr>
        <p:txBody>
          <a:bodyPr wrap="square">
            <a:spAutoFit/>
          </a:bodyPr>
          <a:lstStyle/>
          <a:p>
            <a:r>
              <a:rPr lang="en-GB" b="1" dirty="0">
                <a:latin typeface="Segoe UI Variable Text" pitchFamily="2" charset="0"/>
              </a:rPr>
              <a:t>Von Neumann architecture diagram</a:t>
            </a:r>
            <a:endParaRPr lang="en-GB" sz="1800" b="1" dirty="0">
              <a:latin typeface="Segoe UI Variable Text" pitchFamily="2" charset="0"/>
            </a:endParaRPr>
          </a:p>
        </p:txBody>
      </p:sp>
    </p:spTree>
    <p:extLst>
      <p:ext uri="{BB962C8B-B14F-4D97-AF65-F5344CB8AC3E}">
        <p14:creationId xmlns:p14="http://schemas.microsoft.com/office/powerpoint/2010/main" val="4249617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9A643-E9C7-67FF-221F-E7E15AABB3F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82A461A-29A1-B770-5C03-E912A75A528A}"/>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Components and Registers</a:t>
            </a:r>
          </a:p>
        </p:txBody>
      </p:sp>
      <p:pic>
        <p:nvPicPr>
          <p:cNvPr id="32" name="Picture 31">
            <a:extLst>
              <a:ext uri="{FF2B5EF4-FFF2-40B4-BE49-F238E27FC236}">
                <a16:creationId xmlns:a16="http://schemas.microsoft.com/office/drawing/2014/main" id="{5AB662EC-CD32-3FCA-A807-D254045E3C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FB989935-4604-F235-FA56-E10C49AB1FC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6" name="Graphic 55" descr="Thumbs up sign with solid fill">
            <a:extLst>
              <a:ext uri="{FF2B5EF4-FFF2-40B4-BE49-F238E27FC236}">
                <a16:creationId xmlns:a16="http://schemas.microsoft.com/office/drawing/2014/main" id="{9D38B622-10D0-19B5-0671-7316A24FD64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8970" y="5940098"/>
            <a:ext cx="727003" cy="727003"/>
          </a:xfrm>
          <a:prstGeom prst="rect">
            <a:avLst/>
          </a:prstGeom>
        </p:spPr>
      </p:pic>
      <p:sp>
        <p:nvSpPr>
          <p:cNvPr id="57" name="TextBox 56">
            <a:extLst>
              <a:ext uri="{FF2B5EF4-FFF2-40B4-BE49-F238E27FC236}">
                <a16:creationId xmlns:a16="http://schemas.microsoft.com/office/drawing/2014/main" id="{25B52FCE-2B8F-01B8-521C-2877D50F0DC8}"/>
              </a:ext>
            </a:extLst>
          </p:cNvPr>
          <p:cNvSpPr txBox="1"/>
          <p:nvPr/>
        </p:nvSpPr>
        <p:spPr>
          <a:xfrm>
            <a:off x="1215928" y="6014629"/>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cxnSp>
        <p:nvCxnSpPr>
          <p:cNvPr id="5" name="Straight Connector 4">
            <a:extLst>
              <a:ext uri="{FF2B5EF4-FFF2-40B4-BE49-F238E27FC236}">
                <a16:creationId xmlns:a16="http://schemas.microsoft.com/office/drawing/2014/main" id="{3B40E57D-CAA7-3647-A83B-030BFAD21FA4}"/>
              </a:ext>
            </a:extLst>
          </p:cNvPr>
          <p:cNvCxnSpPr>
            <a:cxnSpLocks/>
          </p:cNvCxnSpPr>
          <p:nvPr/>
        </p:nvCxnSpPr>
        <p:spPr>
          <a:xfrm>
            <a:off x="6096000" y="1164575"/>
            <a:ext cx="0" cy="549638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11" name="Table 10">
            <a:extLst>
              <a:ext uri="{FF2B5EF4-FFF2-40B4-BE49-F238E27FC236}">
                <a16:creationId xmlns:a16="http://schemas.microsoft.com/office/drawing/2014/main" id="{27FECD80-5264-D677-B790-3E5C78C45F8A}"/>
              </a:ext>
            </a:extLst>
          </p:cNvPr>
          <p:cNvGraphicFramePr>
            <a:graphicFrameLocks noGrp="1"/>
          </p:cNvGraphicFramePr>
          <p:nvPr>
            <p:extLst>
              <p:ext uri="{D42A27DB-BD31-4B8C-83A1-F6EECF244321}">
                <p14:modId xmlns:p14="http://schemas.microsoft.com/office/powerpoint/2010/main" val="2467727586"/>
              </p:ext>
            </p:extLst>
          </p:nvPr>
        </p:nvGraphicFramePr>
        <p:xfrm>
          <a:off x="384810" y="1709342"/>
          <a:ext cx="5439885" cy="4028440"/>
        </p:xfrm>
        <a:graphic>
          <a:graphicData uri="http://schemas.openxmlformats.org/drawingml/2006/table">
            <a:tbl>
              <a:tblPr firstRow="1" bandRow="1">
                <a:tableStyleId>{5940675A-B579-460E-94D1-54222C63F5DA}</a:tableStyleId>
              </a:tblPr>
              <a:tblGrid>
                <a:gridCol w="1792829">
                  <a:extLst>
                    <a:ext uri="{9D8B030D-6E8A-4147-A177-3AD203B41FA5}">
                      <a16:colId xmlns:a16="http://schemas.microsoft.com/office/drawing/2014/main" val="1381269781"/>
                    </a:ext>
                  </a:extLst>
                </a:gridCol>
                <a:gridCol w="3647056">
                  <a:extLst>
                    <a:ext uri="{9D8B030D-6E8A-4147-A177-3AD203B41FA5}">
                      <a16:colId xmlns:a16="http://schemas.microsoft.com/office/drawing/2014/main" val="3301741436"/>
                    </a:ext>
                  </a:extLst>
                </a:gridCol>
              </a:tblGrid>
              <a:tr h="370840">
                <a:tc>
                  <a:txBody>
                    <a:bodyPr/>
                    <a:lstStyle/>
                    <a:p>
                      <a:r>
                        <a:rPr lang="en-GB" b="1" dirty="0">
                          <a:latin typeface="Segoe UI Variable Text" pitchFamily="2" charset="0"/>
                        </a:rPr>
                        <a:t>Component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GB" b="1" dirty="0">
                          <a:latin typeface="Segoe UI Variable Text" pitchFamily="2" charset="0"/>
                        </a:rPr>
                        <a:t>Purpose/role</a:t>
                      </a:r>
                    </a:p>
                  </a:txBody>
                  <a:tcPr>
                    <a:lnL w="12700" cap="flat" cmpd="sng" algn="ctr">
                      <a:solidFill>
                        <a:schemeClr val="tx1"/>
                      </a:solidFill>
                      <a:prstDash val="solid"/>
                      <a:round/>
                      <a:headEnd type="none" w="med" len="med"/>
                      <a:tailEnd type="none" w="med" len="med"/>
                    </a:lnL>
                    <a:solidFill>
                      <a:schemeClr val="bg1">
                        <a:lumMod val="95000"/>
                      </a:schemeClr>
                    </a:solidFill>
                  </a:tcPr>
                </a:tc>
                <a:extLst>
                  <a:ext uri="{0D108BD9-81ED-4DB2-BD59-A6C34878D82A}">
                    <a16:rowId xmlns:a16="http://schemas.microsoft.com/office/drawing/2014/main" val="4188224262"/>
                  </a:ext>
                </a:extLst>
              </a:tr>
              <a:tr h="370840">
                <a:tc>
                  <a:txBody>
                    <a:bodyPr/>
                    <a:lstStyle/>
                    <a:p>
                      <a:r>
                        <a:rPr lang="en-GB" b="1" dirty="0">
                          <a:latin typeface="Segoe UI Variable Text" pitchFamily="2" charset="0"/>
                        </a:rPr>
                        <a:t>Control Unit (CU)</a:t>
                      </a:r>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Segoe UI Variable Text" pitchFamily="2" charset="0"/>
                          <a:ea typeface="+mn-ea"/>
                          <a:cs typeface="+mn-cs"/>
                        </a:rPr>
                        <a:t>Manages and coordinates the CPU</a:t>
                      </a:r>
                    </a:p>
                    <a:p>
                      <a:endParaRPr lang="en-GB" dirty="0">
                        <a:latin typeface="Segoe UI Variable Text" pitchFamily="2" charset="0"/>
                      </a:endParaRPr>
                    </a:p>
                  </a:txBody>
                  <a:tcPr/>
                </a:tc>
                <a:extLst>
                  <a:ext uri="{0D108BD9-81ED-4DB2-BD59-A6C34878D82A}">
                    <a16:rowId xmlns:a16="http://schemas.microsoft.com/office/drawing/2014/main" val="423499830"/>
                  </a:ext>
                </a:extLst>
              </a:tr>
              <a:tr h="370840">
                <a:tc>
                  <a:txBody>
                    <a:bodyPr/>
                    <a:lstStyle/>
                    <a:p>
                      <a:r>
                        <a:rPr lang="en-GB" b="1" dirty="0">
                          <a:latin typeface="Segoe UI Variable Text" pitchFamily="2" charset="0"/>
                        </a:rPr>
                        <a:t>Arithmetic Logic Unit (ALU)</a:t>
                      </a:r>
                    </a:p>
                  </a:txBody>
                  <a:tcPr>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Segoe UI Variable Text" pitchFamily="2" charset="0"/>
                          <a:ea typeface="+mn-ea"/>
                          <a:cs typeface="+mn-cs"/>
                        </a:rPr>
                        <a:t>Performs calculations and logical operations</a:t>
                      </a:r>
                    </a:p>
                  </a:txBody>
                  <a:tcPr/>
                </a:tc>
                <a:extLst>
                  <a:ext uri="{0D108BD9-81ED-4DB2-BD59-A6C34878D82A}">
                    <a16:rowId xmlns:a16="http://schemas.microsoft.com/office/drawing/2014/main" val="2922743501"/>
                  </a:ext>
                </a:extLst>
              </a:tr>
              <a:tr h="370840">
                <a:tc>
                  <a:txBody>
                    <a:bodyPr/>
                    <a:lstStyle/>
                    <a:p>
                      <a:r>
                        <a:rPr lang="en-GB" b="1" dirty="0">
                          <a:latin typeface="Segoe UI Variable Text" pitchFamily="2" charset="0"/>
                        </a:rPr>
                        <a:t>Cache</a:t>
                      </a:r>
                    </a:p>
                  </a:txBody>
                  <a:tcPr>
                    <a:solidFill>
                      <a:schemeClr val="accent2">
                        <a:lumMod val="20000"/>
                        <a:lumOff val="80000"/>
                      </a:schemeClr>
                    </a:solidFill>
                  </a:tcPr>
                </a:tc>
                <a:tc>
                  <a:txBody>
                    <a:bodyPr/>
                    <a:lstStyle/>
                    <a:p>
                      <a:r>
                        <a:rPr lang="en-GB" sz="1800" kern="1200" dirty="0">
                          <a:solidFill>
                            <a:schemeClr val="tx1"/>
                          </a:solidFill>
                          <a:effectLst/>
                          <a:latin typeface="Segoe UI Variable Text" pitchFamily="2" charset="0"/>
                          <a:ea typeface="+mn-ea"/>
                          <a:cs typeface="+mn-cs"/>
                        </a:rPr>
                        <a:t>Speeds up CPU by reducing access to RAM.</a:t>
                      </a:r>
                    </a:p>
                    <a:p>
                      <a:endParaRPr lang="en-GB" sz="1800" kern="1200" dirty="0">
                        <a:solidFill>
                          <a:schemeClr val="tx1"/>
                        </a:solidFill>
                        <a:effectLst/>
                        <a:latin typeface="Segoe UI Variable Text" pitchFamily="2" charset="0"/>
                        <a:ea typeface="+mn-ea"/>
                        <a:cs typeface="+mn-cs"/>
                      </a:endParaRPr>
                    </a:p>
                  </a:txBody>
                  <a:tcPr/>
                </a:tc>
                <a:extLst>
                  <a:ext uri="{0D108BD9-81ED-4DB2-BD59-A6C34878D82A}">
                    <a16:rowId xmlns:a16="http://schemas.microsoft.com/office/drawing/2014/main" val="4115948849"/>
                  </a:ext>
                </a:extLst>
              </a:tr>
              <a:tr h="370840">
                <a:tc>
                  <a:txBody>
                    <a:bodyPr/>
                    <a:lstStyle/>
                    <a:p>
                      <a:r>
                        <a:rPr lang="en-GB" b="1" dirty="0">
                          <a:latin typeface="Segoe UI Variable Text" pitchFamily="2" charset="0"/>
                        </a:rPr>
                        <a:t>Registers</a:t>
                      </a:r>
                    </a:p>
                  </a:txBody>
                  <a:tcPr>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Segoe UI Variable Text" pitchFamily="2" charset="0"/>
                          <a:ea typeface="+mn-ea"/>
                          <a:cs typeface="+mn-cs"/>
                        </a:rPr>
                        <a:t>Temporarily store data and instructions during the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200" dirty="0">
                        <a:solidFill>
                          <a:schemeClr val="tx1"/>
                        </a:solidFill>
                        <a:effectLst/>
                        <a:latin typeface="Segoe UI Variable Text" pitchFamily="2" charset="0"/>
                        <a:ea typeface="+mn-ea"/>
                        <a:cs typeface="+mn-cs"/>
                      </a:endParaRPr>
                    </a:p>
                  </a:txBody>
                  <a:tcPr/>
                </a:tc>
                <a:extLst>
                  <a:ext uri="{0D108BD9-81ED-4DB2-BD59-A6C34878D82A}">
                    <a16:rowId xmlns:a16="http://schemas.microsoft.com/office/drawing/2014/main" val="792460168"/>
                  </a:ext>
                </a:extLst>
              </a:tr>
            </a:tbl>
          </a:graphicData>
        </a:graphic>
      </p:graphicFrame>
      <p:sp>
        <p:nvSpPr>
          <p:cNvPr id="12" name="TextBox 11">
            <a:extLst>
              <a:ext uri="{FF2B5EF4-FFF2-40B4-BE49-F238E27FC236}">
                <a16:creationId xmlns:a16="http://schemas.microsoft.com/office/drawing/2014/main" id="{FAD0A73F-29E6-5F26-A113-9869C648A7C5}"/>
              </a:ext>
            </a:extLst>
          </p:cNvPr>
          <p:cNvSpPr txBox="1"/>
          <p:nvPr/>
        </p:nvSpPr>
        <p:spPr>
          <a:xfrm>
            <a:off x="600075" y="1178640"/>
            <a:ext cx="4326254" cy="369332"/>
          </a:xfrm>
          <a:prstGeom prst="rect">
            <a:avLst/>
          </a:prstGeom>
          <a:noFill/>
        </p:spPr>
        <p:txBody>
          <a:bodyPr wrap="square">
            <a:spAutoFit/>
          </a:bodyPr>
          <a:lstStyle/>
          <a:p>
            <a:pPr algn="ctr"/>
            <a:r>
              <a:rPr lang="en-GB" b="1" dirty="0">
                <a:latin typeface="Segoe UI Variable Text" pitchFamily="2" charset="0"/>
              </a:rPr>
              <a:t>Components</a:t>
            </a:r>
            <a:endParaRPr lang="en-GB" sz="1800" b="1" dirty="0">
              <a:latin typeface="Segoe UI Variable Text" pitchFamily="2" charset="0"/>
            </a:endParaRPr>
          </a:p>
        </p:txBody>
      </p:sp>
      <p:sp>
        <p:nvSpPr>
          <p:cNvPr id="14" name="TextBox 13">
            <a:extLst>
              <a:ext uri="{FF2B5EF4-FFF2-40B4-BE49-F238E27FC236}">
                <a16:creationId xmlns:a16="http://schemas.microsoft.com/office/drawing/2014/main" id="{463855BA-CF64-79FA-555A-34BFBDD8DBB3}"/>
              </a:ext>
            </a:extLst>
          </p:cNvPr>
          <p:cNvSpPr txBox="1"/>
          <p:nvPr/>
        </p:nvSpPr>
        <p:spPr>
          <a:xfrm>
            <a:off x="6692266" y="1178640"/>
            <a:ext cx="4326254" cy="369332"/>
          </a:xfrm>
          <a:prstGeom prst="rect">
            <a:avLst/>
          </a:prstGeom>
          <a:noFill/>
        </p:spPr>
        <p:txBody>
          <a:bodyPr wrap="square">
            <a:spAutoFit/>
          </a:bodyPr>
          <a:lstStyle/>
          <a:p>
            <a:pPr algn="ctr"/>
            <a:r>
              <a:rPr lang="en-GB" b="1" dirty="0">
                <a:latin typeface="Segoe UI Variable Text" pitchFamily="2" charset="0"/>
              </a:rPr>
              <a:t>Registers</a:t>
            </a:r>
            <a:endParaRPr lang="en-GB" sz="1800" b="1" dirty="0">
              <a:latin typeface="Segoe UI Variable Text" pitchFamily="2" charset="0"/>
            </a:endParaRPr>
          </a:p>
        </p:txBody>
      </p:sp>
      <p:graphicFrame>
        <p:nvGraphicFramePr>
          <p:cNvPr id="20" name="Table 19">
            <a:extLst>
              <a:ext uri="{FF2B5EF4-FFF2-40B4-BE49-F238E27FC236}">
                <a16:creationId xmlns:a16="http://schemas.microsoft.com/office/drawing/2014/main" id="{AFDD98E5-4261-0967-D801-00E86F8C284D}"/>
              </a:ext>
            </a:extLst>
          </p:cNvPr>
          <p:cNvGraphicFramePr>
            <a:graphicFrameLocks noGrp="1"/>
          </p:cNvGraphicFramePr>
          <p:nvPr>
            <p:extLst>
              <p:ext uri="{D42A27DB-BD31-4B8C-83A1-F6EECF244321}">
                <p14:modId xmlns:p14="http://schemas.microsoft.com/office/powerpoint/2010/main" val="3024610980"/>
              </p:ext>
            </p:extLst>
          </p:nvPr>
        </p:nvGraphicFramePr>
        <p:xfrm>
          <a:off x="6367306" y="1665132"/>
          <a:ext cx="5439884" cy="4303141"/>
        </p:xfrm>
        <a:graphic>
          <a:graphicData uri="http://schemas.openxmlformats.org/drawingml/2006/table">
            <a:tbl>
              <a:tblPr firstRow="1" bandRow="1">
                <a:tableStyleId>{5940675A-B579-460E-94D1-54222C63F5DA}</a:tableStyleId>
              </a:tblPr>
              <a:tblGrid>
                <a:gridCol w="2128232">
                  <a:extLst>
                    <a:ext uri="{9D8B030D-6E8A-4147-A177-3AD203B41FA5}">
                      <a16:colId xmlns:a16="http://schemas.microsoft.com/office/drawing/2014/main" val="3425287665"/>
                    </a:ext>
                  </a:extLst>
                </a:gridCol>
                <a:gridCol w="3311652">
                  <a:extLst>
                    <a:ext uri="{9D8B030D-6E8A-4147-A177-3AD203B41FA5}">
                      <a16:colId xmlns:a16="http://schemas.microsoft.com/office/drawing/2014/main" val="1152442509"/>
                    </a:ext>
                  </a:extLst>
                </a:gridCol>
              </a:tblGrid>
              <a:tr h="370840">
                <a:tc>
                  <a:txBody>
                    <a:bodyPr/>
                    <a:lstStyle/>
                    <a:p>
                      <a:pPr marL="0" algn="l" defTabSz="914377" rtl="0" eaLnBrk="1" latinLnBrk="0" hangingPunct="1"/>
                      <a:r>
                        <a:rPr lang="en-GB" sz="1800" b="1" kern="1200" dirty="0">
                          <a:solidFill>
                            <a:schemeClr val="tx1"/>
                          </a:solidFill>
                          <a:latin typeface="Segoe UI Variable Text" pitchFamily="2" charset="0"/>
                          <a:ea typeface="+mn-ea"/>
                          <a:cs typeface="+mn-cs"/>
                        </a:rPr>
                        <a:t>Register</a:t>
                      </a:r>
                    </a:p>
                  </a:txBody>
                  <a:tcPr>
                    <a:solidFill>
                      <a:schemeClr val="bg1">
                        <a:lumMod val="95000"/>
                      </a:schemeClr>
                    </a:solidFill>
                  </a:tcPr>
                </a:tc>
                <a:tc>
                  <a:txBody>
                    <a:bodyPr/>
                    <a:lstStyle/>
                    <a:p>
                      <a:pPr marL="0" algn="l" defTabSz="914377" rtl="0" eaLnBrk="1" latinLnBrk="0" hangingPunct="1"/>
                      <a:r>
                        <a:rPr lang="en-GB" sz="1800" b="1" kern="1200" dirty="0">
                          <a:solidFill>
                            <a:schemeClr val="tx1"/>
                          </a:solidFill>
                          <a:latin typeface="Segoe UI Variable Text" pitchFamily="2" charset="0"/>
                          <a:ea typeface="+mn-ea"/>
                          <a:cs typeface="+mn-cs"/>
                        </a:rPr>
                        <a:t>Purpose</a:t>
                      </a:r>
                    </a:p>
                  </a:txBody>
                  <a:tcPr>
                    <a:solidFill>
                      <a:schemeClr val="bg1">
                        <a:lumMod val="95000"/>
                      </a:schemeClr>
                    </a:solidFill>
                  </a:tcPr>
                </a:tc>
                <a:extLst>
                  <a:ext uri="{0D108BD9-81ED-4DB2-BD59-A6C34878D82A}">
                    <a16:rowId xmlns:a16="http://schemas.microsoft.com/office/drawing/2014/main" val="1782719247"/>
                  </a:ext>
                </a:extLst>
              </a:tr>
              <a:tr h="370840">
                <a:tc>
                  <a:txBody>
                    <a:bodyPr/>
                    <a:lstStyle/>
                    <a:p>
                      <a:r>
                        <a:rPr lang="en-GB" sz="1800" b="1" dirty="0">
                          <a:latin typeface="Segoe UI Variable Text" pitchFamily="2" charset="0"/>
                        </a:rPr>
                        <a:t>Program Counter PC)</a:t>
                      </a:r>
                    </a:p>
                  </a:txBody>
                  <a:tcPr>
                    <a:solidFill>
                      <a:schemeClr val="accent4">
                        <a:lumMod val="20000"/>
                        <a:lumOff val="80000"/>
                      </a:schemeClr>
                    </a:solidFill>
                  </a:tcPr>
                </a:tc>
                <a:tc>
                  <a:txBody>
                    <a:bodyPr/>
                    <a:lstStyle/>
                    <a:p>
                      <a:pPr>
                        <a:lnSpc>
                          <a:spcPct val="107000"/>
                        </a:lnSpc>
                        <a:spcAft>
                          <a:spcPts val="800"/>
                        </a:spcAft>
                        <a:buNone/>
                      </a:pPr>
                      <a:r>
                        <a:rPr lang="en-GB" sz="1800" b="0" kern="100" dirty="0">
                          <a:effectLst/>
                          <a:latin typeface="Segoe UI Variable Text" pitchFamily="2" charset="0"/>
                          <a:ea typeface="Aptos" panose="020B0004020202020204" pitchFamily="34" charset="0"/>
                          <a:cs typeface="Times New Roman" panose="02020603050405020304" pitchFamily="18" charset="0"/>
                        </a:rPr>
                        <a:t>Stores the address of the next instruction to be fetched. </a:t>
                      </a:r>
                    </a:p>
                    <a:p>
                      <a:pPr>
                        <a:lnSpc>
                          <a:spcPct val="107000"/>
                        </a:lnSpc>
                        <a:spcAft>
                          <a:spcPts val="800"/>
                        </a:spcAft>
                        <a:buNone/>
                      </a:pPr>
                      <a:endParaRPr lang="en-GB" sz="1800" b="0" kern="100" dirty="0">
                        <a:effectLst/>
                        <a:latin typeface="Segoe UI Variable Text" pitchFamily="2"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94861066"/>
                  </a:ext>
                </a:extLst>
              </a:tr>
              <a:tr h="370840">
                <a:tc>
                  <a:txBody>
                    <a:bodyPr/>
                    <a:lstStyle/>
                    <a:p>
                      <a:r>
                        <a:rPr lang="en-GB" sz="1800" b="1" dirty="0">
                          <a:latin typeface="Segoe UI Variable Text" pitchFamily="2" charset="0"/>
                        </a:rPr>
                        <a:t>Memory Address Register (MAR)</a:t>
                      </a:r>
                    </a:p>
                  </a:txBody>
                  <a:tcPr>
                    <a:solidFill>
                      <a:schemeClr val="accent4">
                        <a:lumMod val="20000"/>
                        <a:lumOff val="80000"/>
                      </a:schemeClr>
                    </a:solidFill>
                  </a:tcPr>
                </a:tc>
                <a:tc>
                  <a:txBody>
                    <a:bodyPr/>
                    <a:lstStyle/>
                    <a:p>
                      <a:pPr>
                        <a:lnSpc>
                          <a:spcPct val="107000"/>
                        </a:lnSpc>
                        <a:spcAft>
                          <a:spcPts val="800"/>
                        </a:spcAft>
                        <a:buNone/>
                      </a:pPr>
                      <a:r>
                        <a:rPr lang="en-GB" sz="1800" b="0" kern="100" dirty="0">
                          <a:effectLst/>
                          <a:latin typeface="Segoe UI Variable Text" pitchFamily="2" charset="0"/>
                          <a:ea typeface="Aptos" panose="020B0004020202020204" pitchFamily="34" charset="0"/>
                          <a:cs typeface="Times New Roman" panose="02020603050405020304" pitchFamily="18" charset="0"/>
                        </a:rPr>
                        <a:t>Holds the address in memory that the CPU needs to access.</a:t>
                      </a:r>
                    </a:p>
                    <a:p>
                      <a:pPr>
                        <a:lnSpc>
                          <a:spcPct val="107000"/>
                        </a:lnSpc>
                        <a:spcAft>
                          <a:spcPts val="800"/>
                        </a:spcAft>
                        <a:buNone/>
                      </a:pPr>
                      <a:r>
                        <a:rPr lang="en-GB" sz="1800" b="0" kern="100" dirty="0">
                          <a:effectLst/>
                          <a:latin typeface="Segoe UI Variable Text" pitchFamily="2" charset="0"/>
                          <a:ea typeface="Aptos" panose="020B0004020202020204" pitchFamily="34" charset="0"/>
                          <a:cs typeface="Times New Roman" panose="02020603050405020304" pitchFamily="18" charset="0"/>
                        </a:rPr>
                        <a:t> </a:t>
                      </a:r>
                    </a:p>
                  </a:txBody>
                  <a:tcPr marL="68580" marR="68580" marT="0" marB="0"/>
                </a:tc>
                <a:extLst>
                  <a:ext uri="{0D108BD9-81ED-4DB2-BD59-A6C34878D82A}">
                    <a16:rowId xmlns:a16="http://schemas.microsoft.com/office/drawing/2014/main" val="1135543178"/>
                  </a:ext>
                </a:extLst>
              </a:tr>
              <a:tr h="370840">
                <a:tc>
                  <a:txBody>
                    <a:bodyPr/>
                    <a:lstStyle/>
                    <a:p>
                      <a:r>
                        <a:rPr lang="en-GB" sz="1800" b="1" dirty="0">
                          <a:latin typeface="Segoe UI Variable Text" pitchFamily="2" charset="0"/>
                        </a:rPr>
                        <a:t>Memory Data Register (MDR)</a:t>
                      </a:r>
                    </a:p>
                  </a:txBody>
                  <a:tcPr>
                    <a:solidFill>
                      <a:schemeClr val="accent4">
                        <a:lumMod val="20000"/>
                        <a:lumOff val="80000"/>
                      </a:schemeClr>
                    </a:solidFill>
                  </a:tcPr>
                </a:tc>
                <a:tc>
                  <a:txBody>
                    <a:bodyPr/>
                    <a:lstStyle/>
                    <a:p>
                      <a:pPr>
                        <a:lnSpc>
                          <a:spcPct val="107000"/>
                        </a:lnSpc>
                        <a:spcAft>
                          <a:spcPts val="800"/>
                        </a:spcAft>
                        <a:buNone/>
                      </a:pPr>
                      <a:r>
                        <a:rPr lang="en-GB" sz="1800" b="0" kern="100" dirty="0">
                          <a:effectLst/>
                          <a:latin typeface="Segoe UI Variable Text" pitchFamily="2" charset="0"/>
                          <a:ea typeface="Aptos" panose="020B0004020202020204" pitchFamily="34" charset="0"/>
                          <a:cs typeface="Times New Roman" panose="02020603050405020304" pitchFamily="18" charset="0"/>
                        </a:rPr>
                        <a:t>Holds the data or instruction that has been fetched from memory or is about to be written to memory.</a:t>
                      </a:r>
                    </a:p>
                  </a:txBody>
                  <a:tcPr marL="68580" marR="68580" marT="0" marB="0"/>
                </a:tc>
                <a:extLst>
                  <a:ext uri="{0D108BD9-81ED-4DB2-BD59-A6C34878D82A}">
                    <a16:rowId xmlns:a16="http://schemas.microsoft.com/office/drawing/2014/main" val="3637312601"/>
                  </a:ext>
                </a:extLst>
              </a:tr>
              <a:tr h="370840">
                <a:tc>
                  <a:txBody>
                    <a:bodyPr/>
                    <a:lstStyle/>
                    <a:p>
                      <a:r>
                        <a:rPr lang="en-GB" sz="1800" b="1" dirty="0">
                          <a:latin typeface="Segoe UI Variable Text" pitchFamily="2" charset="0"/>
                        </a:rPr>
                        <a:t>Accumulator</a:t>
                      </a:r>
                    </a:p>
                  </a:txBody>
                  <a:tcPr>
                    <a:solidFill>
                      <a:schemeClr val="accent4">
                        <a:lumMod val="20000"/>
                        <a:lumOff val="80000"/>
                      </a:schemeClr>
                    </a:solidFill>
                  </a:tcPr>
                </a:tc>
                <a:tc>
                  <a:txBody>
                    <a:bodyPr/>
                    <a:lstStyle/>
                    <a:p>
                      <a:pPr>
                        <a:lnSpc>
                          <a:spcPct val="107000"/>
                        </a:lnSpc>
                        <a:spcAft>
                          <a:spcPts val="800"/>
                        </a:spcAft>
                        <a:buNone/>
                      </a:pPr>
                      <a:r>
                        <a:rPr lang="en-GB" sz="1800" b="0" kern="100" dirty="0">
                          <a:effectLst/>
                          <a:latin typeface="Segoe UI Variable Text" pitchFamily="2" charset="0"/>
                          <a:ea typeface="Aptos" panose="020B0004020202020204" pitchFamily="34" charset="0"/>
                          <a:cs typeface="Times New Roman" panose="02020603050405020304" pitchFamily="18" charset="0"/>
                        </a:rPr>
                        <a:t>Stores the results of calculations carried out by the ALU.</a:t>
                      </a:r>
                    </a:p>
                  </a:txBody>
                  <a:tcPr marL="68580" marR="68580" marT="0" marB="0"/>
                </a:tc>
                <a:extLst>
                  <a:ext uri="{0D108BD9-81ED-4DB2-BD59-A6C34878D82A}">
                    <a16:rowId xmlns:a16="http://schemas.microsoft.com/office/drawing/2014/main" val="2332333172"/>
                  </a:ext>
                </a:extLst>
              </a:tr>
            </a:tbl>
          </a:graphicData>
        </a:graphic>
      </p:graphicFrame>
    </p:spTree>
    <p:extLst>
      <p:ext uri="{BB962C8B-B14F-4D97-AF65-F5344CB8AC3E}">
        <p14:creationId xmlns:p14="http://schemas.microsoft.com/office/powerpoint/2010/main" val="3056142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64734-6A4C-C4DE-69F5-BDAFC32942F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3846EE6-2736-BA4C-83F2-063064DED45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Storing data v Storing an address</a:t>
            </a:r>
          </a:p>
        </p:txBody>
      </p:sp>
      <p:pic>
        <p:nvPicPr>
          <p:cNvPr id="32" name="Picture 31">
            <a:extLst>
              <a:ext uri="{FF2B5EF4-FFF2-40B4-BE49-F238E27FC236}">
                <a16:creationId xmlns:a16="http://schemas.microsoft.com/office/drawing/2014/main" id="{23665DD6-40C7-A940-0FB6-99388CEBC0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51D34BE2-12A0-6107-82B0-B30C088CC78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6" name="Graphic 55" descr="Thumbs up sign with solid fill">
            <a:extLst>
              <a:ext uri="{FF2B5EF4-FFF2-40B4-BE49-F238E27FC236}">
                <a16:creationId xmlns:a16="http://schemas.microsoft.com/office/drawing/2014/main" id="{E94D803B-CD2E-91B9-7118-960813B638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8970" y="5940098"/>
            <a:ext cx="727003" cy="727003"/>
          </a:xfrm>
          <a:prstGeom prst="rect">
            <a:avLst/>
          </a:prstGeom>
        </p:spPr>
      </p:pic>
      <p:sp>
        <p:nvSpPr>
          <p:cNvPr id="57" name="TextBox 56">
            <a:extLst>
              <a:ext uri="{FF2B5EF4-FFF2-40B4-BE49-F238E27FC236}">
                <a16:creationId xmlns:a16="http://schemas.microsoft.com/office/drawing/2014/main" id="{229804D3-6503-5C44-AA36-F5A096E5AF7B}"/>
              </a:ext>
            </a:extLst>
          </p:cNvPr>
          <p:cNvSpPr txBox="1"/>
          <p:nvPr/>
        </p:nvSpPr>
        <p:spPr>
          <a:xfrm>
            <a:off x="1215928" y="6014629"/>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cxnSp>
        <p:nvCxnSpPr>
          <p:cNvPr id="5" name="Straight Connector 4">
            <a:extLst>
              <a:ext uri="{FF2B5EF4-FFF2-40B4-BE49-F238E27FC236}">
                <a16:creationId xmlns:a16="http://schemas.microsoft.com/office/drawing/2014/main" id="{4E6367B0-C8D0-CC8C-E8DD-984654E64ACD}"/>
              </a:ext>
            </a:extLst>
          </p:cNvPr>
          <p:cNvCxnSpPr>
            <a:cxnSpLocks/>
          </p:cNvCxnSpPr>
          <p:nvPr/>
        </p:nvCxnSpPr>
        <p:spPr>
          <a:xfrm>
            <a:off x="6758940" y="1185092"/>
            <a:ext cx="0" cy="549638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392F5D48-6EEE-B461-0E92-9F33C2EDC0C1}"/>
              </a:ext>
            </a:extLst>
          </p:cNvPr>
          <p:cNvSpPr txBox="1"/>
          <p:nvPr/>
        </p:nvSpPr>
        <p:spPr>
          <a:xfrm>
            <a:off x="221417" y="1185092"/>
            <a:ext cx="6236532" cy="1938992"/>
          </a:xfrm>
          <a:prstGeom prst="rect">
            <a:avLst/>
          </a:prstGeom>
          <a:noFill/>
        </p:spPr>
        <p:txBody>
          <a:bodyPr wrap="square">
            <a:spAutoFit/>
          </a:bodyPr>
          <a:lstStyle/>
          <a:p>
            <a:r>
              <a:rPr lang="en-GB" sz="2400" b="1" dirty="0">
                <a:latin typeface="Segoe UI Variable Text" pitchFamily="2" charset="0"/>
              </a:rPr>
              <a:t>What does it mean to store data?</a:t>
            </a:r>
          </a:p>
          <a:p>
            <a:endParaRPr lang="en-GB" sz="2400" dirty="0">
              <a:latin typeface="Segoe UI Variable Text" pitchFamily="2" charset="0"/>
            </a:endParaRPr>
          </a:p>
          <a:p>
            <a:r>
              <a:rPr lang="en-GB" dirty="0">
                <a:latin typeface="Segoe UI Variable Text" pitchFamily="2" charset="0"/>
              </a:rPr>
              <a:t>This means storing the </a:t>
            </a:r>
            <a:r>
              <a:rPr lang="en-GB" b="1" dirty="0">
                <a:latin typeface="Segoe UI Variable Text" pitchFamily="2" charset="0"/>
              </a:rPr>
              <a:t>actual value</a:t>
            </a:r>
            <a:r>
              <a:rPr lang="en-GB" dirty="0">
                <a:latin typeface="Segoe UI Variable Text" pitchFamily="2" charset="0"/>
              </a:rPr>
              <a:t> you want to use.</a:t>
            </a:r>
          </a:p>
          <a:p>
            <a:pPr marL="285750" indent="-285750">
              <a:buFont typeface="Arial" panose="020B0604020202020204" pitchFamily="34" charset="0"/>
              <a:buChar char="•"/>
            </a:pPr>
            <a:r>
              <a:rPr lang="en-GB" dirty="0">
                <a:latin typeface="Segoe UI Variable Text" pitchFamily="2" charset="0"/>
              </a:rPr>
              <a:t>It could be a number, character, instruction result, etc.</a:t>
            </a:r>
          </a:p>
          <a:p>
            <a:pPr marL="285750" indent="-285750">
              <a:buFont typeface="Arial" panose="020B0604020202020204" pitchFamily="34" charset="0"/>
              <a:buChar char="•"/>
            </a:pPr>
            <a:r>
              <a:rPr lang="en-GB" dirty="0">
                <a:latin typeface="Segoe UI Variable Text" pitchFamily="2" charset="0"/>
              </a:rPr>
              <a:t>The CPU treats these bits as meaningful content to process.</a:t>
            </a:r>
          </a:p>
        </p:txBody>
      </p:sp>
      <p:sp>
        <p:nvSpPr>
          <p:cNvPr id="6" name="TextBox 5">
            <a:extLst>
              <a:ext uri="{FF2B5EF4-FFF2-40B4-BE49-F238E27FC236}">
                <a16:creationId xmlns:a16="http://schemas.microsoft.com/office/drawing/2014/main" id="{377BB59B-D2C5-F13B-52D3-0A12644017E6}"/>
              </a:ext>
            </a:extLst>
          </p:cNvPr>
          <p:cNvSpPr txBox="1"/>
          <p:nvPr/>
        </p:nvSpPr>
        <p:spPr>
          <a:xfrm>
            <a:off x="221417" y="3525330"/>
            <a:ext cx="6236532" cy="1938992"/>
          </a:xfrm>
          <a:prstGeom prst="rect">
            <a:avLst/>
          </a:prstGeom>
          <a:noFill/>
        </p:spPr>
        <p:txBody>
          <a:bodyPr wrap="square">
            <a:spAutoFit/>
          </a:bodyPr>
          <a:lstStyle/>
          <a:p>
            <a:r>
              <a:rPr lang="en-GB" sz="2400" b="1" dirty="0">
                <a:latin typeface="Segoe UI Variable Text" pitchFamily="2" charset="0"/>
              </a:rPr>
              <a:t>What does it mean to store an address?</a:t>
            </a:r>
          </a:p>
          <a:p>
            <a:endParaRPr lang="en-GB" sz="2400" dirty="0">
              <a:latin typeface="Segoe UI Variable Text" pitchFamily="2" charset="0"/>
            </a:endParaRPr>
          </a:p>
          <a:p>
            <a:r>
              <a:rPr lang="en-GB" dirty="0">
                <a:latin typeface="Segoe UI Variable Text" pitchFamily="2" charset="0"/>
              </a:rPr>
              <a:t>This means storing the </a:t>
            </a:r>
            <a:r>
              <a:rPr lang="en-GB" b="1" dirty="0">
                <a:latin typeface="Segoe UI Variable Text" pitchFamily="2" charset="0"/>
              </a:rPr>
              <a:t>location in memory where data is stored</a:t>
            </a:r>
            <a:r>
              <a:rPr lang="en-GB" dirty="0">
                <a:latin typeface="Segoe UI Variable Text" pitchFamily="2" charset="0"/>
              </a:rPr>
              <a:t>, not the data itself.</a:t>
            </a:r>
          </a:p>
          <a:p>
            <a:pPr marL="285750" indent="-285750">
              <a:buFont typeface="Arial" panose="020B0604020202020204" pitchFamily="34" charset="0"/>
              <a:buChar char="•"/>
            </a:pPr>
            <a:r>
              <a:rPr lang="en-GB" dirty="0">
                <a:latin typeface="Segoe UI Variable Text" pitchFamily="2" charset="0"/>
              </a:rPr>
              <a:t>It acts like a pointer or reference.</a:t>
            </a:r>
          </a:p>
          <a:p>
            <a:pPr marL="285750" indent="-285750">
              <a:buFont typeface="Arial" panose="020B0604020202020204" pitchFamily="34" charset="0"/>
              <a:buChar char="•"/>
            </a:pPr>
            <a:r>
              <a:rPr lang="en-GB" dirty="0">
                <a:latin typeface="Segoe UI Variable Text" pitchFamily="2" charset="0"/>
              </a:rPr>
              <a:t>The CPU uses it to find data elsewhere.</a:t>
            </a:r>
          </a:p>
        </p:txBody>
      </p:sp>
      <p:sp>
        <p:nvSpPr>
          <p:cNvPr id="8" name="TextBox 7">
            <a:extLst>
              <a:ext uri="{FF2B5EF4-FFF2-40B4-BE49-F238E27FC236}">
                <a16:creationId xmlns:a16="http://schemas.microsoft.com/office/drawing/2014/main" id="{3DA5FED4-4931-22ED-805B-009BBCB75A65}"/>
              </a:ext>
            </a:extLst>
          </p:cNvPr>
          <p:cNvSpPr txBox="1"/>
          <p:nvPr/>
        </p:nvSpPr>
        <p:spPr>
          <a:xfrm>
            <a:off x="7059932" y="1797558"/>
            <a:ext cx="3421375" cy="4524315"/>
          </a:xfrm>
          <a:prstGeom prst="rect">
            <a:avLst/>
          </a:prstGeom>
          <a:noFill/>
        </p:spPr>
        <p:txBody>
          <a:bodyPr wrap="square">
            <a:spAutoFit/>
          </a:bodyPr>
          <a:lstStyle/>
          <a:p>
            <a:pPr>
              <a:buNone/>
            </a:pPr>
            <a:r>
              <a:rPr lang="en-GB" dirty="0">
                <a:latin typeface="Segoe UI Variable Text" pitchFamily="2" charset="0"/>
              </a:rPr>
              <a:t>Think of memory like houses on a street:</a:t>
            </a:r>
          </a:p>
          <a:p>
            <a:endParaRPr lang="en-GB" b="1" dirty="0">
              <a:latin typeface="Segoe UI Variable Text" pitchFamily="2" charset="0"/>
            </a:endParaRPr>
          </a:p>
          <a:p>
            <a:pPr marL="285750" indent="-285750">
              <a:buFont typeface="Arial" panose="020B0604020202020204" pitchFamily="34" charset="0"/>
              <a:buChar char="•"/>
            </a:pPr>
            <a:r>
              <a:rPr lang="en-GB" b="1" dirty="0">
                <a:latin typeface="Segoe UI Variable Text" pitchFamily="2" charset="0"/>
              </a:rPr>
              <a:t>Data = the person living inside the house</a:t>
            </a:r>
            <a:endParaRPr lang="en-GB" dirty="0">
              <a:latin typeface="Segoe UI Variable Text" pitchFamily="2" charset="0"/>
            </a:endParaRPr>
          </a:p>
          <a:p>
            <a:pPr marL="285750" indent="-285750">
              <a:buFont typeface="Arial" panose="020B0604020202020204" pitchFamily="34" charset="0"/>
              <a:buChar char="•"/>
            </a:pPr>
            <a:endParaRPr lang="en-GB" b="1" dirty="0">
              <a:latin typeface="Segoe UI Variable Text" pitchFamily="2" charset="0"/>
            </a:endParaRPr>
          </a:p>
          <a:p>
            <a:endParaRPr lang="en-GB" b="1" dirty="0">
              <a:latin typeface="Segoe UI Variable Text" pitchFamily="2" charset="0"/>
            </a:endParaRPr>
          </a:p>
          <a:p>
            <a:pPr marL="285750" indent="-285750">
              <a:buFont typeface="Arial" panose="020B0604020202020204" pitchFamily="34" charset="0"/>
              <a:buChar char="•"/>
            </a:pPr>
            <a:r>
              <a:rPr lang="en-GB" b="1" dirty="0">
                <a:latin typeface="Segoe UI Variable Text" pitchFamily="2" charset="0"/>
              </a:rPr>
              <a:t>Address = the house number</a:t>
            </a:r>
            <a:endParaRPr lang="en-GB" dirty="0">
              <a:latin typeface="Segoe UI Variable Text" pitchFamily="2" charset="0"/>
            </a:endParaRPr>
          </a:p>
          <a:p>
            <a:pPr>
              <a:buNone/>
            </a:pPr>
            <a:endParaRPr lang="en-GB" dirty="0">
              <a:latin typeface="Segoe UI Variable Text" pitchFamily="2" charset="0"/>
            </a:endParaRPr>
          </a:p>
          <a:p>
            <a:pPr>
              <a:buNone/>
            </a:pPr>
            <a:endParaRPr lang="en-GB" dirty="0">
              <a:latin typeface="Segoe UI Variable Text" pitchFamily="2" charset="0"/>
            </a:endParaRPr>
          </a:p>
          <a:p>
            <a:pPr>
              <a:buNone/>
            </a:pPr>
            <a:r>
              <a:rPr lang="en-GB" dirty="0">
                <a:latin typeface="Segoe UI Variable Text" pitchFamily="2" charset="0"/>
              </a:rPr>
              <a:t>Storing data → you have the person</a:t>
            </a:r>
            <a:br>
              <a:rPr lang="en-GB" dirty="0">
                <a:latin typeface="Segoe UI Variable Text" pitchFamily="2" charset="0"/>
              </a:rPr>
            </a:br>
            <a:r>
              <a:rPr lang="en-GB" dirty="0">
                <a:latin typeface="Segoe UI Variable Text" pitchFamily="2" charset="0"/>
              </a:rPr>
              <a:t>Storing an address → you have the house number that tells you where the person is</a:t>
            </a:r>
          </a:p>
        </p:txBody>
      </p:sp>
      <p:sp>
        <p:nvSpPr>
          <p:cNvPr id="10" name="TextBox 9">
            <a:extLst>
              <a:ext uri="{FF2B5EF4-FFF2-40B4-BE49-F238E27FC236}">
                <a16:creationId xmlns:a16="http://schemas.microsoft.com/office/drawing/2014/main" id="{BA18E991-35CA-0637-54AD-75E938E263FE}"/>
              </a:ext>
            </a:extLst>
          </p:cNvPr>
          <p:cNvSpPr txBox="1"/>
          <p:nvPr/>
        </p:nvSpPr>
        <p:spPr>
          <a:xfrm>
            <a:off x="7597140" y="1233481"/>
            <a:ext cx="3421376" cy="369332"/>
          </a:xfrm>
          <a:prstGeom prst="rect">
            <a:avLst/>
          </a:prstGeom>
          <a:noFill/>
        </p:spPr>
        <p:txBody>
          <a:bodyPr wrap="square">
            <a:spAutoFit/>
          </a:bodyPr>
          <a:lstStyle/>
          <a:p>
            <a:pPr algn="ctr"/>
            <a:r>
              <a:rPr lang="en-GB" sz="1800" b="1" dirty="0">
                <a:latin typeface="Segoe UI Variable Text" pitchFamily="2" charset="0"/>
              </a:rPr>
              <a:t>Analogy</a:t>
            </a:r>
          </a:p>
        </p:txBody>
      </p:sp>
      <p:pic>
        <p:nvPicPr>
          <p:cNvPr id="15" name="Graphic 14" descr="Woman with solid fill">
            <a:extLst>
              <a:ext uri="{FF2B5EF4-FFF2-40B4-BE49-F238E27FC236}">
                <a16:creationId xmlns:a16="http://schemas.microsoft.com/office/drawing/2014/main" id="{49F795F1-576E-70DE-E54E-D43B989BD1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46125" y="2509189"/>
            <a:ext cx="914400" cy="914400"/>
          </a:xfrm>
          <a:prstGeom prst="rect">
            <a:avLst/>
          </a:prstGeom>
        </p:spPr>
      </p:pic>
      <p:pic>
        <p:nvPicPr>
          <p:cNvPr id="17" name="Graphic 16" descr="House with solid fill">
            <a:extLst>
              <a:ext uri="{FF2B5EF4-FFF2-40B4-BE49-F238E27FC236}">
                <a16:creationId xmlns:a16="http://schemas.microsoft.com/office/drawing/2014/main" id="{6D26AF32-A3E9-D383-8022-7AFB6E8CC2A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946125" y="1541680"/>
            <a:ext cx="914400" cy="914400"/>
          </a:xfrm>
          <a:prstGeom prst="rect">
            <a:avLst/>
          </a:prstGeom>
        </p:spPr>
      </p:pic>
      <p:pic>
        <p:nvPicPr>
          <p:cNvPr id="19" name="Graphic 18" descr="Door Closed with solid fill">
            <a:extLst>
              <a:ext uri="{FF2B5EF4-FFF2-40B4-BE49-F238E27FC236}">
                <a16:creationId xmlns:a16="http://schemas.microsoft.com/office/drawing/2014/main" id="{50784963-8260-C4B8-DE6E-4AC42F264FB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002460" y="3631036"/>
            <a:ext cx="804730" cy="804730"/>
          </a:xfrm>
          <a:prstGeom prst="rect">
            <a:avLst/>
          </a:prstGeom>
        </p:spPr>
      </p:pic>
      <p:pic>
        <p:nvPicPr>
          <p:cNvPr id="21" name="Graphic 20" descr="Closed book with solid fill">
            <a:extLst>
              <a:ext uri="{FF2B5EF4-FFF2-40B4-BE49-F238E27FC236}">
                <a16:creationId xmlns:a16="http://schemas.microsoft.com/office/drawing/2014/main" id="{7F69C4D4-2817-0EE4-006D-C2BD96ED670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626304" y="137355"/>
            <a:ext cx="700576" cy="700576"/>
          </a:xfrm>
          <a:prstGeom prst="rect">
            <a:avLst/>
          </a:prstGeom>
        </p:spPr>
      </p:pic>
      <p:sp>
        <p:nvSpPr>
          <p:cNvPr id="22" name="TextBox 21">
            <a:extLst>
              <a:ext uri="{FF2B5EF4-FFF2-40B4-BE49-F238E27FC236}">
                <a16:creationId xmlns:a16="http://schemas.microsoft.com/office/drawing/2014/main" id="{FEE18AB3-08F3-17BD-9E1D-E05BE58516B7}"/>
              </a:ext>
            </a:extLst>
          </p:cNvPr>
          <p:cNvSpPr txBox="1"/>
          <p:nvPr/>
        </p:nvSpPr>
        <p:spPr>
          <a:xfrm>
            <a:off x="9326880" y="134273"/>
            <a:ext cx="2480310" cy="646331"/>
          </a:xfrm>
          <a:prstGeom prst="rect">
            <a:avLst/>
          </a:prstGeom>
          <a:noFill/>
        </p:spPr>
        <p:txBody>
          <a:bodyPr wrap="square" rtlCol="0">
            <a:spAutoFit/>
          </a:bodyPr>
          <a:lstStyle/>
          <a:p>
            <a:r>
              <a:rPr lang="en-GB" dirty="0">
                <a:latin typeface="Segoe UI Variable Text" pitchFamily="2" charset="0"/>
              </a:rPr>
              <a:t>Complete the </a:t>
            </a:r>
            <a:r>
              <a:rPr lang="en-GB" b="1" dirty="0">
                <a:latin typeface="Segoe UI Variable Text" pitchFamily="2" charset="0"/>
              </a:rPr>
              <a:t>Lesson 1 </a:t>
            </a:r>
            <a:r>
              <a:rPr lang="en-GB" dirty="0">
                <a:latin typeface="Segoe UI Variable Text" pitchFamily="2" charset="0"/>
              </a:rPr>
              <a:t>workbook</a:t>
            </a:r>
          </a:p>
        </p:txBody>
      </p:sp>
    </p:spTree>
    <p:extLst>
      <p:ext uri="{BB962C8B-B14F-4D97-AF65-F5344CB8AC3E}">
        <p14:creationId xmlns:p14="http://schemas.microsoft.com/office/powerpoint/2010/main" val="1741169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1642</TotalTime>
  <Words>920</Words>
  <Application>Microsoft Office PowerPoint</Application>
  <PresentationFormat>Widescreen</PresentationFormat>
  <Paragraphs>123</Paragraphs>
  <Slides>8</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Simply Teach</cp:lastModifiedBy>
  <cp:revision>65</cp:revision>
  <cp:lastPrinted>2026-02-17T16:07:28Z</cp:lastPrinted>
  <dcterms:created xsi:type="dcterms:W3CDTF">2026-01-24T22:14:20Z</dcterms:created>
  <dcterms:modified xsi:type="dcterms:W3CDTF">2026-02-19T19:39:21Z</dcterms:modified>
</cp:coreProperties>
</file>