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5" r:id="rId2"/>
    <p:sldId id="292" r:id="rId3"/>
    <p:sldId id="294" r:id="rId4"/>
    <p:sldId id="306" r:id="rId5"/>
    <p:sldId id="307" r:id="rId6"/>
    <p:sldId id="3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ocket sized R093" id="{D26DD5BC-7858-4E48-B70C-C3B44AE287E5}">
          <p14:sldIdLst>
            <p14:sldId id="295"/>
          </p14:sldIdLst>
        </p14:section>
        <p14:section name="R093 Model answers" id="{920ACB0A-D576-4567-AD1C-AA6177B9EC79}">
          <p14:sldIdLst>
            <p14:sldId id="292"/>
            <p14:sldId id="294"/>
            <p14:sldId id="306"/>
            <p14:sldId id="307"/>
          </p14:sldIdLst>
        </p14:section>
        <p14:section name="Coursework command words" id="{88C678B6-8B5B-4443-B5EF-24378CF34BFD}">
          <p14:sldIdLst>
            <p14:sldId id="30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18568-BFFA-4FAF-A301-BA4D1D785560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75F2F-073F-4F76-AB27-53AA53BCE4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0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C75F2F-073F-4F76-AB27-53AA53BCE47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790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AD585-51F2-10E1-FE88-A7F8083EA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E9283F-223C-9A91-BC02-360F11092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82CD7-0588-955A-9E4C-796D8120C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2840B-585B-1F6C-218A-F7475D595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EA66F-9B90-248D-26D1-C8E788FD3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2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952E2-B17F-2039-5BDE-E06A6A051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CA0D5-E5C1-AE4F-8EBA-298F0420E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97CA8-E4CA-9D5D-9B6A-B69D48CB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46008-2186-6303-F8A6-DD70BC846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1D6EE-81E2-30B3-B3AC-14A8B6F04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80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C535BE-54FC-CF20-2780-869476F8D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14F27-1145-B196-D374-86817F78F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99560-8ED0-2741-CCF9-4E64CA1E7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33302-FBE8-A290-D9E8-015E01F4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374B5-3648-A2B7-8CAD-587FAE143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57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DDD29-EE44-525B-CC24-16EC35C02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DE297-06DD-A1AD-C00D-53FDB8BDF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58970-4A68-11BD-AE22-59C8B91E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3B6B0-8B0D-D832-BBAD-D8C5466A8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7CBB9-A8F2-F552-BB0D-DC32C71A7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95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2E686-FB96-B4D5-0971-680EFD40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C6AA7-4E5F-9A9A-1BF4-680DB2AEF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4293E-4E0C-5F22-514C-1502E148E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579C2-571F-84E8-B21E-99914CB9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0F387-1606-6C77-9017-2A612B6B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29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9DC9E-8165-B1D7-608C-98F7CF64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E9523-95CE-11E7-3F12-BBA98D315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03CC7-0F3B-2D86-85F9-C8E7D9626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3AE8E-5466-B743-1143-A7D116F15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F91E0-AD76-6F36-B6CD-C51CC1135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876D9-8BFA-4213-0247-80B60A1B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61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4F454-BB6F-8A66-FFDE-231BCD785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9A415-53AF-4D60-0ECB-D0728CD37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D023B-6FFD-F88F-4482-D611A7B55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E2368-B6E1-FD06-45CF-3D4B2A24A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C83FE6-3049-F843-AED1-3042E58C1A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4E8DF2-B8D6-F30E-1F8D-9BDF645C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DC7EFA-6B2B-59A2-E746-DCDE6548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EC1AAF-1CE9-BF70-B8AE-E36C66C39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55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9C4C8-A997-C235-358C-B56C0A248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2F7ECF-A195-3D4E-A50E-856CD3ED8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7F262-0AEC-9019-6379-72D59899F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FCFA5-3EEE-4818-EABF-C842C5F98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77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02E598-A0F6-4479-AF99-20DA6A4F3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546C97-82D6-2653-E928-A62FB80C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A8351-9841-9835-9188-6A8CFCCF9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33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75482-FAEE-BA5E-0758-3023BE2ED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243D2-575F-CD46-E667-060A62EDB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7BAB72-EFBB-3245-7C76-D5C838561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1E7CE-66F3-027B-3012-AE8B80F3C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8F56F-280E-87D8-5386-519ED856C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BB78E-DE95-9119-B453-2B5D44D42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4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6BD3E-5378-85E0-B39B-F9037575A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283D30-7672-05E6-9A36-226A11E14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2B9ED-7FDA-CB04-83D0-266E38EF9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E7911-FDF2-B745-147D-C11A9F6C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9AF9D-CEDA-8471-8E29-4AB61535B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E3D842-E927-B524-3E82-D36EB0CC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18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8623F-3E26-E611-4FBF-584C242D5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28A2E-B835-AEF4-3B75-63961A27C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9D318-3291-0DA3-BEAD-C5691B685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F28E95-FD3C-495A-A196-528BC1E9C994}" type="datetimeFigureOut">
              <a:rPr lang="en-GB" smtClean="0"/>
              <a:t>31/12/2025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29FE9-270D-7662-D2C2-451943122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5C44A-F73A-5022-FF74-C1041A459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EA9210-2DFC-4B50-B5C3-897DDDB72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12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A5AF4-5BE9-2D9B-8CA3-7B4D52741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5B56B2-332D-CE6F-0BA0-23ECA1F5485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84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A black text with a black arrow&#10;&#10;AI-generated content may be incorrect.">
            <a:extLst>
              <a:ext uri="{FF2B5EF4-FFF2-40B4-BE49-F238E27FC236}">
                <a16:creationId xmlns:a16="http://schemas.microsoft.com/office/drawing/2014/main" id="{0B25D279-5D5C-953E-F040-8964C89A5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560" y="6152097"/>
            <a:ext cx="1093090" cy="576605"/>
          </a:xfrm>
          <a:prstGeom prst="rect">
            <a:avLst/>
          </a:prstGeom>
        </p:spPr>
      </p:pic>
      <p:sp>
        <p:nvSpPr>
          <p:cNvPr id="12" name="Google Shape;167;p12">
            <a:extLst>
              <a:ext uri="{FF2B5EF4-FFF2-40B4-BE49-F238E27FC236}">
                <a16:creationId xmlns:a16="http://schemas.microsoft.com/office/drawing/2014/main" id="{D5BADE7D-E3AE-E7B4-130D-F9131986AC4F}"/>
              </a:ext>
            </a:extLst>
          </p:cNvPr>
          <p:cNvSpPr txBox="1">
            <a:spLocks/>
          </p:cNvSpPr>
          <p:nvPr/>
        </p:nvSpPr>
        <p:spPr>
          <a:xfrm>
            <a:off x="1908810" y="314935"/>
            <a:ext cx="3932871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ANALYSE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9F4965-765F-D7F6-DD7A-6E09F3F82EFF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2C2EBFA-E6A4-3ACB-F7E0-E98835CF32A1}"/>
              </a:ext>
            </a:extLst>
          </p:cNvPr>
          <p:cNvSpPr txBox="1"/>
          <p:nvPr/>
        </p:nvSpPr>
        <p:spPr>
          <a:xfrm>
            <a:off x="954406" y="1188095"/>
            <a:ext cx="2680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egoe UI Variable Text" pitchFamily="2" charset="0"/>
              </a:rPr>
              <a:t>Break information into parts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1528D5B-19BF-DD3F-1389-CDB13AC84664}"/>
              </a:ext>
            </a:extLst>
          </p:cNvPr>
          <p:cNvSpPr txBox="1"/>
          <p:nvPr/>
        </p:nvSpPr>
        <p:spPr>
          <a:xfrm>
            <a:off x="954406" y="1853982"/>
            <a:ext cx="250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egoe UI Variable Text" pitchFamily="2" charset="0"/>
              </a:rPr>
              <a:t>Characteristics/</a:t>
            </a:r>
          </a:p>
          <a:p>
            <a:r>
              <a:rPr lang="en-GB" b="1" dirty="0">
                <a:latin typeface="Segoe UI Variable Text" pitchFamily="2" charset="0"/>
              </a:rPr>
              <a:t>Elements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631F68-1E5E-27A2-7EC6-A5CFD005999F}"/>
              </a:ext>
            </a:extLst>
          </p:cNvPr>
          <p:cNvSpPr txBox="1"/>
          <p:nvPr/>
        </p:nvSpPr>
        <p:spPr>
          <a:xfrm>
            <a:off x="846739" y="2848614"/>
            <a:ext cx="4395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LOGICAL CHAINS OF REASONING</a:t>
            </a:r>
          </a:p>
          <a:p>
            <a:pPr algn="ctr"/>
            <a:endParaRPr lang="en-GB" b="1" dirty="0">
              <a:latin typeface="Segoe UI Variable Text" pitchFamily="2" charset="0"/>
            </a:endParaRPr>
          </a:p>
          <a:p>
            <a:pPr algn="ctr"/>
            <a:r>
              <a:rPr lang="en-GB" dirty="0">
                <a:latin typeface="Segoe UI Variable Text" pitchFamily="2" charset="0"/>
              </a:rPr>
              <a:t>Use sentence starters/prompts such as: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146C80-A35F-C752-B0FE-B8D74309002D}"/>
              </a:ext>
            </a:extLst>
          </p:cNvPr>
          <p:cNvSpPr txBox="1"/>
          <p:nvPr/>
        </p:nvSpPr>
        <p:spPr>
          <a:xfrm>
            <a:off x="372436" y="3940955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This means that…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59B8D9-4596-1500-90DD-7060EEB87295}"/>
              </a:ext>
            </a:extLst>
          </p:cNvPr>
          <p:cNvSpPr txBox="1"/>
          <p:nvPr/>
        </p:nvSpPr>
        <p:spPr>
          <a:xfrm>
            <a:off x="372429" y="4531827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This could lead to…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84FE6E7-254A-B395-0465-66AB280ECB1B}"/>
              </a:ext>
            </a:extLst>
          </p:cNvPr>
          <p:cNvSpPr txBox="1"/>
          <p:nvPr/>
        </p:nvSpPr>
        <p:spPr>
          <a:xfrm>
            <a:off x="372429" y="5118572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This could result in…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BD8E3A0-8F94-EA27-027E-E695465E8839}"/>
              </a:ext>
            </a:extLst>
          </p:cNvPr>
          <p:cNvSpPr txBox="1"/>
          <p:nvPr/>
        </p:nvSpPr>
        <p:spPr>
          <a:xfrm>
            <a:off x="372428" y="5669905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Therefore….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458782-C9B0-1F92-84AE-AF5E5446C70D}"/>
              </a:ext>
            </a:extLst>
          </p:cNvPr>
          <p:cNvSpPr txBox="1"/>
          <p:nvPr/>
        </p:nvSpPr>
        <p:spPr>
          <a:xfrm>
            <a:off x="240030" y="1111151"/>
            <a:ext cx="5972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🧩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154F179-75E3-CD7E-8C63-A9A994B59C93}"/>
              </a:ext>
            </a:extLst>
          </p:cNvPr>
          <p:cNvSpPr txBox="1"/>
          <p:nvPr/>
        </p:nvSpPr>
        <p:spPr>
          <a:xfrm>
            <a:off x="254317" y="1915537"/>
            <a:ext cx="5829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/>
              <a:t>📋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658766-CB31-7B2B-4281-CA9AD95DDD66}"/>
              </a:ext>
            </a:extLst>
          </p:cNvPr>
          <p:cNvSpPr txBox="1"/>
          <p:nvPr/>
        </p:nvSpPr>
        <p:spPr>
          <a:xfrm>
            <a:off x="3751899" y="1145411"/>
            <a:ext cx="6315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✅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6847F57-8397-1C89-2200-0823E17E5DAC}"/>
              </a:ext>
            </a:extLst>
          </p:cNvPr>
          <p:cNvSpPr txBox="1"/>
          <p:nvPr/>
        </p:nvSpPr>
        <p:spPr>
          <a:xfrm>
            <a:off x="3751899" y="1865499"/>
            <a:ext cx="5514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❌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498B147-A6A0-9C6B-A37A-EDB7C0D3954F}"/>
              </a:ext>
            </a:extLst>
          </p:cNvPr>
          <p:cNvSpPr txBox="1"/>
          <p:nvPr/>
        </p:nvSpPr>
        <p:spPr>
          <a:xfrm>
            <a:off x="4270059" y="1173360"/>
            <a:ext cx="1571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egoe UI Variable Text" pitchFamily="2" charset="0"/>
              </a:rPr>
              <a:t>Pros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C914B99-736E-EF5C-BE02-E822E4D1F92C}"/>
              </a:ext>
            </a:extLst>
          </p:cNvPr>
          <p:cNvSpPr txBox="1"/>
          <p:nvPr/>
        </p:nvSpPr>
        <p:spPr>
          <a:xfrm>
            <a:off x="4270059" y="1892558"/>
            <a:ext cx="1571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egoe UI Variable Text" pitchFamily="2" charset="0"/>
              </a:rPr>
              <a:t>Cons</a:t>
            </a:r>
          </a:p>
        </p:txBody>
      </p:sp>
      <p:sp>
        <p:nvSpPr>
          <p:cNvPr id="46" name="Rectangle 3">
            <a:extLst>
              <a:ext uri="{FF2B5EF4-FFF2-40B4-BE49-F238E27FC236}">
                <a16:creationId xmlns:a16="http://schemas.microsoft.com/office/drawing/2014/main" id="{C27E319A-9B04-5FC4-B5F4-127B90712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476" y="2798537"/>
            <a:ext cx="60785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🔗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E954817-D54F-D1DA-3AF3-D3BE2E5FBFC3}"/>
              </a:ext>
            </a:extLst>
          </p:cNvPr>
          <p:cNvSpPr txBox="1"/>
          <p:nvPr/>
        </p:nvSpPr>
        <p:spPr>
          <a:xfrm>
            <a:off x="3196138" y="3940955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Meaning that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C537FF2-A215-3BA2-79B6-546FD9AF8827}"/>
              </a:ext>
            </a:extLst>
          </p:cNvPr>
          <p:cNvSpPr txBox="1"/>
          <p:nvPr/>
        </p:nvSpPr>
        <p:spPr>
          <a:xfrm>
            <a:off x="3196131" y="4531827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Leading to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E127532-31FE-9372-5C35-B6040F8EF137}"/>
              </a:ext>
            </a:extLst>
          </p:cNvPr>
          <p:cNvSpPr txBox="1"/>
          <p:nvPr/>
        </p:nvSpPr>
        <p:spPr>
          <a:xfrm>
            <a:off x="3196131" y="5118572"/>
            <a:ext cx="26455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Resulting in</a:t>
            </a:r>
          </a:p>
        </p:txBody>
      </p:sp>
      <p:sp>
        <p:nvSpPr>
          <p:cNvPr id="22" name="Google Shape;167;p12">
            <a:extLst>
              <a:ext uri="{FF2B5EF4-FFF2-40B4-BE49-F238E27FC236}">
                <a16:creationId xmlns:a16="http://schemas.microsoft.com/office/drawing/2014/main" id="{06B0A0E6-67E4-2079-503F-87F842C04A24}"/>
              </a:ext>
            </a:extLst>
          </p:cNvPr>
          <p:cNvSpPr txBox="1">
            <a:spLocks/>
          </p:cNvSpPr>
          <p:nvPr/>
        </p:nvSpPr>
        <p:spPr>
          <a:xfrm>
            <a:off x="7883731" y="317168"/>
            <a:ext cx="4069073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DESCRIBE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86BC83-D188-8211-9DB9-6CC1FA7C1850}"/>
              </a:ext>
            </a:extLst>
          </p:cNvPr>
          <p:cNvSpPr txBox="1"/>
          <p:nvPr/>
        </p:nvSpPr>
        <p:spPr>
          <a:xfrm>
            <a:off x="6202672" y="1099721"/>
            <a:ext cx="5498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egoe UI Variable Text" pitchFamily="2" charset="0"/>
              </a:rPr>
              <a:t>Describe means to give </a:t>
            </a:r>
            <a:r>
              <a:rPr lang="en-GB" b="1" dirty="0">
                <a:solidFill>
                  <a:srgbClr val="FF0000"/>
                </a:solidFill>
                <a:latin typeface="Segoe UI Variable Text" pitchFamily="2" charset="0"/>
              </a:rPr>
              <a:t>a detailed account of.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0954B5-72E8-9D0A-6034-55F0F944A276}"/>
              </a:ext>
            </a:extLst>
          </p:cNvPr>
          <p:cNvSpPr txBox="1"/>
          <p:nvPr/>
        </p:nvSpPr>
        <p:spPr>
          <a:xfrm>
            <a:off x="7105161" y="1541144"/>
            <a:ext cx="4070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SENTENCE STARTERS/PROMPTS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64C5A9-C9A5-D154-1FEB-719D3979CA5A}"/>
              </a:ext>
            </a:extLst>
          </p:cNvPr>
          <p:cNvSpPr txBox="1"/>
          <p:nvPr/>
        </p:nvSpPr>
        <p:spPr>
          <a:xfrm>
            <a:off x="6240535" y="2951381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This shows…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CD2AC1E-0D8E-0A77-D8DA-F2B1EE671793}"/>
              </a:ext>
            </a:extLst>
          </p:cNvPr>
          <p:cNvSpPr txBox="1"/>
          <p:nvPr/>
        </p:nvSpPr>
        <p:spPr>
          <a:xfrm>
            <a:off x="6231362" y="3496636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The main feature is…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F93C049-486C-0F3C-EDE9-CD68A9F7E7F5}"/>
              </a:ext>
            </a:extLst>
          </p:cNvPr>
          <p:cNvSpPr txBox="1"/>
          <p:nvPr/>
        </p:nvSpPr>
        <p:spPr>
          <a:xfrm>
            <a:off x="6216128" y="4012580"/>
            <a:ext cx="277367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One key characteristic is…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AB17A67-9914-2874-3390-36678AC52CCC}"/>
              </a:ext>
            </a:extLst>
          </p:cNvPr>
          <p:cNvSpPr txBox="1"/>
          <p:nvPr/>
        </p:nvSpPr>
        <p:spPr>
          <a:xfrm>
            <a:off x="6216128" y="4800205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The layout consists of…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225A51-3518-815A-5B70-94F964CCA4E1}"/>
              </a:ext>
            </a:extLst>
          </p:cNvPr>
          <p:cNvSpPr txBox="1"/>
          <p:nvPr/>
        </p:nvSpPr>
        <p:spPr>
          <a:xfrm>
            <a:off x="9168047" y="2951381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Additionally….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FF25D50-54DE-ECA0-62E4-F0D976C99B57}"/>
              </a:ext>
            </a:extLst>
          </p:cNvPr>
          <p:cNvSpPr txBox="1"/>
          <p:nvPr/>
        </p:nvSpPr>
        <p:spPr>
          <a:xfrm>
            <a:off x="9168047" y="3491544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Also….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C65231-9F85-A375-EA3D-F409857A63B1}"/>
              </a:ext>
            </a:extLst>
          </p:cNvPr>
          <p:cNvSpPr txBox="1"/>
          <p:nvPr/>
        </p:nvSpPr>
        <p:spPr>
          <a:xfrm>
            <a:off x="9168047" y="4537593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Furthermore….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6192AE1-CB2F-6C10-03D4-EA78C1DA7AA0}"/>
              </a:ext>
            </a:extLst>
          </p:cNvPr>
          <p:cNvSpPr txBox="1"/>
          <p:nvPr/>
        </p:nvSpPr>
        <p:spPr>
          <a:xfrm>
            <a:off x="6222190" y="2090885"/>
            <a:ext cx="28824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Segoe UI Variable Text" pitchFamily="2" charset="0"/>
              </a:rPr>
              <a:t>Use these at the </a:t>
            </a:r>
            <a:r>
              <a:rPr lang="en-GB" b="1" dirty="0">
                <a:latin typeface="Segoe UI Variable Text" pitchFamily="2" charset="0"/>
              </a:rPr>
              <a:t>start of an answer or paragraph: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7297C2E-B0E8-76BD-2D9C-ADD871C8BC97}"/>
              </a:ext>
            </a:extLst>
          </p:cNvPr>
          <p:cNvSpPr txBox="1"/>
          <p:nvPr/>
        </p:nvSpPr>
        <p:spPr>
          <a:xfrm>
            <a:off x="9258515" y="2117545"/>
            <a:ext cx="27920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Segoe UI Variable Text" pitchFamily="2" charset="0"/>
              </a:rPr>
              <a:t>These help </a:t>
            </a:r>
            <a:r>
              <a:rPr lang="en-GB" b="1" dirty="0">
                <a:latin typeface="Segoe UI Variable Text" pitchFamily="2" charset="0"/>
              </a:rPr>
              <a:t>add more detail and structure</a:t>
            </a:r>
            <a:r>
              <a:rPr lang="en-GB" dirty="0">
                <a:latin typeface="Segoe UI Variable Text" pitchFamily="2" charset="0"/>
              </a:rPr>
              <a:t>: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DADA07A-B724-765E-C788-FAF0C27DEF04}"/>
              </a:ext>
            </a:extLst>
          </p:cNvPr>
          <p:cNvSpPr txBox="1"/>
          <p:nvPr/>
        </p:nvSpPr>
        <p:spPr>
          <a:xfrm>
            <a:off x="6202672" y="5388947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This demonstrates…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508A831-B779-CE54-1544-DF8B93C7D825}"/>
              </a:ext>
            </a:extLst>
          </p:cNvPr>
          <p:cNvSpPr txBox="1"/>
          <p:nvPr/>
        </p:nvSpPr>
        <p:spPr>
          <a:xfrm>
            <a:off x="9168047" y="4022410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Another feature is…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36D8191-6C5A-18E8-588F-84BB4DCFD9AC}"/>
              </a:ext>
            </a:extLst>
          </p:cNvPr>
          <p:cNvSpPr txBox="1"/>
          <p:nvPr/>
        </p:nvSpPr>
        <p:spPr>
          <a:xfrm>
            <a:off x="9159712" y="5079365"/>
            <a:ext cx="27736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In addition to this….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9AABB72-E49E-14FF-2E65-703718D28E8E}"/>
              </a:ext>
            </a:extLst>
          </p:cNvPr>
          <p:cNvSpPr txBox="1"/>
          <p:nvPr/>
        </p:nvSpPr>
        <p:spPr>
          <a:xfrm>
            <a:off x="224790" y="6420925"/>
            <a:ext cx="4070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© SIMPLY TEACH 2026</a:t>
            </a:r>
            <a:endParaRPr lang="en-GB" sz="1400" dirty="0">
              <a:latin typeface="Segoe UI Variable Text" pitchFamily="2" charset="0"/>
            </a:endParaRPr>
          </a:p>
        </p:txBody>
      </p:sp>
      <p:sp>
        <p:nvSpPr>
          <p:cNvPr id="2" name="Google Shape;167;p12">
            <a:extLst>
              <a:ext uri="{FF2B5EF4-FFF2-40B4-BE49-F238E27FC236}">
                <a16:creationId xmlns:a16="http://schemas.microsoft.com/office/drawing/2014/main" id="{FC1655BA-F095-3DCF-74EF-F84C6EBD36CE}"/>
              </a:ext>
            </a:extLst>
          </p:cNvPr>
          <p:cNvSpPr txBox="1">
            <a:spLocks/>
          </p:cNvSpPr>
          <p:nvPr/>
        </p:nvSpPr>
        <p:spPr>
          <a:xfrm>
            <a:off x="337181" y="309266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R093</a:t>
            </a:r>
          </a:p>
        </p:txBody>
      </p:sp>
      <p:sp>
        <p:nvSpPr>
          <p:cNvPr id="3" name="Google Shape;167;p12">
            <a:extLst>
              <a:ext uri="{FF2B5EF4-FFF2-40B4-BE49-F238E27FC236}">
                <a16:creationId xmlns:a16="http://schemas.microsoft.com/office/drawing/2014/main" id="{B27C2DF5-9888-810D-7523-2F11186B4C2A}"/>
              </a:ext>
            </a:extLst>
          </p:cNvPr>
          <p:cNvSpPr txBox="1">
            <a:spLocks/>
          </p:cNvSpPr>
          <p:nvPr/>
        </p:nvSpPr>
        <p:spPr>
          <a:xfrm>
            <a:off x="6304592" y="324882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R093</a:t>
            </a:r>
          </a:p>
        </p:txBody>
      </p:sp>
    </p:spTree>
    <p:extLst>
      <p:ext uri="{BB962C8B-B14F-4D97-AF65-F5344CB8AC3E}">
        <p14:creationId xmlns:p14="http://schemas.microsoft.com/office/powerpoint/2010/main" val="4645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DA0338-FBA9-B33F-B6BA-F593AF8D8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CA5CE8-49D1-B893-4896-747E1D03BB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84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167;p12">
            <a:extLst>
              <a:ext uri="{FF2B5EF4-FFF2-40B4-BE49-F238E27FC236}">
                <a16:creationId xmlns:a16="http://schemas.microsoft.com/office/drawing/2014/main" id="{85ABDDBD-A675-B47C-A010-3331A7433819}"/>
              </a:ext>
            </a:extLst>
          </p:cNvPr>
          <p:cNvSpPr txBox="1">
            <a:spLocks/>
          </p:cNvSpPr>
          <p:nvPr/>
        </p:nvSpPr>
        <p:spPr>
          <a:xfrm>
            <a:off x="356722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Separate or break down information into parts and identify their </a:t>
            </a:r>
          </a:p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characteristics or elements.</a:t>
            </a:r>
          </a:p>
        </p:txBody>
      </p:sp>
      <p:sp>
        <p:nvSpPr>
          <p:cNvPr id="2" name="Google Shape;167;p12">
            <a:extLst>
              <a:ext uri="{FF2B5EF4-FFF2-40B4-BE49-F238E27FC236}">
                <a16:creationId xmlns:a16="http://schemas.microsoft.com/office/drawing/2014/main" id="{4B22179A-B8F2-4119-2568-7ABB7EE4573F}"/>
              </a:ext>
            </a:extLst>
          </p:cNvPr>
          <p:cNvSpPr txBox="1">
            <a:spLocks/>
          </p:cNvSpPr>
          <p:nvPr/>
        </p:nvSpPr>
        <p:spPr>
          <a:xfrm>
            <a:off x="4432225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Explain the pros and cons of a topic or argument and make reasoned </a:t>
            </a:r>
          </a:p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comments.</a:t>
            </a:r>
          </a:p>
        </p:txBody>
      </p:sp>
      <p:sp>
        <p:nvSpPr>
          <p:cNvPr id="3" name="Google Shape;167;p12">
            <a:extLst>
              <a:ext uri="{FF2B5EF4-FFF2-40B4-BE49-F238E27FC236}">
                <a16:creationId xmlns:a16="http://schemas.microsoft.com/office/drawing/2014/main" id="{AD344156-1B22-5F75-F10C-4DC0C82FE3DA}"/>
              </a:ext>
            </a:extLst>
          </p:cNvPr>
          <p:cNvSpPr txBox="1">
            <a:spLocks/>
          </p:cNvSpPr>
          <p:nvPr/>
        </p:nvSpPr>
        <p:spPr>
          <a:xfrm>
            <a:off x="8507728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Explain the impacts of actions using a logical chain of reasoning.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8D444A-BEC5-41F9-1F57-15FEEAAE7005}"/>
              </a:ext>
            </a:extLst>
          </p:cNvPr>
          <p:cNvSpPr txBox="1"/>
          <p:nvPr/>
        </p:nvSpPr>
        <p:spPr>
          <a:xfrm>
            <a:off x="8507733" y="256283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means that…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D48BB4-743E-CDCE-337A-6F28F4A4A09E}"/>
              </a:ext>
            </a:extLst>
          </p:cNvPr>
          <p:cNvSpPr txBox="1"/>
          <p:nvPr/>
        </p:nvSpPr>
        <p:spPr>
          <a:xfrm>
            <a:off x="8507726" y="315370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could lead to…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2144ED-C940-5052-C6DD-730B39339907}"/>
              </a:ext>
            </a:extLst>
          </p:cNvPr>
          <p:cNvSpPr txBox="1"/>
          <p:nvPr/>
        </p:nvSpPr>
        <p:spPr>
          <a:xfrm>
            <a:off x="8507726" y="3740454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could result in…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1D4D59-6D9F-8B33-685F-695404167E64}"/>
              </a:ext>
            </a:extLst>
          </p:cNvPr>
          <p:cNvSpPr txBox="1"/>
          <p:nvPr/>
        </p:nvSpPr>
        <p:spPr>
          <a:xfrm>
            <a:off x="8507725" y="429178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Therefore….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E757CE-98BE-B935-9605-30342A52B20A}"/>
              </a:ext>
            </a:extLst>
          </p:cNvPr>
          <p:cNvSpPr txBox="1"/>
          <p:nvPr/>
        </p:nvSpPr>
        <p:spPr>
          <a:xfrm>
            <a:off x="8507724" y="4844820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Because….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7D7AAF1A-5BEA-C5AB-91A5-9C66357071A6}"/>
              </a:ext>
            </a:extLst>
          </p:cNvPr>
          <p:cNvSpPr/>
          <p:nvPr/>
        </p:nvSpPr>
        <p:spPr>
          <a:xfrm>
            <a:off x="9939437" y="1954641"/>
            <a:ext cx="551750" cy="609651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4B541D-D5AD-4DC2-523F-D2E5C03B1E71}"/>
              </a:ext>
            </a:extLst>
          </p:cNvPr>
          <p:cNvSpPr txBox="1"/>
          <p:nvPr/>
        </p:nvSpPr>
        <p:spPr>
          <a:xfrm>
            <a:off x="356722" y="2297664"/>
            <a:ext cx="8045027" cy="1415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Exam practice </a:t>
            </a:r>
          </a:p>
          <a:p>
            <a:endParaRPr lang="en-GB" sz="1200" dirty="0">
              <a:latin typeface="Segoe UI Variable Text" pitchFamily="2" charset="0"/>
            </a:endParaRPr>
          </a:p>
          <a:p>
            <a:r>
              <a:rPr lang="en-GB" sz="1200" dirty="0">
                <a:latin typeface="Segoe UI Variable Text" pitchFamily="2" charset="0"/>
              </a:rPr>
              <a:t>A media company is planning a promotional campaign for a new streaming series. As part of the planning process, they carried out primary research using online questionnaires and focus groups to gather audience opinions on genres, platforms, and advertising styles.</a:t>
            </a:r>
          </a:p>
          <a:p>
            <a:endParaRPr lang="en-GB" sz="1200" dirty="0">
              <a:latin typeface="Segoe UI Variable Text" pitchFamily="2" charset="0"/>
            </a:endParaRPr>
          </a:p>
          <a:p>
            <a:r>
              <a:rPr lang="en-GB" sz="1200" dirty="0">
                <a:latin typeface="Segoe UI Variable Text" pitchFamily="2" charset="0"/>
              </a:rPr>
              <a:t>Analyse the use of primary research data in this situation. </a:t>
            </a:r>
            <a:r>
              <a:rPr lang="en-GB" sz="1200" b="1" dirty="0">
                <a:latin typeface="Segoe UI Variable Text" pitchFamily="2" charset="0"/>
              </a:rPr>
              <a:t>(6 marks)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6334A3C-4AAA-D7BD-4EDC-323F1506B1D4}"/>
              </a:ext>
            </a:extLst>
          </p:cNvPr>
          <p:cNvSpPr txBox="1"/>
          <p:nvPr/>
        </p:nvSpPr>
        <p:spPr>
          <a:xfrm>
            <a:off x="356723" y="3809740"/>
            <a:ext cx="8045026" cy="29279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>
                <a:latin typeface="Segoe UI Variable Text" pitchFamily="2" charset="0"/>
              </a:rPr>
              <a:t>Answer</a:t>
            </a:r>
          </a:p>
          <a:p>
            <a:endParaRPr lang="en-GB" sz="1200" b="1" dirty="0"/>
          </a:p>
          <a:p>
            <a:pPr>
              <a:lnSpc>
                <a:spcPct val="150000"/>
              </a:lnSpc>
            </a:pPr>
            <a:r>
              <a:rPr lang="en-GB" sz="1200" dirty="0"/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86C84C-2ECE-9A05-7925-3ECCFD9E6502}"/>
              </a:ext>
            </a:extLst>
          </p:cNvPr>
          <p:cNvSpPr txBox="1"/>
          <p:nvPr/>
        </p:nvSpPr>
        <p:spPr>
          <a:xfrm>
            <a:off x="8507724" y="539276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However…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D50008-947E-61A6-8F2D-496CEFFABC9D}"/>
              </a:ext>
            </a:extLst>
          </p:cNvPr>
          <p:cNvSpPr txBox="1"/>
          <p:nvPr/>
        </p:nvSpPr>
        <p:spPr>
          <a:xfrm>
            <a:off x="8507724" y="5940718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It depends on….</a:t>
            </a:r>
          </a:p>
        </p:txBody>
      </p:sp>
      <p:sp>
        <p:nvSpPr>
          <p:cNvPr id="5" name="Google Shape;167;p12">
            <a:extLst>
              <a:ext uri="{FF2B5EF4-FFF2-40B4-BE49-F238E27FC236}">
                <a16:creationId xmlns:a16="http://schemas.microsoft.com/office/drawing/2014/main" id="{C8E246AF-1144-1D68-6C07-B530600EA904}"/>
              </a:ext>
            </a:extLst>
          </p:cNvPr>
          <p:cNvSpPr txBox="1">
            <a:spLocks/>
          </p:cNvSpPr>
          <p:nvPr/>
        </p:nvSpPr>
        <p:spPr>
          <a:xfrm>
            <a:off x="1908810" y="314935"/>
            <a:ext cx="10014091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ANALYSE</a:t>
            </a:r>
          </a:p>
        </p:txBody>
      </p:sp>
      <p:sp>
        <p:nvSpPr>
          <p:cNvPr id="7" name="Google Shape;167;p12">
            <a:extLst>
              <a:ext uri="{FF2B5EF4-FFF2-40B4-BE49-F238E27FC236}">
                <a16:creationId xmlns:a16="http://schemas.microsoft.com/office/drawing/2014/main" id="{3024F2BC-6E66-E69C-62DA-F4ADC89D2C5E}"/>
              </a:ext>
            </a:extLst>
          </p:cNvPr>
          <p:cNvSpPr txBox="1">
            <a:spLocks/>
          </p:cNvSpPr>
          <p:nvPr/>
        </p:nvSpPr>
        <p:spPr>
          <a:xfrm>
            <a:off x="337181" y="309266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R093</a:t>
            </a:r>
          </a:p>
        </p:txBody>
      </p:sp>
    </p:spTree>
    <p:extLst>
      <p:ext uri="{BB962C8B-B14F-4D97-AF65-F5344CB8AC3E}">
        <p14:creationId xmlns:p14="http://schemas.microsoft.com/office/powerpoint/2010/main" val="3507184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80AB36-1696-E260-5CFF-98671D9BB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FA3F20-0571-B9CC-5C0D-0129A90502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84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167;p12">
            <a:extLst>
              <a:ext uri="{FF2B5EF4-FFF2-40B4-BE49-F238E27FC236}">
                <a16:creationId xmlns:a16="http://schemas.microsoft.com/office/drawing/2014/main" id="{E43DE5D8-B53A-F867-B827-3E7CE9F24F39}"/>
              </a:ext>
            </a:extLst>
          </p:cNvPr>
          <p:cNvSpPr txBox="1">
            <a:spLocks/>
          </p:cNvSpPr>
          <p:nvPr/>
        </p:nvSpPr>
        <p:spPr>
          <a:xfrm>
            <a:off x="356722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Separate or break down information into parts and identify their </a:t>
            </a:r>
          </a:p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characteristics or elements.</a:t>
            </a:r>
          </a:p>
        </p:txBody>
      </p:sp>
      <p:sp>
        <p:nvSpPr>
          <p:cNvPr id="2" name="Google Shape;167;p12">
            <a:extLst>
              <a:ext uri="{FF2B5EF4-FFF2-40B4-BE49-F238E27FC236}">
                <a16:creationId xmlns:a16="http://schemas.microsoft.com/office/drawing/2014/main" id="{90F1940F-9C8A-7A0B-F130-D5F33CBBC7C9}"/>
              </a:ext>
            </a:extLst>
          </p:cNvPr>
          <p:cNvSpPr txBox="1">
            <a:spLocks/>
          </p:cNvSpPr>
          <p:nvPr/>
        </p:nvSpPr>
        <p:spPr>
          <a:xfrm>
            <a:off x="4432225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Explain the pros and cons of a topic or argument and make reasoned </a:t>
            </a:r>
          </a:p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comments.</a:t>
            </a:r>
          </a:p>
        </p:txBody>
      </p:sp>
      <p:sp>
        <p:nvSpPr>
          <p:cNvPr id="3" name="Google Shape;167;p12">
            <a:extLst>
              <a:ext uri="{FF2B5EF4-FFF2-40B4-BE49-F238E27FC236}">
                <a16:creationId xmlns:a16="http://schemas.microsoft.com/office/drawing/2014/main" id="{D7506DD2-C4E3-2084-3D6E-8811B8C3ED02}"/>
              </a:ext>
            </a:extLst>
          </p:cNvPr>
          <p:cNvSpPr txBox="1">
            <a:spLocks/>
          </p:cNvSpPr>
          <p:nvPr/>
        </p:nvSpPr>
        <p:spPr>
          <a:xfrm>
            <a:off x="8507728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Explain the impacts of actions using a logical chain of reasoning.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5621A2-4C0E-3DF0-FEBD-14193EDF9EF8}"/>
              </a:ext>
            </a:extLst>
          </p:cNvPr>
          <p:cNvSpPr txBox="1"/>
          <p:nvPr/>
        </p:nvSpPr>
        <p:spPr>
          <a:xfrm>
            <a:off x="356722" y="2297664"/>
            <a:ext cx="8045027" cy="43704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Model answer</a:t>
            </a:r>
          </a:p>
          <a:p>
            <a:endParaRPr lang="en-GB" sz="1200" dirty="0">
              <a:latin typeface="Segoe UI Variable Text" pitchFamily="2" charset="0"/>
            </a:endParaRPr>
          </a:p>
          <a:p>
            <a:r>
              <a:rPr lang="en-GB" sz="1400" dirty="0">
                <a:latin typeface="Segoe UI Variable Text" pitchFamily="2" charset="0"/>
              </a:rPr>
              <a:t>Using primary research allows the media company to collect information </a:t>
            </a:r>
            <a:r>
              <a:rPr lang="en-GB" sz="1400" b="1" dirty="0">
                <a:latin typeface="Segoe UI Variable Text" pitchFamily="2" charset="0"/>
              </a:rPr>
              <a:t>directly from its target audience</a:t>
            </a:r>
            <a:r>
              <a:rPr lang="en-GB" sz="1400" dirty="0">
                <a:latin typeface="Segoe UI Variable Text" pitchFamily="2" charset="0"/>
              </a:rPr>
              <a:t>. </a:t>
            </a:r>
            <a:r>
              <a:rPr lang="en-GB" sz="1400" b="1" dirty="0">
                <a:solidFill>
                  <a:srgbClr val="00B050"/>
                </a:solidFill>
                <a:latin typeface="Segoe UI Variable Text" pitchFamily="2" charset="0"/>
              </a:rPr>
              <a:t>This is an advantage because</a:t>
            </a:r>
            <a:r>
              <a:rPr lang="en-GB" sz="1400" dirty="0">
                <a:solidFill>
                  <a:srgbClr val="00B05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the opinions come from people who are likely to watch the series.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Therefore</a:t>
            </a:r>
            <a:r>
              <a:rPr lang="en-GB" sz="1400" dirty="0">
                <a:latin typeface="Segoe UI Variable Text" pitchFamily="2" charset="0"/>
              </a:rPr>
              <a:t>, the company can design adverts and trailers that match what the audience likes,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which could lead to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more interest and higher viewing figures.</a:t>
            </a:r>
          </a:p>
          <a:p>
            <a:endParaRPr lang="en-GB" sz="1400" dirty="0">
              <a:latin typeface="Segoe UI Variable Text" pitchFamily="2" charset="0"/>
            </a:endParaRPr>
          </a:p>
          <a:p>
            <a:r>
              <a:rPr lang="en-GB" sz="1400" b="1" dirty="0">
                <a:solidFill>
                  <a:srgbClr val="00B050"/>
                </a:solidFill>
                <a:latin typeface="Segoe UI Variable Text" pitchFamily="2" charset="0"/>
              </a:rPr>
              <a:t>Another advantage</a:t>
            </a:r>
            <a:r>
              <a:rPr lang="en-GB" sz="1400" dirty="0">
                <a:solidFill>
                  <a:srgbClr val="00B05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of primary research is that the data is </a:t>
            </a:r>
            <a:r>
              <a:rPr lang="en-GB" sz="1400" b="1" dirty="0">
                <a:latin typeface="Segoe UI Variable Text" pitchFamily="2" charset="0"/>
              </a:rPr>
              <a:t>current and specific</a:t>
            </a:r>
            <a:r>
              <a:rPr lang="en-GB" sz="1400" dirty="0">
                <a:latin typeface="Segoe UI Variable Text" pitchFamily="2" charset="0"/>
              </a:rPr>
              <a:t>.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As a result</a:t>
            </a:r>
            <a:r>
              <a:rPr lang="en-GB" sz="1400" dirty="0">
                <a:latin typeface="Segoe UI Variable Text" pitchFamily="2" charset="0"/>
              </a:rPr>
              <a:t>, decisions about where to advertise and what style to use are based on real audience feedback.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This means that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the campaign is less likely to fail due to guessing or outdated information.</a:t>
            </a:r>
          </a:p>
          <a:p>
            <a:endParaRPr lang="en-GB" sz="1400" dirty="0">
              <a:latin typeface="Segoe UI Variable Text" pitchFamily="2" charset="0"/>
            </a:endParaRPr>
          </a:p>
          <a:p>
            <a:r>
              <a:rPr lang="en-GB" sz="1400" dirty="0">
                <a:latin typeface="Segoe UI Variable Text" pitchFamily="2" charset="0"/>
              </a:rPr>
              <a:t>However, </a:t>
            </a:r>
            <a:r>
              <a:rPr lang="en-GB" sz="1400" b="1" dirty="0">
                <a:solidFill>
                  <a:srgbClr val="FF0000"/>
                </a:solidFill>
                <a:latin typeface="Segoe UI Variable Text" pitchFamily="2" charset="0"/>
              </a:rPr>
              <a:t>a disadvantage</a:t>
            </a:r>
            <a:r>
              <a:rPr lang="en-GB" sz="1400" dirty="0">
                <a:solidFill>
                  <a:srgbClr val="FF000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is that the research may not be fully accurate,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because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only a small number of people usually take part in questionnaires or focus groups.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This means that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the results may not represent the whole audience,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which could lead to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adverts that only appeal to a limited group.</a:t>
            </a:r>
          </a:p>
          <a:p>
            <a:endParaRPr lang="en-GB" sz="1400" dirty="0">
              <a:latin typeface="Segoe UI Variable Text" pitchFamily="2" charset="0"/>
            </a:endParaRPr>
          </a:p>
          <a:p>
            <a:r>
              <a:rPr lang="en-GB" sz="1400" b="1" dirty="0">
                <a:solidFill>
                  <a:srgbClr val="FF0000"/>
                </a:solidFill>
                <a:latin typeface="Segoe UI Variable Text" pitchFamily="2" charset="0"/>
              </a:rPr>
              <a:t>Another disadvantage</a:t>
            </a:r>
            <a:r>
              <a:rPr lang="en-GB" sz="1400" dirty="0">
                <a:solidFill>
                  <a:srgbClr val="FF000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is that collecting primary research takes </a:t>
            </a:r>
            <a:r>
              <a:rPr lang="en-GB" sz="1400" b="1" dirty="0">
                <a:latin typeface="Segoe UI Variable Text" pitchFamily="2" charset="0"/>
              </a:rPr>
              <a:t>time and money</a:t>
            </a:r>
            <a:r>
              <a:rPr lang="en-GB" sz="1400" dirty="0">
                <a:latin typeface="Segoe UI Variable Text" pitchFamily="2" charset="0"/>
              </a:rPr>
              <a:t>.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Because</a:t>
            </a:r>
            <a:r>
              <a:rPr lang="en-GB" sz="1400" dirty="0">
                <a:latin typeface="Segoe UI Variable Text" pitchFamily="2" charset="0"/>
              </a:rPr>
              <a:t> planning focus groups and analysing answers takes time,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this could lead to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delays in launching the campaign.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As a result</a:t>
            </a:r>
            <a:r>
              <a:rPr lang="en-GB" sz="1400" dirty="0">
                <a:latin typeface="Segoe UI Variable Text" pitchFamily="2" charset="0"/>
              </a:rPr>
              <a:t>, the company might miss popular trends,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b="1" dirty="0">
                <a:solidFill>
                  <a:srgbClr val="002060"/>
                </a:solidFill>
                <a:latin typeface="Segoe UI Variable Text" pitchFamily="2" charset="0"/>
              </a:rPr>
              <a:t>therefore</a:t>
            </a:r>
            <a:r>
              <a:rPr lang="en-GB" sz="1400" dirty="0">
                <a:solidFill>
                  <a:srgbClr val="002060"/>
                </a:solidFill>
                <a:latin typeface="Segoe UI Variable Text" pitchFamily="2" charset="0"/>
              </a:rPr>
              <a:t> </a:t>
            </a:r>
            <a:r>
              <a:rPr lang="en-GB" sz="1400" dirty="0">
                <a:latin typeface="Segoe UI Variable Text" pitchFamily="2" charset="0"/>
              </a:rPr>
              <a:t>reducing the impact of the promotion.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D61EFB-23C1-ADBF-8B2D-3B5B33557B83}"/>
              </a:ext>
            </a:extLst>
          </p:cNvPr>
          <p:cNvSpPr txBox="1"/>
          <p:nvPr/>
        </p:nvSpPr>
        <p:spPr>
          <a:xfrm>
            <a:off x="8507733" y="256283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means that…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DE4608-18E2-CC64-DD56-6305E8652341}"/>
              </a:ext>
            </a:extLst>
          </p:cNvPr>
          <p:cNvSpPr txBox="1"/>
          <p:nvPr/>
        </p:nvSpPr>
        <p:spPr>
          <a:xfrm>
            <a:off x="8507726" y="315370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could lead to…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5E6E85-3146-6A97-79F8-9D6B0AEB3F80}"/>
              </a:ext>
            </a:extLst>
          </p:cNvPr>
          <p:cNvSpPr txBox="1"/>
          <p:nvPr/>
        </p:nvSpPr>
        <p:spPr>
          <a:xfrm>
            <a:off x="8507726" y="3740454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could result in…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891D80-A967-DF1C-7C88-654A5BE95B3C}"/>
              </a:ext>
            </a:extLst>
          </p:cNvPr>
          <p:cNvSpPr txBox="1"/>
          <p:nvPr/>
        </p:nvSpPr>
        <p:spPr>
          <a:xfrm>
            <a:off x="8507725" y="429178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Therefore….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335B9D-FDD9-0790-A0EE-FAE3CB8684B7}"/>
              </a:ext>
            </a:extLst>
          </p:cNvPr>
          <p:cNvSpPr txBox="1"/>
          <p:nvPr/>
        </p:nvSpPr>
        <p:spPr>
          <a:xfrm>
            <a:off x="8507724" y="4844820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Because….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76C8CD-BF22-82B1-05CE-135713B92635}"/>
              </a:ext>
            </a:extLst>
          </p:cNvPr>
          <p:cNvSpPr txBox="1"/>
          <p:nvPr/>
        </p:nvSpPr>
        <p:spPr>
          <a:xfrm>
            <a:off x="8507724" y="539276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However…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00479D-8894-3C05-3649-CCD4E712ECB0}"/>
              </a:ext>
            </a:extLst>
          </p:cNvPr>
          <p:cNvSpPr txBox="1"/>
          <p:nvPr/>
        </p:nvSpPr>
        <p:spPr>
          <a:xfrm>
            <a:off x="8507724" y="5940718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It depends on….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7B7CFE69-C63D-0D5A-04F0-B2E92FBDEF3C}"/>
              </a:ext>
            </a:extLst>
          </p:cNvPr>
          <p:cNvSpPr/>
          <p:nvPr/>
        </p:nvSpPr>
        <p:spPr>
          <a:xfrm>
            <a:off x="9939437" y="1954641"/>
            <a:ext cx="551750" cy="609651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" name="Google Shape;167;p12">
            <a:extLst>
              <a:ext uri="{FF2B5EF4-FFF2-40B4-BE49-F238E27FC236}">
                <a16:creationId xmlns:a16="http://schemas.microsoft.com/office/drawing/2014/main" id="{73DFBA00-DB9D-261C-3DF6-B9DF121C8B14}"/>
              </a:ext>
            </a:extLst>
          </p:cNvPr>
          <p:cNvSpPr txBox="1">
            <a:spLocks/>
          </p:cNvSpPr>
          <p:nvPr/>
        </p:nvSpPr>
        <p:spPr>
          <a:xfrm>
            <a:off x="1908810" y="314935"/>
            <a:ext cx="10014091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ANALYSE</a:t>
            </a:r>
          </a:p>
        </p:txBody>
      </p:sp>
      <p:sp>
        <p:nvSpPr>
          <p:cNvPr id="9" name="Google Shape;167;p12">
            <a:extLst>
              <a:ext uri="{FF2B5EF4-FFF2-40B4-BE49-F238E27FC236}">
                <a16:creationId xmlns:a16="http://schemas.microsoft.com/office/drawing/2014/main" id="{030DDA5A-9F56-2B87-BB93-FE43520CFDFF}"/>
              </a:ext>
            </a:extLst>
          </p:cNvPr>
          <p:cNvSpPr txBox="1">
            <a:spLocks/>
          </p:cNvSpPr>
          <p:nvPr/>
        </p:nvSpPr>
        <p:spPr>
          <a:xfrm>
            <a:off x="337181" y="309266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R093</a:t>
            </a:r>
          </a:p>
        </p:txBody>
      </p:sp>
    </p:spTree>
    <p:extLst>
      <p:ext uri="{BB962C8B-B14F-4D97-AF65-F5344CB8AC3E}">
        <p14:creationId xmlns:p14="http://schemas.microsoft.com/office/powerpoint/2010/main" val="71335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843BBD-B709-0876-D6D1-FA3122DA0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92DE1F-D7E5-79EB-50ED-982F91D3D1F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84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167;p12">
            <a:extLst>
              <a:ext uri="{FF2B5EF4-FFF2-40B4-BE49-F238E27FC236}">
                <a16:creationId xmlns:a16="http://schemas.microsoft.com/office/drawing/2014/main" id="{E632E23C-2D48-BB5B-E0E3-B0AE1FE9948A}"/>
              </a:ext>
            </a:extLst>
          </p:cNvPr>
          <p:cNvSpPr txBox="1">
            <a:spLocks/>
          </p:cNvSpPr>
          <p:nvPr/>
        </p:nvSpPr>
        <p:spPr>
          <a:xfrm>
            <a:off x="356722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Give an account including all the relevant characteristics, qualities or events.</a:t>
            </a:r>
          </a:p>
        </p:txBody>
      </p:sp>
      <p:sp>
        <p:nvSpPr>
          <p:cNvPr id="2" name="Google Shape;167;p12">
            <a:extLst>
              <a:ext uri="{FF2B5EF4-FFF2-40B4-BE49-F238E27FC236}">
                <a16:creationId xmlns:a16="http://schemas.microsoft.com/office/drawing/2014/main" id="{1B64C890-4938-A4C8-A6E3-CECCBDA3E6BA}"/>
              </a:ext>
            </a:extLst>
          </p:cNvPr>
          <p:cNvSpPr txBox="1">
            <a:spLocks/>
          </p:cNvSpPr>
          <p:nvPr/>
        </p:nvSpPr>
        <p:spPr>
          <a:xfrm>
            <a:off x="4432225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Give a detailed account of.</a:t>
            </a:r>
          </a:p>
        </p:txBody>
      </p:sp>
      <p:sp>
        <p:nvSpPr>
          <p:cNvPr id="3" name="Google Shape;167;p12">
            <a:extLst>
              <a:ext uri="{FF2B5EF4-FFF2-40B4-BE49-F238E27FC236}">
                <a16:creationId xmlns:a16="http://schemas.microsoft.com/office/drawing/2014/main" id="{5D027B6A-1B1F-EAD2-8DB6-2195B723042F}"/>
              </a:ext>
            </a:extLst>
          </p:cNvPr>
          <p:cNvSpPr txBox="1">
            <a:spLocks/>
          </p:cNvSpPr>
          <p:nvPr/>
        </p:nvSpPr>
        <p:spPr>
          <a:xfrm>
            <a:off x="8507728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Use some of the prompts provided to create a descriptive response.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CA4C94-72C7-4749-54DE-09F5F23DF6F2}"/>
              </a:ext>
            </a:extLst>
          </p:cNvPr>
          <p:cNvSpPr txBox="1"/>
          <p:nvPr/>
        </p:nvSpPr>
        <p:spPr>
          <a:xfrm>
            <a:off x="8507733" y="256283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shows…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8165E9-FEF3-37AF-F8B7-85E6487C524F}"/>
              </a:ext>
            </a:extLst>
          </p:cNvPr>
          <p:cNvSpPr txBox="1"/>
          <p:nvPr/>
        </p:nvSpPr>
        <p:spPr>
          <a:xfrm>
            <a:off x="8507726" y="315370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Additionally….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70BACB-ED9E-9C01-1BA5-59EF69C26881}"/>
              </a:ext>
            </a:extLst>
          </p:cNvPr>
          <p:cNvSpPr txBox="1"/>
          <p:nvPr/>
        </p:nvSpPr>
        <p:spPr>
          <a:xfrm>
            <a:off x="8507726" y="3740454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The main feature is…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6623AF-FE96-9DDD-4271-247430965131}"/>
              </a:ext>
            </a:extLst>
          </p:cNvPr>
          <p:cNvSpPr txBox="1"/>
          <p:nvPr/>
        </p:nvSpPr>
        <p:spPr>
          <a:xfrm>
            <a:off x="8507725" y="429178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Additionally….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20570C-3805-0E8A-4DB6-EDC96972139F}"/>
              </a:ext>
            </a:extLst>
          </p:cNvPr>
          <p:cNvSpPr txBox="1"/>
          <p:nvPr/>
        </p:nvSpPr>
        <p:spPr>
          <a:xfrm>
            <a:off x="8507724" y="4844820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Also….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8C4878B7-919D-0FA7-D14A-37AED4BEB5D0}"/>
              </a:ext>
            </a:extLst>
          </p:cNvPr>
          <p:cNvSpPr/>
          <p:nvPr/>
        </p:nvSpPr>
        <p:spPr>
          <a:xfrm>
            <a:off x="9939437" y="1954641"/>
            <a:ext cx="551750" cy="609651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29ED62-2766-A8B9-7EB8-77BF79DD5090}"/>
              </a:ext>
            </a:extLst>
          </p:cNvPr>
          <p:cNvSpPr txBox="1"/>
          <p:nvPr/>
        </p:nvSpPr>
        <p:spPr>
          <a:xfrm>
            <a:off x="356722" y="2297664"/>
            <a:ext cx="8045027" cy="6771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Exam practice </a:t>
            </a:r>
          </a:p>
          <a:p>
            <a:endParaRPr lang="en-GB" sz="1200" dirty="0">
              <a:latin typeface="Segoe UI Variable Text" pitchFamily="2" charset="0"/>
            </a:endParaRPr>
          </a:p>
          <a:p>
            <a:r>
              <a:rPr lang="en-GB" sz="1200" dirty="0">
                <a:latin typeface="Segoe UI Variable Text" pitchFamily="2" charset="0"/>
              </a:rPr>
              <a:t>Describe the role of an animator. </a:t>
            </a:r>
            <a:r>
              <a:rPr lang="en-GB" sz="1200" b="1" dirty="0">
                <a:latin typeface="Segoe UI Variable Text" pitchFamily="2" charset="0"/>
              </a:rPr>
              <a:t>(4 marks)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DBE449-6B8D-5C65-E8A3-277F85DDF4A3}"/>
              </a:ext>
            </a:extLst>
          </p:cNvPr>
          <p:cNvSpPr txBox="1"/>
          <p:nvPr/>
        </p:nvSpPr>
        <p:spPr>
          <a:xfrm>
            <a:off x="356723" y="3197403"/>
            <a:ext cx="8045026" cy="34819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>
                <a:latin typeface="Segoe UI Variable Text" pitchFamily="2" charset="0"/>
              </a:rPr>
              <a:t>Answer</a:t>
            </a:r>
          </a:p>
          <a:p>
            <a:endParaRPr lang="en-GB" sz="1200" b="1" dirty="0"/>
          </a:p>
          <a:p>
            <a:pPr>
              <a:lnSpc>
                <a:spcPct val="150000"/>
              </a:lnSpc>
            </a:pPr>
            <a:r>
              <a:rPr lang="en-GB" sz="1200" dirty="0"/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435430-50FD-9915-E3FF-B5BACC57F522}"/>
              </a:ext>
            </a:extLst>
          </p:cNvPr>
          <p:cNvSpPr txBox="1"/>
          <p:nvPr/>
        </p:nvSpPr>
        <p:spPr>
          <a:xfrm>
            <a:off x="8507724" y="539276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Furthermore….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817ECD-BA9A-A34F-4D7E-E118BAD1B146}"/>
              </a:ext>
            </a:extLst>
          </p:cNvPr>
          <p:cNvSpPr txBox="1"/>
          <p:nvPr/>
        </p:nvSpPr>
        <p:spPr>
          <a:xfrm>
            <a:off x="8507724" y="5940718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In addition to this….</a:t>
            </a:r>
          </a:p>
        </p:txBody>
      </p:sp>
      <p:sp>
        <p:nvSpPr>
          <p:cNvPr id="5" name="Google Shape;167;p12">
            <a:extLst>
              <a:ext uri="{FF2B5EF4-FFF2-40B4-BE49-F238E27FC236}">
                <a16:creationId xmlns:a16="http://schemas.microsoft.com/office/drawing/2014/main" id="{B9D86866-EE02-15B7-229F-F571E2D40CB1}"/>
              </a:ext>
            </a:extLst>
          </p:cNvPr>
          <p:cNvSpPr txBox="1">
            <a:spLocks/>
          </p:cNvSpPr>
          <p:nvPr/>
        </p:nvSpPr>
        <p:spPr>
          <a:xfrm>
            <a:off x="1908810" y="314935"/>
            <a:ext cx="10014091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DESCRIBE</a:t>
            </a:r>
          </a:p>
        </p:txBody>
      </p:sp>
      <p:sp>
        <p:nvSpPr>
          <p:cNvPr id="7" name="Google Shape;167;p12">
            <a:extLst>
              <a:ext uri="{FF2B5EF4-FFF2-40B4-BE49-F238E27FC236}">
                <a16:creationId xmlns:a16="http://schemas.microsoft.com/office/drawing/2014/main" id="{C4BC03F9-AEE7-449B-03B1-221D7DDE63A9}"/>
              </a:ext>
            </a:extLst>
          </p:cNvPr>
          <p:cNvSpPr txBox="1">
            <a:spLocks/>
          </p:cNvSpPr>
          <p:nvPr/>
        </p:nvSpPr>
        <p:spPr>
          <a:xfrm>
            <a:off x="337181" y="309266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R093</a:t>
            </a:r>
          </a:p>
        </p:txBody>
      </p:sp>
    </p:spTree>
    <p:extLst>
      <p:ext uri="{BB962C8B-B14F-4D97-AF65-F5344CB8AC3E}">
        <p14:creationId xmlns:p14="http://schemas.microsoft.com/office/powerpoint/2010/main" val="320202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37CA9B-1B5A-D25B-DBFE-A0B0BE867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B0BDA1-75EC-01A2-A951-2654E9AAD63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84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Google Shape;167;p12">
            <a:extLst>
              <a:ext uri="{FF2B5EF4-FFF2-40B4-BE49-F238E27FC236}">
                <a16:creationId xmlns:a16="http://schemas.microsoft.com/office/drawing/2014/main" id="{4B510C6E-2B6E-B9C7-B028-E37B764B82A6}"/>
              </a:ext>
            </a:extLst>
          </p:cNvPr>
          <p:cNvSpPr txBox="1">
            <a:spLocks/>
          </p:cNvSpPr>
          <p:nvPr/>
        </p:nvSpPr>
        <p:spPr>
          <a:xfrm>
            <a:off x="356722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Give an account including all the relevant characteristics, qualities or events.</a:t>
            </a:r>
          </a:p>
        </p:txBody>
      </p:sp>
      <p:sp>
        <p:nvSpPr>
          <p:cNvPr id="2" name="Google Shape;167;p12">
            <a:extLst>
              <a:ext uri="{FF2B5EF4-FFF2-40B4-BE49-F238E27FC236}">
                <a16:creationId xmlns:a16="http://schemas.microsoft.com/office/drawing/2014/main" id="{41D7F802-4B18-57F4-4788-F4B69012C6D6}"/>
              </a:ext>
            </a:extLst>
          </p:cNvPr>
          <p:cNvSpPr txBox="1">
            <a:spLocks/>
          </p:cNvSpPr>
          <p:nvPr/>
        </p:nvSpPr>
        <p:spPr>
          <a:xfrm>
            <a:off x="4432225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Give a detailed account of.</a:t>
            </a:r>
          </a:p>
        </p:txBody>
      </p:sp>
      <p:sp>
        <p:nvSpPr>
          <p:cNvPr id="3" name="Google Shape;167;p12">
            <a:extLst>
              <a:ext uri="{FF2B5EF4-FFF2-40B4-BE49-F238E27FC236}">
                <a16:creationId xmlns:a16="http://schemas.microsoft.com/office/drawing/2014/main" id="{660CABF5-3C97-8CB4-97CB-56ADFF6D7A82}"/>
              </a:ext>
            </a:extLst>
          </p:cNvPr>
          <p:cNvSpPr txBox="1">
            <a:spLocks/>
          </p:cNvSpPr>
          <p:nvPr/>
        </p:nvSpPr>
        <p:spPr>
          <a:xfrm>
            <a:off x="8507728" y="1169302"/>
            <a:ext cx="3415177" cy="911548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4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Use some of the prompts provided to create a descriptive response.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CFC476-678B-B570-EF43-D7843CF3C75A}"/>
              </a:ext>
            </a:extLst>
          </p:cNvPr>
          <p:cNvSpPr txBox="1"/>
          <p:nvPr/>
        </p:nvSpPr>
        <p:spPr>
          <a:xfrm>
            <a:off x="8507733" y="256283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This shows…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57A6AC-FD4A-EECF-8747-335CADAA899B}"/>
              </a:ext>
            </a:extLst>
          </p:cNvPr>
          <p:cNvSpPr txBox="1"/>
          <p:nvPr/>
        </p:nvSpPr>
        <p:spPr>
          <a:xfrm>
            <a:off x="8507726" y="315370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Additionally….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F090D4-3753-334A-EB3B-DAF56AE523CF}"/>
              </a:ext>
            </a:extLst>
          </p:cNvPr>
          <p:cNvSpPr txBox="1"/>
          <p:nvPr/>
        </p:nvSpPr>
        <p:spPr>
          <a:xfrm>
            <a:off x="8507726" y="3740454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The main feature is…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B98A3E-BDFC-13A6-E27C-6131D6E40297}"/>
              </a:ext>
            </a:extLst>
          </p:cNvPr>
          <p:cNvSpPr txBox="1"/>
          <p:nvPr/>
        </p:nvSpPr>
        <p:spPr>
          <a:xfrm>
            <a:off x="8507725" y="4291787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Additionally….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B9563C-A787-9E70-516C-857787D10C26}"/>
              </a:ext>
            </a:extLst>
          </p:cNvPr>
          <p:cNvSpPr txBox="1"/>
          <p:nvPr/>
        </p:nvSpPr>
        <p:spPr>
          <a:xfrm>
            <a:off x="8507724" y="4844820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Also….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DF04CD30-22A3-8B40-FBEF-98A279DB6CFF}"/>
              </a:ext>
            </a:extLst>
          </p:cNvPr>
          <p:cNvSpPr/>
          <p:nvPr/>
        </p:nvSpPr>
        <p:spPr>
          <a:xfrm>
            <a:off x="9939437" y="1954641"/>
            <a:ext cx="551750" cy="609651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D6CA0C-AD5B-FAB5-09CD-786000E0EFCD}"/>
              </a:ext>
            </a:extLst>
          </p:cNvPr>
          <p:cNvSpPr txBox="1"/>
          <p:nvPr/>
        </p:nvSpPr>
        <p:spPr>
          <a:xfrm>
            <a:off x="8507724" y="5392769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Furthermore….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3FFC96-3069-711B-09FC-A85006CCA1A2}"/>
              </a:ext>
            </a:extLst>
          </p:cNvPr>
          <p:cNvSpPr txBox="1"/>
          <p:nvPr/>
        </p:nvSpPr>
        <p:spPr>
          <a:xfrm>
            <a:off x="8507724" y="5940718"/>
            <a:ext cx="341517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Segoe UI Variable Text" pitchFamily="2" charset="0"/>
              </a:rPr>
              <a:t>In addition to this….</a:t>
            </a:r>
          </a:p>
        </p:txBody>
      </p:sp>
      <p:sp>
        <p:nvSpPr>
          <p:cNvPr id="5" name="Google Shape;167;p12">
            <a:extLst>
              <a:ext uri="{FF2B5EF4-FFF2-40B4-BE49-F238E27FC236}">
                <a16:creationId xmlns:a16="http://schemas.microsoft.com/office/drawing/2014/main" id="{1EEDB421-4BF9-5157-7238-AEA33513EA74}"/>
              </a:ext>
            </a:extLst>
          </p:cNvPr>
          <p:cNvSpPr txBox="1">
            <a:spLocks/>
          </p:cNvSpPr>
          <p:nvPr/>
        </p:nvSpPr>
        <p:spPr>
          <a:xfrm>
            <a:off x="1908810" y="314935"/>
            <a:ext cx="10014091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DESCRIBE</a:t>
            </a:r>
          </a:p>
        </p:txBody>
      </p:sp>
      <p:sp>
        <p:nvSpPr>
          <p:cNvPr id="7" name="Google Shape;167;p12">
            <a:extLst>
              <a:ext uri="{FF2B5EF4-FFF2-40B4-BE49-F238E27FC236}">
                <a16:creationId xmlns:a16="http://schemas.microsoft.com/office/drawing/2014/main" id="{563A4DBF-FF45-E8FF-20FD-483AA7A606DC}"/>
              </a:ext>
            </a:extLst>
          </p:cNvPr>
          <p:cNvSpPr txBox="1">
            <a:spLocks/>
          </p:cNvSpPr>
          <p:nvPr/>
        </p:nvSpPr>
        <p:spPr>
          <a:xfrm>
            <a:off x="337181" y="309266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07F8FE-E5E3-411A-E0C8-1981346E826B}"/>
              </a:ext>
            </a:extLst>
          </p:cNvPr>
          <p:cNvSpPr txBox="1"/>
          <p:nvPr/>
        </p:nvSpPr>
        <p:spPr>
          <a:xfrm>
            <a:off x="356723" y="2297664"/>
            <a:ext cx="7490680" cy="13542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Model answer</a:t>
            </a:r>
          </a:p>
          <a:p>
            <a:endParaRPr lang="en-GB" sz="1200" dirty="0">
              <a:latin typeface="Segoe UI Variable Text" pitchFamily="2" charset="0"/>
            </a:endParaRPr>
          </a:p>
          <a:p>
            <a:r>
              <a:rPr lang="en-GB" sz="1400" dirty="0">
                <a:latin typeface="Segoe UI Variable Text" pitchFamily="2" charset="0"/>
              </a:rPr>
              <a:t>An animator creates movement in characters and scenes so they look realistic. </a:t>
            </a:r>
            <a:r>
              <a:rPr lang="en-GB" sz="1400" b="1" dirty="0">
                <a:latin typeface="Segoe UI Variable Text" pitchFamily="2" charset="0"/>
              </a:rPr>
              <a:t>The main feature is</a:t>
            </a:r>
            <a:r>
              <a:rPr lang="en-GB" sz="1400" dirty="0">
                <a:latin typeface="Segoe UI Variable Text" pitchFamily="2" charset="0"/>
              </a:rPr>
              <a:t> using frames to make smooth motion, and </a:t>
            </a:r>
            <a:r>
              <a:rPr lang="en-GB" sz="1400" b="1" dirty="0">
                <a:latin typeface="Segoe UI Variable Text" pitchFamily="2" charset="0"/>
              </a:rPr>
              <a:t>this shows</a:t>
            </a:r>
            <a:r>
              <a:rPr lang="en-GB" sz="1400" dirty="0">
                <a:latin typeface="Segoe UI Variable Text" pitchFamily="2" charset="0"/>
              </a:rPr>
              <a:t> how animation brings stories to life. </a:t>
            </a:r>
            <a:r>
              <a:rPr lang="en-GB" sz="1400" b="1" dirty="0">
                <a:latin typeface="Segoe UI Variable Text" pitchFamily="2" charset="0"/>
              </a:rPr>
              <a:t>Additionally</a:t>
            </a:r>
            <a:r>
              <a:rPr lang="en-GB" sz="1400" dirty="0">
                <a:latin typeface="Segoe UI Variable Text" pitchFamily="2" charset="0"/>
              </a:rPr>
              <a:t>, they plan scenes and work from a brief. </a:t>
            </a:r>
            <a:r>
              <a:rPr lang="en-GB" sz="1400" b="1" dirty="0">
                <a:latin typeface="Segoe UI Variable Text" pitchFamily="2" charset="0"/>
              </a:rPr>
              <a:t>Also</a:t>
            </a:r>
            <a:r>
              <a:rPr lang="en-GB" sz="1400" dirty="0">
                <a:latin typeface="Segoe UI Variable Text" pitchFamily="2" charset="0"/>
              </a:rPr>
              <a:t>, they use specialist software and timing skills to produce an effective final animation.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A46A88-41BD-18E6-2B76-693B2FD66A07}"/>
              </a:ext>
            </a:extLst>
          </p:cNvPr>
          <p:cNvSpPr txBox="1"/>
          <p:nvPr/>
        </p:nvSpPr>
        <p:spPr>
          <a:xfrm>
            <a:off x="356723" y="3774606"/>
            <a:ext cx="7490680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Why this scores 4 / 4 Marks</a:t>
            </a:r>
          </a:p>
          <a:p>
            <a:endParaRPr lang="en-GB" sz="1400" b="1" dirty="0">
              <a:latin typeface="Segoe UI Variable Text" pitchFamily="2" charset="0"/>
            </a:endParaRPr>
          </a:p>
          <a:p>
            <a:r>
              <a:rPr lang="en-GB" sz="1400" dirty="0">
                <a:latin typeface="Segoe UI Variable Text" pitchFamily="2" charset="0"/>
              </a:rPr>
              <a:t>✔ </a:t>
            </a:r>
            <a:r>
              <a:rPr lang="en-GB" sz="1400" b="1" dirty="0">
                <a:latin typeface="Segoe UI Variable Text" pitchFamily="2" charset="0"/>
              </a:rPr>
              <a:t>describes the role</a:t>
            </a:r>
          </a:p>
          <a:p>
            <a:r>
              <a:rPr lang="en-GB" sz="1400" dirty="0">
                <a:latin typeface="Segoe UI Variable Text" pitchFamily="2" charset="0"/>
              </a:rPr>
              <a:t>✔ </a:t>
            </a:r>
            <a:r>
              <a:rPr lang="en-GB" sz="1400" b="1" dirty="0">
                <a:latin typeface="Segoe UI Variable Text" pitchFamily="2" charset="0"/>
              </a:rPr>
              <a:t>explains key tasks</a:t>
            </a:r>
          </a:p>
          <a:p>
            <a:r>
              <a:rPr lang="en-GB" sz="1400" dirty="0">
                <a:latin typeface="Segoe UI Variable Text" pitchFamily="2" charset="0"/>
              </a:rPr>
              <a:t>✔ </a:t>
            </a:r>
            <a:r>
              <a:rPr lang="en-GB" sz="1400" b="1" dirty="0">
                <a:latin typeface="Segoe UI Variable Text" pitchFamily="2" charset="0"/>
              </a:rPr>
              <a:t>shows understanding of purpose</a:t>
            </a:r>
          </a:p>
          <a:p>
            <a:r>
              <a:rPr lang="en-GB" sz="1400" dirty="0">
                <a:latin typeface="Segoe UI Variable Text" pitchFamily="2" charset="0"/>
              </a:rPr>
              <a:t>✔ </a:t>
            </a:r>
            <a:r>
              <a:rPr lang="en-GB" sz="1400" b="1" dirty="0">
                <a:latin typeface="Segoe UI Variable Text" pitchFamily="2" charset="0"/>
              </a:rPr>
              <a:t>mentions technical skills</a:t>
            </a:r>
            <a:endParaRPr lang="en-GB" sz="1400" dirty="0">
              <a:latin typeface="Segoe UI Variable Tex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4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88DBEF-6277-1867-14FE-8A4CE33E9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A444A-04A6-ADCC-06A1-15C16F5484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84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A black text with a black arrow&#10;&#10;AI-generated content may be incorrect.">
            <a:extLst>
              <a:ext uri="{FF2B5EF4-FFF2-40B4-BE49-F238E27FC236}">
                <a16:creationId xmlns:a16="http://schemas.microsoft.com/office/drawing/2014/main" id="{82036656-5AC8-A8B0-61B5-27A8F7E995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560" y="6152097"/>
            <a:ext cx="1093090" cy="57660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D6B2FB7-65E3-A23F-86A1-536C5C3EEAFB}"/>
              </a:ext>
            </a:extLst>
          </p:cNvPr>
          <p:cNvSpPr txBox="1"/>
          <p:nvPr/>
        </p:nvSpPr>
        <p:spPr>
          <a:xfrm>
            <a:off x="224790" y="6420925"/>
            <a:ext cx="40709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Segoe UI Variable Text" pitchFamily="2" charset="0"/>
              </a:rPr>
              <a:t>© SIMPLY TEACH 2026</a:t>
            </a:r>
            <a:endParaRPr lang="en-GB" sz="1400" dirty="0">
              <a:latin typeface="Segoe UI Variable Text" pitchFamily="2" charset="0"/>
            </a:endParaRPr>
          </a:p>
        </p:txBody>
      </p:sp>
      <p:sp>
        <p:nvSpPr>
          <p:cNvPr id="15" name="Google Shape;167;p12">
            <a:extLst>
              <a:ext uri="{FF2B5EF4-FFF2-40B4-BE49-F238E27FC236}">
                <a16:creationId xmlns:a16="http://schemas.microsoft.com/office/drawing/2014/main" id="{D283786B-0A08-389A-46EE-84CD3BB53E34}"/>
              </a:ext>
            </a:extLst>
          </p:cNvPr>
          <p:cNvSpPr txBox="1">
            <a:spLocks/>
          </p:cNvSpPr>
          <p:nvPr/>
        </p:nvSpPr>
        <p:spPr>
          <a:xfrm>
            <a:off x="1908810" y="314935"/>
            <a:ext cx="9946009" cy="576605"/>
          </a:xfrm>
          <a:prstGeom prst="rect">
            <a:avLst/>
          </a:prstGeom>
          <a:solidFill>
            <a:srgbClr val="00206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bg1"/>
                </a:solidFill>
                <a:latin typeface="Segoe UI Variable Text" pitchFamily="2" charset="0"/>
                <a:cs typeface="Segoe UI" panose="020B0502040204020203" pitchFamily="34" charset="0"/>
              </a:rPr>
              <a:t>BASIC / ADEQUATELY / DETAILED / FULLY</a:t>
            </a:r>
          </a:p>
        </p:txBody>
      </p:sp>
      <p:sp>
        <p:nvSpPr>
          <p:cNvPr id="18" name="Google Shape;167;p12">
            <a:extLst>
              <a:ext uri="{FF2B5EF4-FFF2-40B4-BE49-F238E27FC236}">
                <a16:creationId xmlns:a16="http://schemas.microsoft.com/office/drawing/2014/main" id="{1BD8A88D-6738-52B2-4DF1-F4D968C33286}"/>
              </a:ext>
            </a:extLst>
          </p:cNvPr>
          <p:cNvSpPr txBox="1">
            <a:spLocks/>
          </p:cNvSpPr>
          <p:nvPr/>
        </p:nvSpPr>
        <p:spPr>
          <a:xfrm>
            <a:off x="337181" y="309266"/>
            <a:ext cx="1445899" cy="57660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latin typeface="Segoe UI Variable Text" pitchFamily="2" charset="0"/>
                <a:cs typeface="Segoe UI" panose="020B0502040204020203" pitchFamily="34" charset="0"/>
              </a:rPr>
              <a:t>R094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14BD2-9DA9-ECDF-228F-477784D53A11}"/>
              </a:ext>
            </a:extLst>
          </p:cNvPr>
          <p:cNvSpPr txBox="1"/>
          <p:nvPr/>
        </p:nvSpPr>
        <p:spPr>
          <a:xfrm>
            <a:off x="337180" y="1247486"/>
            <a:ext cx="224599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BASIC</a:t>
            </a:r>
          </a:p>
          <a:p>
            <a:pPr algn="ctr"/>
            <a:r>
              <a:rPr lang="en-GB" b="1" dirty="0">
                <a:latin typeface="Segoe UI Variable Text" pitchFamily="2" charset="0"/>
              </a:rPr>
              <a:t>(MB1)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105CC83-3AC1-8904-395B-816B412903DE}"/>
              </a:ext>
            </a:extLst>
          </p:cNvPr>
          <p:cNvSpPr txBox="1"/>
          <p:nvPr/>
        </p:nvSpPr>
        <p:spPr>
          <a:xfrm>
            <a:off x="2671762" y="1190701"/>
            <a:ext cx="570642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Your work is simple and not fully developed yet.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You show some understanding and skills, but they only partly achieve what was expected.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The work would need more improvement before it could be properly used.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86D2C4-04BB-310D-5333-BE616F10CB0B}"/>
              </a:ext>
            </a:extLst>
          </p:cNvPr>
          <p:cNvSpPr txBox="1"/>
          <p:nvPr/>
        </p:nvSpPr>
        <p:spPr>
          <a:xfrm>
            <a:off x="336703" y="2606208"/>
            <a:ext cx="224599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ADEQUATELY</a:t>
            </a:r>
          </a:p>
          <a:p>
            <a:pPr algn="ctr"/>
            <a:r>
              <a:rPr lang="en-GB" b="1" dirty="0">
                <a:latin typeface="Segoe UI Variable Text" pitchFamily="2" charset="0"/>
              </a:rPr>
              <a:t>(MB2)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345A049-4CA5-1538-8938-8E1CEBF5845E}"/>
              </a:ext>
            </a:extLst>
          </p:cNvPr>
          <p:cNvSpPr txBox="1"/>
          <p:nvPr/>
        </p:nvSpPr>
        <p:spPr>
          <a:xfrm>
            <a:off x="2671285" y="2549423"/>
            <a:ext cx="570642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Your work includes the right number of relevant facts and ideas, but it doesn’t go into enough detail yet.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Some context or examples are missing, so your explanations are clear but not fully developed.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272189-78D5-C729-D884-6AFDB4A2BA03}"/>
              </a:ext>
            </a:extLst>
          </p:cNvPr>
          <p:cNvSpPr txBox="1"/>
          <p:nvPr/>
        </p:nvSpPr>
        <p:spPr>
          <a:xfrm>
            <a:off x="336704" y="4509392"/>
            <a:ext cx="224599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Segoe UI Variable Text" pitchFamily="2" charset="0"/>
              </a:rPr>
              <a:t>DETAILED / FULLY</a:t>
            </a:r>
          </a:p>
          <a:p>
            <a:pPr algn="ctr"/>
            <a:r>
              <a:rPr lang="en-GB" b="1" dirty="0">
                <a:latin typeface="Segoe UI Variable Text" pitchFamily="2" charset="0"/>
              </a:rPr>
              <a:t>(MB3)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E08A9E-6E98-553E-AEF1-2C48E46145AC}"/>
              </a:ext>
            </a:extLst>
          </p:cNvPr>
          <p:cNvSpPr txBox="1"/>
          <p:nvPr/>
        </p:nvSpPr>
        <p:spPr>
          <a:xfrm>
            <a:off x="2671286" y="4452607"/>
            <a:ext cx="570642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Your work carefully covers all the key information, explaining each point clearly.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Segoe UI Variable Text" pitchFamily="2" charset="0"/>
              </a:rPr>
              <a:t>You show strong understanding by giving full explanations and considering every important part of the task.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35FA04E-9DCE-AD26-ADE6-A2B5BF3FA42F}"/>
              </a:ext>
            </a:extLst>
          </p:cNvPr>
          <p:cNvSpPr txBox="1"/>
          <p:nvPr/>
        </p:nvSpPr>
        <p:spPr>
          <a:xfrm>
            <a:off x="8466773" y="1190701"/>
            <a:ext cx="3388046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Segoe UI Variable Text" pitchFamily="2" charset="0"/>
              </a:rPr>
              <a:t>The storyboard includes the </a:t>
            </a:r>
            <a:r>
              <a:rPr lang="en-GB" sz="1400" b="1" dirty="0">
                <a:latin typeface="Segoe UI Variable Text" pitchFamily="2" charset="0"/>
              </a:rPr>
              <a:t>minimum components</a:t>
            </a:r>
            <a:r>
              <a:rPr lang="en-GB" sz="1400" dirty="0">
                <a:latin typeface="Segoe UI Variable Text" pitchFamily="2" charset="0"/>
              </a:rPr>
              <a:t>, with only a small number of frames and </a:t>
            </a:r>
            <a:r>
              <a:rPr lang="en-GB" sz="1400" b="1" dirty="0">
                <a:latin typeface="Segoe UI Variable Text" pitchFamily="2" charset="0"/>
              </a:rPr>
              <a:t>very brief </a:t>
            </a:r>
            <a:r>
              <a:rPr lang="en-GB" sz="1400" dirty="0">
                <a:latin typeface="Segoe UI Variable Text" pitchFamily="2" charset="0"/>
              </a:rPr>
              <a:t>descriptions.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C21F7C9-AFEF-4135-6BE1-F037554DDD73}"/>
              </a:ext>
            </a:extLst>
          </p:cNvPr>
          <p:cNvSpPr txBox="1"/>
          <p:nvPr/>
        </p:nvSpPr>
        <p:spPr>
          <a:xfrm>
            <a:off x="8466294" y="2619279"/>
            <a:ext cx="3388545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Segoe UI Variable Text" pitchFamily="2" charset="0"/>
              </a:rPr>
              <a:t>The storyboard includes the </a:t>
            </a:r>
            <a:r>
              <a:rPr lang="en-GB" sz="1400" b="1" dirty="0">
                <a:latin typeface="Segoe UI Variable Text" pitchFamily="2" charset="0"/>
              </a:rPr>
              <a:t>appropriate components </a:t>
            </a:r>
            <a:r>
              <a:rPr lang="en-GB" sz="1400" dirty="0">
                <a:latin typeface="Segoe UI Variable Text" pitchFamily="2" charset="0"/>
              </a:rPr>
              <a:t>such as frames, action notes, and some camera and sound details. However, some components are </a:t>
            </a:r>
            <a:r>
              <a:rPr lang="en-GB" sz="1400" b="1" dirty="0">
                <a:latin typeface="Segoe UI Variable Text" pitchFamily="2" charset="0"/>
              </a:rPr>
              <a:t>not fully developed</a:t>
            </a:r>
            <a:r>
              <a:rPr lang="en-GB" sz="1400" dirty="0">
                <a:latin typeface="Segoe UI Variable Text" pitchFamily="2" charset="0"/>
              </a:rPr>
              <a:t>, such as timing, transitions, and detailed context.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E507801-28D4-7D37-24FC-F3342117105E}"/>
              </a:ext>
            </a:extLst>
          </p:cNvPr>
          <p:cNvSpPr txBox="1"/>
          <p:nvPr/>
        </p:nvSpPr>
        <p:spPr>
          <a:xfrm>
            <a:off x="8466296" y="4463225"/>
            <a:ext cx="3388544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Segoe UI Variable Text" pitchFamily="2" charset="0"/>
              </a:rPr>
              <a:t>The storyboard provides </a:t>
            </a:r>
            <a:r>
              <a:rPr lang="en-GB" sz="1400" b="1" dirty="0">
                <a:latin typeface="Segoe UI Variable Text" pitchFamily="2" charset="0"/>
              </a:rPr>
              <a:t>detailed, point-by-point coverage of all components</a:t>
            </a:r>
            <a:r>
              <a:rPr lang="en-GB" sz="1400" dirty="0">
                <a:latin typeface="Segoe UI Variable Text" pitchFamily="2" charset="0"/>
              </a:rPr>
              <a:t>, including timing, camera shots, movement, sound, transitions, </a:t>
            </a:r>
            <a:r>
              <a:rPr lang="en-GB" sz="1400" b="1" dirty="0">
                <a:latin typeface="Segoe UI Variable Text" pitchFamily="2" charset="0"/>
              </a:rPr>
              <a:t>purpose and intended audience impact.</a:t>
            </a:r>
          </a:p>
        </p:txBody>
      </p:sp>
    </p:spTree>
    <p:extLst>
      <p:ext uri="{BB962C8B-B14F-4D97-AF65-F5344CB8AC3E}">
        <p14:creationId xmlns:p14="http://schemas.microsoft.com/office/powerpoint/2010/main" val="235378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983</Words>
  <Application>Microsoft Office PowerPoint</Application>
  <PresentationFormat>Widescreen</PresentationFormat>
  <Paragraphs>143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Segoe UI Variable Text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Simply Teach</dc:creator>
  <cp:lastModifiedBy>Simply Teach</cp:lastModifiedBy>
  <cp:revision>49</cp:revision>
  <dcterms:created xsi:type="dcterms:W3CDTF">2025-12-17T09:44:38Z</dcterms:created>
  <dcterms:modified xsi:type="dcterms:W3CDTF">2025-12-31T16:51:38Z</dcterms:modified>
</cp:coreProperties>
</file>