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1" r:id="rId7"/>
    <p:sldId id="259" r:id="rId8"/>
    <p:sldId id="264" r:id="rId9"/>
    <p:sldId id="267" r:id="rId10"/>
    <p:sldId id="262"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4408-E0A0-6512-F2DC-A3A13EC0BE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BA968-5370-8365-CCE0-B91A19D99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F31E35-561E-18FF-0C14-55DDAD815F77}"/>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5" name="Footer Placeholder 4">
            <a:extLst>
              <a:ext uri="{FF2B5EF4-FFF2-40B4-BE49-F238E27FC236}">
                <a16:creationId xmlns:a16="http://schemas.microsoft.com/office/drawing/2014/main" id="{157DC3C4-4EC1-AF0B-B065-DC1E703605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53BF8-76C9-28B2-5E74-12AC75587364}"/>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263270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E257-23A8-DEB8-6BA4-2CD1049F97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4564A9-E018-96C9-52D3-2929488F6A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82E315-0015-1437-65C7-EE2D4EF8215E}"/>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5" name="Footer Placeholder 4">
            <a:extLst>
              <a:ext uri="{FF2B5EF4-FFF2-40B4-BE49-F238E27FC236}">
                <a16:creationId xmlns:a16="http://schemas.microsoft.com/office/drawing/2014/main" id="{0013D2C6-890D-1561-78D2-82892B9B85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BC721-DB6A-2305-8A77-68B0E3A089FE}"/>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64256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14CEBF-4358-2564-AD2F-9B410C638C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F78E0E-49DB-8CC8-100C-3D465A074E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FE28EC-04AE-E0BA-A1C9-39E747592910}"/>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5" name="Footer Placeholder 4">
            <a:extLst>
              <a:ext uri="{FF2B5EF4-FFF2-40B4-BE49-F238E27FC236}">
                <a16:creationId xmlns:a16="http://schemas.microsoft.com/office/drawing/2014/main" id="{E869CE4D-2F0C-622E-4E17-A53E7307F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D9ECA-4B41-4365-6217-D12CBFFB800A}"/>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51486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4213-1A48-1628-113E-97A4A19027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92EC4D-809E-3065-FAA2-056FA01FCB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93A94-E1ED-CB2A-668B-6482505053DD}"/>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5" name="Footer Placeholder 4">
            <a:extLst>
              <a:ext uri="{FF2B5EF4-FFF2-40B4-BE49-F238E27FC236}">
                <a16:creationId xmlns:a16="http://schemas.microsoft.com/office/drawing/2014/main" id="{53C86963-3C1D-5BD4-CA04-AD1D42139D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2E8D0D-84F9-5DEF-EFB0-9028814ADB5C}"/>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263558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B8AB-5D36-09E7-6CCB-C1C1DE515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B2A3B7-9B6A-BD8C-756D-9C1297A8C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0377FA-5EFC-7F04-44BF-346E433572BB}"/>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5" name="Footer Placeholder 4">
            <a:extLst>
              <a:ext uri="{FF2B5EF4-FFF2-40B4-BE49-F238E27FC236}">
                <a16:creationId xmlns:a16="http://schemas.microsoft.com/office/drawing/2014/main" id="{1D17D51E-7C07-A03B-34C6-2D4BD3A7A0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11AAD1-8144-3DEA-C71F-0BF63BA22D05}"/>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73911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9C82-46D2-9CAC-EA73-08DAEA387D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C0ABB9-78CC-EEAD-F221-A2315F612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2779DA-BC84-F98E-EA08-6D2158098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E8AD2D-A060-129E-9A57-BF30EB8F24CE}"/>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6" name="Footer Placeholder 5">
            <a:extLst>
              <a:ext uri="{FF2B5EF4-FFF2-40B4-BE49-F238E27FC236}">
                <a16:creationId xmlns:a16="http://schemas.microsoft.com/office/drawing/2014/main" id="{75FE0801-E138-FEFC-E30E-2D716A7767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20E5D7-2F70-77EF-D9D8-2F6758DA1A51}"/>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184527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CC5A-98D8-C734-60C3-1E8482BE9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A71CB7-09B1-0653-1982-8D764C5A5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E331B1-6FEF-0130-CF10-7359EB4FF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E30B74-B9F0-B030-999A-809245D6E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34CCAC-62E3-3D05-4B4C-0114317059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7F76DB-F168-FF10-C183-C6D880ED87A9}"/>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8" name="Footer Placeholder 7">
            <a:extLst>
              <a:ext uri="{FF2B5EF4-FFF2-40B4-BE49-F238E27FC236}">
                <a16:creationId xmlns:a16="http://schemas.microsoft.com/office/drawing/2014/main" id="{5D9EF921-2692-5C67-5248-44E1758936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F1B1AF-8D6F-C7B4-06E3-331C602177C9}"/>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5638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2F5D-838F-6AB1-F454-0734D225D4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73FE90-439B-BAF4-72CE-D9C09BF48C16}"/>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4" name="Footer Placeholder 3">
            <a:extLst>
              <a:ext uri="{FF2B5EF4-FFF2-40B4-BE49-F238E27FC236}">
                <a16:creationId xmlns:a16="http://schemas.microsoft.com/office/drawing/2014/main" id="{02810BCC-86B8-E711-AE60-517463CED8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38BDD1-5A98-1C17-6A20-EEEA7176D59A}"/>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359634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7DF66-BF47-6770-6210-9DB36934C783}"/>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3" name="Footer Placeholder 2">
            <a:extLst>
              <a:ext uri="{FF2B5EF4-FFF2-40B4-BE49-F238E27FC236}">
                <a16:creationId xmlns:a16="http://schemas.microsoft.com/office/drawing/2014/main" id="{E11F9023-EEAD-41CD-9045-A2F5FC5143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5C6501-01D3-2A18-7E16-FCDEADA1E5F7}"/>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277834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A989-3A00-FE00-1362-7241A7D05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4B4E39-770D-B264-DA49-571290D7EB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A64CC0-B351-94E0-B9B4-48A7AEF83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EA1A7-8F43-C3CB-0E04-AAFDAE2039AC}"/>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6" name="Footer Placeholder 5">
            <a:extLst>
              <a:ext uri="{FF2B5EF4-FFF2-40B4-BE49-F238E27FC236}">
                <a16:creationId xmlns:a16="http://schemas.microsoft.com/office/drawing/2014/main" id="{19453FFF-44EF-8EBA-D81F-BBF0D1AD92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092692-D6CF-C1EB-F34E-C1F1E870EE58}"/>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336245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4B73-234D-696E-C53A-7C5673287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B91408-0D4D-6C07-B9E8-B8FFCE476A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A2C9AF-6F60-8A0A-9A67-6BC1717E4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F8567-4E73-7561-4AF3-70E08FDD0210}"/>
              </a:ext>
            </a:extLst>
          </p:cNvPr>
          <p:cNvSpPr>
            <a:spLocks noGrp="1"/>
          </p:cNvSpPr>
          <p:nvPr>
            <p:ph type="dt" sz="half" idx="10"/>
          </p:nvPr>
        </p:nvSpPr>
        <p:spPr/>
        <p:txBody>
          <a:bodyPr/>
          <a:lstStyle/>
          <a:p>
            <a:fld id="{FE45CCAA-C1A8-4116-AA7E-17160EA74856}" type="datetimeFigureOut">
              <a:rPr lang="en-GB" smtClean="0"/>
              <a:t>22/05/2024</a:t>
            </a:fld>
            <a:endParaRPr lang="en-GB"/>
          </a:p>
        </p:txBody>
      </p:sp>
      <p:sp>
        <p:nvSpPr>
          <p:cNvPr id="6" name="Footer Placeholder 5">
            <a:extLst>
              <a:ext uri="{FF2B5EF4-FFF2-40B4-BE49-F238E27FC236}">
                <a16:creationId xmlns:a16="http://schemas.microsoft.com/office/drawing/2014/main" id="{213DEC88-C772-B588-3F0B-B491078470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3576C4-DBE8-1FDA-4DE1-5837F748EA70}"/>
              </a:ext>
            </a:extLst>
          </p:cNvPr>
          <p:cNvSpPr>
            <a:spLocks noGrp="1"/>
          </p:cNvSpPr>
          <p:nvPr>
            <p:ph type="sldNum" sz="quarter" idx="12"/>
          </p:nvPr>
        </p:nvSpPr>
        <p:spPr/>
        <p:txBody>
          <a:bodyPr/>
          <a:lstStyle/>
          <a:p>
            <a:fld id="{8A81024D-368B-4970-892C-6CFD8688497B}" type="slidenum">
              <a:rPr lang="en-GB" smtClean="0"/>
              <a:t>‹#›</a:t>
            </a:fld>
            <a:endParaRPr lang="en-GB"/>
          </a:p>
        </p:txBody>
      </p:sp>
    </p:spTree>
    <p:extLst>
      <p:ext uri="{BB962C8B-B14F-4D97-AF65-F5344CB8AC3E}">
        <p14:creationId xmlns:p14="http://schemas.microsoft.com/office/powerpoint/2010/main" val="224732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9A2341-0CED-194F-50AE-46B7CD237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1F174E-DC11-A50C-313D-48EC6EB5D3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67B951-B295-2A3E-89CA-321C20A03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5CCAA-C1A8-4116-AA7E-17160EA74856}" type="datetimeFigureOut">
              <a:rPr lang="en-GB" smtClean="0"/>
              <a:t>22/05/2024</a:t>
            </a:fld>
            <a:endParaRPr lang="en-GB"/>
          </a:p>
        </p:txBody>
      </p:sp>
      <p:sp>
        <p:nvSpPr>
          <p:cNvPr id="5" name="Footer Placeholder 4">
            <a:extLst>
              <a:ext uri="{FF2B5EF4-FFF2-40B4-BE49-F238E27FC236}">
                <a16:creationId xmlns:a16="http://schemas.microsoft.com/office/drawing/2014/main" id="{E3EFDA0A-352F-740B-1159-F060E1333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650A9F-ECED-1D0B-4456-CBDF45E08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1024D-368B-4970-892C-6CFD8688497B}" type="slidenum">
              <a:rPr lang="en-GB" smtClean="0"/>
              <a:t>‹#›</a:t>
            </a:fld>
            <a:endParaRPr lang="en-GB"/>
          </a:p>
        </p:txBody>
      </p:sp>
      <p:pic>
        <p:nvPicPr>
          <p:cNvPr id="8" name="Picture 7">
            <a:extLst>
              <a:ext uri="{FF2B5EF4-FFF2-40B4-BE49-F238E27FC236}">
                <a16:creationId xmlns:a16="http://schemas.microsoft.com/office/drawing/2014/main" id="{229C5188-8F17-D4EF-98F9-CE4A3A36C8B9}"/>
              </a:ext>
            </a:extLst>
          </p:cNvPr>
          <p:cNvPicPr>
            <a:picLocks noChangeAspect="1"/>
          </p:cNvPicPr>
          <p:nvPr userDrawn="1"/>
        </p:nvPicPr>
        <p:blipFill>
          <a:blip r:embed="rId13">
            <a:alphaModFix amt="20000"/>
          </a:blip>
          <a:stretch>
            <a:fillRect/>
          </a:stretch>
        </p:blipFill>
        <p:spPr>
          <a:xfrm>
            <a:off x="0" y="0"/>
            <a:ext cx="12192000" cy="6858000"/>
          </a:xfrm>
          <a:prstGeom prst="rect">
            <a:avLst/>
          </a:prstGeom>
          <a:solidFill>
            <a:schemeClr val="bg1">
              <a:alpha val="0"/>
            </a:schemeClr>
          </a:solidFill>
        </p:spPr>
      </p:pic>
    </p:spTree>
    <p:extLst>
      <p:ext uri="{BB962C8B-B14F-4D97-AF65-F5344CB8AC3E}">
        <p14:creationId xmlns:p14="http://schemas.microsoft.com/office/powerpoint/2010/main" val="1383724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D253DF-E95A-E364-15C2-2676E2AFDB44}"/>
              </a:ext>
            </a:extLst>
          </p:cNvPr>
          <p:cNvSpPr/>
          <p:nvPr/>
        </p:nvSpPr>
        <p:spPr>
          <a:xfrm>
            <a:off x="965791" y="1431298"/>
            <a:ext cx="10260418" cy="1860698"/>
          </a:xfrm>
          <a:prstGeom prst="rect">
            <a:avLst/>
          </a:prstGeom>
          <a:solidFill>
            <a:schemeClr val="bg1"/>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tx1"/>
                </a:solidFill>
                <a:latin typeface="Segoe UI Black" panose="020B0A02040204020203" pitchFamily="34" charset="0"/>
                <a:ea typeface="Segoe UI Black" panose="020B0A02040204020203" pitchFamily="34" charset="0"/>
                <a:cs typeface="ADLaM Display" panose="020F0502020204030204" pitchFamily="2" charset="0"/>
              </a:rPr>
              <a:t>Lesson 1:</a:t>
            </a:r>
          </a:p>
          <a:p>
            <a:pPr algn="ctr"/>
            <a:r>
              <a:rPr lang="en-GB" sz="5400" dirty="0">
                <a:solidFill>
                  <a:schemeClr val="tx1"/>
                </a:solidFill>
                <a:latin typeface="Segoe UI Black" panose="020B0A02040204020203" pitchFamily="34" charset="0"/>
                <a:ea typeface="Segoe UI Black" panose="020B0A02040204020203" pitchFamily="34" charset="0"/>
                <a:cs typeface="ADLaM Display" panose="020F0502020204030204" pitchFamily="2" charset="0"/>
              </a:rPr>
              <a:t>Client requirements</a:t>
            </a:r>
          </a:p>
        </p:txBody>
      </p:sp>
      <p:sp>
        <p:nvSpPr>
          <p:cNvPr id="5" name="Rectangle 4">
            <a:extLst>
              <a:ext uri="{FF2B5EF4-FFF2-40B4-BE49-F238E27FC236}">
                <a16:creationId xmlns:a16="http://schemas.microsoft.com/office/drawing/2014/main" id="{934268BB-1F73-7B97-512B-6A0064122E14}"/>
              </a:ext>
            </a:extLst>
          </p:cNvPr>
          <p:cNvSpPr/>
          <p:nvPr/>
        </p:nvSpPr>
        <p:spPr>
          <a:xfrm>
            <a:off x="965791" y="3614064"/>
            <a:ext cx="10260418" cy="521883"/>
          </a:xfrm>
          <a:prstGeom prst="rect">
            <a:avLst/>
          </a:prstGeom>
          <a:solidFill>
            <a:srgbClr val="002060"/>
          </a:solidFill>
          <a:ln w="28575">
            <a:solidFill>
              <a:srgbClr val="00206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2800" dirty="0">
                <a:solidFill>
                  <a:schemeClr val="bg1"/>
                </a:solidFill>
                <a:latin typeface="Segoe UI Black" panose="020B0A02040204020203" pitchFamily="34" charset="0"/>
                <a:ea typeface="Segoe UI Black" panose="020B0A02040204020203" pitchFamily="34" charset="0"/>
                <a:cs typeface="ADLaM Display" panose="02010000000000000000" pitchFamily="2" charset="0"/>
              </a:rPr>
              <a:t>2.1 Planning, creating, modifying and using databases</a:t>
            </a:r>
          </a:p>
        </p:txBody>
      </p:sp>
      <p:sp>
        <p:nvSpPr>
          <p:cNvPr id="6" name="Rectangle 5">
            <a:extLst>
              <a:ext uri="{FF2B5EF4-FFF2-40B4-BE49-F238E27FC236}">
                <a16:creationId xmlns:a16="http://schemas.microsoft.com/office/drawing/2014/main" id="{8A23E63E-5F4B-31F6-A3AB-597206693F6F}"/>
              </a:ext>
            </a:extLst>
          </p:cNvPr>
          <p:cNvSpPr/>
          <p:nvPr/>
        </p:nvSpPr>
        <p:spPr>
          <a:xfrm>
            <a:off x="0" y="6300156"/>
            <a:ext cx="12192000" cy="557844"/>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white text on a black background&#10;&#10;Description automatically generated">
            <a:extLst>
              <a:ext uri="{FF2B5EF4-FFF2-40B4-BE49-F238E27FC236}">
                <a16:creationId xmlns:a16="http://schemas.microsoft.com/office/drawing/2014/main" id="{73C2BAEA-E6EA-5B8C-AF3A-92838D4AC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 y="6300156"/>
            <a:ext cx="1013709" cy="536438"/>
          </a:xfrm>
          <a:prstGeom prst="rect">
            <a:avLst/>
          </a:prstGeom>
        </p:spPr>
      </p:pic>
      <p:sp>
        <p:nvSpPr>
          <p:cNvPr id="8" name="TextBox 7">
            <a:extLst>
              <a:ext uri="{FF2B5EF4-FFF2-40B4-BE49-F238E27FC236}">
                <a16:creationId xmlns:a16="http://schemas.microsoft.com/office/drawing/2014/main" id="{35BA3292-74CE-00A8-AA50-516B997A08E3}"/>
              </a:ext>
            </a:extLst>
          </p:cNvPr>
          <p:cNvSpPr txBox="1"/>
          <p:nvPr/>
        </p:nvSpPr>
        <p:spPr>
          <a:xfrm>
            <a:off x="8602699" y="6403305"/>
            <a:ext cx="3230525" cy="369332"/>
          </a:xfrm>
          <a:prstGeom prst="rect">
            <a:avLst/>
          </a:prstGeom>
          <a:noFill/>
        </p:spPr>
        <p:txBody>
          <a:bodyPr wrap="square" rtlCol="0">
            <a:spAutoFit/>
          </a:bodyPr>
          <a:lstStyle/>
          <a:p>
            <a:r>
              <a:rPr lang="en-GB" dirty="0">
                <a:solidFill>
                  <a:schemeClr val="bg1"/>
                </a:solidFill>
                <a:latin typeface="Segoe UI Variable Display Semib" pitchFamily="2" charset="0"/>
                <a:ea typeface="ADLaM Display" panose="02010000000000000000" pitchFamily="2" charset="0"/>
                <a:cs typeface="ADLaM Display" panose="02010000000000000000" pitchFamily="2" charset="0"/>
              </a:rPr>
              <a:t>www.mysimplyteach.co.uk</a:t>
            </a:r>
          </a:p>
        </p:txBody>
      </p:sp>
      <p:sp>
        <p:nvSpPr>
          <p:cNvPr id="9" name="TextBox 8">
            <a:extLst>
              <a:ext uri="{FF2B5EF4-FFF2-40B4-BE49-F238E27FC236}">
                <a16:creationId xmlns:a16="http://schemas.microsoft.com/office/drawing/2014/main" id="{A89B9342-F633-3FF2-0A0F-F6B5FD88B162}"/>
              </a:ext>
            </a:extLst>
          </p:cNvPr>
          <p:cNvSpPr txBox="1"/>
          <p:nvPr/>
        </p:nvSpPr>
        <p:spPr>
          <a:xfrm>
            <a:off x="3791393" y="6431994"/>
            <a:ext cx="4104240" cy="369332"/>
          </a:xfrm>
          <a:prstGeom prst="rect">
            <a:avLst/>
          </a:prstGeom>
          <a:noFill/>
        </p:spPr>
        <p:txBody>
          <a:bodyPr wrap="square" rtlCol="0">
            <a:spAutoFit/>
          </a:bodyPr>
          <a:lstStyle/>
          <a:p>
            <a:pPr algn="ctr"/>
            <a:r>
              <a:rPr lang="en-GB" dirty="0">
                <a:solidFill>
                  <a:schemeClr val="bg1"/>
                </a:solidFill>
                <a:latin typeface="Segoe UI Variable Display Semib" pitchFamily="2" charset="0"/>
                <a:ea typeface="ADLaM Display" panose="02010000000000000000" pitchFamily="2" charset="0"/>
                <a:cs typeface="ADLaM Display" panose="02010000000000000000" pitchFamily="2" charset="0"/>
              </a:rPr>
              <a:t>© SIMPLY TEACH 2024</a:t>
            </a:r>
          </a:p>
        </p:txBody>
      </p:sp>
      <p:pic>
        <p:nvPicPr>
          <p:cNvPr id="10" name="Picture 2" descr="Facebook Logos PNG images free download">
            <a:extLst>
              <a:ext uri="{FF2B5EF4-FFF2-40B4-BE49-F238E27FC236}">
                <a16:creationId xmlns:a16="http://schemas.microsoft.com/office/drawing/2014/main" id="{24F4F54D-6809-C05F-1C08-809E05A87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6775" y="6403305"/>
            <a:ext cx="412898" cy="41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5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EA5440-3A85-8A28-F9A1-CF3CB0CB72E5}"/>
              </a:ext>
            </a:extLst>
          </p:cNvPr>
          <p:cNvSpPr/>
          <p:nvPr/>
        </p:nvSpPr>
        <p:spPr>
          <a:xfrm>
            <a:off x="967563" y="637953"/>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D5DD53E-9DC6-34FE-2257-F766E12B9A02}"/>
              </a:ext>
            </a:extLst>
          </p:cNvPr>
          <p:cNvSpPr txBox="1"/>
          <p:nvPr/>
        </p:nvSpPr>
        <p:spPr>
          <a:xfrm>
            <a:off x="1190848" y="965859"/>
            <a:ext cx="9634930" cy="646331"/>
          </a:xfrm>
          <a:prstGeom prst="rect">
            <a:avLst/>
          </a:prstGeom>
          <a:noFill/>
          <a:ln>
            <a:noFill/>
          </a:ln>
        </p:spPr>
        <p:txBody>
          <a:bodyPr wrap="square" rtlCol="0">
            <a:spAutoFit/>
          </a:bodyPr>
          <a:lstStyle/>
          <a:p>
            <a:pPr algn="ctr"/>
            <a:r>
              <a:rPr lang="en-GB" sz="3600" b="1" dirty="0">
                <a:latin typeface="Segoe UI Black" panose="020B0A02040204020203" pitchFamily="34" charset="0"/>
                <a:ea typeface="Segoe UI Black" panose="020B0A02040204020203" pitchFamily="34" charset="0"/>
                <a:cs typeface="Segoe UI" panose="020B0502040204020203" pitchFamily="34" charset="0"/>
              </a:rPr>
              <a:t>Practice assignment</a:t>
            </a:r>
          </a:p>
        </p:txBody>
      </p:sp>
      <p:sp>
        <p:nvSpPr>
          <p:cNvPr id="5" name="TextBox 4">
            <a:extLst>
              <a:ext uri="{FF2B5EF4-FFF2-40B4-BE49-F238E27FC236}">
                <a16:creationId xmlns:a16="http://schemas.microsoft.com/office/drawing/2014/main" id="{BC9447A1-6EFD-0FC8-987F-44A8FA371BA3}"/>
              </a:ext>
            </a:extLst>
          </p:cNvPr>
          <p:cNvSpPr txBox="1"/>
          <p:nvPr/>
        </p:nvSpPr>
        <p:spPr>
          <a:xfrm>
            <a:off x="1190848" y="1695732"/>
            <a:ext cx="6581552" cy="4401205"/>
          </a:xfrm>
          <a:prstGeom prst="rect">
            <a:avLst/>
          </a:prstGeom>
          <a:noFill/>
        </p:spPr>
        <p:txBody>
          <a:bodyPr wrap="square" rtlCol="0">
            <a:spAutoFit/>
          </a:bodyPr>
          <a:lstStyle/>
          <a:p>
            <a:pPr lvl="0"/>
            <a:r>
              <a:rPr lang="en-GB" sz="1400" dirty="0">
                <a:latin typeface="Segoe UI Variable Text" pitchFamily="2" charset="0"/>
                <a:cs typeface="Segoe UI" panose="020B0502040204020203" pitchFamily="34" charset="0"/>
              </a:rPr>
              <a:t>Streamistic are a multimedia online streaming platform that offers customers the opportunity to view a wide range of content using a pay-as-you-play service.</a:t>
            </a:r>
          </a:p>
          <a:p>
            <a:pPr lvl="0"/>
            <a:r>
              <a:rPr lang="en-GB" sz="1400" dirty="0">
                <a:latin typeface="Segoe UI Variable Text" pitchFamily="2" charset="0"/>
                <a:cs typeface="Segoe UI" panose="020B0502040204020203" pitchFamily="34" charset="0"/>
              </a:rPr>
              <a:t>Streamistic has asked you to set up some IT systems to help the business run smoothly. </a:t>
            </a:r>
          </a:p>
          <a:p>
            <a:pPr lvl="0"/>
            <a:endParaRPr lang="en-GB" sz="1400" dirty="0">
              <a:latin typeface="Segoe UI Variable Text" pitchFamily="2" charset="0"/>
              <a:cs typeface="Segoe UI" panose="020B0502040204020203" pitchFamily="34" charset="0"/>
            </a:endParaRPr>
          </a:p>
          <a:p>
            <a:pPr lvl="0"/>
            <a:r>
              <a:rPr lang="en-GB" sz="1400" dirty="0">
                <a:latin typeface="Segoe UI Variable Text" pitchFamily="2" charset="0"/>
                <a:cs typeface="Segoe UI" panose="020B0502040204020203" pitchFamily="34" charset="0"/>
              </a:rPr>
              <a:t>Create a system to keep track of products, customers and orders. This needs to be easy to navigate and use. They would like to be able find specific information quickly and easily, such as who has ordered which products in a certain month and would like to create reports that they can share with staff. </a:t>
            </a:r>
          </a:p>
          <a:p>
            <a:pPr lvl="0"/>
            <a:endParaRPr lang="en-GB" sz="1400" dirty="0">
              <a:latin typeface="Segoe UI Variable Text" pitchFamily="2" charset="0"/>
              <a:cs typeface="Segoe UI" panose="020B0502040204020203" pitchFamily="34" charset="0"/>
            </a:endParaRPr>
          </a:p>
          <a:p>
            <a:pPr lvl="0"/>
            <a:r>
              <a:rPr lang="en-GB" sz="1400" dirty="0">
                <a:latin typeface="Segoe UI Variable Text" pitchFamily="2" charset="0"/>
                <a:cs typeface="Segoe UI" panose="020B0502040204020203" pitchFamily="34" charset="0"/>
              </a:rPr>
              <a:t>The movies available to stream are split into three different categories:</a:t>
            </a:r>
          </a:p>
          <a:p>
            <a:pPr lvl="0"/>
            <a:r>
              <a:rPr lang="en-GB" sz="1400" dirty="0">
                <a:latin typeface="Segoe UI Variable Text" pitchFamily="2" charset="0"/>
                <a:cs typeface="Segoe UI" panose="020B0502040204020203" pitchFamily="34" charset="0"/>
              </a:rPr>
              <a:t>Category A – Gold: £3.50</a:t>
            </a:r>
          </a:p>
          <a:p>
            <a:pPr lvl="0"/>
            <a:r>
              <a:rPr lang="en-GB" sz="1400" dirty="0">
                <a:latin typeface="Segoe UI Variable Text" pitchFamily="2" charset="0"/>
                <a:cs typeface="Segoe UI" panose="020B0502040204020203" pitchFamily="34" charset="0"/>
              </a:rPr>
              <a:t>Category B – Silver: £2.50</a:t>
            </a:r>
          </a:p>
          <a:p>
            <a:pPr lvl="0"/>
            <a:r>
              <a:rPr lang="en-GB" sz="1400" dirty="0">
                <a:latin typeface="Segoe UI Variable Text" pitchFamily="2" charset="0"/>
                <a:cs typeface="Segoe UI" panose="020B0502040204020203" pitchFamily="34" charset="0"/>
              </a:rPr>
              <a:t>Category C – Bronze: £1.50</a:t>
            </a:r>
          </a:p>
          <a:p>
            <a:pPr lvl="0"/>
            <a:endParaRPr lang="en-GB" sz="1400" dirty="0">
              <a:latin typeface="Segoe UI Variable Text" pitchFamily="2" charset="0"/>
              <a:cs typeface="Segoe UI" panose="020B0502040204020203" pitchFamily="34" charset="0"/>
            </a:endParaRPr>
          </a:p>
          <a:p>
            <a:pPr lvl="0"/>
            <a:r>
              <a:rPr lang="en-GB" sz="1400" dirty="0">
                <a:latin typeface="Segoe UI Variable Text" pitchFamily="2" charset="0"/>
                <a:cs typeface="Segoe UI" panose="020B0502040204020203" pitchFamily="34" charset="0"/>
              </a:rPr>
              <a:t>The following files provide a sample of the data kept by Streamistic. You will need to access these datasets as a starting point: </a:t>
            </a:r>
          </a:p>
          <a:p>
            <a:pPr lvl="0"/>
            <a:r>
              <a:rPr lang="en-GB" sz="1400" dirty="0">
                <a:latin typeface="Segoe UI Variable Text" pitchFamily="2" charset="0"/>
                <a:cs typeface="Segoe UI" panose="020B0502040204020203" pitchFamily="34" charset="0"/>
              </a:rPr>
              <a:t>customers.csv</a:t>
            </a:r>
          </a:p>
          <a:p>
            <a:pPr lvl="0"/>
            <a:r>
              <a:rPr lang="en-GB" sz="1400" dirty="0">
                <a:latin typeface="Segoe UI Variable Text" pitchFamily="2" charset="0"/>
                <a:cs typeface="Segoe UI" panose="020B0502040204020203" pitchFamily="34" charset="0"/>
              </a:rPr>
              <a:t>products.csv</a:t>
            </a:r>
          </a:p>
          <a:p>
            <a:pPr lvl="0"/>
            <a:r>
              <a:rPr lang="en-GB" sz="1400" dirty="0">
                <a:latin typeface="Segoe UI Variable Text" pitchFamily="2" charset="0"/>
                <a:cs typeface="Segoe UI" panose="020B0502040204020203" pitchFamily="34" charset="0"/>
              </a:rPr>
              <a:t>orders.csv</a:t>
            </a:r>
            <a:endParaRPr lang="en-GB" sz="1200" dirty="0">
              <a:latin typeface="Segoe UI Variable Text" pitchFamily="2" charset="0"/>
              <a:cs typeface="Segoe UI" panose="020B0502040204020203" pitchFamily="34" charset="0"/>
            </a:endParaRPr>
          </a:p>
        </p:txBody>
      </p:sp>
      <p:sp>
        <p:nvSpPr>
          <p:cNvPr id="6" name="TextBox 5">
            <a:extLst>
              <a:ext uri="{FF2B5EF4-FFF2-40B4-BE49-F238E27FC236}">
                <a16:creationId xmlns:a16="http://schemas.microsoft.com/office/drawing/2014/main" id="{EB8C57F4-DDEF-1348-437C-D1265132E05B}"/>
              </a:ext>
            </a:extLst>
          </p:cNvPr>
          <p:cNvSpPr txBox="1"/>
          <p:nvPr/>
        </p:nvSpPr>
        <p:spPr>
          <a:xfrm>
            <a:off x="7772400" y="1695732"/>
            <a:ext cx="3267737" cy="1815882"/>
          </a:xfrm>
          <a:prstGeom prst="rect">
            <a:avLst/>
          </a:prstGeom>
          <a:solidFill>
            <a:schemeClr val="accent5">
              <a:lumMod val="20000"/>
              <a:lumOff val="80000"/>
            </a:schemeClr>
          </a:solidFill>
        </p:spPr>
        <p:txBody>
          <a:bodyPr wrap="square" rtlCol="0">
            <a:spAutoFit/>
          </a:bodyPr>
          <a:lstStyle/>
          <a:p>
            <a:r>
              <a:rPr lang="en-GB" sz="1400" dirty="0">
                <a:latin typeface="Segoe UI Variable Text" pitchFamily="2" charset="0"/>
                <a:cs typeface="Segoe UI" panose="020B0502040204020203" pitchFamily="34" charset="0"/>
              </a:rPr>
              <a:t>Plan and design a database in response to the client brief.</a:t>
            </a:r>
          </a:p>
          <a:p>
            <a:endParaRPr lang="en-GB" sz="1400" dirty="0">
              <a:latin typeface="Segoe UI Variable Text" pitchFamily="2" charset="0"/>
              <a:cs typeface="Segoe UI" panose="020B0502040204020203" pitchFamily="34" charset="0"/>
            </a:endParaRPr>
          </a:p>
          <a:p>
            <a:r>
              <a:rPr lang="en-GB" sz="1400" dirty="0">
                <a:latin typeface="Segoe UI Variable Text" pitchFamily="2" charset="0"/>
                <a:cs typeface="Segoe UI" panose="020B0502040204020203" pitchFamily="34" charset="0"/>
              </a:rPr>
              <a:t>You should:</a:t>
            </a:r>
          </a:p>
          <a:p>
            <a:endParaRPr lang="en-GB" sz="1400" dirty="0">
              <a:latin typeface="Segoe UI Variable Text" pitchFamily="2" charset="0"/>
              <a:cs typeface="Segoe UI" panose="020B0502040204020203" pitchFamily="34" charset="0"/>
            </a:endParaRPr>
          </a:p>
          <a:p>
            <a:pPr marL="285750" indent="-285750">
              <a:buFont typeface="Arial" panose="020B0604020202020204" pitchFamily="34" charset="0"/>
              <a:buChar char="•"/>
            </a:pPr>
            <a:r>
              <a:rPr lang="en-GB" sz="1400" dirty="0">
                <a:highlight>
                  <a:srgbClr val="FFFF00"/>
                </a:highlight>
                <a:latin typeface="Segoe UI Variable Text" pitchFamily="2" charset="0"/>
                <a:cs typeface="Segoe UI" panose="020B0502040204020203" pitchFamily="34" charset="0"/>
              </a:rPr>
              <a:t>analyse the requirements of the client brief</a:t>
            </a:r>
          </a:p>
          <a:p>
            <a:pPr marL="285750" indent="-285750">
              <a:buFont typeface="Arial" panose="020B0604020202020204" pitchFamily="34" charset="0"/>
              <a:buChar char="•"/>
            </a:pPr>
            <a:r>
              <a:rPr lang="en-GB" sz="1400" dirty="0">
                <a:highlight>
                  <a:srgbClr val="FFFF00"/>
                </a:highlight>
                <a:latin typeface="Segoe UI Variable Text" pitchFamily="2" charset="0"/>
                <a:cs typeface="Segoe UI" panose="020B0502040204020203" pitchFamily="34" charset="0"/>
              </a:rPr>
              <a:t>identify success criteria</a:t>
            </a:r>
          </a:p>
        </p:txBody>
      </p:sp>
      <p:sp>
        <p:nvSpPr>
          <p:cNvPr id="8" name="Rectangle 7">
            <a:extLst>
              <a:ext uri="{FF2B5EF4-FFF2-40B4-BE49-F238E27FC236}">
                <a16:creationId xmlns:a16="http://schemas.microsoft.com/office/drawing/2014/main" id="{3BC6C889-650C-4772-71C5-824F655F6852}"/>
              </a:ext>
            </a:extLst>
          </p:cNvPr>
          <p:cNvSpPr/>
          <p:nvPr/>
        </p:nvSpPr>
        <p:spPr>
          <a:xfrm>
            <a:off x="7772400" y="3643164"/>
            <a:ext cx="3267737" cy="1323439"/>
          </a:xfrm>
          <a:prstGeom prst="rect">
            <a:avLst/>
          </a:prstGeom>
          <a:solidFill>
            <a:schemeClr val="accent4">
              <a:lumMod val="20000"/>
              <a:lumOff val="80000"/>
            </a:schemeClr>
          </a:solidFill>
          <a:ln>
            <a:solidFill>
              <a:schemeClr val="tx1"/>
            </a:solidFill>
          </a:ln>
        </p:spPr>
        <p:txBody>
          <a:bodyPr wrap="square">
            <a:spAutoFit/>
          </a:bodyPr>
          <a:lstStyle/>
          <a:p>
            <a:r>
              <a:rPr lang="en-GB" sz="1600" b="1" dirty="0">
                <a:latin typeface="Segoe UI Variable Text" pitchFamily="2" charset="0"/>
                <a:cs typeface="Segoe UI" panose="020B0502040204020203" pitchFamily="34" charset="0"/>
              </a:rPr>
              <a:t>Assessment criteria: </a:t>
            </a:r>
          </a:p>
          <a:p>
            <a:r>
              <a:rPr lang="en-GB" sz="1600" dirty="0">
                <a:latin typeface="Segoe UI Variable Text" pitchFamily="2" charset="0"/>
                <a:cs typeface="Segoe UI" panose="020B0502040204020203" pitchFamily="34" charset="0"/>
              </a:rPr>
              <a:t>Award two marks for full identification of success criteria.</a:t>
            </a:r>
          </a:p>
          <a:p>
            <a:r>
              <a:rPr lang="en-GB" sz="1600" dirty="0">
                <a:latin typeface="Segoe UI Variable Text" pitchFamily="2" charset="0"/>
                <a:cs typeface="Segoe UI" panose="020B0502040204020203" pitchFamily="34" charset="0"/>
              </a:rPr>
              <a:t>Award one mark for partial identification of success criteria.</a:t>
            </a:r>
          </a:p>
        </p:txBody>
      </p:sp>
    </p:spTree>
    <p:extLst>
      <p:ext uri="{BB962C8B-B14F-4D97-AF65-F5344CB8AC3E}">
        <p14:creationId xmlns:p14="http://schemas.microsoft.com/office/powerpoint/2010/main" val="112815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EA5440-3A85-8A28-F9A1-CF3CB0CB72E5}"/>
              </a:ext>
            </a:extLst>
          </p:cNvPr>
          <p:cNvSpPr/>
          <p:nvPr/>
        </p:nvSpPr>
        <p:spPr>
          <a:xfrm>
            <a:off x="967563" y="637953"/>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D5DD53E-9DC6-34FE-2257-F766E12B9A02}"/>
              </a:ext>
            </a:extLst>
          </p:cNvPr>
          <p:cNvSpPr txBox="1"/>
          <p:nvPr/>
        </p:nvSpPr>
        <p:spPr>
          <a:xfrm>
            <a:off x="1190848" y="965859"/>
            <a:ext cx="9634930" cy="646331"/>
          </a:xfrm>
          <a:prstGeom prst="rect">
            <a:avLst/>
          </a:prstGeom>
          <a:noFill/>
          <a:ln>
            <a:noFill/>
          </a:ln>
        </p:spPr>
        <p:txBody>
          <a:bodyPr wrap="square" rtlCol="0">
            <a:spAutoFit/>
          </a:bodyPr>
          <a:lstStyle/>
          <a:p>
            <a:pPr algn="ctr"/>
            <a:r>
              <a:rPr lang="en-GB" sz="3600" b="1" dirty="0">
                <a:latin typeface="Segoe UI Black" panose="020B0A02040204020203" pitchFamily="34" charset="0"/>
                <a:ea typeface="Segoe UI Black" panose="020B0A02040204020203" pitchFamily="34" charset="0"/>
                <a:cs typeface="Segoe UI" panose="020B0502040204020203" pitchFamily="34" charset="0"/>
              </a:rPr>
              <a:t>Main task</a:t>
            </a:r>
          </a:p>
        </p:txBody>
      </p:sp>
      <p:sp>
        <p:nvSpPr>
          <p:cNvPr id="7" name="TextBox 6">
            <a:extLst>
              <a:ext uri="{FF2B5EF4-FFF2-40B4-BE49-F238E27FC236}">
                <a16:creationId xmlns:a16="http://schemas.microsoft.com/office/drawing/2014/main" id="{EA16B3BA-848F-9E7F-3AF7-AED341A48C18}"/>
              </a:ext>
            </a:extLst>
          </p:cNvPr>
          <p:cNvSpPr txBox="1"/>
          <p:nvPr/>
        </p:nvSpPr>
        <p:spPr>
          <a:xfrm>
            <a:off x="1400839" y="1817638"/>
            <a:ext cx="8083402" cy="1354217"/>
          </a:xfrm>
          <a:prstGeom prst="rect">
            <a:avLst/>
          </a:prstGeom>
          <a:noFill/>
        </p:spPr>
        <p:txBody>
          <a:bodyPr wrap="square">
            <a:spAutoFit/>
          </a:bodyPr>
          <a:lstStyle/>
          <a:p>
            <a:r>
              <a:rPr lang="en-GB" sz="1600" dirty="0">
                <a:latin typeface="Segoe UI Variable Text" pitchFamily="2" charset="0"/>
                <a:cs typeface="Segoe UI" panose="020B0502040204020203" pitchFamily="34" charset="0"/>
              </a:rPr>
              <a:t>Open the </a:t>
            </a:r>
            <a:r>
              <a:rPr lang="en-GB" sz="1600" b="1" dirty="0">
                <a:latin typeface="Segoe UI Variable Text" pitchFamily="2" charset="0"/>
                <a:cs typeface="Segoe UI" panose="020B0502040204020203" pitchFamily="34" charset="0"/>
              </a:rPr>
              <a:t>NEA Scrapbook 2.1 (Part A)</a:t>
            </a:r>
            <a:r>
              <a:rPr lang="en-GB" sz="1600" dirty="0">
                <a:latin typeface="Segoe UI Variable Text" pitchFamily="2" charset="0"/>
                <a:cs typeface="Segoe UI" panose="020B0502040204020203" pitchFamily="34" charset="0"/>
              </a:rPr>
              <a:t> and complete the following:</a:t>
            </a:r>
          </a:p>
          <a:p>
            <a:endParaRPr lang="en-GB" sz="1600" u="sng" dirty="0">
              <a:latin typeface="Segoe UI Variable Text" pitchFamily="2" charset="0"/>
              <a:cs typeface="Segoe UI" panose="020B0502040204020203" pitchFamily="34" charset="0"/>
            </a:endParaRPr>
          </a:p>
          <a:p>
            <a:pPr marL="285750" indent="-285750">
              <a:buFont typeface="Arial" panose="020B0604020202020204" pitchFamily="34" charset="0"/>
              <a:buChar char="•"/>
            </a:pPr>
            <a:r>
              <a:rPr lang="en-GB" sz="1600" dirty="0">
                <a:latin typeface="Segoe UI Variable Text" pitchFamily="2" charset="0"/>
                <a:cs typeface="Segoe UI" panose="020B0502040204020203" pitchFamily="34" charset="0"/>
              </a:rPr>
              <a:t>Analyse the client requirements. (Slide 2)</a:t>
            </a:r>
          </a:p>
          <a:p>
            <a:pPr marL="285750" indent="-285750">
              <a:buFont typeface="Arial" panose="020B0604020202020204" pitchFamily="34" charset="0"/>
              <a:buChar char="•"/>
            </a:pPr>
            <a:r>
              <a:rPr lang="en-GB" sz="1600" dirty="0">
                <a:latin typeface="Segoe UI Variable Text" pitchFamily="2" charset="0"/>
                <a:cs typeface="Segoe UI" panose="020B0502040204020203" pitchFamily="34" charset="0"/>
              </a:rPr>
              <a:t>Identify the success criteria for this task and justify your choices. (Slide 3)</a:t>
            </a:r>
          </a:p>
          <a:p>
            <a:pPr marL="285750" indent="-285750">
              <a:buFont typeface="Arial" panose="020B0604020202020204" pitchFamily="34" charset="0"/>
              <a:buChar char="•"/>
            </a:pPr>
            <a:r>
              <a:rPr lang="en-GB" sz="1600" dirty="0">
                <a:latin typeface="Segoe UI Variable Text" pitchFamily="2" charset="0"/>
                <a:cs typeface="Segoe UI" panose="020B0502040204020203" pitchFamily="34" charset="0"/>
              </a:rPr>
              <a:t>Use the worked examples from this presentation to support your analysis.</a:t>
            </a:r>
          </a:p>
        </p:txBody>
      </p:sp>
    </p:spTree>
    <p:extLst>
      <p:ext uri="{BB962C8B-B14F-4D97-AF65-F5344CB8AC3E}">
        <p14:creationId xmlns:p14="http://schemas.microsoft.com/office/powerpoint/2010/main" val="298600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EB889D-ADF9-4614-4435-136E0AD337FB}"/>
              </a:ext>
            </a:extLst>
          </p:cNvPr>
          <p:cNvSpPr/>
          <p:nvPr/>
        </p:nvSpPr>
        <p:spPr>
          <a:xfrm>
            <a:off x="967563" y="637953"/>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ack text with a black arrow&#10;&#10;Description automatically generated">
            <a:extLst>
              <a:ext uri="{FF2B5EF4-FFF2-40B4-BE49-F238E27FC236}">
                <a16:creationId xmlns:a16="http://schemas.microsoft.com/office/drawing/2014/main" id="{484764B8-2374-1885-BAC5-D025F4767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7648" y="833306"/>
            <a:ext cx="1748446" cy="922305"/>
          </a:xfrm>
          <a:prstGeom prst="rect">
            <a:avLst/>
          </a:prstGeom>
        </p:spPr>
      </p:pic>
      <p:sp>
        <p:nvSpPr>
          <p:cNvPr id="6" name="TextBox 5">
            <a:extLst>
              <a:ext uri="{FF2B5EF4-FFF2-40B4-BE49-F238E27FC236}">
                <a16:creationId xmlns:a16="http://schemas.microsoft.com/office/drawing/2014/main" id="{AD5F205E-4684-90EE-F593-70CB64D430C4}"/>
              </a:ext>
            </a:extLst>
          </p:cNvPr>
          <p:cNvSpPr txBox="1"/>
          <p:nvPr/>
        </p:nvSpPr>
        <p:spPr>
          <a:xfrm>
            <a:off x="1125279" y="1006975"/>
            <a:ext cx="9941442" cy="50177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b="1" kern="100" dirty="0">
                <a:effectLst/>
                <a:latin typeface="Aptos" panose="020B0004020202020204" pitchFamily="34" charset="0"/>
                <a:ea typeface="Aptos" panose="020B0004020202020204" pitchFamily="34" charset="0"/>
                <a:cs typeface="Times New Roman" panose="02020603050405020304" pitchFamily="18" charset="0"/>
              </a:rPr>
              <a:t>Terms of Use: Copyright Notice</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 SIMPLY TEACH 2024</a:t>
            </a:r>
          </a:p>
          <a:p>
            <a:pPr>
              <a:lnSpc>
                <a:spcPct val="107000"/>
              </a:lnSpc>
              <a:spcAft>
                <a:spcPts val="800"/>
              </a:spcAft>
            </a:pP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These Terms of Use govern the use of any material, content, or intellectual property provided by Simply Teach. By accessing or using the Material provided by Simply Teach, you agree to be bound by these Terms of Use.</a:t>
            </a:r>
          </a:p>
          <a:p>
            <a:pPr marL="342900" lvl="0" indent="-342900">
              <a:lnSpc>
                <a:spcPct val="107000"/>
              </a:lnSpc>
              <a:buFont typeface="Symbol" panose="05050102010706020507" pitchFamily="18"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Copyright Notice: All Material provided by Simply Teach is protected by copyright laws. All rights are reserved by Simply Teach.</a:t>
            </a:r>
          </a:p>
          <a:p>
            <a:pPr marL="342900" lvl="0" indent="-342900">
              <a:lnSpc>
                <a:spcPct val="107000"/>
              </a:lnSpc>
              <a:buFont typeface="Symbol" panose="05050102010706020507" pitchFamily="18"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Non-Redistribution: You may not redistribute, reproduce, republish, transmit, distribute, or otherwise use the Material provided by Simply Teach without prior written permission from Simply Teach.</a:t>
            </a:r>
          </a:p>
          <a:p>
            <a:pPr marL="342900" lvl="0" indent="-342900">
              <a:lnSpc>
                <a:spcPct val="107000"/>
              </a:lnSpc>
              <a:buFont typeface="Symbol" panose="05050102010706020507" pitchFamily="18"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No Public Domain Usage: The Material provided by Simply Teach is not released into the public domain. You may not use, modify, or distribute the Material in any way that would place it in the public domain.</a:t>
            </a:r>
          </a:p>
          <a:p>
            <a:pPr marL="342900" lvl="0" indent="-342900">
              <a:lnSpc>
                <a:spcPct val="107000"/>
              </a:lnSpc>
              <a:buFont typeface="Symbol" panose="05050102010706020507" pitchFamily="18" charset="2"/>
              <a:buChar char=""/>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Intellectual Property Rights: All intellectual property rights in the Material, including but not limited to copyrights, trademarks, patents, and trade secrets, belong to Simply Teach. You agree not to infringe upon these rights in any way.</a:t>
            </a:r>
          </a:p>
          <a:p>
            <a:pPr marL="457200">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Contact Information: If you have any questions about these Terms of Use, please contact Simply Teach</a:t>
            </a:r>
          </a:p>
          <a:p>
            <a:pP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400" kern="100" dirty="0">
                <a:effectLst/>
                <a:latin typeface="Aptos" panose="020B0004020202020204" pitchFamily="34" charset="0"/>
                <a:ea typeface="Aptos" panose="020B0004020202020204" pitchFamily="34" charset="0"/>
                <a:cs typeface="Times New Roman" panose="02020603050405020304" pitchFamily="18" charset="0"/>
              </a:rPr>
              <a:t>By accessing or using the Material provided by Simply Teach, you acknowledge that you have read, understood, and agree to be bound by these Terms of Use. If you do not agree to these terms, you may not access or use the Material.</a:t>
            </a:r>
          </a:p>
        </p:txBody>
      </p:sp>
    </p:spTree>
    <p:extLst>
      <p:ext uri="{BB962C8B-B14F-4D97-AF65-F5344CB8AC3E}">
        <p14:creationId xmlns:p14="http://schemas.microsoft.com/office/powerpoint/2010/main" val="1905114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73C2BAEA-E6EA-5B8C-AF3A-92838D4AC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 y="6300156"/>
            <a:ext cx="1013709" cy="536438"/>
          </a:xfrm>
          <a:prstGeom prst="rect">
            <a:avLst/>
          </a:prstGeom>
        </p:spPr>
      </p:pic>
      <p:sp>
        <p:nvSpPr>
          <p:cNvPr id="3" name="Rectangle 2">
            <a:extLst>
              <a:ext uri="{FF2B5EF4-FFF2-40B4-BE49-F238E27FC236}">
                <a16:creationId xmlns:a16="http://schemas.microsoft.com/office/drawing/2014/main" id="{FB96C050-0D16-2E5F-560C-1DB74D7109C9}"/>
              </a:ext>
            </a:extLst>
          </p:cNvPr>
          <p:cNvSpPr/>
          <p:nvPr/>
        </p:nvSpPr>
        <p:spPr>
          <a:xfrm>
            <a:off x="928577" y="601104"/>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692DE4B-8896-C9AC-A9F2-0A5080FA7987}"/>
              </a:ext>
            </a:extLst>
          </p:cNvPr>
          <p:cNvSpPr txBox="1"/>
          <p:nvPr/>
        </p:nvSpPr>
        <p:spPr>
          <a:xfrm>
            <a:off x="1137683" y="1010095"/>
            <a:ext cx="9601200" cy="1015663"/>
          </a:xfrm>
          <a:prstGeom prst="rect">
            <a:avLst/>
          </a:prstGeom>
          <a:noFill/>
        </p:spPr>
        <p:txBody>
          <a:bodyPr wrap="square" rtlCol="0">
            <a:spAutoFit/>
          </a:bodyPr>
          <a:lstStyle/>
          <a:p>
            <a:r>
              <a:rPr lang="en-GB" sz="2800" b="1" dirty="0">
                <a:latin typeface="Segoe UI Variable Text" pitchFamily="2" charset="0"/>
              </a:rPr>
              <a:t>Learning objective(s):</a:t>
            </a:r>
          </a:p>
          <a:p>
            <a:endParaRPr lang="en-GB" sz="1400" b="1" dirty="0">
              <a:latin typeface="Segoe UI Variable Text" pitchFamily="2" charset="0"/>
            </a:endParaRPr>
          </a:p>
          <a:p>
            <a:pPr marL="285750" indent="-285750">
              <a:buFont typeface="Arial" panose="020B0604020202020204" pitchFamily="34" charset="0"/>
              <a:buChar char="•"/>
            </a:pPr>
            <a:r>
              <a:rPr lang="en-GB" b="1" dirty="0">
                <a:latin typeface="Segoe UI Variable Text" pitchFamily="2" charset="0"/>
              </a:rPr>
              <a:t>Plan and design a database in response to the client brief. </a:t>
            </a:r>
          </a:p>
        </p:txBody>
      </p:sp>
      <p:sp>
        <p:nvSpPr>
          <p:cNvPr id="12" name="TextBox 11">
            <a:extLst>
              <a:ext uri="{FF2B5EF4-FFF2-40B4-BE49-F238E27FC236}">
                <a16:creationId xmlns:a16="http://schemas.microsoft.com/office/drawing/2014/main" id="{F656F75B-B9A4-BC06-10E4-A4DC3DDA2B81}"/>
              </a:ext>
            </a:extLst>
          </p:cNvPr>
          <p:cNvSpPr txBox="1"/>
          <p:nvPr/>
        </p:nvSpPr>
        <p:spPr>
          <a:xfrm>
            <a:off x="1137683" y="3072812"/>
            <a:ext cx="9634930" cy="1631216"/>
          </a:xfrm>
          <a:prstGeom prst="rect">
            <a:avLst/>
          </a:prstGeom>
          <a:noFill/>
          <a:ln>
            <a:noFill/>
          </a:ln>
        </p:spPr>
        <p:txBody>
          <a:bodyPr wrap="square" rtlCol="0">
            <a:spAutoFit/>
          </a:bodyPr>
          <a:lstStyle/>
          <a:p>
            <a:r>
              <a:rPr lang="en-GB" sz="2800" b="1" dirty="0">
                <a:latin typeface="Segoe UI Variable Text" pitchFamily="2" charset="0"/>
                <a:cs typeface="Segoe UI" panose="020B0502040204020203" pitchFamily="34" charset="0"/>
              </a:rPr>
              <a:t>Lesson components:</a:t>
            </a:r>
          </a:p>
          <a:p>
            <a:endParaRPr lang="en-GB" b="1" dirty="0">
              <a:latin typeface="Segoe UI Variable Text" pitchFamily="2" charset="0"/>
              <a:cs typeface="Segoe UI" panose="020B0502040204020203" pitchFamily="34" charset="0"/>
            </a:endParaRPr>
          </a:p>
          <a:p>
            <a:pPr marL="342900" indent="-342900">
              <a:buFont typeface="Arial" panose="020B0604020202020204" pitchFamily="34" charset="0"/>
              <a:buChar char="•"/>
            </a:pPr>
            <a:r>
              <a:rPr lang="en-GB" b="1" dirty="0">
                <a:latin typeface="Segoe UI Variable Text" pitchFamily="2" charset="0"/>
                <a:cs typeface="Segoe UI" panose="020B0502040204020203" pitchFamily="34" charset="0"/>
              </a:rPr>
              <a:t>To understand the purpose of a database and its different components</a:t>
            </a:r>
          </a:p>
          <a:p>
            <a:pPr marL="342900" indent="-342900">
              <a:buFont typeface="Arial" panose="020B0604020202020204" pitchFamily="34" charset="0"/>
              <a:buChar char="•"/>
            </a:pPr>
            <a:r>
              <a:rPr lang="en-GB" b="1" dirty="0">
                <a:latin typeface="Segoe UI Variable Text" pitchFamily="2" charset="0"/>
                <a:cs typeface="Segoe UI" panose="020B0502040204020203" pitchFamily="34" charset="0"/>
              </a:rPr>
              <a:t>To analyse a client brief for the practice assignment.</a:t>
            </a:r>
          </a:p>
          <a:p>
            <a:pPr marL="342900" indent="-342900">
              <a:buFont typeface="Arial" panose="020B0604020202020204" pitchFamily="34" charset="0"/>
              <a:buChar char="•"/>
            </a:pPr>
            <a:r>
              <a:rPr lang="en-GB" b="1" dirty="0">
                <a:latin typeface="Segoe UI Variable Text" pitchFamily="2" charset="0"/>
                <a:cs typeface="Segoe UI" panose="020B0502040204020203" pitchFamily="34" charset="0"/>
              </a:rPr>
              <a:t>To use the client brief and your knowledge of databases to identify success criteria.</a:t>
            </a:r>
          </a:p>
        </p:txBody>
      </p:sp>
    </p:spTree>
    <p:extLst>
      <p:ext uri="{BB962C8B-B14F-4D97-AF65-F5344CB8AC3E}">
        <p14:creationId xmlns:p14="http://schemas.microsoft.com/office/powerpoint/2010/main" val="38292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73C2BAEA-E6EA-5B8C-AF3A-92838D4AC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 y="6300156"/>
            <a:ext cx="1013709" cy="536438"/>
          </a:xfrm>
          <a:prstGeom prst="rect">
            <a:avLst/>
          </a:prstGeom>
        </p:spPr>
      </p:pic>
      <p:sp>
        <p:nvSpPr>
          <p:cNvPr id="3" name="Rectangle 2">
            <a:extLst>
              <a:ext uri="{FF2B5EF4-FFF2-40B4-BE49-F238E27FC236}">
                <a16:creationId xmlns:a16="http://schemas.microsoft.com/office/drawing/2014/main" id="{FB96C050-0D16-2E5F-560C-1DB74D7109C9}"/>
              </a:ext>
            </a:extLst>
          </p:cNvPr>
          <p:cNvSpPr/>
          <p:nvPr/>
        </p:nvSpPr>
        <p:spPr>
          <a:xfrm>
            <a:off x="928577" y="601104"/>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0DF425D-07DA-0BD4-C5CC-80C1212D3987}"/>
              </a:ext>
            </a:extLst>
          </p:cNvPr>
          <p:cNvSpPr txBox="1"/>
          <p:nvPr/>
        </p:nvSpPr>
        <p:spPr>
          <a:xfrm>
            <a:off x="1190848" y="965859"/>
            <a:ext cx="9634930" cy="646331"/>
          </a:xfrm>
          <a:prstGeom prst="rect">
            <a:avLst/>
          </a:prstGeom>
          <a:noFill/>
          <a:ln>
            <a:noFill/>
          </a:ln>
        </p:spPr>
        <p:txBody>
          <a:bodyPr wrap="square" rtlCol="0">
            <a:spAutoFit/>
          </a:bodyPr>
          <a:lstStyle/>
          <a:p>
            <a:pPr algn="ctr"/>
            <a:r>
              <a:rPr lang="en-GB" sz="3600" b="1" dirty="0">
                <a:latin typeface="Segoe UI Black" panose="020B0A02040204020203" pitchFamily="34" charset="0"/>
                <a:ea typeface="Segoe UI Black" panose="020B0A02040204020203" pitchFamily="34" charset="0"/>
                <a:cs typeface="Segoe UI" panose="020B0502040204020203" pitchFamily="34" charset="0"/>
              </a:rPr>
              <a:t>Databases</a:t>
            </a:r>
          </a:p>
        </p:txBody>
      </p:sp>
      <p:sp>
        <p:nvSpPr>
          <p:cNvPr id="4" name="Rectangle 3">
            <a:extLst>
              <a:ext uri="{FF2B5EF4-FFF2-40B4-BE49-F238E27FC236}">
                <a16:creationId xmlns:a16="http://schemas.microsoft.com/office/drawing/2014/main" id="{095FA11F-784D-2E6D-E2DB-128074AC50FA}"/>
              </a:ext>
            </a:extLst>
          </p:cNvPr>
          <p:cNvSpPr/>
          <p:nvPr/>
        </p:nvSpPr>
        <p:spPr>
          <a:xfrm>
            <a:off x="1190847" y="1742465"/>
            <a:ext cx="5390705" cy="84124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ea typeface="Segoe UI Black" panose="020B0A02040204020203" pitchFamily="34" charset="0"/>
                <a:cs typeface="Segoe UI" panose="020B0502040204020203" pitchFamily="34" charset="0"/>
              </a:rPr>
              <a:t>Key terms:</a:t>
            </a:r>
          </a:p>
          <a:p>
            <a:r>
              <a:rPr lang="en-GB" sz="1600" dirty="0">
                <a:solidFill>
                  <a:schemeClr val="tx1"/>
                </a:solidFill>
                <a:latin typeface="Segoe UI Variable Text" pitchFamily="2" charset="0"/>
                <a:cs typeface="Segoe UI" panose="020B0502040204020203" pitchFamily="34" charset="0"/>
              </a:rPr>
              <a:t>A</a:t>
            </a:r>
            <a:r>
              <a:rPr lang="en-GB" sz="1600" b="1" dirty="0">
                <a:solidFill>
                  <a:schemeClr val="tx1"/>
                </a:solidFill>
                <a:latin typeface="Segoe UI Variable Text" pitchFamily="2" charset="0"/>
                <a:cs typeface="Segoe UI" panose="020B0502040204020203" pitchFamily="34" charset="0"/>
              </a:rPr>
              <a:t> database </a:t>
            </a:r>
            <a:r>
              <a:rPr lang="en-GB" sz="1600" dirty="0">
                <a:solidFill>
                  <a:schemeClr val="tx1"/>
                </a:solidFill>
                <a:latin typeface="Segoe UI Variable Text" pitchFamily="2" charset="0"/>
                <a:cs typeface="Segoe UI" panose="020B0502040204020203" pitchFamily="34" charset="0"/>
              </a:rPr>
              <a:t>is a digital system that is designed to store large amounts of data. </a:t>
            </a:r>
          </a:p>
        </p:txBody>
      </p:sp>
      <p:sp>
        <p:nvSpPr>
          <p:cNvPr id="5" name="Rectangle 4">
            <a:extLst>
              <a:ext uri="{FF2B5EF4-FFF2-40B4-BE49-F238E27FC236}">
                <a16:creationId xmlns:a16="http://schemas.microsoft.com/office/drawing/2014/main" id="{D5EB44C9-65D2-F614-024D-9EB694188AEF}"/>
              </a:ext>
            </a:extLst>
          </p:cNvPr>
          <p:cNvSpPr/>
          <p:nvPr/>
        </p:nvSpPr>
        <p:spPr>
          <a:xfrm>
            <a:off x="1190848" y="2646238"/>
            <a:ext cx="5390704" cy="1879277"/>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cs typeface="Segoe UI" panose="020B0502040204020203" pitchFamily="34" charset="0"/>
              </a:rPr>
              <a:t>Why are databases used?</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Manage data – store, retrieve and manipulate data.</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Ensure data integrity - ensuring that certain fields are always populated or that relationships between different pieces of data are maintained.</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Enable concurrent access - Multiple users or applications can access a database simultaneously,</a:t>
            </a:r>
          </a:p>
        </p:txBody>
      </p:sp>
      <p:sp>
        <p:nvSpPr>
          <p:cNvPr id="9" name="Rectangle 8">
            <a:extLst>
              <a:ext uri="{FF2B5EF4-FFF2-40B4-BE49-F238E27FC236}">
                <a16:creationId xmlns:a16="http://schemas.microsoft.com/office/drawing/2014/main" id="{B6FE4689-4A05-B711-0FAA-39928074ABEB}"/>
              </a:ext>
            </a:extLst>
          </p:cNvPr>
          <p:cNvSpPr/>
          <p:nvPr/>
        </p:nvSpPr>
        <p:spPr>
          <a:xfrm>
            <a:off x="1190848" y="4594355"/>
            <a:ext cx="5390704" cy="141303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cs typeface="Segoe UI" panose="020B0502040204020203" pitchFamily="34" charset="0"/>
              </a:rPr>
              <a:t>Database components</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Tables</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Forms</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Queries</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Reports</a:t>
            </a:r>
          </a:p>
        </p:txBody>
      </p:sp>
      <p:sp>
        <p:nvSpPr>
          <p:cNvPr id="11" name="Rectangle 10">
            <a:extLst>
              <a:ext uri="{FF2B5EF4-FFF2-40B4-BE49-F238E27FC236}">
                <a16:creationId xmlns:a16="http://schemas.microsoft.com/office/drawing/2014/main" id="{B28C2368-636B-BF76-EA3A-ACF5E0A90EF6}"/>
              </a:ext>
            </a:extLst>
          </p:cNvPr>
          <p:cNvSpPr/>
          <p:nvPr/>
        </p:nvSpPr>
        <p:spPr>
          <a:xfrm>
            <a:off x="6693195" y="1742465"/>
            <a:ext cx="4458585" cy="35648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Segoe UI Variable Text" pitchFamily="2" charset="0"/>
                <a:ea typeface="Segoe UI Black" panose="020B0A02040204020203" pitchFamily="34" charset="0"/>
                <a:cs typeface="Segoe UI" panose="020B0502040204020203" pitchFamily="34" charset="0"/>
              </a:rPr>
              <a:t>Learning in Context</a:t>
            </a:r>
            <a:endParaRPr lang="en-GB" sz="1600" dirty="0">
              <a:solidFill>
                <a:schemeClr val="tx1"/>
              </a:solidFill>
              <a:latin typeface="Segoe UI Variable Text" pitchFamily="2" charset="0"/>
              <a:cs typeface="Segoe UI" panose="020B0502040204020203" pitchFamily="34" charset="0"/>
            </a:endParaRPr>
          </a:p>
        </p:txBody>
      </p:sp>
      <p:sp>
        <p:nvSpPr>
          <p:cNvPr id="15" name="Rectangle 14">
            <a:extLst>
              <a:ext uri="{FF2B5EF4-FFF2-40B4-BE49-F238E27FC236}">
                <a16:creationId xmlns:a16="http://schemas.microsoft.com/office/drawing/2014/main" id="{DC4D85F9-91C3-BC6C-E283-716B3DBF67A7}"/>
              </a:ext>
            </a:extLst>
          </p:cNvPr>
          <p:cNvSpPr/>
          <p:nvPr/>
        </p:nvSpPr>
        <p:spPr>
          <a:xfrm>
            <a:off x="6709219" y="2235524"/>
            <a:ext cx="4442561" cy="41071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Segoe UI Variable Text" pitchFamily="2" charset="0"/>
                <a:cs typeface="Segoe UI" panose="020B0502040204020203" pitchFamily="34" charset="0"/>
              </a:rPr>
              <a:t>Online marketplace (e.g. Amazon)</a:t>
            </a:r>
          </a:p>
        </p:txBody>
      </p:sp>
      <p:sp>
        <p:nvSpPr>
          <p:cNvPr id="16" name="Rectangle 15">
            <a:extLst>
              <a:ext uri="{FF2B5EF4-FFF2-40B4-BE49-F238E27FC236}">
                <a16:creationId xmlns:a16="http://schemas.microsoft.com/office/drawing/2014/main" id="{094A87AB-1B45-BE0B-9585-B8981E73CF3F}"/>
              </a:ext>
            </a:extLst>
          </p:cNvPr>
          <p:cNvSpPr/>
          <p:nvPr/>
        </p:nvSpPr>
        <p:spPr>
          <a:xfrm>
            <a:off x="6709219" y="3132996"/>
            <a:ext cx="4442561" cy="635267"/>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Segoe UI Variable Text" pitchFamily="2" charset="0"/>
                <a:cs typeface="Segoe UI" panose="020B0502040204020203" pitchFamily="34" charset="0"/>
              </a:rPr>
              <a:t>An inventory management database (i.e. managing the products they sell)</a:t>
            </a:r>
          </a:p>
        </p:txBody>
      </p:sp>
      <p:sp>
        <p:nvSpPr>
          <p:cNvPr id="17" name="Rectangle 16">
            <a:extLst>
              <a:ext uri="{FF2B5EF4-FFF2-40B4-BE49-F238E27FC236}">
                <a16:creationId xmlns:a16="http://schemas.microsoft.com/office/drawing/2014/main" id="{9F28CFE4-555C-F67B-32C5-B9828A75BBBE}"/>
              </a:ext>
            </a:extLst>
          </p:cNvPr>
          <p:cNvSpPr/>
          <p:nvPr/>
        </p:nvSpPr>
        <p:spPr>
          <a:xfrm>
            <a:off x="6709219" y="4255021"/>
            <a:ext cx="4442561" cy="107189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Segoe UI Variable Text" pitchFamily="2" charset="0"/>
                <a:cs typeface="Segoe UI" panose="020B0502040204020203" pitchFamily="34" charset="0"/>
              </a:rPr>
              <a:t>Product name</a:t>
            </a:r>
          </a:p>
          <a:p>
            <a:pPr algn="ctr"/>
            <a:r>
              <a:rPr lang="en-GB" sz="1600" b="1" dirty="0">
                <a:solidFill>
                  <a:schemeClr val="tx1"/>
                </a:solidFill>
                <a:latin typeface="Segoe UI Variable Text" pitchFamily="2" charset="0"/>
                <a:cs typeface="Segoe UI" panose="020B0502040204020203" pitchFamily="34" charset="0"/>
              </a:rPr>
              <a:t>Description</a:t>
            </a:r>
          </a:p>
          <a:p>
            <a:pPr algn="ctr"/>
            <a:r>
              <a:rPr lang="en-GB" sz="1600" b="1" dirty="0">
                <a:solidFill>
                  <a:schemeClr val="tx1"/>
                </a:solidFill>
                <a:latin typeface="Segoe UI Variable Text" pitchFamily="2" charset="0"/>
                <a:cs typeface="Segoe UI" panose="020B0502040204020203" pitchFamily="34" charset="0"/>
              </a:rPr>
              <a:t>Price</a:t>
            </a:r>
          </a:p>
          <a:p>
            <a:pPr algn="ctr"/>
            <a:r>
              <a:rPr lang="en-GB" sz="1600" b="1" dirty="0">
                <a:solidFill>
                  <a:schemeClr val="tx1"/>
                </a:solidFill>
                <a:latin typeface="Segoe UI Variable Text" pitchFamily="2" charset="0"/>
                <a:cs typeface="Segoe UI" panose="020B0502040204020203" pitchFamily="34" charset="0"/>
              </a:rPr>
              <a:t>Quantity in stock</a:t>
            </a:r>
          </a:p>
          <a:p>
            <a:pPr algn="ctr"/>
            <a:endParaRPr lang="en-GB" sz="1600" b="1" dirty="0">
              <a:solidFill>
                <a:schemeClr val="tx1"/>
              </a:solidFill>
              <a:latin typeface="Segoe UI Variable Text" pitchFamily="2" charset="0"/>
              <a:cs typeface="Segoe UI" panose="020B0502040204020203" pitchFamily="34" charset="0"/>
            </a:endParaRPr>
          </a:p>
        </p:txBody>
      </p:sp>
      <p:sp>
        <p:nvSpPr>
          <p:cNvPr id="18" name="Arrow: Down 17">
            <a:extLst>
              <a:ext uri="{FF2B5EF4-FFF2-40B4-BE49-F238E27FC236}">
                <a16:creationId xmlns:a16="http://schemas.microsoft.com/office/drawing/2014/main" id="{AAC705CD-42C6-1B25-9E36-F920DCDBC4C9}"/>
              </a:ext>
            </a:extLst>
          </p:cNvPr>
          <p:cNvSpPr/>
          <p:nvPr/>
        </p:nvSpPr>
        <p:spPr>
          <a:xfrm>
            <a:off x="8761228" y="2713988"/>
            <a:ext cx="457200" cy="410714"/>
          </a:xfrm>
          <a:prstGeom prst="downArrow">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70A7FB38-371C-556E-8B5B-2F8504540590}"/>
              </a:ext>
            </a:extLst>
          </p:cNvPr>
          <p:cNvSpPr/>
          <p:nvPr/>
        </p:nvSpPr>
        <p:spPr>
          <a:xfrm>
            <a:off x="8761228" y="3831125"/>
            <a:ext cx="457200" cy="410714"/>
          </a:xfrm>
          <a:prstGeom prst="downArrow">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630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73C2BAEA-E6EA-5B8C-AF3A-92838D4AC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 y="6300156"/>
            <a:ext cx="1013709" cy="536438"/>
          </a:xfrm>
          <a:prstGeom prst="rect">
            <a:avLst/>
          </a:prstGeom>
        </p:spPr>
      </p:pic>
      <p:sp>
        <p:nvSpPr>
          <p:cNvPr id="3" name="Rectangle 2">
            <a:extLst>
              <a:ext uri="{FF2B5EF4-FFF2-40B4-BE49-F238E27FC236}">
                <a16:creationId xmlns:a16="http://schemas.microsoft.com/office/drawing/2014/main" id="{FB96C050-0D16-2E5F-560C-1DB74D7109C9}"/>
              </a:ext>
            </a:extLst>
          </p:cNvPr>
          <p:cNvSpPr/>
          <p:nvPr/>
        </p:nvSpPr>
        <p:spPr>
          <a:xfrm>
            <a:off x="928577" y="601104"/>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0DF425D-07DA-0BD4-C5CC-80C1212D3987}"/>
              </a:ext>
            </a:extLst>
          </p:cNvPr>
          <p:cNvSpPr txBox="1"/>
          <p:nvPr/>
        </p:nvSpPr>
        <p:spPr>
          <a:xfrm>
            <a:off x="1190848" y="965859"/>
            <a:ext cx="9634930" cy="646331"/>
          </a:xfrm>
          <a:prstGeom prst="rect">
            <a:avLst/>
          </a:prstGeom>
          <a:noFill/>
          <a:ln>
            <a:noFill/>
          </a:ln>
        </p:spPr>
        <p:txBody>
          <a:bodyPr wrap="square" rtlCol="0">
            <a:spAutoFit/>
          </a:bodyPr>
          <a:lstStyle/>
          <a:p>
            <a:pPr algn="ctr"/>
            <a:r>
              <a:rPr lang="en-GB" sz="3600" b="1" dirty="0">
                <a:latin typeface="Segoe UI Black" panose="020B0A02040204020203" pitchFamily="34" charset="0"/>
                <a:ea typeface="Segoe UI Black" panose="020B0A02040204020203" pitchFamily="34" charset="0"/>
                <a:cs typeface="Segoe UI" panose="020B0502040204020203" pitchFamily="34" charset="0"/>
              </a:rPr>
              <a:t>Database components</a:t>
            </a:r>
          </a:p>
        </p:txBody>
      </p:sp>
      <p:pic>
        <p:nvPicPr>
          <p:cNvPr id="14" name="Picture 13">
            <a:extLst>
              <a:ext uri="{FF2B5EF4-FFF2-40B4-BE49-F238E27FC236}">
                <a16:creationId xmlns:a16="http://schemas.microsoft.com/office/drawing/2014/main" id="{44E75526-BCD5-71EC-9C77-F88951BBB056}"/>
              </a:ext>
            </a:extLst>
          </p:cNvPr>
          <p:cNvPicPr>
            <a:picLocks noChangeAspect="1"/>
          </p:cNvPicPr>
          <p:nvPr/>
        </p:nvPicPr>
        <p:blipFill>
          <a:blip r:embed="rId3"/>
          <a:stretch>
            <a:fillRect/>
          </a:stretch>
        </p:blipFill>
        <p:spPr>
          <a:xfrm>
            <a:off x="1471427" y="1712123"/>
            <a:ext cx="4346733" cy="2604696"/>
          </a:xfrm>
          <a:prstGeom prst="rect">
            <a:avLst/>
          </a:prstGeom>
        </p:spPr>
      </p:pic>
      <p:sp>
        <p:nvSpPr>
          <p:cNvPr id="10" name="Rectangle 9">
            <a:extLst>
              <a:ext uri="{FF2B5EF4-FFF2-40B4-BE49-F238E27FC236}">
                <a16:creationId xmlns:a16="http://schemas.microsoft.com/office/drawing/2014/main" id="{D8680368-8283-E432-F6AD-CAEBCFAC2A7B}"/>
              </a:ext>
            </a:extLst>
          </p:cNvPr>
          <p:cNvSpPr/>
          <p:nvPr/>
        </p:nvSpPr>
        <p:spPr>
          <a:xfrm>
            <a:off x="1471427" y="3817367"/>
            <a:ext cx="4346732" cy="830997"/>
          </a:xfrm>
          <a:prstGeom prst="rect">
            <a:avLst/>
          </a:prstGeom>
          <a:solidFill>
            <a:schemeClr val="bg1"/>
          </a:solidFill>
          <a:ln>
            <a:solidFill>
              <a:schemeClr val="tx1"/>
            </a:solidFill>
          </a:ln>
        </p:spPr>
        <p:txBody>
          <a:bodyPr wrap="square">
            <a:spAutoFit/>
          </a:bodyPr>
          <a:lstStyle/>
          <a:p>
            <a:r>
              <a:rPr lang="en-GB" sz="1600" dirty="0">
                <a:latin typeface="Segoe UI Variable Text" pitchFamily="2" charset="0"/>
                <a:cs typeface="Segoe UI" panose="020B0502040204020203" pitchFamily="34" charset="0"/>
              </a:rPr>
              <a:t>A </a:t>
            </a:r>
            <a:r>
              <a:rPr lang="en-GB" sz="1600" b="1" dirty="0">
                <a:latin typeface="Segoe UI Variable Text" pitchFamily="2" charset="0"/>
                <a:cs typeface="Segoe UI" panose="020B0502040204020203" pitchFamily="34" charset="0"/>
              </a:rPr>
              <a:t>table </a:t>
            </a:r>
            <a:r>
              <a:rPr lang="en-GB" sz="1600" dirty="0">
                <a:latin typeface="Segoe UI Variable Text" pitchFamily="2" charset="0"/>
                <a:cs typeface="Segoe UI" panose="020B0502040204020203" pitchFamily="34" charset="0"/>
              </a:rPr>
              <a:t>organises data into rows (records) and columns (fields). Each table represents a specific entity or object.</a:t>
            </a:r>
          </a:p>
        </p:txBody>
      </p:sp>
      <p:pic>
        <p:nvPicPr>
          <p:cNvPr id="2050" name="Picture 2" descr="Querying a Database">
            <a:extLst>
              <a:ext uri="{FF2B5EF4-FFF2-40B4-BE49-F238E27FC236}">
                <a16:creationId xmlns:a16="http://schemas.microsoft.com/office/drawing/2014/main" id="{060C14CA-26AF-57BB-918C-B1425A919B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725"/>
          <a:stretch/>
        </p:blipFill>
        <p:spPr bwMode="auto">
          <a:xfrm>
            <a:off x="6210003" y="1798285"/>
            <a:ext cx="4514850" cy="24846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CF9284F-5F19-2312-A3EB-B80522E11730}"/>
              </a:ext>
            </a:extLst>
          </p:cNvPr>
          <p:cNvSpPr/>
          <p:nvPr/>
        </p:nvSpPr>
        <p:spPr>
          <a:xfrm>
            <a:off x="6210003" y="3817367"/>
            <a:ext cx="4510570" cy="1077218"/>
          </a:xfrm>
          <a:prstGeom prst="rect">
            <a:avLst/>
          </a:prstGeom>
          <a:solidFill>
            <a:schemeClr val="bg1"/>
          </a:solidFill>
          <a:ln>
            <a:solidFill>
              <a:schemeClr val="tx1"/>
            </a:solidFill>
          </a:ln>
        </p:spPr>
        <p:txBody>
          <a:bodyPr wrap="square">
            <a:spAutoFit/>
          </a:bodyPr>
          <a:lstStyle/>
          <a:p>
            <a:r>
              <a:rPr lang="en-GB" sz="1600" dirty="0">
                <a:latin typeface="Segoe UI Variable Text" pitchFamily="2" charset="0"/>
                <a:cs typeface="Segoe UI" panose="020B0502040204020203" pitchFamily="34" charset="0"/>
              </a:rPr>
              <a:t>A </a:t>
            </a:r>
            <a:r>
              <a:rPr lang="en-GB" sz="1600" b="1" dirty="0">
                <a:latin typeface="Segoe UI Variable Text" pitchFamily="2" charset="0"/>
                <a:cs typeface="Segoe UI" panose="020B0502040204020203" pitchFamily="34" charset="0"/>
              </a:rPr>
              <a:t>query</a:t>
            </a:r>
            <a:r>
              <a:rPr lang="en-GB" sz="1600" dirty="0">
                <a:latin typeface="Segoe UI Variable Text" pitchFamily="2" charset="0"/>
                <a:cs typeface="Segoe UI" panose="020B0502040204020203" pitchFamily="34" charset="0"/>
              </a:rPr>
              <a:t> is used to retrieve specific data from one or more tables in a database. They allow users to filter, sort, and manipulate data based on predefined criteria. </a:t>
            </a:r>
          </a:p>
        </p:txBody>
      </p:sp>
    </p:spTree>
    <p:extLst>
      <p:ext uri="{BB962C8B-B14F-4D97-AF65-F5344CB8AC3E}">
        <p14:creationId xmlns:p14="http://schemas.microsoft.com/office/powerpoint/2010/main" val="328037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73C2BAEA-E6EA-5B8C-AF3A-92838D4AC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 y="6300156"/>
            <a:ext cx="1013709" cy="536438"/>
          </a:xfrm>
          <a:prstGeom prst="rect">
            <a:avLst/>
          </a:prstGeom>
        </p:spPr>
      </p:pic>
      <p:sp>
        <p:nvSpPr>
          <p:cNvPr id="3" name="Rectangle 2">
            <a:extLst>
              <a:ext uri="{FF2B5EF4-FFF2-40B4-BE49-F238E27FC236}">
                <a16:creationId xmlns:a16="http://schemas.microsoft.com/office/drawing/2014/main" id="{FB96C050-0D16-2E5F-560C-1DB74D7109C9}"/>
              </a:ext>
            </a:extLst>
          </p:cNvPr>
          <p:cNvSpPr/>
          <p:nvPr/>
        </p:nvSpPr>
        <p:spPr>
          <a:xfrm>
            <a:off x="928577" y="601104"/>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0DF425D-07DA-0BD4-C5CC-80C1212D3987}"/>
              </a:ext>
            </a:extLst>
          </p:cNvPr>
          <p:cNvSpPr txBox="1"/>
          <p:nvPr/>
        </p:nvSpPr>
        <p:spPr>
          <a:xfrm>
            <a:off x="1190848" y="965859"/>
            <a:ext cx="9634930" cy="646331"/>
          </a:xfrm>
          <a:prstGeom prst="rect">
            <a:avLst/>
          </a:prstGeom>
          <a:noFill/>
          <a:ln>
            <a:noFill/>
          </a:ln>
        </p:spPr>
        <p:txBody>
          <a:bodyPr wrap="square" rtlCol="0">
            <a:spAutoFit/>
          </a:bodyPr>
          <a:lstStyle/>
          <a:p>
            <a:pPr algn="ctr"/>
            <a:r>
              <a:rPr lang="en-GB" sz="3600" b="1" dirty="0">
                <a:latin typeface="Segoe UI Black" panose="020B0A02040204020203" pitchFamily="34" charset="0"/>
                <a:ea typeface="Segoe UI Black" panose="020B0A02040204020203" pitchFamily="34" charset="0"/>
                <a:cs typeface="Segoe UI" panose="020B0502040204020203" pitchFamily="34" charset="0"/>
              </a:rPr>
              <a:t>Database components</a:t>
            </a:r>
          </a:p>
        </p:txBody>
      </p:sp>
      <p:pic>
        <p:nvPicPr>
          <p:cNvPr id="8" name="Picture 7">
            <a:extLst>
              <a:ext uri="{FF2B5EF4-FFF2-40B4-BE49-F238E27FC236}">
                <a16:creationId xmlns:a16="http://schemas.microsoft.com/office/drawing/2014/main" id="{48FDA4B4-829C-BE1B-15CB-CD942B0BED3E}"/>
              </a:ext>
            </a:extLst>
          </p:cNvPr>
          <p:cNvPicPr>
            <a:picLocks noChangeAspect="1"/>
          </p:cNvPicPr>
          <p:nvPr/>
        </p:nvPicPr>
        <p:blipFill>
          <a:blip r:embed="rId3"/>
          <a:stretch>
            <a:fillRect/>
          </a:stretch>
        </p:blipFill>
        <p:spPr>
          <a:xfrm>
            <a:off x="1471427" y="1797182"/>
            <a:ext cx="4195726" cy="3671261"/>
          </a:xfrm>
          <a:prstGeom prst="rect">
            <a:avLst/>
          </a:prstGeom>
        </p:spPr>
      </p:pic>
      <p:sp>
        <p:nvSpPr>
          <p:cNvPr id="10" name="Rectangle 9">
            <a:extLst>
              <a:ext uri="{FF2B5EF4-FFF2-40B4-BE49-F238E27FC236}">
                <a16:creationId xmlns:a16="http://schemas.microsoft.com/office/drawing/2014/main" id="{D8680368-8283-E432-F6AD-CAEBCFAC2A7B}"/>
              </a:ext>
            </a:extLst>
          </p:cNvPr>
          <p:cNvSpPr/>
          <p:nvPr/>
        </p:nvSpPr>
        <p:spPr>
          <a:xfrm>
            <a:off x="1471427" y="3817367"/>
            <a:ext cx="4195726" cy="1084242"/>
          </a:xfrm>
          <a:prstGeom prst="rect">
            <a:avLst/>
          </a:prstGeom>
          <a:solidFill>
            <a:schemeClr val="bg1"/>
          </a:solidFill>
          <a:ln>
            <a:solidFill>
              <a:schemeClr val="tx1"/>
            </a:solidFill>
          </a:ln>
        </p:spPr>
        <p:txBody>
          <a:bodyPr wrap="square">
            <a:spAutoFit/>
          </a:bodyPr>
          <a:lstStyle/>
          <a:p>
            <a:r>
              <a:rPr lang="en-GB" sz="1600" dirty="0">
                <a:latin typeface="Segoe UI Variable Text" pitchFamily="2" charset="0"/>
                <a:cs typeface="Segoe UI" panose="020B0502040204020203" pitchFamily="34" charset="0"/>
              </a:rPr>
              <a:t>A </a:t>
            </a:r>
            <a:r>
              <a:rPr lang="en-GB" sz="1600" b="1" dirty="0">
                <a:latin typeface="Segoe UI Variable Text" pitchFamily="2" charset="0"/>
                <a:cs typeface="Segoe UI" panose="020B0502040204020203" pitchFamily="34" charset="0"/>
              </a:rPr>
              <a:t>form</a:t>
            </a:r>
            <a:r>
              <a:rPr lang="en-GB" sz="1600" dirty="0">
                <a:latin typeface="Segoe UI Variable Text" pitchFamily="2" charset="0"/>
                <a:cs typeface="Segoe UI" panose="020B0502040204020203" pitchFamily="34" charset="0"/>
              </a:rPr>
              <a:t> is a user interface design that allows users to hide the database behind a data entry form which allows users to find or add data.</a:t>
            </a:r>
          </a:p>
        </p:txBody>
      </p:sp>
      <p:pic>
        <p:nvPicPr>
          <p:cNvPr id="12" name="Picture 11">
            <a:extLst>
              <a:ext uri="{FF2B5EF4-FFF2-40B4-BE49-F238E27FC236}">
                <a16:creationId xmlns:a16="http://schemas.microsoft.com/office/drawing/2014/main" id="{DC4DF2A6-8DED-7F8A-4F25-BACDBD6946AD}"/>
              </a:ext>
            </a:extLst>
          </p:cNvPr>
          <p:cNvPicPr>
            <a:picLocks noChangeAspect="1"/>
          </p:cNvPicPr>
          <p:nvPr/>
        </p:nvPicPr>
        <p:blipFill rotWithShape="1">
          <a:blip r:embed="rId4"/>
          <a:srcRect l="10984" t="30204" r="5342" b="8744"/>
          <a:stretch/>
        </p:blipFill>
        <p:spPr>
          <a:xfrm>
            <a:off x="6096000" y="1712122"/>
            <a:ext cx="4702739" cy="2476191"/>
          </a:xfrm>
          <a:prstGeom prst="rect">
            <a:avLst/>
          </a:prstGeom>
        </p:spPr>
      </p:pic>
      <p:sp>
        <p:nvSpPr>
          <p:cNvPr id="13" name="Rectangle 12">
            <a:extLst>
              <a:ext uri="{FF2B5EF4-FFF2-40B4-BE49-F238E27FC236}">
                <a16:creationId xmlns:a16="http://schemas.microsoft.com/office/drawing/2014/main" id="{6CF9284F-5F19-2312-A3EB-B80522E11730}"/>
              </a:ext>
            </a:extLst>
          </p:cNvPr>
          <p:cNvSpPr/>
          <p:nvPr/>
        </p:nvSpPr>
        <p:spPr>
          <a:xfrm>
            <a:off x="6210003" y="3817367"/>
            <a:ext cx="4510570" cy="1077218"/>
          </a:xfrm>
          <a:prstGeom prst="rect">
            <a:avLst/>
          </a:prstGeom>
          <a:solidFill>
            <a:schemeClr val="bg1"/>
          </a:solidFill>
          <a:ln>
            <a:solidFill>
              <a:schemeClr val="tx1"/>
            </a:solidFill>
          </a:ln>
        </p:spPr>
        <p:txBody>
          <a:bodyPr wrap="square">
            <a:spAutoFit/>
          </a:bodyPr>
          <a:lstStyle/>
          <a:p>
            <a:r>
              <a:rPr lang="en-GB" sz="1600" dirty="0">
                <a:latin typeface="Segoe UI Variable Text" pitchFamily="2" charset="0"/>
                <a:cs typeface="Segoe UI" panose="020B0502040204020203" pitchFamily="34" charset="0"/>
              </a:rPr>
              <a:t>A </a:t>
            </a:r>
            <a:r>
              <a:rPr lang="en-GB" sz="1600" b="1" dirty="0">
                <a:latin typeface="Segoe UI Variable Text" pitchFamily="2" charset="0"/>
                <a:cs typeface="Segoe UI" panose="020B0502040204020203" pitchFamily="34" charset="0"/>
              </a:rPr>
              <a:t>report</a:t>
            </a:r>
            <a:r>
              <a:rPr lang="en-GB" sz="1600" dirty="0">
                <a:latin typeface="Segoe UI Variable Text" pitchFamily="2" charset="0"/>
                <a:cs typeface="Segoe UI" panose="020B0502040204020203" pitchFamily="34" charset="0"/>
              </a:rPr>
              <a:t> allows data from a database to be presented in a more, clear and professional way. It removes the tabular structure and can output data in list form. </a:t>
            </a:r>
          </a:p>
        </p:txBody>
      </p:sp>
    </p:spTree>
    <p:extLst>
      <p:ext uri="{BB962C8B-B14F-4D97-AF65-F5344CB8AC3E}">
        <p14:creationId xmlns:p14="http://schemas.microsoft.com/office/powerpoint/2010/main" val="341385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73C2BAEA-E6EA-5B8C-AF3A-92838D4AC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 y="6300156"/>
            <a:ext cx="1013709" cy="536438"/>
          </a:xfrm>
          <a:prstGeom prst="rect">
            <a:avLst/>
          </a:prstGeom>
        </p:spPr>
      </p:pic>
      <p:sp>
        <p:nvSpPr>
          <p:cNvPr id="3" name="Rectangle 2">
            <a:extLst>
              <a:ext uri="{FF2B5EF4-FFF2-40B4-BE49-F238E27FC236}">
                <a16:creationId xmlns:a16="http://schemas.microsoft.com/office/drawing/2014/main" id="{FB96C050-0D16-2E5F-560C-1DB74D7109C9}"/>
              </a:ext>
            </a:extLst>
          </p:cNvPr>
          <p:cNvSpPr/>
          <p:nvPr/>
        </p:nvSpPr>
        <p:spPr>
          <a:xfrm>
            <a:off x="928577" y="601104"/>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0DF425D-07DA-0BD4-C5CC-80C1212D3987}"/>
              </a:ext>
            </a:extLst>
          </p:cNvPr>
          <p:cNvSpPr txBox="1"/>
          <p:nvPr/>
        </p:nvSpPr>
        <p:spPr>
          <a:xfrm>
            <a:off x="1190848" y="965859"/>
            <a:ext cx="9634930" cy="646331"/>
          </a:xfrm>
          <a:prstGeom prst="rect">
            <a:avLst/>
          </a:prstGeom>
          <a:noFill/>
          <a:ln>
            <a:noFill/>
          </a:ln>
        </p:spPr>
        <p:txBody>
          <a:bodyPr wrap="square" rtlCol="0">
            <a:spAutoFit/>
          </a:bodyPr>
          <a:lstStyle/>
          <a:p>
            <a:pPr algn="ctr"/>
            <a:r>
              <a:rPr lang="en-GB" sz="3600" b="1" dirty="0">
                <a:latin typeface="Segoe UI Black" panose="020B0A02040204020203" pitchFamily="34" charset="0"/>
                <a:ea typeface="Segoe UI Black" panose="020B0A02040204020203" pitchFamily="34" charset="0"/>
                <a:cs typeface="Segoe UI" panose="020B0502040204020203" pitchFamily="34" charset="0"/>
              </a:rPr>
              <a:t>Analysing a client brief</a:t>
            </a:r>
          </a:p>
        </p:txBody>
      </p:sp>
      <p:sp>
        <p:nvSpPr>
          <p:cNvPr id="4" name="Rectangle 3">
            <a:extLst>
              <a:ext uri="{FF2B5EF4-FFF2-40B4-BE49-F238E27FC236}">
                <a16:creationId xmlns:a16="http://schemas.microsoft.com/office/drawing/2014/main" id="{7FF2931C-9490-F133-9287-B5A23AA1F17D}"/>
              </a:ext>
            </a:extLst>
          </p:cNvPr>
          <p:cNvSpPr/>
          <p:nvPr/>
        </p:nvSpPr>
        <p:spPr>
          <a:xfrm>
            <a:off x="1190847" y="1742464"/>
            <a:ext cx="4253023" cy="168653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ea typeface="Segoe UI Black" panose="020B0A02040204020203" pitchFamily="34" charset="0"/>
                <a:cs typeface="Segoe UI" panose="020B0502040204020203" pitchFamily="34" charset="0"/>
              </a:rPr>
              <a:t>Key terms:</a:t>
            </a:r>
          </a:p>
          <a:p>
            <a:r>
              <a:rPr lang="en-GB" sz="1600" dirty="0">
                <a:solidFill>
                  <a:schemeClr val="tx1"/>
                </a:solidFill>
                <a:latin typeface="Segoe UI Variable Text" pitchFamily="2" charset="0"/>
                <a:cs typeface="Segoe UI" panose="020B0502040204020203" pitchFamily="34" charset="0"/>
              </a:rPr>
              <a:t>A </a:t>
            </a:r>
            <a:r>
              <a:rPr lang="en-GB" sz="1600" b="1" dirty="0">
                <a:solidFill>
                  <a:schemeClr val="tx1"/>
                </a:solidFill>
                <a:latin typeface="Segoe UI Variable Text" pitchFamily="2" charset="0"/>
                <a:cs typeface="Segoe UI" panose="020B0502040204020203" pitchFamily="34" charset="0"/>
              </a:rPr>
              <a:t>client brief </a:t>
            </a:r>
            <a:r>
              <a:rPr lang="en-GB" sz="1600" dirty="0">
                <a:solidFill>
                  <a:schemeClr val="tx1"/>
                </a:solidFill>
                <a:latin typeface="Segoe UI Variable Text" pitchFamily="2" charset="0"/>
                <a:cs typeface="Segoe UI" panose="020B0502040204020203" pitchFamily="34" charset="0"/>
              </a:rPr>
              <a:t>is a document or communication provided by a client to a service provider to outline their requirements, objectives, and expectations for a particular project or service.</a:t>
            </a:r>
          </a:p>
        </p:txBody>
      </p:sp>
      <p:sp>
        <p:nvSpPr>
          <p:cNvPr id="5" name="Rectangle 4">
            <a:extLst>
              <a:ext uri="{FF2B5EF4-FFF2-40B4-BE49-F238E27FC236}">
                <a16:creationId xmlns:a16="http://schemas.microsoft.com/office/drawing/2014/main" id="{0E9DB036-E3A0-BCA2-1740-0B8A1B2B615B}"/>
              </a:ext>
            </a:extLst>
          </p:cNvPr>
          <p:cNvSpPr/>
          <p:nvPr/>
        </p:nvSpPr>
        <p:spPr>
          <a:xfrm>
            <a:off x="1190847" y="3559273"/>
            <a:ext cx="4253023" cy="194307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cs typeface="Segoe UI" panose="020B0502040204020203" pitchFamily="34" charset="0"/>
              </a:rPr>
              <a:t>How to analyse the client brief</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Read the brief carefully to understand the work required.</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Break down the brief into different components, creating a checklist that helps to understand the client requirements.</a:t>
            </a:r>
          </a:p>
          <a:p>
            <a:pPr marL="285750" indent="-285750">
              <a:buFont typeface="Arial" panose="020B0604020202020204" pitchFamily="34" charset="0"/>
              <a:buChar char="•"/>
            </a:pPr>
            <a:endParaRPr lang="en-GB" sz="1600" dirty="0">
              <a:solidFill>
                <a:schemeClr val="tx1"/>
              </a:solidFill>
              <a:latin typeface="Segoe UI Variable Text" pitchFamily="2" charset="0"/>
              <a:cs typeface="Segoe UI" panose="020B0502040204020203" pitchFamily="34" charset="0"/>
            </a:endParaRPr>
          </a:p>
        </p:txBody>
      </p:sp>
      <p:sp>
        <p:nvSpPr>
          <p:cNvPr id="6" name="Rectangle 5">
            <a:extLst>
              <a:ext uri="{FF2B5EF4-FFF2-40B4-BE49-F238E27FC236}">
                <a16:creationId xmlns:a16="http://schemas.microsoft.com/office/drawing/2014/main" id="{95292ECD-58CE-92C0-BD1B-597D2A29E462}"/>
              </a:ext>
            </a:extLst>
          </p:cNvPr>
          <p:cNvSpPr/>
          <p:nvPr/>
        </p:nvSpPr>
        <p:spPr>
          <a:xfrm>
            <a:off x="5550195" y="1742465"/>
            <a:ext cx="5601585" cy="35214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Segoe UI Variable Text" pitchFamily="2" charset="0"/>
                <a:ea typeface="Segoe UI Black" panose="020B0A02040204020203" pitchFamily="34" charset="0"/>
                <a:cs typeface="Segoe UI" panose="020B0502040204020203" pitchFamily="34" charset="0"/>
              </a:rPr>
              <a:t>Learning in Context</a:t>
            </a:r>
            <a:endParaRPr lang="en-GB" sz="1600" dirty="0">
              <a:solidFill>
                <a:schemeClr val="tx1"/>
              </a:solidFill>
              <a:latin typeface="Segoe UI Variable Text" pitchFamily="2" charset="0"/>
              <a:cs typeface="Segoe UI" panose="020B0502040204020203" pitchFamily="34" charset="0"/>
            </a:endParaRPr>
          </a:p>
        </p:txBody>
      </p:sp>
      <p:sp>
        <p:nvSpPr>
          <p:cNvPr id="9" name="TextBox 8">
            <a:extLst>
              <a:ext uri="{FF2B5EF4-FFF2-40B4-BE49-F238E27FC236}">
                <a16:creationId xmlns:a16="http://schemas.microsoft.com/office/drawing/2014/main" id="{26334DDB-4EE9-0342-7913-76259C2AA4A9}"/>
              </a:ext>
            </a:extLst>
          </p:cNvPr>
          <p:cNvSpPr txBox="1"/>
          <p:nvPr/>
        </p:nvSpPr>
        <p:spPr>
          <a:xfrm>
            <a:off x="5550195" y="2222485"/>
            <a:ext cx="5601584" cy="2308324"/>
          </a:xfrm>
          <a:prstGeom prst="rect">
            <a:avLst/>
          </a:prstGeom>
          <a:noFill/>
          <a:ln>
            <a:solidFill>
              <a:schemeClr val="tx1"/>
            </a:solidFill>
            <a:prstDash val="dash"/>
          </a:ln>
        </p:spPr>
        <p:txBody>
          <a:bodyPr wrap="square">
            <a:spAutoFit/>
          </a:bodyPr>
          <a:lstStyle/>
          <a:p>
            <a:r>
              <a:rPr lang="en-GB" sz="1600" dirty="0">
                <a:latin typeface="Segoe UI Variable Text" pitchFamily="2" charset="0"/>
              </a:rPr>
              <a:t>A local taxi service would like a database to store all the data needed to run the business.</a:t>
            </a:r>
          </a:p>
          <a:p>
            <a:endParaRPr lang="en-GB" sz="1600" dirty="0">
              <a:latin typeface="Segoe UI Variable Text" pitchFamily="2" charset="0"/>
            </a:endParaRPr>
          </a:p>
          <a:p>
            <a:r>
              <a:rPr lang="en-GB" sz="1600" dirty="0">
                <a:latin typeface="Segoe UI Variable Text" pitchFamily="2" charset="0"/>
              </a:rPr>
              <a:t>Create a system to keep track of drivers, customers and bookings. This needs to be easy to navigate and use. They want to be able to find specific information quickly and easily, such as the list of drivers and which days they work</a:t>
            </a:r>
          </a:p>
          <a:p>
            <a:r>
              <a:rPr lang="en-GB" sz="1600" dirty="0">
                <a:latin typeface="Segoe UI Variable Text" pitchFamily="2" charset="0"/>
              </a:rPr>
              <a:t>and would like to create reports that they can share with their staff.</a:t>
            </a:r>
          </a:p>
        </p:txBody>
      </p:sp>
      <p:sp>
        <p:nvSpPr>
          <p:cNvPr id="11" name="Rectangle 10">
            <a:extLst>
              <a:ext uri="{FF2B5EF4-FFF2-40B4-BE49-F238E27FC236}">
                <a16:creationId xmlns:a16="http://schemas.microsoft.com/office/drawing/2014/main" id="{6EF7DC97-76B6-CD86-FB6E-EE5087044F00}"/>
              </a:ext>
            </a:extLst>
          </p:cNvPr>
          <p:cNvSpPr/>
          <p:nvPr/>
        </p:nvSpPr>
        <p:spPr>
          <a:xfrm>
            <a:off x="5550195" y="4658680"/>
            <a:ext cx="5601584" cy="105171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cs typeface="Segoe UI" panose="020B0502040204020203" pitchFamily="34" charset="0"/>
              </a:rPr>
              <a:t>Discussion</a:t>
            </a:r>
          </a:p>
          <a:p>
            <a:r>
              <a:rPr lang="en-GB" sz="1600" dirty="0">
                <a:solidFill>
                  <a:schemeClr val="tx1"/>
                </a:solidFill>
                <a:latin typeface="Segoe UI Variable Text" pitchFamily="2" charset="0"/>
                <a:cs typeface="Segoe UI" panose="020B0502040204020203" pitchFamily="34" charset="0"/>
              </a:rPr>
              <a:t>With the person next to you or on your own, read the brief and make a list of requirements.</a:t>
            </a:r>
          </a:p>
          <a:p>
            <a:pPr marL="285750" indent="-285750">
              <a:buFont typeface="Arial" panose="020B0604020202020204" pitchFamily="34" charset="0"/>
              <a:buChar char="•"/>
            </a:pPr>
            <a:endParaRPr lang="en-GB" sz="1600" dirty="0">
              <a:solidFill>
                <a:schemeClr val="tx1"/>
              </a:solidFill>
              <a:latin typeface="Segoe UI Variable Text" pitchFamily="2" charset="0"/>
              <a:cs typeface="Segoe UI" panose="020B0502040204020203" pitchFamily="34" charset="0"/>
            </a:endParaRPr>
          </a:p>
        </p:txBody>
      </p:sp>
    </p:spTree>
    <p:extLst>
      <p:ext uri="{BB962C8B-B14F-4D97-AF65-F5344CB8AC3E}">
        <p14:creationId xmlns:p14="http://schemas.microsoft.com/office/powerpoint/2010/main" val="292721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73C2BAEA-E6EA-5B8C-AF3A-92838D4AC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7" y="6300156"/>
            <a:ext cx="1013709" cy="536438"/>
          </a:xfrm>
          <a:prstGeom prst="rect">
            <a:avLst/>
          </a:prstGeom>
        </p:spPr>
      </p:pic>
      <p:sp>
        <p:nvSpPr>
          <p:cNvPr id="3" name="Rectangle 2">
            <a:extLst>
              <a:ext uri="{FF2B5EF4-FFF2-40B4-BE49-F238E27FC236}">
                <a16:creationId xmlns:a16="http://schemas.microsoft.com/office/drawing/2014/main" id="{FB96C050-0D16-2E5F-560C-1DB74D7109C9}"/>
              </a:ext>
            </a:extLst>
          </p:cNvPr>
          <p:cNvSpPr/>
          <p:nvPr/>
        </p:nvSpPr>
        <p:spPr>
          <a:xfrm>
            <a:off x="928577" y="601104"/>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0DF425D-07DA-0BD4-C5CC-80C1212D3987}"/>
              </a:ext>
            </a:extLst>
          </p:cNvPr>
          <p:cNvSpPr txBox="1"/>
          <p:nvPr/>
        </p:nvSpPr>
        <p:spPr>
          <a:xfrm>
            <a:off x="1190848" y="965859"/>
            <a:ext cx="9634930" cy="646331"/>
          </a:xfrm>
          <a:prstGeom prst="rect">
            <a:avLst/>
          </a:prstGeom>
          <a:noFill/>
          <a:ln>
            <a:noFill/>
          </a:ln>
        </p:spPr>
        <p:txBody>
          <a:bodyPr wrap="square" rtlCol="0">
            <a:spAutoFit/>
          </a:bodyPr>
          <a:lstStyle/>
          <a:p>
            <a:pPr algn="ctr"/>
            <a:r>
              <a:rPr lang="en-GB" sz="3600" b="1" dirty="0">
                <a:latin typeface="Segoe UI Black" panose="020B0A02040204020203" pitchFamily="34" charset="0"/>
                <a:ea typeface="Segoe UI Black" panose="020B0A02040204020203" pitchFamily="34" charset="0"/>
                <a:cs typeface="Segoe UI" panose="020B0502040204020203" pitchFamily="34" charset="0"/>
              </a:rPr>
              <a:t>Analysing a client brief</a:t>
            </a:r>
          </a:p>
        </p:txBody>
      </p:sp>
      <p:sp>
        <p:nvSpPr>
          <p:cNvPr id="15" name="TextBox 14">
            <a:extLst>
              <a:ext uri="{FF2B5EF4-FFF2-40B4-BE49-F238E27FC236}">
                <a16:creationId xmlns:a16="http://schemas.microsoft.com/office/drawing/2014/main" id="{00D26C19-1960-681A-FF86-FB2591380273}"/>
              </a:ext>
            </a:extLst>
          </p:cNvPr>
          <p:cNvSpPr txBox="1"/>
          <p:nvPr/>
        </p:nvSpPr>
        <p:spPr>
          <a:xfrm>
            <a:off x="1318437" y="2190587"/>
            <a:ext cx="5601584" cy="2308324"/>
          </a:xfrm>
          <a:prstGeom prst="rect">
            <a:avLst/>
          </a:prstGeom>
          <a:noFill/>
          <a:ln>
            <a:solidFill>
              <a:schemeClr val="tx1"/>
            </a:solidFill>
            <a:prstDash val="dash"/>
          </a:ln>
        </p:spPr>
        <p:txBody>
          <a:bodyPr wrap="square">
            <a:spAutoFit/>
          </a:bodyPr>
          <a:lstStyle/>
          <a:p>
            <a:r>
              <a:rPr lang="en-GB" sz="1600" dirty="0">
                <a:latin typeface="Segoe UI Variable Text" pitchFamily="2" charset="0"/>
              </a:rPr>
              <a:t>A local taxi service would like a database to store all the data needed to run the business.</a:t>
            </a:r>
          </a:p>
          <a:p>
            <a:endParaRPr lang="en-GB" sz="1600" dirty="0">
              <a:latin typeface="Segoe UI Variable Text" pitchFamily="2" charset="0"/>
            </a:endParaRPr>
          </a:p>
          <a:p>
            <a:r>
              <a:rPr lang="en-GB" sz="1600" dirty="0">
                <a:latin typeface="Segoe UI Variable Text" pitchFamily="2" charset="0"/>
              </a:rPr>
              <a:t>Create a system to keep track of drivers, customers and bookings. This needs to be easy to navigate and use. They want to be able to find specific information quickly and easily, such as the list of drivers and which days they work</a:t>
            </a:r>
          </a:p>
          <a:p>
            <a:r>
              <a:rPr lang="en-GB" sz="1600" dirty="0">
                <a:latin typeface="Segoe UI Variable Text" pitchFamily="2" charset="0"/>
              </a:rPr>
              <a:t>and would like to create reports that they can share with their staff.</a:t>
            </a:r>
          </a:p>
        </p:txBody>
      </p:sp>
      <p:sp>
        <p:nvSpPr>
          <p:cNvPr id="18" name="TextBox 17">
            <a:extLst>
              <a:ext uri="{FF2B5EF4-FFF2-40B4-BE49-F238E27FC236}">
                <a16:creationId xmlns:a16="http://schemas.microsoft.com/office/drawing/2014/main" id="{961C88A5-9B07-648A-6E49-8080CC0437F0}"/>
              </a:ext>
            </a:extLst>
          </p:cNvPr>
          <p:cNvSpPr txBox="1"/>
          <p:nvPr/>
        </p:nvSpPr>
        <p:spPr>
          <a:xfrm>
            <a:off x="7670517" y="2158969"/>
            <a:ext cx="3203046" cy="329320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600" b="1" dirty="0">
                <a:latin typeface="Segoe UI Variable Text" pitchFamily="2" charset="0"/>
              </a:rPr>
              <a:t>A local taxi service requires a database.</a:t>
            </a:r>
          </a:p>
          <a:p>
            <a:pPr marL="285750" indent="-285750">
              <a:buFont typeface="Arial" panose="020B0604020202020204" pitchFamily="34" charset="0"/>
              <a:buChar char="•"/>
            </a:pPr>
            <a:r>
              <a:rPr lang="en-GB" sz="1600" b="1" dirty="0">
                <a:latin typeface="Segoe UI Variable Text" pitchFamily="2" charset="0"/>
              </a:rPr>
              <a:t>The taxi database needs to store data about:</a:t>
            </a:r>
          </a:p>
          <a:p>
            <a:pPr marL="742950" lvl="1" indent="-285750">
              <a:buFont typeface="Arial" panose="020B0604020202020204" pitchFamily="34" charset="0"/>
              <a:buChar char="•"/>
            </a:pPr>
            <a:r>
              <a:rPr lang="en-GB" sz="1600" b="1" dirty="0">
                <a:latin typeface="Segoe UI Variable Text" pitchFamily="2" charset="0"/>
              </a:rPr>
              <a:t>Customers</a:t>
            </a:r>
          </a:p>
          <a:p>
            <a:pPr marL="742950" lvl="1" indent="-285750">
              <a:buFont typeface="Arial" panose="020B0604020202020204" pitchFamily="34" charset="0"/>
              <a:buChar char="•"/>
            </a:pPr>
            <a:r>
              <a:rPr lang="en-GB" sz="1600" b="1" dirty="0">
                <a:latin typeface="Segoe UI Variable Text" pitchFamily="2" charset="0"/>
              </a:rPr>
              <a:t>Bookings</a:t>
            </a:r>
          </a:p>
          <a:p>
            <a:pPr marL="742950" lvl="1" indent="-285750">
              <a:buFont typeface="Arial" panose="020B0604020202020204" pitchFamily="34" charset="0"/>
              <a:buChar char="•"/>
            </a:pPr>
            <a:r>
              <a:rPr lang="en-GB" sz="1600" b="1" dirty="0">
                <a:latin typeface="Segoe UI Variable Text" pitchFamily="2" charset="0"/>
              </a:rPr>
              <a:t>Drivers</a:t>
            </a:r>
          </a:p>
          <a:p>
            <a:pPr marL="285750" indent="-285750">
              <a:buFont typeface="Arial" panose="020B0604020202020204" pitchFamily="34" charset="0"/>
              <a:buChar char="•"/>
            </a:pPr>
            <a:r>
              <a:rPr lang="en-GB" sz="1600" b="1" dirty="0">
                <a:latin typeface="Segoe UI Variable Text" pitchFamily="2" charset="0"/>
              </a:rPr>
              <a:t>A system that makes it easy to find data (e.g. information about drivers and when they work)</a:t>
            </a:r>
          </a:p>
          <a:p>
            <a:pPr marL="285750" indent="-285750">
              <a:buFont typeface="Arial" panose="020B0604020202020204" pitchFamily="34" charset="0"/>
              <a:buChar char="•"/>
            </a:pPr>
            <a:r>
              <a:rPr lang="en-GB" sz="1600" b="1" dirty="0">
                <a:latin typeface="Segoe UI Variable Text" pitchFamily="2" charset="0"/>
              </a:rPr>
              <a:t>A method of creating a report to share with staff.</a:t>
            </a:r>
          </a:p>
        </p:txBody>
      </p:sp>
      <p:sp>
        <p:nvSpPr>
          <p:cNvPr id="19" name="Arrow: Right 18">
            <a:extLst>
              <a:ext uri="{FF2B5EF4-FFF2-40B4-BE49-F238E27FC236}">
                <a16:creationId xmlns:a16="http://schemas.microsoft.com/office/drawing/2014/main" id="{E73124CC-64C3-A1AA-C441-CB09FF50EE4D}"/>
              </a:ext>
            </a:extLst>
          </p:cNvPr>
          <p:cNvSpPr/>
          <p:nvPr/>
        </p:nvSpPr>
        <p:spPr>
          <a:xfrm>
            <a:off x="7028121" y="3264195"/>
            <a:ext cx="563526" cy="435935"/>
          </a:xfrm>
          <a:prstGeom prst="rightArrow">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846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EA5440-3A85-8A28-F9A1-CF3CB0CB72E5}"/>
              </a:ext>
            </a:extLst>
          </p:cNvPr>
          <p:cNvSpPr/>
          <p:nvPr/>
        </p:nvSpPr>
        <p:spPr>
          <a:xfrm>
            <a:off x="967563" y="637953"/>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D5DD53E-9DC6-34FE-2257-F766E12B9A02}"/>
              </a:ext>
            </a:extLst>
          </p:cNvPr>
          <p:cNvSpPr txBox="1"/>
          <p:nvPr/>
        </p:nvSpPr>
        <p:spPr>
          <a:xfrm>
            <a:off x="1190848" y="965859"/>
            <a:ext cx="9634930" cy="646331"/>
          </a:xfrm>
          <a:prstGeom prst="rect">
            <a:avLst/>
          </a:prstGeom>
          <a:noFill/>
          <a:ln>
            <a:noFill/>
          </a:ln>
        </p:spPr>
        <p:txBody>
          <a:bodyPr wrap="square" rtlCol="0">
            <a:spAutoFit/>
          </a:bodyPr>
          <a:lstStyle/>
          <a:p>
            <a:pPr algn="ctr"/>
            <a:r>
              <a:rPr lang="en-GB" sz="3600" b="1" dirty="0">
                <a:latin typeface="Segoe UI Black" panose="020B0A02040204020203" pitchFamily="34" charset="0"/>
                <a:ea typeface="Segoe UI Black" panose="020B0A02040204020203" pitchFamily="34" charset="0"/>
                <a:cs typeface="Segoe UI" panose="020B0502040204020203" pitchFamily="34" charset="0"/>
              </a:rPr>
              <a:t>Success criteria</a:t>
            </a:r>
          </a:p>
        </p:txBody>
      </p:sp>
      <p:sp>
        <p:nvSpPr>
          <p:cNvPr id="5" name="Rectangle 4">
            <a:extLst>
              <a:ext uri="{FF2B5EF4-FFF2-40B4-BE49-F238E27FC236}">
                <a16:creationId xmlns:a16="http://schemas.microsoft.com/office/drawing/2014/main" id="{1410D876-37A5-17FC-D7E0-E0553249FDB7}"/>
              </a:ext>
            </a:extLst>
          </p:cNvPr>
          <p:cNvSpPr/>
          <p:nvPr/>
        </p:nvSpPr>
        <p:spPr>
          <a:xfrm>
            <a:off x="1190848" y="1816892"/>
            <a:ext cx="5109826" cy="121338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ea typeface="Segoe UI Black" panose="020B0A02040204020203" pitchFamily="34" charset="0"/>
                <a:cs typeface="Segoe UI" panose="020B0502040204020203" pitchFamily="34" charset="0"/>
              </a:rPr>
              <a:t>Key terms:</a:t>
            </a:r>
          </a:p>
          <a:p>
            <a:r>
              <a:rPr lang="en-GB" sz="1600" b="1" dirty="0">
                <a:solidFill>
                  <a:schemeClr val="tx1"/>
                </a:solidFill>
                <a:latin typeface="Segoe UI Variable Text" pitchFamily="2" charset="0"/>
                <a:cs typeface="Segoe UI" panose="020B0502040204020203" pitchFamily="34" charset="0"/>
              </a:rPr>
              <a:t>Success criteria </a:t>
            </a:r>
            <a:r>
              <a:rPr lang="en-GB" sz="1600" dirty="0">
                <a:solidFill>
                  <a:schemeClr val="tx1"/>
                </a:solidFill>
                <a:latin typeface="Segoe UI Variable Text" pitchFamily="2" charset="0"/>
                <a:cs typeface="Segoe UI" panose="020B0502040204020203" pitchFamily="34" charset="0"/>
              </a:rPr>
              <a:t>are measurable indicators or benchmarks used to evaluate the success or effectiveness of a project</a:t>
            </a:r>
          </a:p>
        </p:txBody>
      </p:sp>
      <p:sp>
        <p:nvSpPr>
          <p:cNvPr id="8" name="Rectangle 7">
            <a:extLst>
              <a:ext uri="{FF2B5EF4-FFF2-40B4-BE49-F238E27FC236}">
                <a16:creationId xmlns:a16="http://schemas.microsoft.com/office/drawing/2014/main" id="{167FCE45-F643-69EA-05DB-08D008E73521}"/>
              </a:ext>
            </a:extLst>
          </p:cNvPr>
          <p:cNvSpPr/>
          <p:nvPr/>
        </p:nvSpPr>
        <p:spPr>
          <a:xfrm>
            <a:off x="1205022" y="3133251"/>
            <a:ext cx="5095652" cy="187468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cs typeface="Segoe UI" panose="020B0502040204020203" pitchFamily="34" charset="0"/>
              </a:rPr>
              <a:t>How do break down the brief into success criteria?</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Does any data need to be grouped into tables?</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Does it need a form to create a user-friendly interface?</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Which queries are needed if specific data needs to be searched for/found?</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Is a report need to present the data?</a:t>
            </a:r>
          </a:p>
          <a:p>
            <a:pPr marL="285750" indent="-285750">
              <a:buFont typeface="Arial" panose="020B0604020202020204" pitchFamily="34" charset="0"/>
              <a:buChar char="•"/>
            </a:pPr>
            <a:endParaRPr lang="en-GB" sz="1600" dirty="0">
              <a:solidFill>
                <a:schemeClr val="tx1"/>
              </a:solidFill>
              <a:latin typeface="Segoe UI Variable Text" pitchFamily="2" charset="0"/>
              <a:cs typeface="Segoe UI" panose="020B0502040204020203" pitchFamily="34" charset="0"/>
            </a:endParaRPr>
          </a:p>
          <a:p>
            <a:pPr marL="285750" indent="-285750">
              <a:buFont typeface="Arial" panose="020B0604020202020204" pitchFamily="34" charset="0"/>
              <a:buChar char="•"/>
            </a:pPr>
            <a:endParaRPr lang="en-GB" sz="1600" dirty="0">
              <a:solidFill>
                <a:schemeClr val="tx1"/>
              </a:solidFill>
              <a:latin typeface="Segoe UI Variable Text" pitchFamily="2" charset="0"/>
              <a:cs typeface="Segoe UI" panose="020B0502040204020203" pitchFamily="34" charset="0"/>
            </a:endParaRPr>
          </a:p>
        </p:txBody>
      </p:sp>
      <p:sp>
        <p:nvSpPr>
          <p:cNvPr id="4" name="Rectangle 3">
            <a:extLst>
              <a:ext uri="{FF2B5EF4-FFF2-40B4-BE49-F238E27FC236}">
                <a16:creationId xmlns:a16="http://schemas.microsoft.com/office/drawing/2014/main" id="{8A5D6342-E567-39D8-365D-F797D8016866}"/>
              </a:ext>
            </a:extLst>
          </p:cNvPr>
          <p:cNvSpPr/>
          <p:nvPr/>
        </p:nvSpPr>
        <p:spPr>
          <a:xfrm>
            <a:off x="6373331" y="1816892"/>
            <a:ext cx="4627821" cy="3734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Segoe UI Variable Text" pitchFamily="2" charset="0"/>
                <a:ea typeface="Segoe UI Black" panose="020B0A02040204020203" pitchFamily="34" charset="0"/>
                <a:cs typeface="Segoe UI" panose="020B0502040204020203" pitchFamily="34" charset="0"/>
              </a:rPr>
              <a:t>Learning in Context: Taxi service</a:t>
            </a:r>
            <a:endParaRPr lang="en-GB" sz="1600" dirty="0">
              <a:solidFill>
                <a:schemeClr val="tx1"/>
              </a:solidFill>
              <a:latin typeface="Segoe UI Variable Text" pitchFamily="2"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DF224DA3-AEB6-C98A-F173-A0AC7F2F1BD2}"/>
              </a:ext>
            </a:extLst>
          </p:cNvPr>
          <p:cNvGraphicFramePr>
            <a:graphicFrameLocks noGrp="1"/>
          </p:cNvGraphicFramePr>
          <p:nvPr>
            <p:extLst>
              <p:ext uri="{D42A27DB-BD31-4B8C-83A1-F6EECF244321}">
                <p14:modId xmlns:p14="http://schemas.microsoft.com/office/powerpoint/2010/main" val="2613375012"/>
              </p:ext>
            </p:extLst>
          </p:nvPr>
        </p:nvGraphicFramePr>
        <p:xfrm>
          <a:off x="6373331" y="2384388"/>
          <a:ext cx="4627821" cy="3291840"/>
        </p:xfrm>
        <a:graphic>
          <a:graphicData uri="http://schemas.openxmlformats.org/drawingml/2006/table">
            <a:tbl>
              <a:tblPr firstRow="1" bandRow="1">
                <a:tableStyleId>{5940675A-B579-460E-94D1-54222C63F5DA}</a:tableStyleId>
              </a:tblPr>
              <a:tblGrid>
                <a:gridCol w="1303376">
                  <a:extLst>
                    <a:ext uri="{9D8B030D-6E8A-4147-A177-3AD203B41FA5}">
                      <a16:colId xmlns:a16="http://schemas.microsoft.com/office/drawing/2014/main" val="2376159166"/>
                    </a:ext>
                  </a:extLst>
                </a:gridCol>
                <a:gridCol w="3324445">
                  <a:extLst>
                    <a:ext uri="{9D8B030D-6E8A-4147-A177-3AD203B41FA5}">
                      <a16:colId xmlns:a16="http://schemas.microsoft.com/office/drawing/2014/main" val="4043616440"/>
                    </a:ext>
                  </a:extLst>
                </a:gridCol>
              </a:tblGrid>
              <a:tr h="370840">
                <a:tc>
                  <a:txBody>
                    <a:bodyPr/>
                    <a:lstStyle/>
                    <a:p>
                      <a:r>
                        <a:rPr lang="en-GB" sz="1600" b="1" dirty="0">
                          <a:latin typeface="Segoe UI Variable Text" pitchFamily="2" charset="0"/>
                        </a:rPr>
                        <a:t>Tables</a:t>
                      </a:r>
                    </a:p>
                  </a:txBody>
                  <a:tcPr/>
                </a:tc>
                <a:tc>
                  <a:txBody>
                    <a:bodyPr/>
                    <a:lstStyle/>
                    <a:p>
                      <a:endParaRPr lang="en-GB" sz="1600" dirty="0">
                        <a:latin typeface="Segoe UI Variable Text" pitchFamily="2" charset="0"/>
                      </a:endParaRPr>
                    </a:p>
                    <a:p>
                      <a:endParaRPr lang="en-GB" sz="1600" dirty="0">
                        <a:latin typeface="Segoe UI Variable Text" pitchFamily="2" charset="0"/>
                      </a:endParaRPr>
                    </a:p>
                    <a:p>
                      <a:endParaRPr lang="en-GB" sz="1600" dirty="0">
                        <a:latin typeface="Segoe UI Variable Text" pitchFamily="2" charset="0"/>
                      </a:endParaRPr>
                    </a:p>
                  </a:txBody>
                  <a:tcPr/>
                </a:tc>
                <a:extLst>
                  <a:ext uri="{0D108BD9-81ED-4DB2-BD59-A6C34878D82A}">
                    <a16:rowId xmlns:a16="http://schemas.microsoft.com/office/drawing/2014/main" val="2561363714"/>
                  </a:ext>
                </a:extLst>
              </a:tr>
              <a:tr h="370840">
                <a:tc>
                  <a:txBody>
                    <a:bodyPr/>
                    <a:lstStyle/>
                    <a:p>
                      <a:r>
                        <a:rPr lang="en-GB" sz="1600" b="1" dirty="0">
                          <a:latin typeface="Segoe UI Variable Text" pitchFamily="2" charset="0"/>
                        </a:rPr>
                        <a:t>Form</a:t>
                      </a:r>
                    </a:p>
                  </a:txBody>
                  <a:tcPr/>
                </a:tc>
                <a:tc>
                  <a:txBody>
                    <a:bodyPr/>
                    <a:lstStyle/>
                    <a:p>
                      <a:endParaRPr lang="en-GB" sz="1600" dirty="0">
                        <a:latin typeface="Segoe UI Variable Text" pitchFamily="2" charset="0"/>
                      </a:endParaRPr>
                    </a:p>
                    <a:p>
                      <a:endParaRPr lang="en-GB" sz="1600" dirty="0">
                        <a:latin typeface="Segoe UI Variable Text" pitchFamily="2" charset="0"/>
                      </a:endParaRPr>
                    </a:p>
                    <a:p>
                      <a:endParaRPr lang="en-GB" sz="1600" dirty="0">
                        <a:latin typeface="Segoe UI Variable Text" pitchFamily="2" charset="0"/>
                      </a:endParaRPr>
                    </a:p>
                  </a:txBody>
                  <a:tcPr/>
                </a:tc>
                <a:extLst>
                  <a:ext uri="{0D108BD9-81ED-4DB2-BD59-A6C34878D82A}">
                    <a16:rowId xmlns:a16="http://schemas.microsoft.com/office/drawing/2014/main" val="2507777256"/>
                  </a:ext>
                </a:extLst>
              </a:tr>
              <a:tr h="370840">
                <a:tc>
                  <a:txBody>
                    <a:bodyPr/>
                    <a:lstStyle/>
                    <a:p>
                      <a:r>
                        <a:rPr lang="en-GB" sz="1600" b="1" dirty="0">
                          <a:latin typeface="Segoe UI Variable Text" pitchFamily="2" charset="0"/>
                        </a:rPr>
                        <a:t>Queries</a:t>
                      </a:r>
                    </a:p>
                  </a:txBody>
                  <a:tcPr/>
                </a:tc>
                <a:tc>
                  <a:txBody>
                    <a:bodyPr/>
                    <a:lstStyle/>
                    <a:p>
                      <a:endParaRPr lang="en-GB" sz="1600" dirty="0">
                        <a:latin typeface="Segoe UI Variable Text" pitchFamily="2" charset="0"/>
                      </a:endParaRPr>
                    </a:p>
                    <a:p>
                      <a:endParaRPr lang="en-GB" sz="1600" dirty="0">
                        <a:latin typeface="Segoe UI Variable Text" pitchFamily="2" charset="0"/>
                      </a:endParaRPr>
                    </a:p>
                    <a:p>
                      <a:endParaRPr lang="en-GB" sz="1600" dirty="0">
                        <a:latin typeface="Segoe UI Variable Text" pitchFamily="2" charset="0"/>
                      </a:endParaRPr>
                    </a:p>
                  </a:txBody>
                  <a:tcPr/>
                </a:tc>
                <a:extLst>
                  <a:ext uri="{0D108BD9-81ED-4DB2-BD59-A6C34878D82A}">
                    <a16:rowId xmlns:a16="http://schemas.microsoft.com/office/drawing/2014/main" val="3719710613"/>
                  </a:ext>
                </a:extLst>
              </a:tr>
              <a:tr h="370840">
                <a:tc>
                  <a:txBody>
                    <a:bodyPr/>
                    <a:lstStyle/>
                    <a:p>
                      <a:r>
                        <a:rPr lang="en-GB" sz="1600" b="1" dirty="0">
                          <a:latin typeface="Segoe UI Variable Text" pitchFamily="2" charset="0"/>
                        </a:rPr>
                        <a:t>Report</a:t>
                      </a:r>
                    </a:p>
                  </a:txBody>
                  <a:tcPr/>
                </a:tc>
                <a:tc>
                  <a:txBody>
                    <a:bodyPr/>
                    <a:lstStyle/>
                    <a:p>
                      <a:endParaRPr lang="en-GB" sz="1600" dirty="0">
                        <a:latin typeface="Segoe UI Variable Text" pitchFamily="2" charset="0"/>
                      </a:endParaRPr>
                    </a:p>
                    <a:p>
                      <a:endParaRPr lang="en-GB" sz="1600" dirty="0">
                        <a:latin typeface="Segoe UI Variable Text" pitchFamily="2" charset="0"/>
                      </a:endParaRPr>
                    </a:p>
                    <a:p>
                      <a:endParaRPr lang="en-GB" sz="1600" dirty="0">
                        <a:latin typeface="Segoe UI Variable Text" pitchFamily="2" charset="0"/>
                      </a:endParaRPr>
                    </a:p>
                  </a:txBody>
                  <a:tcPr/>
                </a:tc>
                <a:extLst>
                  <a:ext uri="{0D108BD9-81ED-4DB2-BD59-A6C34878D82A}">
                    <a16:rowId xmlns:a16="http://schemas.microsoft.com/office/drawing/2014/main" val="3827270359"/>
                  </a:ext>
                </a:extLst>
              </a:tr>
            </a:tbl>
          </a:graphicData>
        </a:graphic>
      </p:graphicFrame>
      <p:sp>
        <p:nvSpPr>
          <p:cNvPr id="9" name="Rectangle 8">
            <a:extLst>
              <a:ext uri="{FF2B5EF4-FFF2-40B4-BE49-F238E27FC236}">
                <a16:creationId xmlns:a16="http://schemas.microsoft.com/office/drawing/2014/main" id="{A96EEC8C-A811-8CFA-CA46-12EBEC21D35E}"/>
              </a:ext>
            </a:extLst>
          </p:cNvPr>
          <p:cNvSpPr/>
          <p:nvPr/>
        </p:nvSpPr>
        <p:spPr>
          <a:xfrm>
            <a:off x="1205022" y="5110907"/>
            <a:ext cx="5095652" cy="105171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cs typeface="Segoe UI" panose="020B0502040204020203" pitchFamily="34" charset="0"/>
              </a:rPr>
              <a:t>Discussion</a:t>
            </a:r>
          </a:p>
          <a:p>
            <a:r>
              <a:rPr lang="en-GB" sz="1600" dirty="0">
                <a:solidFill>
                  <a:schemeClr val="tx1"/>
                </a:solidFill>
                <a:latin typeface="Segoe UI Variable Text" pitchFamily="2" charset="0"/>
                <a:cs typeface="Segoe UI" panose="020B0502040204020203" pitchFamily="34" charset="0"/>
              </a:rPr>
              <a:t>Look back at the taxi service brief, break down the scenario into success criteria using the guidance provided on the right.</a:t>
            </a:r>
          </a:p>
          <a:p>
            <a:pPr marL="285750" indent="-285750">
              <a:buFont typeface="Arial" panose="020B0604020202020204" pitchFamily="34" charset="0"/>
              <a:buChar char="•"/>
            </a:pPr>
            <a:endParaRPr lang="en-GB" sz="1600" dirty="0">
              <a:solidFill>
                <a:schemeClr val="tx1"/>
              </a:solidFill>
              <a:latin typeface="Segoe UI Variable Text" pitchFamily="2" charset="0"/>
              <a:cs typeface="Segoe UI" panose="020B0502040204020203" pitchFamily="34" charset="0"/>
            </a:endParaRPr>
          </a:p>
        </p:txBody>
      </p:sp>
    </p:spTree>
    <p:extLst>
      <p:ext uri="{BB962C8B-B14F-4D97-AF65-F5344CB8AC3E}">
        <p14:creationId xmlns:p14="http://schemas.microsoft.com/office/powerpoint/2010/main" val="220492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EA5440-3A85-8A28-F9A1-CF3CB0CB72E5}"/>
              </a:ext>
            </a:extLst>
          </p:cNvPr>
          <p:cNvSpPr/>
          <p:nvPr/>
        </p:nvSpPr>
        <p:spPr>
          <a:xfrm>
            <a:off x="967563" y="637953"/>
            <a:ext cx="10334846" cy="5699052"/>
          </a:xfrm>
          <a:prstGeom prst="rect">
            <a:avLst/>
          </a:prstGeom>
          <a:solidFill>
            <a:schemeClr val="bg1">
              <a:alpha val="94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D5DD53E-9DC6-34FE-2257-F766E12B9A02}"/>
              </a:ext>
            </a:extLst>
          </p:cNvPr>
          <p:cNvSpPr txBox="1"/>
          <p:nvPr/>
        </p:nvSpPr>
        <p:spPr>
          <a:xfrm>
            <a:off x="1190848" y="965859"/>
            <a:ext cx="9634930" cy="646331"/>
          </a:xfrm>
          <a:prstGeom prst="rect">
            <a:avLst/>
          </a:prstGeom>
          <a:noFill/>
          <a:ln>
            <a:noFill/>
          </a:ln>
        </p:spPr>
        <p:txBody>
          <a:bodyPr wrap="square" rtlCol="0">
            <a:spAutoFit/>
          </a:bodyPr>
          <a:lstStyle/>
          <a:p>
            <a:pPr algn="ctr"/>
            <a:r>
              <a:rPr lang="en-GB" sz="3600" b="1" dirty="0">
                <a:latin typeface="Segoe UI Black" panose="020B0A02040204020203" pitchFamily="34" charset="0"/>
                <a:ea typeface="Segoe UI Black" panose="020B0A02040204020203" pitchFamily="34" charset="0"/>
                <a:cs typeface="Segoe UI" panose="020B0502040204020203" pitchFamily="34" charset="0"/>
              </a:rPr>
              <a:t>Success criteria</a:t>
            </a:r>
          </a:p>
        </p:txBody>
      </p:sp>
      <p:sp>
        <p:nvSpPr>
          <p:cNvPr id="5" name="Rectangle 4">
            <a:extLst>
              <a:ext uri="{FF2B5EF4-FFF2-40B4-BE49-F238E27FC236}">
                <a16:creationId xmlns:a16="http://schemas.microsoft.com/office/drawing/2014/main" id="{1410D876-37A5-17FC-D7E0-E0553249FDB7}"/>
              </a:ext>
            </a:extLst>
          </p:cNvPr>
          <p:cNvSpPr/>
          <p:nvPr/>
        </p:nvSpPr>
        <p:spPr>
          <a:xfrm>
            <a:off x="1190848" y="1816892"/>
            <a:ext cx="5109826" cy="121338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ea typeface="Segoe UI Black" panose="020B0A02040204020203" pitchFamily="34" charset="0"/>
                <a:cs typeface="Segoe UI" panose="020B0502040204020203" pitchFamily="34" charset="0"/>
              </a:rPr>
              <a:t>Key terms:</a:t>
            </a:r>
          </a:p>
          <a:p>
            <a:r>
              <a:rPr lang="en-GB" sz="1600" b="1" dirty="0">
                <a:solidFill>
                  <a:schemeClr val="tx1"/>
                </a:solidFill>
                <a:latin typeface="Segoe UI Variable Text" pitchFamily="2" charset="0"/>
                <a:cs typeface="Segoe UI" panose="020B0502040204020203" pitchFamily="34" charset="0"/>
              </a:rPr>
              <a:t>Success criteria </a:t>
            </a:r>
            <a:r>
              <a:rPr lang="en-GB" sz="1600" dirty="0">
                <a:solidFill>
                  <a:schemeClr val="tx1"/>
                </a:solidFill>
                <a:latin typeface="Segoe UI Variable Text" pitchFamily="2" charset="0"/>
                <a:cs typeface="Segoe UI" panose="020B0502040204020203" pitchFamily="34" charset="0"/>
              </a:rPr>
              <a:t>are measurable indicators or benchmarks used to evaluate the success or effectiveness of a project</a:t>
            </a:r>
          </a:p>
        </p:txBody>
      </p:sp>
      <p:sp>
        <p:nvSpPr>
          <p:cNvPr id="8" name="Rectangle 7">
            <a:extLst>
              <a:ext uri="{FF2B5EF4-FFF2-40B4-BE49-F238E27FC236}">
                <a16:creationId xmlns:a16="http://schemas.microsoft.com/office/drawing/2014/main" id="{167FCE45-F643-69EA-05DB-08D008E73521}"/>
              </a:ext>
            </a:extLst>
          </p:cNvPr>
          <p:cNvSpPr/>
          <p:nvPr/>
        </p:nvSpPr>
        <p:spPr>
          <a:xfrm>
            <a:off x="1205022" y="3133251"/>
            <a:ext cx="5095652" cy="187468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cs typeface="Segoe UI" panose="020B0502040204020203" pitchFamily="34" charset="0"/>
              </a:rPr>
              <a:t>How do </a:t>
            </a:r>
            <a:r>
              <a:rPr lang="en-GB" sz="1600" b="1">
                <a:solidFill>
                  <a:schemeClr val="tx1"/>
                </a:solidFill>
                <a:latin typeface="Segoe UI Variable Text" pitchFamily="2" charset="0"/>
                <a:cs typeface="Segoe UI" panose="020B0502040204020203" pitchFamily="34" charset="0"/>
              </a:rPr>
              <a:t>break down </a:t>
            </a:r>
            <a:r>
              <a:rPr lang="en-GB" sz="1600" b="1" dirty="0">
                <a:solidFill>
                  <a:schemeClr val="tx1"/>
                </a:solidFill>
                <a:latin typeface="Segoe UI Variable Text" pitchFamily="2" charset="0"/>
                <a:cs typeface="Segoe UI" panose="020B0502040204020203" pitchFamily="34" charset="0"/>
              </a:rPr>
              <a:t>the brief into success criteria?</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Does any data need to be grouped into tables?</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Does it need a form to create a user-friendly interface?</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Which queries are needed if specific data needs to be searched for/found?</a:t>
            </a:r>
          </a:p>
          <a:p>
            <a:pPr marL="285750" indent="-285750">
              <a:buFont typeface="Arial" panose="020B0604020202020204" pitchFamily="34" charset="0"/>
              <a:buChar char="•"/>
            </a:pPr>
            <a:r>
              <a:rPr lang="en-GB" sz="1600" dirty="0">
                <a:solidFill>
                  <a:schemeClr val="tx1"/>
                </a:solidFill>
                <a:latin typeface="Segoe UI Variable Text" pitchFamily="2" charset="0"/>
                <a:cs typeface="Segoe UI" panose="020B0502040204020203" pitchFamily="34" charset="0"/>
              </a:rPr>
              <a:t>Is a report need to present the data?</a:t>
            </a:r>
          </a:p>
          <a:p>
            <a:pPr marL="285750" indent="-285750">
              <a:buFont typeface="Arial" panose="020B0604020202020204" pitchFamily="34" charset="0"/>
              <a:buChar char="•"/>
            </a:pPr>
            <a:endParaRPr lang="en-GB" sz="1600" dirty="0">
              <a:solidFill>
                <a:schemeClr val="tx1"/>
              </a:solidFill>
              <a:latin typeface="Segoe UI Variable Text" pitchFamily="2" charset="0"/>
              <a:cs typeface="Segoe UI" panose="020B0502040204020203" pitchFamily="34" charset="0"/>
            </a:endParaRPr>
          </a:p>
          <a:p>
            <a:pPr marL="285750" indent="-285750">
              <a:buFont typeface="Arial" panose="020B0604020202020204" pitchFamily="34" charset="0"/>
              <a:buChar char="•"/>
            </a:pPr>
            <a:endParaRPr lang="en-GB" sz="1600" dirty="0">
              <a:solidFill>
                <a:schemeClr val="tx1"/>
              </a:solidFill>
              <a:latin typeface="Segoe UI Variable Text" pitchFamily="2" charset="0"/>
              <a:cs typeface="Segoe UI" panose="020B0502040204020203" pitchFamily="34" charset="0"/>
            </a:endParaRPr>
          </a:p>
        </p:txBody>
      </p:sp>
      <p:sp>
        <p:nvSpPr>
          <p:cNvPr id="4" name="Rectangle 3">
            <a:extLst>
              <a:ext uri="{FF2B5EF4-FFF2-40B4-BE49-F238E27FC236}">
                <a16:creationId xmlns:a16="http://schemas.microsoft.com/office/drawing/2014/main" id="{8A5D6342-E567-39D8-365D-F797D8016866}"/>
              </a:ext>
            </a:extLst>
          </p:cNvPr>
          <p:cNvSpPr/>
          <p:nvPr/>
        </p:nvSpPr>
        <p:spPr>
          <a:xfrm>
            <a:off x="6373331" y="1816892"/>
            <a:ext cx="4627821" cy="37341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latin typeface="Segoe UI Variable Text" pitchFamily="2" charset="0"/>
                <a:ea typeface="Segoe UI Black" panose="020B0A02040204020203" pitchFamily="34" charset="0"/>
                <a:cs typeface="Segoe UI" panose="020B0502040204020203" pitchFamily="34" charset="0"/>
              </a:rPr>
              <a:t>Learning in Context: Taxi service</a:t>
            </a:r>
            <a:endParaRPr lang="en-GB" sz="1600" dirty="0">
              <a:solidFill>
                <a:schemeClr val="tx1"/>
              </a:solidFill>
              <a:latin typeface="Segoe UI Variable Text" pitchFamily="2"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DF224DA3-AEB6-C98A-F173-A0AC7F2F1BD2}"/>
              </a:ext>
            </a:extLst>
          </p:cNvPr>
          <p:cNvGraphicFramePr>
            <a:graphicFrameLocks noGrp="1"/>
          </p:cNvGraphicFramePr>
          <p:nvPr/>
        </p:nvGraphicFramePr>
        <p:xfrm>
          <a:off x="6373331" y="2384388"/>
          <a:ext cx="4627821" cy="3291840"/>
        </p:xfrm>
        <a:graphic>
          <a:graphicData uri="http://schemas.openxmlformats.org/drawingml/2006/table">
            <a:tbl>
              <a:tblPr firstRow="1" bandRow="1">
                <a:tableStyleId>{5940675A-B579-460E-94D1-54222C63F5DA}</a:tableStyleId>
              </a:tblPr>
              <a:tblGrid>
                <a:gridCol w="1303376">
                  <a:extLst>
                    <a:ext uri="{9D8B030D-6E8A-4147-A177-3AD203B41FA5}">
                      <a16:colId xmlns:a16="http://schemas.microsoft.com/office/drawing/2014/main" val="2376159166"/>
                    </a:ext>
                  </a:extLst>
                </a:gridCol>
                <a:gridCol w="3324445">
                  <a:extLst>
                    <a:ext uri="{9D8B030D-6E8A-4147-A177-3AD203B41FA5}">
                      <a16:colId xmlns:a16="http://schemas.microsoft.com/office/drawing/2014/main" val="4043616440"/>
                    </a:ext>
                  </a:extLst>
                </a:gridCol>
              </a:tblGrid>
              <a:tr h="370840">
                <a:tc>
                  <a:txBody>
                    <a:bodyPr/>
                    <a:lstStyle/>
                    <a:p>
                      <a:r>
                        <a:rPr lang="en-GB" sz="1600" b="1" dirty="0">
                          <a:latin typeface="Segoe UI Variable Text" pitchFamily="2" charset="0"/>
                        </a:rPr>
                        <a:t>Tables</a:t>
                      </a:r>
                    </a:p>
                  </a:txBody>
                  <a:tcPr/>
                </a:tc>
                <a:tc>
                  <a:txBody>
                    <a:bodyPr/>
                    <a:lstStyle/>
                    <a:p>
                      <a:r>
                        <a:rPr lang="en-GB" sz="1600" dirty="0">
                          <a:latin typeface="Segoe UI Variable Text" pitchFamily="2" charset="0"/>
                        </a:rPr>
                        <a:t>Tbl customers</a:t>
                      </a:r>
                    </a:p>
                    <a:p>
                      <a:r>
                        <a:rPr lang="en-GB" sz="1600" dirty="0">
                          <a:latin typeface="Segoe UI Variable Text" pitchFamily="2" charset="0"/>
                        </a:rPr>
                        <a:t>Tbl booking</a:t>
                      </a:r>
                    </a:p>
                    <a:p>
                      <a:r>
                        <a:rPr lang="en-GB" sz="1600" dirty="0">
                          <a:latin typeface="Segoe UI Variable Text" pitchFamily="2" charset="0"/>
                        </a:rPr>
                        <a:t>Tbl drivers</a:t>
                      </a:r>
                    </a:p>
                  </a:txBody>
                  <a:tcPr/>
                </a:tc>
                <a:extLst>
                  <a:ext uri="{0D108BD9-81ED-4DB2-BD59-A6C34878D82A}">
                    <a16:rowId xmlns:a16="http://schemas.microsoft.com/office/drawing/2014/main" val="2561363714"/>
                  </a:ext>
                </a:extLst>
              </a:tr>
              <a:tr h="370840">
                <a:tc>
                  <a:txBody>
                    <a:bodyPr/>
                    <a:lstStyle/>
                    <a:p>
                      <a:r>
                        <a:rPr lang="en-GB" sz="1600" b="1" dirty="0">
                          <a:latin typeface="Segoe UI Variable Text" pitchFamily="2" charset="0"/>
                        </a:rPr>
                        <a:t>Form</a:t>
                      </a:r>
                    </a:p>
                  </a:txBody>
                  <a:tcPr/>
                </a:tc>
                <a:tc>
                  <a:txBody>
                    <a:bodyPr/>
                    <a:lstStyle/>
                    <a:p>
                      <a:r>
                        <a:rPr lang="en-GB" sz="1600" dirty="0">
                          <a:latin typeface="Segoe UI Variable Text" pitchFamily="2" charset="0"/>
                        </a:rPr>
                        <a:t>A form to allow users to navigate through the different drivers.</a:t>
                      </a:r>
                    </a:p>
                    <a:p>
                      <a:r>
                        <a:rPr lang="en-GB" sz="1600" dirty="0">
                          <a:latin typeface="Segoe UI Variable Text" pitchFamily="2" charset="0"/>
                        </a:rPr>
                        <a:t>Use buttons to add and delete records.</a:t>
                      </a:r>
                    </a:p>
                  </a:txBody>
                  <a:tcPr/>
                </a:tc>
                <a:extLst>
                  <a:ext uri="{0D108BD9-81ED-4DB2-BD59-A6C34878D82A}">
                    <a16:rowId xmlns:a16="http://schemas.microsoft.com/office/drawing/2014/main" val="2507777256"/>
                  </a:ext>
                </a:extLst>
              </a:tr>
              <a:tr h="370840">
                <a:tc>
                  <a:txBody>
                    <a:bodyPr/>
                    <a:lstStyle/>
                    <a:p>
                      <a:r>
                        <a:rPr lang="en-GB" sz="1600" b="1" dirty="0">
                          <a:latin typeface="Segoe UI Variable Text" pitchFamily="2" charset="0"/>
                        </a:rPr>
                        <a:t>Queries</a:t>
                      </a:r>
                    </a:p>
                  </a:txBody>
                  <a:tcPr/>
                </a:tc>
                <a:tc>
                  <a:txBody>
                    <a:bodyPr/>
                    <a:lstStyle/>
                    <a:p>
                      <a:r>
                        <a:rPr lang="en-GB" sz="1600" dirty="0">
                          <a:latin typeface="Segoe UI Variable Text" pitchFamily="2" charset="0"/>
                        </a:rPr>
                        <a:t>To perform single, multiple and parameter queries about drivers, customers and orders.</a:t>
                      </a:r>
                    </a:p>
                  </a:txBody>
                  <a:tcPr/>
                </a:tc>
                <a:extLst>
                  <a:ext uri="{0D108BD9-81ED-4DB2-BD59-A6C34878D82A}">
                    <a16:rowId xmlns:a16="http://schemas.microsoft.com/office/drawing/2014/main" val="3719710613"/>
                  </a:ext>
                </a:extLst>
              </a:tr>
              <a:tr h="370840">
                <a:tc>
                  <a:txBody>
                    <a:bodyPr/>
                    <a:lstStyle/>
                    <a:p>
                      <a:r>
                        <a:rPr lang="en-GB" sz="1600" b="1" dirty="0">
                          <a:latin typeface="Segoe UI Variable Text" pitchFamily="2" charset="0"/>
                        </a:rPr>
                        <a:t>Report</a:t>
                      </a:r>
                    </a:p>
                  </a:txBody>
                  <a:tcPr/>
                </a:tc>
                <a:tc>
                  <a:txBody>
                    <a:bodyPr/>
                    <a:lstStyle/>
                    <a:p>
                      <a:r>
                        <a:rPr lang="en-GB" sz="1600" dirty="0">
                          <a:latin typeface="Segoe UI Variable Text" pitchFamily="2" charset="0"/>
                        </a:rPr>
                        <a:t>A report to show all the different bookings made.</a:t>
                      </a:r>
                    </a:p>
                  </a:txBody>
                  <a:tcPr/>
                </a:tc>
                <a:extLst>
                  <a:ext uri="{0D108BD9-81ED-4DB2-BD59-A6C34878D82A}">
                    <a16:rowId xmlns:a16="http://schemas.microsoft.com/office/drawing/2014/main" val="3827270359"/>
                  </a:ext>
                </a:extLst>
              </a:tr>
            </a:tbl>
          </a:graphicData>
        </a:graphic>
      </p:graphicFrame>
      <p:sp>
        <p:nvSpPr>
          <p:cNvPr id="9" name="Rectangle 8">
            <a:extLst>
              <a:ext uri="{FF2B5EF4-FFF2-40B4-BE49-F238E27FC236}">
                <a16:creationId xmlns:a16="http://schemas.microsoft.com/office/drawing/2014/main" id="{A96EEC8C-A811-8CFA-CA46-12EBEC21D35E}"/>
              </a:ext>
            </a:extLst>
          </p:cNvPr>
          <p:cNvSpPr/>
          <p:nvPr/>
        </p:nvSpPr>
        <p:spPr>
          <a:xfrm>
            <a:off x="1205022" y="5110907"/>
            <a:ext cx="5095652" cy="105171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tx1"/>
                </a:solidFill>
                <a:latin typeface="Segoe UI Variable Text" pitchFamily="2" charset="0"/>
                <a:cs typeface="Segoe UI" panose="020B0502040204020203" pitchFamily="34" charset="0"/>
              </a:rPr>
              <a:t>Discussion</a:t>
            </a:r>
          </a:p>
          <a:p>
            <a:r>
              <a:rPr lang="en-GB" sz="1600" dirty="0">
                <a:solidFill>
                  <a:schemeClr val="tx1"/>
                </a:solidFill>
                <a:latin typeface="Segoe UI Variable Text" pitchFamily="2" charset="0"/>
                <a:cs typeface="Segoe UI" panose="020B0502040204020203" pitchFamily="34" charset="0"/>
              </a:rPr>
              <a:t>Look back at the taxi service brief, break down the scenario into success criteria using the guidance provided on the right.</a:t>
            </a:r>
          </a:p>
          <a:p>
            <a:pPr marL="285750" indent="-285750">
              <a:buFont typeface="Arial" panose="020B0604020202020204" pitchFamily="34" charset="0"/>
              <a:buChar char="•"/>
            </a:pPr>
            <a:endParaRPr lang="en-GB" sz="1600" dirty="0">
              <a:solidFill>
                <a:schemeClr val="tx1"/>
              </a:solidFill>
              <a:latin typeface="Segoe UI Variable Text" pitchFamily="2" charset="0"/>
              <a:cs typeface="Segoe UI" panose="020B0502040204020203" pitchFamily="34" charset="0"/>
            </a:endParaRPr>
          </a:p>
        </p:txBody>
      </p:sp>
    </p:spTree>
    <p:extLst>
      <p:ext uri="{BB962C8B-B14F-4D97-AF65-F5344CB8AC3E}">
        <p14:creationId xmlns:p14="http://schemas.microsoft.com/office/powerpoint/2010/main" val="4093037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1436</Words>
  <Application>Microsoft Office PowerPoint</Application>
  <PresentationFormat>Widescreen</PresentationFormat>
  <Paragraphs>146</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Calibri</vt:lpstr>
      <vt:lpstr>Calibri Light</vt:lpstr>
      <vt:lpstr>Segoe UI Black</vt:lpstr>
      <vt:lpstr>Segoe UI Variable Display Semib</vt:lpstr>
      <vt:lpstr>Segoe UI Variable Text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Simply Teach</dc:creator>
  <cp:lastModifiedBy>Simply Teach</cp:lastModifiedBy>
  <cp:revision>23</cp:revision>
  <dcterms:created xsi:type="dcterms:W3CDTF">2024-01-27T09:22:29Z</dcterms:created>
  <dcterms:modified xsi:type="dcterms:W3CDTF">2024-05-22T08:57:12Z</dcterms:modified>
</cp:coreProperties>
</file>