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409" r:id="rId3"/>
    <p:sldId id="419" r:id="rId4"/>
    <p:sldId id="410" r:id="rId5"/>
    <p:sldId id="413" r:id="rId6"/>
    <p:sldId id="287" r:id="rId7"/>
    <p:sldId id="375" r:id="rId8"/>
    <p:sldId id="388" r:id="rId9"/>
    <p:sldId id="414" r:id="rId10"/>
    <p:sldId id="415" r:id="rId11"/>
    <p:sldId id="416" r:id="rId12"/>
    <p:sldId id="417" r:id="rId13"/>
    <p:sldId id="418" r:id="rId14"/>
    <p:sldId id="37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78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6/5/2021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6/5/2021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12916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https://www.youtube.com/watch?app=desktop&amp;v=YX8BzK_LU0E&amp;t=181s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93985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https://forms.office.com/Pages/ShareFormPage.aspx?id=cdJyXzS9Y0yZF8UZZlqALiw7DWJu831Jg5qPZF4a9X9UOFUwNVBLTDJLWDdUSU8wOFI5N0I0VzFXVS4u&amp;sharetoken=VvTnaKyong1JjaF0NapE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https://www.youtube.com/watch?v=2RRT1YuyBCo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Watch video first before discussion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76902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video may not directly link to the questions but will give students an insight into the future of touch recognition technology. </a:t>
            </a:r>
          </a:p>
          <a:p>
            <a:r>
              <a:rPr lang="en-GB" dirty="0"/>
              <a:t>https://www.youtube.com/watch?v=m9lZfnRrM4Y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23320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Q2 – Answers will vary – this one provided is just an example. </a:t>
            </a:r>
          </a:p>
          <a:p>
            <a:r>
              <a:rPr lang="en-GB" dirty="0"/>
              <a:t>https://www.youtube.com/watch?app=desktop&amp;v=HBNH8tzsfVM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54872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https://www.youtube.com/watch?app=desktop&amp;v=XX993jgeQ0M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8272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9lZfnRrM4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BNH8tzsfV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X993jgeQ0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X8BzK_LU0E&amp;t=181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RRT1YuyBC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di9wciAUt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DT8: Interaction and Connection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9FA47D7-BDF6-4F8D-8EB2-A56F9E0327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3179" r="1317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Touch recognition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616971" y="723842"/>
            <a:ext cx="7376632" cy="102916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Touch Recognition allows you to write with a pen, erase with your palm and move objects around with your finger without having to access other tools, buttons or on-screen menus.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960897"/>
              </p:ext>
            </p:extLst>
          </p:nvPr>
        </p:nvGraphicFramePr>
        <p:xfrm>
          <a:off x="163544" y="5883847"/>
          <a:ext cx="4273545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354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88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190976"/>
              </p:ext>
            </p:extLst>
          </p:nvPr>
        </p:nvGraphicFramePr>
        <p:xfrm>
          <a:off x="4616971" y="1886598"/>
          <a:ext cx="7411486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Name some devices that use touch recognition.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Identify a few reasons why devices that use a touch recognition based interface would be advantageous to the user.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Identify a few reasons why devices that use a touch recognition based interface would be disadvantageous to the user.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758877" y="1617810"/>
            <a:ext cx="537575" cy="403987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64306"/>
              </p:ext>
            </p:extLst>
          </p:nvPr>
        </p:nvGraphicFramePr>
        <p:xfrm>
          <a:off x="4616970" y="3931672"/>
          <a:ext cx="7411485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Touch sensitive interfaces can be found on many mobile devices such as a smart phone or a tablet computer.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Good ICT skills are not a necessity and it’s becoming a preferred choice of user interface for customers (e.g. self-checkout machines, cashpoints etc..)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can become difficult to use if it picks up smudges and dirt. Glare can make it difficult to see the screen.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81" y="1617810"/>
            <a:ext cx="537575" cy="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372358-0011-4FC0-A30A-A4F9F6D458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8750"/>
          <a:stretch/>
        </p:blipFill>
        <p:spPr>
          <a:xfrm>
            <a:off x="163544" y="723842"/>
            <a:ext cx="4273545" cy="41985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597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Virtual Reality (VR)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616971" y="723842"/>
            <a:ext cx="7376632" cy="12979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Virtual reality (VR) refers to a computer-generated simulation in which a person can interact within an artificial three-dimensional environment using electronic devices, such as special goggles with a screen or gloves fitted with sensors.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629145"/>
              </p:ext>
            </p:extLst>
          </p:nvPr>
        </p:nvGraphicFramePr>
        <p:xfrm>
          <a:off x="163544" y="5883847"/>
          <a:ext cx="4273545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354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88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733317"/>
              </p:ext>
            </p:extLst>
          </p:nvPr>
        </p:nvGraphicFramePr>
        <p:xfrm>
          <a:off x="4616971" y="2155385"/>
          <a:ext cx="7411486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Virtual reality is being used a lot to create a more immersive gaming experience – outside of gaming, what could VR be used for?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Can you think of any concerns associated with the use of VR?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Any health and safety concerns associated with the use of VR?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53925" y="1883984"/>
            <a:ext cx="537575" cy="403987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703270"/>
              </p:ext>
            </p:extLst>
          </p:nvPr>
        </p:nvGraphicFramePr>
        <p:xfrm>
          <a:off x="4616971" y="4236472"/>
          <a:ext cx="7411485" cy="238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can be used for training purposes-­-­for example doctors or pilots.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Headsets, Computer specification and other equipment might be expensive to purchase and therefore isn’t very inclusive (i.e. not everyone could afford it)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advised to use VR for a limited amount of time to prevent headaches and motion sickness.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79" y="1886597"/>
            <a:ext cx="537575" cy="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CF35ADC-C804-4760-B2FE-4AE72C9392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8860" b="1"/>
          <a:stretch/>
        </p:blipFill>
        <p:spPr>
          <a:xfrm>
            <a:off x="157163" y="726996"/>
            <a:ext cx="4273544" cy="456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7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Augmented Reality (AR)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616971" y="723842"/>
            <a:ext cx="7376632" cy="12979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Augmented reality (AR) applications are best suited for use cases where users need to be connected to and present in the real world. </a:t>
            </a:r>
          </a:p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Examples of this include remote assistance, on-the-job training, remote collaboration, and computer-assisted tasks.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784666"/>
              </p:ext>
            </p:extLst>
          </p:nvPr>
        </p:nvGraphicFramePr>
        <p:xfrm>
          <a:off x="163544" y="5883847"/>
          <a:ext cx="4273545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354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88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552833"/>
              </p:ext>
            </p:extLst>
          </p:nvPr>
        </p:nvGraphicFramePr>
        <p:xfrm>
          <a:off x="4616971" y="2155385"/>
          <a:ext cx="7411486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is Augmented reality (AR) different to Virtual reality (VR)?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AR 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Which social media platform (discussed in the video) have made use of Augmented reality?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53925" y="1883984"/>
            <a:ext cx="537575" cy="403987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731551"/>
              </p:ext>
            </p:extLst>
          </p:nvPr>
        </p:nvGraphicFramePr>
        <p:xfrm>
          <a:off x="4616969" y="3931672"/>
          <a:ext cx="7411485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AR lets the user experience the real world, which has been digitally augmented or enhanced in some way. VR, on the other hand, removes the user from that real-world experience, replacing it with a completely simulated one.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camera on your device finds a target image using sensors to determine distance from the camera and the angle the object is at.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Snapchat used a lens filter.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79" y="1886597"/>
            <a:ext cx="537575" cy="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087397-5BF5-4117-AF0C-5E4DE5837F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838" t="13475" r="6297"/>
          <a:stretch/>
        </p:blipFill>
        <p:spPr>
          <a:xfrm>
            <a:off x="180971" y="723842"/>
            <a:ext cx="3502091" cy="48757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250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Biometrics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616971" y="723843"/>
            <a:ext cx="7376632" cy="955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Biometrics is the automated recognition of individuals based on their biological and behavioural characteristics. One of these methods used is facial recognition technology. 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063095"/>
              </p:ext>
            </p:extLst>
          </p:nvPr>
        </p:nvGraphicFramePr>
        <p:xfrm>
          <a:off x="163544" y="5883847"/>
          <a:ext cx="4273545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354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88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682486"/>
              </p:ext>
            </p:extLst>
          </p:nvPr>
        </p:nvGraphicFramePr>
        <p:xfrm>
          <a:off x="4616971" y="1812489"/>
          <a:ext cx="7411486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facial recognition 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Claims have been made that facial recognition technology is 99.9% accurate when identifying criminals. Why is that a problem if 10 million crimes were committed each year?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Why are people concerned about facial recognition technology?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53925" y="1541088"/>
            <a:ext cx="537575" cy="403987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740115"/>
              </p:ext>
            </p:extLst>
          </p:nvPr>
        </p:nvGraphicFramePr>
        <p:xfrm>
          <a:off x="4616971" y="3931672"/>
          <a:ext cx="7411485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Face is captured with a photo or video and then measures a variety of facial features such as width of mouth and distance between the eyes to help create a unique facial signature.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Because 99.9% means 1 in 1000 are incorrectly matched, if there were 10 million crimes then it could incorrectly match 10,000 people.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Accuracy issues and lack of privacy.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79" y="1543701"/>
            <a:ext cx="537575" cy="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890A1BB-FF16-446A-B1C1-C704492B79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63" y="723843"/>
            <a:ext cx="4258024" cy="35483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663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Understand how the following methods of interaction work along with some advantages and disadvantages for each: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Speech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Touch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Gesture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Virtual Reality (VR)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Augmented Reality (AR)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Biometrics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Traditional (Keyboard and Mouse)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923315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method compression removes data permanently?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method of compression groups data together so it can be restored?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 smallest unit of data? (2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megabytes (MB) in a gigabyte (GB)?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is a USB flash drive?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is a CD? (2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is a hard drive?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allows you to access files anywhere as long as you have an internet connection?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one moving image file. (3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In what format is analogue sound?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digital image is made up lines and curves?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digital image is made up of pixels? (4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935143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method compression removes data permanently?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Lossy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method of compression groups data together so it can be restored?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Lossless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 smallest unit of data?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megabytes (MB) in a gigabyte (GB)?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1000 or 1024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is a USB flash drive?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Solid-state storage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is a CD?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Optical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is a hard drive?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Magnetic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storage allows you to access files anywhere as long as you have an internet connection?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Cloud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one moving image file.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Video or Animation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In what format is analogue sound?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Sound waves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digital image is made up lines and curves? (4 points)</a:t>
                      </a: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Vector graphics</a:t>
                      </a:r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digital image is made up of pixels?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Bitmap images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721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29985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000" dirty="0">
                <a:latin typeface="+mj-lt"/>
              </a:rPr>
              <a:t>State whether lossy or lossless compression is best suited in the scenarios provided below.</a:t>
            </a:r>
          </a:p>
          <a:p>
            <a:pPr marL="342900" indent="-342900">
              <a:buAutoNum type="arabicPeriod"/>
            </a:pPr>
            <a:endParaRPr lang="en-GB" dirty="0">
              <a:latin typeface="+mj-lt"/>
            </a:endParaRPr>
          </a:p>
          <a:p>
            <a:r>
              <a:rPr lang="en-GB" sz="2000" dirty="0">
                <a:latin typeface="+mj-lt"/>
              </a:rPr>
              <a:t>Saving an image file:…………………………………………………………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Saving a text file:…………………………………………………………….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Saving a digital sound recording: …………………………………………...</a:t>
            </a:r>
          </a:p>
          <a:p>
            <a:pPr algn="r">
              <a:lnSpc>
                <a:spcPct val="200000"/>
              </a:lnSpc>
            </a:pPr>
            <a:r>
              <a:rPr lang="en-GB" b="1" dirty="0">
                <a:latin typeface="+mj-lt"/>
              </a:rPr>
              <a:t>[3]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State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specific name, value or other brief answer without explanation or calculation.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500" y="2913299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to: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State in each scenario whether lossy or lossless compression is best suited.</a:t>
            </a:r>
          </a:p>
        </p:txBody>
      </p:sp>
    </p:spTree>
    <p:extLst>
      <p:ext uri="{BB962C8B-B14F-4D97-AF65-F5344CB8AC3E}">
        <p14:creationId xmlns:p14="http://schemas.microsoft.com/office/powerpoint/2010/main" val="1331821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29985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000" dirty="0">
                <a:latin typeface="+mj-lt"/>
              </a:rPr>
              <a:t>State whether lossy or lossless compression is best suited in the scenarios provided below.</a:t>
            </a:r>
          </a:p>
          <a:p>
            <a:pPr marL="342900" indent="-342900">
              <a:buAutoNum type="arabicPeriod"/>
            </a:pPr>
            <a:endParaRPr lang="en-GB" dirty="0">
              <a:latin typeface="+mj-lt"/>
            </a:endParaRPr>
          </a:p>
          <a:p>
            <a:r>
              <a:rPr lang="en-GB" sz="2000" dirty="0">
                <a:latin typeface="+mj-lt"/>
              </a:rPr>
              <a:t>Saving an image file: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Lossy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Saving a text file: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Lossless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Saving a digital sound recording: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Lossy</a:t>
            </a:r>
          </a:p>
          <a:p>
            <a:pPr algn="r">
              <a:lnSpc>
                <a:spcPct val="200000"/>
              </a:lnSpc>
            </a:pPr>
            <a:r>
              <a:rPr lang="en-GB" b="1" dirty="0">
                <a:latin typeface="+mj-lt"/>
              </a:rPr>
              <a:t>[3]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State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specific name, value or other brief answer without explanation or calculation.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500" y="2913299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to: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State in each scenario whether lossy or lossless compression is best suited.</a:t>
            </a: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5237638"/>
          </a:xfrm>
        </p:spPr>
        <p:txBody>
          <a:bodyPr/>
          <a:lstStyle/>
          <a:p>
            <a:r>
              <a:rPr lang="en-GB" dirty="0"/>
              <a:t>Identify a range of digital devices and their means of interaction and connection.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Identify how a range of digital devices allow us to interact in different ways.</a:t>
            </a:r>
          </a:p>
          <a:p>
            <a:r>
              <a:rPr lang="en-GB" dirty="0"/>
              <a:t>Understand how the following methods of interaction work along with some advantages and disadvantages for each:</a:t>
            </a:r>
          </a:p>
          <a:p>
            <a:pPr lvl="1"/>
            <a:r>
              <a:rPr lang="en-GB" dirty="0"/>
              <a:t>Speech</a:t>
            </a:r>
          </a:p>
          <a:p>
            <a:pPr lvl="1"/>
            <a:r>
              <a:rPr lang="en-GB" dirty="0"/>
              <a:t>Touch</a:t>
            </a:r>
          </a:p>
          <a:p>
            <a:pPr lvl="1"/>
            <a:r>
              <a:rPr lang="en-GB" dirty="0"/>
              <a:t>Gesture</a:t>
            </a:r>
          </a:p>
          <a:p>
            <a:pPr lvl="1"/>
            <a:r>
              <a:rPr lang="en-GB" dirty="0"/>
              <a:t>Virtual Reality (VR)</a:t>
            </a:r>
          </a:p>
          <a:p>
            <a:pPr lvl="1"/>
            <a:r>
              <a:rPr lang="en-GB" dirty="0"/>
              <a:t>Augmented Reality (AR)</a:t>
            </a:r>
          </a:p>
          <a:p>
            <a:pPr lvl="1"/>
            <a:r>
              <a:rPr lang="en-GB" dirty="0"/>
              <a:t>Biometrics</a:t>
            </a:r>
          </a:p>
          <a:p>
            <a:pPr lvl="1"/>
            <a:r>
              <a:rPr lang="en-GB" dirty="0"/>
              <a:t>Traditional (Keyboard and Mouse)</a:t>
            </a:r>
          </a:p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32058" y="224726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FA3791D-98B5-4EC8-B3BF-FD93EBBF0B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0842" r="3084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85586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Machine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Training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Interaction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Connection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Hardware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Interface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868493"/>
              </p:ext>
            </p:extLst>
          </p:nvPr>
        </p:nvGraphicFramePr>
        <p:xfrm>
          <a:off x="3342808" y="624840"/>
          <a:ext cx="8724274" cy="530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158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6432691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Machine learning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Systems that learn from data, identify patterns and make decisions with minimal human intervention.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Training data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An initial set of data used to help a program understand how to apply technologies and produce sophisticated results.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Interaction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Communication or direct involvement with someone or something.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760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Connection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A relationship in which a person or thing is linked or associated with something else.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95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Hardware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The physical parts of a computer, such as the case, central processing unit (CPU), monitor, mouse, keyboard etc..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616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Software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An application that uses a set of instructions that directs a computer's hardware to perform a task.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326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Interface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A device or program enabling a user to communicate with a computer.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232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Speech recognition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5964986" y="723842"/>
            <a:ext cx="6028616" cy="134904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It works by breaking down the audio of a speech recording into individual sounds, analysing each sound, using algorithms to find the most probable word fit in that language, and transcribing those sounds into text.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47938"/>
              </p:ext>
            </p:extLst>
          </p:nvPr>
        </p:nvGraphicFramePr>
        <p:xfrm>
          <a:off x="163544" y="5883847"/>
          <a:ext cx="554274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74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688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578419"/>
              </p:ext>
            </p:extLst>
          </p:nvPr>
        </p:nvGraphicFramePr>
        <p:xfrm>
          <a:off x="5987143" y="2115361"/>
          <a:ext cx="6032525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252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speech recognition 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are digital assistants able to understand most of the sounds we provide as an input?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current error rate?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689093" y="1990190"/>
            <a:ext cx="659567" cy="537575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348773"/>
              </p:ext>
            </p:extLst>
          </p:nvPr>
        </p:nvGraphicFramePr>
        <p:xfrm>
          <a:off x="5987143" y="3931672"/>
          <a:ext cx="6063468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3468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Computer splits the image (spectrogram) up into slices and compares it to a library of different sounds.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u="none" dirty="0">
                          <a:latin typeface="Tw Cen MT" panose="020B0602020104020603" pitchFamily="34" charset="0"/>
                        </a:rPr>
                        <a:t>Digital assistants use machine learning which is done by feeding them training data (i.e. different sounds), the more data they receive, the more intelligent and accurate they become.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u="none" dirty="0">
                          <a:latin typeface="Tw Cen MT" panose="020B0602020104020603" pitchFamily="34" charset="0"/>
                        </a:rPr>
                        <a:t>11%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2093" y="1750604"/>
            <a:ext cx="537575" cy="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DF9CA1E-DA02-441B-85B0-B427FE307E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532" y="735525"/>
            <a:ext cx="5523757" cy="36825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462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Gesture recognition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616971" y="723842"/>
            <a:ext cx="7376632" cy="102916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Gesture recognition is a type of perceptual computing user interface that allows computers to capture and interpret human gestures as commands. A motion sensor controller is an example of this. 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05546"/>
              </p:ext>
            </p:extLst>
          </p:nvPr>
        </p:nvGraphicFramePr>
        <p:xfrm>
          <a:off x="163544" y="5883847"/>
          <a:ext cx="4273545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354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88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997593"/>
              </p:ext>
            </p:extLst>
          </p:nvPr>
        </p:nvGraphicFramePr>
        <p:xfrm>
          <a:off x="4616971" y="1886598"/>
          <a:ext cx="7411486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Instead of typing, what is the primary source of input for devices that use gesture recognition?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sort of training data is being implemented into the software so that devices can understand the inputs from the user?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hardware is responsible for the processing of this data?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758877" y="1617810"/>
            <a:ext cx="537575" cy="403987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875846"/>
              </p:ext>
            </p:extLst>
          </p:nvPr>
        </p:nvGraphicFramePr>
        <p:xfrm>
          <a:off x="4616970" y="3931672"/>
          <a:ext cx="7411485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148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 motion sensor perceives and interprets movements as the primary source of data input.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u="none" dirty="0">
                          <a:latin typeface="Tw Cen MT" panose="020B0602020104020603" pitchFamily="34" charset="0"/>
                        </a:rPr>
                        <a:t>Specially designed software identifies meaningful gestures from a predetermined gesture library where each gesture is matched to a computer command.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u="none" dirty="0">
                          <a:latin typeface="Tw Cen MT" panose="020B0602020104020603" pitchFamily="34" charset="0"/>
                        </a:rPr>
                        <a:t>A camera feeds image data into a sensing device that is connected to a computer.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81" y="1617810"/>
            <a:ext cx="537575" cy="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7C41FB-1205-4A46-A36C-1B33DEE7B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543" y="723842"/>
            <a:ext cx="4287947" cy="384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8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1926</Words>
  <Application>Microsoft Office PowerPoint</Application>
  <PresentationFormat>Widescreen</PresentationFormat>
  <Paragraphs>237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2021-06-05T19:19:12Z</dcterms:modified>
</cp:coreProperties>
</file>