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6"/>
  </p:notesMasterIdLst>
  <p:handoutMasterIdLst>
    <p:handoutMasterId r:id="rId17"/>
  </p:handoutMasterIdLst>
  <p:sldIdLst>
    <p:sldId id="256" r:id="rId2"/>
    <p:sldId id="409" r:id="rId3"/>
    <p:sldId id="410" r:id="rId4"/>
    <p:sldId id="406" r:id="rId5"/>
    <p:sldId id="407" r:id="rId6"/>
    <p:sldId id="287" r:id="rId7"/>
    <p:sldId id="405" r:id="rId8"/>
    <p:sldId id="375" r:id="rId9"/>
    <p:sldId id="388" r:id="rId10"/>
    <p:sldId id="376" r:id="rId11"/>
    <p:sldId id="331" r:id="rId12"/>
    <p:sldId id="332" r:id="rId13"/>
    <p:sldId id="337" r:id="rId14"/>
    <p:sldId id="33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1584" autoAdjust="0"/>
  </p:normalViewPr>
  <p:slideViewPr>
    <p:cSldViewPr snapToGrid="0">
      <p:cViewPr varScale="1">
        <p:scale>
          <a:sx n="59" d="100"/>
          <a:sy n="59" d="100"/>
        </p:scale>
        <p:origin x="1176" y="72"/>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3/27/2021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3/27/2021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4</a:t>
            </a:fld>
            <a:endParaRPr lang="en-US" noProof="0"/>
          </a:p>
        </p:txBody>
      </p:sp>
    </p:spTree>
    <p:extLst>
      <p:ext uri="{BB962C8B-B14F-4D97-AF65-F5344CB8AC3E}">
        <p14:creationId xmlns:p14="http://schemas.microsoft.com/office/powerpoint/2010/main" val="2162799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5</a:t>
            </a:fld>
            <a:endParaRPr lang="en-US" noProof="0"/>
          </a:p>
        </p:txBody>
      </p:sp>
    </p:spTree>
    <p:extLst>
      <p:ext uri="{BB962C8B-B14F-4D97-AF65-F5344CB8AC3E}">
        <p14:creationId xmlns:p14="http://schemas.microsoft.com/office/powerpoint/2010/main" val="3919333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1702361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9</a:t>
            </a:fld>
            <a:endParaRPr lang="en-US" noProof="0"/>
          </a:p>
        </p:txBody>
      </p:sp>
    </p:spTree>
    <p:extLst>
      <p:ext uri="{BB962C8B-B14F-4D97-AF65-F5344CB8AC3E}">
        <p14:creationId xmlns:p14="http://schemas.microsoft.com/office/powerpoint/2010/main" val="1778752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quiz template for teachers to share with their students:</a:t>
            </a:r>
          </a:p>
          <a:p>
            <a:r>
              <a:rPr lang="en-GB" dirty="0"/>
              <a:t>https://forms.office.com/Pages/ShareFormPage.aspx?id=cdJyXzS9Y0yZF8UZZlqALiw7DWJu831Jg5qPZF4a9X9UNEM0QksyRjdTSVQ2TFVNR0s1UzNMQjVLTS4u&amp;sharetoken=bbFiQ9QFS72ugbgv25r2</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dirty="0"/>
          </a:p>
        </p:txBody>
      </p:sp>
    </p:spTree>
    <p:extLst>
      <p:ext uri="{BB962C8B-B14F-4D97-AF65-F5344CB8AC3E}">
        <p14:creationId xmlns:p14="http://schemas.microsoft.com/office/powerpoint/2010/main" val="1186020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a:p>
        </p:txBody>
      </p:sp>
    </p:spTree>
    <p:extLst>
      <p:ext uri="{BB962C8B-B14F-4D97-AF65-F5344CB8AC3E}">
        <p14:creationId xmlns:p14="http://schemas.microsoft.com/office/powerpoint/2010/main" val="2155668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a:p>
        </p:txBody>
      </p:sp>
    </p:spTree>
    <p:extLst>
      <p:ext uri="{BB962C8B-B14F-4D97-AF65-F5344CB8AC3E}">
        <p14:creationId xmlns:p14="http://schemas.microsoft.com/office/powerpoint/2010/main" val="2981444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Students attempt the question. </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a:p>
        </p:txBody>
      </p:sp>
    </p:spTree>
    <p:extLst>
      <p:ext uri="{BB962C8B-B14F-4D97-AF65-F5344CB8AC3E}">
        <p14:creationId xmlns:p14="http://schemas.microsoft.com/office/powerpoint/2010/main" val="174232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Partial model</a:t>
            </a:r>
            <a:r>
              <a:rPr lang="en-GB" baseline="0" dirty="0"/>
              <a:t> answer.</a:t>
            </a:r>
          </a:p>
          <a:p>
            <a:r>
              <a:rPr lang="en-GB" baseline="0" dirty="0"/>
              <a:t>This grid could be used as a mark scheme </a:t>
            </a:r>
            <a:r>
              <a:rPr lang="en-GB" baseline="0"/>
              <a:t>to assess </a:t>
            </a:r>
            <a:r>
              <a:rPr lang="en-GB" baseline="0" dirty="0"/>
              <a:t>their response.</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a:p>
        </p:txBody>
      </p:sp>
    </p:spTree>
    <p:extLst>
      <p:ext uri="{BB962C8B-B14F-4D97-AF65-F5344CB8AC3E}">
        <p14:creationId xmlns:p14="http://schemas.microsoft.com/office/powerpoint/2010/main" val="24550445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2.tmp"/><Relationship Id="rId5" Type="http://schemas.openxmlformats.org/officeDocument/2006/relationships/image" Target="../media/image11.tmp"/><Relationship Id="rId4" Type="http://schemas.openxmlformats.org/officeDocument/2006/relationships/image" Target="../media/image10.tmp"/></Relationships>
</file>

<file path=ppt/slides/_rels/slide12.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2.tmp"/><Relationship Id="rId5" Type="http://schemas.openxmlformats.org/officeDocument/2006/relationships/image" Target="../media/image11.tmp"/><Relationship Id="rId4" Type="http://schemas.openxmlformats.org/officeDocument/2006/relationships/image" Target="../media/image10.tmp"/></Relationships>
</file>

<file path=ppt/slides/_rels/slide13.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H-jxTzFrnpg"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7.jp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DT6: Optical storage</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7" name="Picture Placeholder 6">
            <a:extLst>
              <a:ext uri="{FF2B5EF4-FFF2-40B4-BE49-F238E27FC236}">
                <a16:creationId xmlns:a16="http://schemas.microsoft.com/office/drawing/2014/main" id="{9F1A2801-32A5-41FD-B871-CEA134384574}"/>
              </a:ext>
            </a:extLst>
          </p:cNvPr>
          <p:cNvPicPr>
            <a:picLocks noGrp="1" noChangeAspect="1"/>
          </p:cNvPicPr>
          <p:nvPr>
            <p:ph type="pic" sz="quarter" idx="10"/>
          </p:nvPr>
        </p:nvPicPr>
        <p:blipFill>
          <a:blip r:embed="rId2"/>
          <a:srcRect l="10864" r="10864"/>
          <a:stretch>
            <a:fillRect/>
          </a:stretch>
        </p:blipFill>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53637"/>
            <a:ext cx="12034837" cy="1138773"/>
          </a:xfrm>
          <a:prstGeom prst="rect">
            <a:avLst/>
          </a:prstGeom>
          <a:noFill/>
        </p:spPr>
        <p:txBody>
          <a:bodyPr wrap="square" rtlCol="0">
            <a:spAutoFit/>
          </a:bodyPr>
          <a:lstStyle/>
          <a:p>
            <a:r>
              <a:rPr lang="en-GB" sz="2400" b="1" u="sng" dirty="0">
                <a:latin typeface="+mj-lt"/>
              </a:rPr>
              <a:t>Self-checker tool</a:t>
            </a:r>
          </a:p>
          <a:p>
            <a:r>
              <a:rPr lang="en-GB" dirty="0">
                <a:latin typeface="+mj-lt"/>
              </a:rPr>
              <a:t> </a:t>
            </a:r>
          </a:p>
          <a:p>
            <a:endParaRPr lang="en-GB" sz="2400" b="1" u="sng" dirty="0">
              <a:latin typeface="+mj-lt"/>
            </a:endParaRPr>
          </a:p>
        </p:txBody>
      </p:sp>
      <p:sp>
        <p:nvSpPr>
          <p:cNvPr id="17" name="TextBox 16">
            <a:extLst>
              <a:ext uri="{FF2B5EF4-FFF2-40B4-BE49-F238E27FC236}">
                <a16:creationId xmlns:a16="http://schemas.microsoft.com/office/drawing/2014/main" id="{0E99D91F-DACF-47AB-9D51-979816D6725A}"/>
              </a:ext>
            </a:extLst>
          </p:cNvPr>
          <p:cNvSpPr txBox="1"/>
          <p:nvPr/>
        </p:nvSpPr>
        <p:spPr>
          <a:xfrm>
            <a:off x="269817" y="698367"/>
            <a:ext cx="8004753" cy="2862322"/>
          </a:xfrm>
          <a:prstGeom prst="rect">
            <a:avLst/>
          </a:prstGeom>
          <a:noFill/>
          <a:ln>
            <a:solidFill>
              <a:schemeClr val="tx1"/>
            </a:solidFill>
          </a:ln>
        </p:spPr>
        <p:txBody>
          <a:bodyPr wrap="square" rtlCol="0">
            <a:spAutoFit/>
          </a:bodyPr>
          <a:lstStyle/>
          <a:p>
            <a:r>
              <a:rPr lang="en-GB" sz="2000" dirty="0">
                <a:latin typeface="+mj-lt"/>
              </a:rPr>
              <a:t>How confident are you that know what is meant by the following terms:</a:t>
            </a:r>
          </a:p>
          <a:p>
            <a:pPr marL="342900" indent="-342900">
              <a:buFont typeface="Arial" panose="020B0604020202020204" pitchFamily="34" charset="0"/>
              <a:buChar char="•"/>
            </a:pPr>
            <a:r>
              <a:rPr lang="en-GB" sz="2000" dirty="0">
                <a:latin typeface="+mj-lt"/>
              </a:rPr>
              <a:t>Optical storage</a:t>
            </a:r>
          </a:p>
          <a:p>
            <a:pPr marL="342900" indent="-342900">
              <a:buFont typeface="Arial" panose="020B0604020202020204" pitchFamily="34" charset="0"/>
              <a:buChar char="•"/>
            </a:pPr>
            <a:r>
              <a:rPr lang="en-GB" sz="2000" dirty="0">
                <a:latin typeface="+mj-lt"/>
              </a:rPr>
              <a:t>Storage characteristics:</a:t>
            </a:r>
          </a:p>
          <a:p>
            <a:pPr marL="800100" lvl="1" indent="-342900">
              <a:buFont typeface="Arial" panose="020B0604020202020204" pitchFamily="34" charset="0"/>
              <a:buChar char="•"/>
            </a:pPr>
            <a:r>
              <a:rPr lang="en-GB" sz="2000" dirty="0">
                <a:latin typeface="+mj-lt"/>
              </a:rPr>
              <a:t>Cost</a:t>
            </a:r>
          </a:p>
          <a:p>
            <a:pPr marL="800100" lvl="1" indent="-342900">
              <a:buFont typeface="Arial" panose="020B0604020202020204" pitchFamily="34" charset="0"/>
              <a:buChar char="•"/>
            </a:pPr>
            <a:r>
              <a:rPr lang="en-GB" sz="2000" dirty="0">
                <a:latin typeface="+mj-lt"/>
              </a:rPr>
              <a:t>Durability</a:t>
            </a:r>
          </a:p>
          <a:p>
            <a:pPr marL="800100" lvl="1" indent="-342900">
              <a:buFont typeface="Arial" panose="020B0604020202020204" pitchFamily="34" charset="0"/>
              <a:buChar char="•"/>
            </a:pPr>
            <a:r>
              <a:rPr lang="en-GB" sz="2000" dirty="0">
                <a:latin typeface="+mj-lt"/>
              </a:rPr>
              <a:t>Portability</a:t>
            </a:r>
          </a:p>
          <a:p>
            <a:pPr marL="800100" lvl="1" indent="-342900">
              <a:buFont typeface="Arial" panose="020B0604020202020204" pitchFamily="34" charset="0"/>
              <a:buChar char="•"/>
            </a:pPr>
            <a:r>
              <a:rPr lang="en-GB" sz="2000" dirty="0">
                <a:latin typeface="+mj-lt"/>
              </a:rPr>
              <a:t>Reliability</a:t>
            </a:r>
          </a:p>
          <a:p>
            <a:pPr marL="800100" lvl="1" indent="-342900">
              <a:buFont typeface="Arial" panose="020B0604020202020204" pitchFamily="34" charset="0"/>
              <a:buChar char="•"/>
            </a:pPr>
            <a:r>
              <a:rPr lang="en-GB" sz="2000" dirty="0">
                <a:latin typeface="+mj-lt"/>
              </a:rPr>
              <a:t>Speed</a:t>
            </a:r>
          </a:p>
          <a:p>
            <a:pPr marL="800100" lvl="1" indent="-342900">
              <a:buFont typeface="Arial" panose="020B0604020202020204" pitchFamily="34" charset="0"/>
              <a:buChar char="•"/>
            </a:pPr>
            <a:r>
              <a:rPr lang="en-GB" sz="2000" dirty="0">
                <a:latin typeface="+mj-lt"/>
              </a:rPr>
              <a:t>Capacity</a:t>
            </a:r>
          </a:p>
        </p:txBody>
      </p:sp>
      <p:pic>
        <p:nvPicPr>
          <p:cNvPr id="2050" name="Picture 2" descr="Traffic light - Wikipedia">
            <a:extLst>
              <a:ext uri="{FF2B5EF4-FFF2-40B4-BE49-F238E27FC236}">
                <a16:creationId xmlns:a16="http://schemas.microsoft.com/office/drawing/2014/main" id="{2CF71E16-28E5-4112-BF99-9BA4302B45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433" r="20810"/>
          <a:stretch/>
        </p:blipFill>
        <p:spPr bwMode="auto">
          <a:xfrm>
            <a:off x="8664314" y="434715"/>
            <a:ext cx="3117955" cy="530651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 name="Table 12">
            <a:extLst>
              <a:ext uri="{FF2B5EF4-FFF2-40B4-BE49-F238E27FC236}">
                <a16:creationId xmlns:a16="http://schemas.microsoft.com/office/drawing/2014/main" id="{C3F5A226-D20E-4B70-83A2-05E79609BF06}"/>
              </a:ext>
            </a:extLst>
          </p:cNvPr>
          <p:cNvGraphicFramePr>
            <a:graphicFrameLocks noGrp="1"/>
          </p:cNvGraphicFramePr>
          <p:nvPr>
            <p:extLst/>
          </p:nvPr>
        </p:nvGraphicFramePr>
        <p:xfrm>
          <a:off x="275951" y="4332493"/>
          <a:ext cx="7998619" cy="1097280"/>
        </p:xfrm>
        <a:graphic>
          <a:graphicData uri="http://schemas.openxmlformats.org/drawingml/2006/table">
            <a:tbl>
              <a:tblPr firstRow="1" bandRow="1">
                <a:tableStyleId>{5C22544A-7EE6-4342-B048-85BDC9FD1C3A}</a:tableStyleId>
              </a:tblPr>
              <a:tblGrid>
                <a:gridCol w="7998619">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0" indent="0" algn="l">
                        <a:buFont typeface="+mj-lt"/>
                        <a:buNone/>
                      </a:pPr>
                      <a:r>
                        <a:rPr lang="en-GB" sz="2000" b="0" dirty="0">
                          <a:latin typeface="Tw Cen MT" panose="020B0602020104020603" pitchFamily="34" charset="0"/>
                        </a:rPr>
                        <a:t>Complete the multiple-choice quiz provided by your teacher to check understanding.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4" name="Picture 4" descr="Question Mark PNG | PNG All">
            <a:extLst>
              <a:ext uri="{FF2B5EF4-FFF2-40B4-BE49-F238E27FC236}">
                <a16:creationId xmlns:a16="http://schemas.microsoft.com/office/drawing/2014/main" id="{0551B630-659F-4D40-8149-D46100937C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07007" y="4048348"/>
            <a:ext cx="667563" cy="667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3596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830997"/>
          </a:xfrm>
          <a:prstGeom prst="rect">
            <a:avLst/>
          </a:prstGeom>
          <a:noFill/>
        </p:spPr>
        <p:txBody>
          <a:bodyPr wrap="square" rtlCol="0">
            <a:spAutoFit/>
          </a:bodyPr>
          <a:lstStyle/>
          <a:p>
            <a:r>
              <a:rPr lang="en-GB" sz="2400" b="1" u="sng" dirty="0">
                <a:latin typeface="+mj-lt"/>
              </a:rPr>
              <a:t>Focus: Reliability</a:t>
            </a:r>
          </a:p>
          <a:p>
            <a:endParaRPr lang="en-GB" sz="2400" b="1" u="sng" dirty="0">
              <a:latin typeface="+mj-lt"/>
            </a:endParaRPr>
          </a:p>
        </p:txBody>
      </p:sp>
      <p:pic>
        <p:nvPicPr>
          <p:cNvPr id="7" name="Picture 6" descr="Screen Clipping"/>
          <p:cNvPicPr>
            <a:picLocks noChangeAspect="1"/>
          </p:cNvPicPr>
          <p:nvPr/>
        </p:nvPicPr>
        <p:blipFill rotWithShape="1">
          <a:blip r:embed="rId3">
            <a:extLst>
              <a:ext uri="{28A0092B-C50C-407E-A947-70E740481C1C}">
                <a14:useLocalDpi xmlns:a14="http://schemas.microsoft.com/office/drawing/2010/main" val="0"/>
              </a:ext>
            </a:extLst>
          </a:blip>
          <a:srcRect r="29487"/>
          <a:stretch/>
        </p:blipFill>
        <p:spPr>
          <a:xfrm>
            <a:off x="263167" y="959584"/>
            <a:ext cx="5164239" cy="1164183"/>
          </a:xfrm>
          <a:prstGeom prst="rect">
            <a:avLst/>
          </a:prstGeom>
        </p:spPr>
      </p:pic>
      <p:pic>
        <p:nvPicPr>
          <p:cNvPr id="8" name="Picture 7" descr="Screen Clipping"/>
          <p:cNvPicPr>
            <a:picLocks noChangeAspect="1"/>
          </p:cNvPicPr>
          <p:nvPr/>
        </p:nvPicPr>
        <p:blipFill rotWithShape="1">
          <a:blip r:embed="rId4">
            <a:extLst>
              <a:ext uri="{28A0092B-C50C-407E-A947-70E740481C1C}">
                <a14:useLocalDpi xmlns:a14="http://schemas.microsoft.com/office/drawing/2010/main" val="0"/>
              </a:ext>
            </a:extLst>
          </a:blip>
          <a:srcRect r="31216"/>
          <a:stretch/>
        </p:blipFill>
        <p:spPr>
          <a:xfrm>
            <a:off x="263166" y="2337554"/>
            <a:ext cx="4943015" cy="1025078"/>
          </a:xfrm>
          <a:prstGeom prst="rect">
            <a:avLst/>
          </a:prstGeom>
        </p:spPr>
      </p:pic>
      <p:pic>
        <p:nvPicPr>
          <p:cNvPr id="10" name="Picture 9" descr="Screen Clipping"/>
          <p:cNvPicPr>
            <a:picLocks noChangeAspect="1"/>
          </p:cNvPicPr>
          <p:nvPr/>
        </p:nvPicPr>
        <p:blipFill rotWithShape="1">
          <a:blip r:embed="rId5">
            <a:extLst>
              <a:ext uri="{28A0092B-C50C-407E-A947-70E740481C1C}">
                <a14:useLocalDpi xmlns:a14="http://schemas.microsoft.com/office/drawing/2010/main" val="0"/>
              </a:ext>
            </a:extLst>
          </a:blip>
          <a:srcRect l="1192"/>
          <a:stretch/>
        </p:blipFill>
        <p:spPr>
          <a:xfrm>
            <a:off x="263166" y="3576419"/>
            <a:ext cx="5082919" cy="990738"/>
          </a:xfrm>
          <a:prstGeom prst="rect">
            <a:avLst/>
          </a:prstGeom>
        </p:spPr>
      </p:pic>
      <p:pic>
        <p:nvPicPr>
          <p:cNvPr id="12" name="Picture 11"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9499" y="4815284"/>
            <a:ext cx="5096586" cy="838317"/>
          </a:xfrm>
          <a:prstGeom prst="rect">
            <a:avLst/>
          </a:prstGeom>
        </p:spPr>
      </p:pic>
      <p:sp>
        <p:nvSpPr>
          <p:cNvPr id="16" name="Rectangle 15"/>
          <p:cNvSpPr/>
          <p:nvPr/>
        </p:nvSpPr>
        <p:spPr>
          <a:xfrm>
            <a:off x="6107653" y="1005943"/>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Scenario</a:t>
            </a:r>
          </a:p>
          <a:p>
            <a:pPr algn="ctr"/>
            <a:r>
              <a:rPr lang="en-GB" dirty="0">
                <a:solidFill>
                  <a:schemeClr val="tx1"/>
                </a:solidFill>
                <a:latin typeface="+mj-lt"/>
              </a:rPr>
              <a:t>On the left are four second-hand cars for sale. </a:t>
            </a:r>
          </a:p>
          <a:p>
            <a:pPr algn="ctr"/>
            <a:r>
              <a:rPr lang="en-GB" dirty="0">
                <a:solidFill>
                  <a:schemeClr val="tx1"/>
                </a:solidFill>
                <a:latin typeface="+mj-lt"/>
              </a:rPr>
              <a:t>Complete the table below to identify their ranking by mileage. </a:t>
            </a:r>
          </a:p>
          <a:p>
            <a:pPr algn="ctr"/>
            <a:r>
              <a:rPr lang="en-GB" dirty="0">
                <a:solidFill>
                  <a:schemeClr val="tx1"/>
                </a:solidFill>
                <a:latin typeface="+mj-lt"/>
              </a:rPr>
              <a:t>1 = Lowest mileage to 4 = Highest mileage</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17" name="Table 16"/>
          <p:cNvGraphicFramePr>
            <a:graphicFrameLocks noGrp="1"/>
          </p:cNvGraphicFramePr>
          <p:nvPr>
            <p:extLst/>
          </p:nvPr>
        </p:nvGraphicFramePr>
        <p:xfrm>
          <a:off x="6107654" y="2745800"/>
          <a:ext cx="5757862" cy="1854200"/>
        </p:xfrm>
        <a:graphic>
          <a:graphicData uri="http://schemas.openxmlformats.org/drawingml/2006/table">
            <a:tbl>
              <a:tblPr firstRow="1" bandRow="1">
                <a:tableStyleId>{5940675A-B579-460E-94D1-54222C63F5DA}</a:tableStyleId>
              </a:tblPr>
              <a:tblGrid>
                <a:gridCol w="750346">
                  <a:extLst>
                    <a:ext uri="{9D8B030D-6E8A-4147-A177-3AD203B41FA5}">
                      <a16:colId xmlns:a16="http://schemas.microsoft.com/office/drawing/2014/main" val="1053342152"/>
                    </a:ext>
                  </a:extLst>
                </a:gridCol>
                <a:gridCol w="3392129">
                  <a:extLst>
                    <a:ext uri="{9D8B030D-6E8A-4147-A177-3AD203B41FA5}">
                      <a16:colId xmlns:a16="http://schemas.microsoft.com/office/drawing/2014/main" val="946066595"/>
                    </a:ext>
                  </a:extLst>
                </a:gridCol>
                <a:gridCol w="1615387">
                  <a:extLst>
                    <a:ext uri="{9D8B030D-6E8A-4147-A177-3AD203B41FA5}">
                      <a16:colId xmlns:a16="http://schemas.microsoft.com/office/drawing/2014/main" val="1626897613"/>
                    </a:ext>
                  </a:extLst>
                </a:gridCol>
              </a:tblGrid>
              <a:tr h="370840">
                <a:tc>
                  <a:txBody>
                    <a:bodyPr/>
                    <a:lstStyle/>
                    <a:p>
                      <a:r>
                        <a:rPr lang="en-GB" b="1" dirty="0">
                          <a:latin typeface="+mj-lt"/>
                        </a:rPr>
                        <a:t>Rank</a:t>
                      </a:r>
                    </a:p>
                  </a:txBody>
                  <a:tcPr>
                    <a:solidFill>
                      <a:schemeClr val="tx2">
                        <a:lumMod val="20000"/>
                        <a:lumOff val="80000"/>
                      </a:schemeClr>
                    </a:solidFill>
                  </a:tcPr>
                </a:tc>
                <a:tc>
                  <a:txBody>
                    <a:bodyPr/>
                    <a:lstStyle/>
                    <a:p>
                      <a:r>
                        <a:rPr lang="en-GB" b="1" dirty="0">
                          <a:latin typeface="+mj-lt"/>
                        </a:rPr>
                        <a:t>Make/Model</a:t>
                      </a:r>
                    </a:p>
                  </a:txBody>
                  <a:tcPr>
                    <a:solidFill>
                      <a:schemeClr val="tx2">
                        <a:lumMod val="20000"/>
                        <a:lumOff val="80000"/>
                      </a:schemeClr>
                    </a:solidFill>
                  </a:tcPr>
                </a:tc>
                <a:tc>
                  <a:txBody>
                    <a:bodyPr/>
                    <a:lstStyle/>
                    <a:p>
                      <a:r>
                        <a:rPr lang="en-GB" b="1" dirty="0">
                          <a:latin typeface="+mj-lt"/>
                        </a:rPr>
                        <a:t>Mileage</a:t>
                      </a:r>
                    </a:p>
                  </a:txBody>
                  <a:tcPr>
                    <a:solidFill>
                      <a:schemeClr val="tx2">
                        <a:lumMod val="20000"/>
                        <a:lumOff val="80000"/>
                      </a:schemeClr>
                    </a:solidFill>
                  </a:tcPr>
                </a:tc>
                <a:extLst>
                  <a:ext uri="{0D108BD9-81ED-4DB2-BD59-A6C34878D82A}">
                    <a16:rowId xmlns:a16="http://schemas.microsoft.com/office/drawing/2014/main" val="1861116170"/>
                  </a:ext>
                </a:extLst>
              </a:tr>
              <a:tr h="370840">
                <a:tc>
                  <a:txBody>
                    <a:bodyPr/>
                    <a:lstStyle/>
                    <a:p>
                      <a:r>
                        <a:rPr lang="en-GB" dirty="0">
                          <a:latin typeface="+mj-lt"/>
                        </a:rPr>
                        <a:t>1</a:t>
                      </a:r>
                    </a:p>
                  </a:txBody>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1221225714"/>
                  </a:ext>
                </a:extLst>
              </a:tr>
              <a:tr h="370840">
                <a:tc>
                  <a:txBody>
                    <a:bodyPr/>
                    <a:lstStyle/>
                    <a:p>
                      <a:r>
                        <a:rPr lang="en-GB" dirty="0">
                          <a:latin typeface="+mj-lt"/>
                        </a:rPr>
                        <a:t>2</a:t>
                      </a:r>
                    </a:p>
                  </a:txBody>
                  <a:tcPr/>
                </a:tc>
                <a:tc>
                  <a:txBody>
                    <a:bodyPr/>
                    <a:lstStyle/>
                    <a:p>
                      <a:endParaRPr lang="en-GB" dirty="0">
                        <a:latin typeface="+mj-lt"/>
                      </a:endParaRPr>
                    </a:p>
                  </a:txBody>
                  <a:tcPr/>
                </a:tc>
                <a:tc>
                  <a:txBody>
                    <a:bodyPr/>
                    <a:lstStyle/>
                    <a:p>
                      <a:endParaRPr lang="en-GB">
                        <a:latin typeface="+mj-lt"/>
                      </a:endParaRPr>
                    </a:p>
                  </a:txBody>
                  <a:tcPr/>
                </a:tc>
                <a:extLst>
                  <a:ext uri="{0D108BD9-81ED-4DB2-BD59-A6C34878D82A}">
                    <a16:rowId xmlns:a16="http://schemas.microsoft.com/office/drawing/2014/main" val="310692156"/>
                  </a:ext>
                </a:extLst>
              </a:tr>
              <a:tr h="370840">
                <a:tc>
                  <a:txBody>
                    <a:bodyPr/>
                    <a:lstStyle/>
                    <a:p>
                      <a:r>
                        <a:rPr lang="en-GB" dirty="0">
                          <a:latin typeface="+mj-lt"/>
                        </a:rPr>
                        <a:t>3</a:t>
                      </a:r>
                    </a:p>
                  </a:txBody>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675292781"/>
                  </a:ext>
                </a:extLst>
              </a:tr>
              <a:tr h="370840">
                <a:tc>
                  <a:txBody>
                    <a:bodyPr/>
                    <a:lstStyle/>
                    <a:p>
                      <a:r>
                        <a:rPr lang="en-GB" dirty="0">
                          <a:latin typeface="+mj-lt"/>
                        </a:rPr>
                        <a:t>4</a:t>
                      </a:r>
                    </a:p>
                  </a:txBody>
                  <a:tcPr/>
                </a:tc>
                <a:tc>
                  <a:txBody>
                    <a:bodyPr/>
                    <a:lstStyle/>
                    <a:p>
                      <a:endParaRPr lang="en-GB">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2572315776"/>
                  </a:ext>
                </a:extLst>
              </a:tr>
            </a:tbl>
          </a:graphicData>
        </a:graphic>
      </p:graphicFrame>
    </p:spTree>
    <p:extLst>
      <p:ext uri="{BB962C8B-B14F-4D97-AF65-F5344CB8AC3E}">
        <p14:creationId xmlns:p14="http://schemas.microsoft.com/office/powerpoint/2010/main" val="3984448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830997"/>
          </a:xfrm>
          <a:prstGeom prst="rect">
            <a:avLst/>
          </a:prstGeom>
          <a:noFill/>
        </p:spPr>
        <p:txBody>
          <a:bodyPr wrap="square" rtlCol="0">
            <a:spAutoFit/>
          </a:bodyPr>
          <a:lstStyle/>
          <a:p>
            <a:r>
              <a:rPr lang="en-GB" sz="2400" b="1" u="sng" dirty="0">
                <a:latin typeface="+mj-lt"/>
              </a:rPr>
              <a:t>Focus: Reliability</a:t>
            </a:r>
          </a:p>
          <a:p>
            <a:endParaRPr lang="en-GB" sz="2400" b="1" u="sng" dirty="0">
              <a:latin typeface="+mj-lt"/>
            </a:endParaRPr>
          </a:p>
        </p:txBody>
      </p:sp>
      <p:pic>
        <p:nvPicPr>
          <p:cNvPr id="7" name="Picture 6" descr="Screen Clipping"/>
          <p:cNvPicPr>
            <a:picLocks noChangeAspect="1"/>
          </p:cNvPicPr>
          <p:nvPr/>
        </p:nvPicPr>
        <p:blipFill rotWithShape="1">
          <a:blip r:embed="rId3">
            <a:extLst>
              <a:ext uri="{28A0092B-C50C-407E-A947-70E740481C1C}">
                <a14:useLocalDpi xmlns:a14="http://schemas.microsoft.com/office/drawing/2010/main" val="0"/>
              </a:ext>
            </a:extLst>
          </a:blip>
          <a:srcRect r="29487"/>
          <a:stretch/>
        </p:blipFill>
        <p:spPr>
          <a:xfrm>
            <a:off x="263167" y="959584"/>
            <a:ext cx="5164239" cy="1164183"/>
          </a:xfrm>
          <a:prstGeom prst="rect">
            <a:avLst/>
          </a:prstGeom>
        </p:spPr>
      </p:pic>
      <p:pic>
        <p:nvPicPr>
          <p:cNvPr id="8" name="Picture 7" descr="Screen Clipping"/>
          <p:cNvPicPr>
            <a:picLocks noChangeAspect="1"/>
          </p:cNvPicPr>
          <p:nvPr/>
        </p:nvPicPr>
        <p:blipFill rotWithShape="1">
          <a:blip r:embed="rId4">
            <a:extLst>
              <a:ext uri="{28A0092B-C50C-407E-A947-70E740481C1C}">
                <a14:useLocalDpi xmlns:a14="http://schemas.microsoft.com/office/drawing/2010/main" val="0"/>
              </a:ext>
            </a:extLst>
          </a:blip>
          <a:srcRect r="31216"/>
          <a:stretch/>
        </p:blipFill>
        <p:spPr>
          <a:xfrm>
            <a:off x="263166" y="2337554"/>
            <a:ext cx="4943015" cy="1025078"/>
          </a:xfrm>
          <a:prstGeom prst="rect">
            <a:avLst/>
          </a:prstGeom>
        </p:spPr>
      </p:pic>
      <p:pic>
        <p:nvPicPr>
          <p:cNvPr id="10" name="Picture 9" descr="Screen Clipping"/>
          <p:cNvPicPr>
            <a:picLocks noChangeAspect="1"/>
          </p:cNvPicPr>
          <p:nvPr/>
        </p:nvPicPr>
        <p:blipFill rotWithShape="1">
          <a:blip r:embed="rId5">
            <a:extLst>
              <a:ext uri="{28A0092B-C50C-407E-A947-70E740481C1C}">
                <a14:useLocalDpi xmlns:a14="http://schemas.microsoft.com/office/drawing/2010/main" val="0"/>
              </a:ext>
            </a:extLst>
          </a:blip>
          <a:srcRect l="1192"/>
          <a:stretch/>
        </p:blipFill>
        <p:spPr>
          <a:xfrm>
            <a:off x="263166" y="3576419"/>
            <a:ext cx="5082919" cy="990738"/>
          </a:xfrm>
          <a:prstGeom prst="rect">
            <a:avLst/>
          </a:prstGeom>
        </p:spPr>
      </p:pic>
      <p:pic>
        <p:nvPicPr>
          <p:cNvPr id="12" name="Picture 11"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9499" y="4815284"/>
            <a:ext cx="5096586" cy="838317"/>
          </a:xfrm>
          <a:prstGeom prst="rect">
            <a:avLst/>
          </a:prstGeom>
        </p:spPr>
      </p:pic>
      <p:sp>
        <p:nvSpPr>
          <p:cNvPr id="16" name="Rectangle 15"/>
          <p:cNvSpPr/>
          <p:nvPr/>
        </p:nvSpPr>
        <p:spPr>
          <a:xfrm>
            <a:off x="6107653" y="1005943"/>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Scenario</a:t>
            </a:r>
          </a:p>
          <a:p>
            <a:pPr algn="ctr"/>
            <a:r>
              <a:rPr lang="en-GB" dirty="0">
                <a:solidFill>
                  <a:schemeClr val="tx1"/>
                </a:solidFill>
                <a:latin typeface="+mj-lt"/>
              </a:rPr>
              <a:t>On the left are four second-hand cars for sale. </a:t>
            </a:r>
          </a:p>
          <a:p>
            <a:pPr algn="ctr"/>
            <a:r>
              <a:rPr lang="en-GB" dirty="0">
                <a:solidFill>
                  <a:schemeClr val="tx1"/>
                </a:solidFill>
                <a:latin typeface="+mj-lt"/>
              </a:rPr>
              <a:t>Complete the table below to identify their ranking by mileage. </a:t>
            </a:r>
          </a:p>
          <a:p>
            <a:pPr algn="ctr"/>
            <a:r>
              <a:rPr lang="en-GB" dirty="0">
                <a:solidFill>
                  <a:schemeClr val="tx1"/>
                </a:solidFill>
                <a:latin typeface="+mj-lt"/>
              </a:rPr>
              <a:t>1 = Lowest mileage to 4 = Highest mileage</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17" name="Table 16"/>
          <p:cNvGraphicFramePr>
            <a:graphicFrameLocks noGrp="1"/>
          </p:cNvGraphicFramePr>
          <p:nvPr>
            <p:extLst/>
          </p:nvPr>
        </p:nvGraphicFramePr>
        <p:xfrm>
          <a:off x="6107654" y="2745800"/>
          <a:ext cx="5757862" cy="1854200"/>
        </p:xfrm>
        <a:graphic>
          <a:graphicData uri="http://schemas.openxmlformats.org/drawingml/2006/table">
            <a:tbl>
              <a:tblPr firstRow="1" bandRow="1">
                <a:tableStyleId>{5940675A-B579-460E-94D1-54222C63F5DA}</a:tableStyleId>
              </a:tblPr>
              <a:tblGrid>
                <a:gridCol w="750346">
                  <a:extLst>
                    <a:ext uri="{9D8B030D-6E8A-4147-A177-3AD203B41FA5}">
                      <a16:colId xmlns:a16="http://schemas.microsoft.com/office/drawing/2014/main" val="1053342152"/>
                    </a:ext>
                  </a:extLst>
                </a:gridCol>
                <a:gridCol w="3392129">
                  <a:extLst>
                    <a:ext uri="{9D8B030D-6E8A-4147-A177-3AD203B41FA5}">
                      <a16:colId xmlns:a16="http://schemas.microsoft.com/office/drawing/2014/main" val="946066595"/>
                    </a:ext>
                  </a:extLst>
                </a:gridCol>
                <a:gridCol w="1615387">
                  <a:extLst>
                    <a:ext uri="{9D8B030D-6E8A-4147-A177-3AD203B41FA5}">
                      <a16:colId xmlns:a16="http://schemas.microsoft.com/office/drawing/2014/main" val="1626897613"/>
                    </a:ext>
                  </a:extLst>
                </a:gridCol>
              </a:tblGrid>
              <a:tr h="370840">
                <a:tc>
                  <a:txBody>
                    <a:bodyPr/>
                    <a:lstStyle/>
                    <a:p>
                      <a:r>
                        <a:rPr lang="en-GB" b="1" dirty="0">
                          <a:latin typeface="+mj-lt"/>
                        </a:rPr>
                        <a:t>Rank</a:t>
                      </a:r>
                    </a:p>
                  </a:txBody>
                  <a:tcPr>
                    <a:solidFill>
                      <a:schemeClr val="tx2">
                        <a:lumMod val="20000"/>
                        <a:lumOff val="80000"/>
                      </a:schemeClr>
                    </a:solidFill>
                  </a:tcPr>
                </a:tc>
                <a:tc>
                  <a:txBody>
                    <a:bodyPr/>
                    <a:lstStyle/>
                    <a:p>
                      <a:r>
                        <a:rPr lang="en-GB" b="1" dirty="0">
                          <a:latin typeface="+mj-lt"/>
                        </a:rPr>
                        <a:t>Make/Model</a:t>
                      </a:r>
                    </a:p>
                  </a:txBody>
                  <a:tcPr>
                    <a:solidFill>
                      <a:schemeClr val="tx2">
                        <a:lumMod val="20000"/>
                        <a:lumOff val="80000"/>
                      </a:schemeClr>
                    </a:solidFill>
                  </a:tcPr>
                </a:tc>
                <a:tc>
                  <a:txBody>
                    <a:bodyPr/>
                    <a:lstStyle/>
                    <a:p>
                      <a:r>
                        <a:rPr lang="en-GB" b="1" dirty="0">
                          <a:latin typeface="+mj-lt"/>
                        </a:rPr>
                        <a:t>Mileage</a:t>
                      </a:r>
                    </a:p>
                  </a:txBody>
                  <a:tcPr>
                    <a:solidFill>
                      <a:schemeClr val="tx2">
                        <a:lumMod val="20000"/>
                        <a:lumOff val="80000"/>
                      </a:schemeClr>
                    </a:solidFill>
                  </a:tcPr>
                </a:tc>
                <a:extLst>
                  <a:ext uri="{0D108BD9-81ED-4DB2-BD59-A6C34878D82A}">
                    <a16:rowId xmlns:a16="http://schemas.microsoft.com/office/drawing/2014/main" val="1861116170"/>
                  </a:ext>
                </a:extLst>
              </a:tr>
              <a:tr h="370840">
                <a:tc>
                  <a:txBody>
                    <a:bodyPr/>
                    <a:lstStyle/>
                    <a:p>
                      <a:r>
                        <a:rPr lang="en-GB" dirty="0">
                          <a:latin typeface="+mj-lt"/>
                        </a:rPr>
                        <a:t>1</a:t>
                      </a:r>
                    </a:p>
                  </a:txBody>
                  <a:tcPr/>
                </a:tc>
                <a:tc>
                  <a:txBody>
                    <a:bodyPr/>
                    <a:lstStyle/>
                    <a:p>
                      <a:r>
                        <a:rPr lang="en-GB" dirty="0">
                          <a:latin typeface="+mj-lt"/>
                        </a:rPr>
                        <a:t>Peugeot 108 5dr</a:t>
                      </a:r>
                    </a:p>
                  </a:txBody>
                  <a:tcPr/>
                </a:tc>
                <a:tc>
                  <a:txBody>
                    <a:bodyPr/>
                    <a:lstStyle/>
                    <a:p>
                      <a:r>
                        <a:rPr lang="en-GB" dirty="0">
                          <a:latin typeface="+mj-lt"/>
                        </a:rPr>
                        <a:t>3,604 miles</a:t>
                      </a:r>
                    </a:p>
                  </a:txBody>
                  <a:tcPr/>
                </a:tc>
                <a:extLst>
                  <a:ext uri="{0D108BD9-81ED-4DB2-BD59-A6C34878D82A}">
                    <a16:rowId xmlns:a16="http://schemas.microsoft.com/office/drawing/2014/main" val="1221225714"/>
                  </a:ext>
                </a:extLst>
              </a:tr>
              <a:tr h="370840">
                <a:tc>
                  <a:txBody>
                    <a:bodyPr/>
                    <a:lstStyle/>
                    <a:p>
                      <a:r>
                        <a:rPr lang="en-GB" dirty="0">
                          <a:latin typeface="+mj-lt"/>
                        </a:rPr>
                        <a:t>2</a:t>
                      </a:r>
                    </a:p>
                  </a:txBody>
                  <a:tcPr/>
                </a:tc>
                <a:tc>
                  <a:txBody>
                    <a:bodyPr/>
                    <a:lstStyle/>
                    <a:p>
                      <a:r>
                        <a:rPr lang="en-GB" dirty="0">
                          <a:latin typeface="+mj-lt"/>
                        </a:rPr>
                        <a:t>Peugeot 108 3dr</a:t>
                      </a:r>
                    </a:p>
                  </a:txBody>
                  <a:tcPr/>
                </a:tc>
                <a:tc>
                  <a:txBody>
                    <a:bodyPr/>
                    <a:lstStyle/>
                    <a:p>
                      <a:r>
                        <a:rPr lang="en-GB" dirty="0">
                          <a:latin typeface="+mj-lt"/>
                        </a:rPr>
                        <a:t>48,457 miles</a:t>
                      </a:r>
                    </a:p>
                  </a:txBody>
                  <a:tcPr/>
                </a:tc>
                <a:extLst>
                  <a:ext uri="{0D108BD9-81ED-4DB2-BD59-A6C34878D82A}">
                    <a16:rowId xmlns:a16="http://schemas.microsoft.com/office/drawing/2014/main" val="310692156"/>
                  </a:ext>
                </a:extLst>
              </a:tr>
              <a:tr h="370840">
                <a:tc>
                  <a:txBody>
                    <a:bodyPr/>
                    <a:lstStyle/>
                    <a:p>
                      <a:r>
                        <a:rPr lang="en-GB" dirty="0">
                          <a:latin typeface="+mj-lt"/>
                        </a:rPr>
                        <a:t>3</a:t>
                      </a:r>
                    </a:p>
                  </a:txBody>
                  <a:tcPr/>
                </a:tc>
                <a:tc>
                  <a:txBody>
                    <a:bodyPr/>
                    <a:lstStyle/>
                    <a:p>
                      <a:r>
                        <a:rPr lang="en-GB" dirty="0">
                          <a:latin typeface="+mj-lt"/>
                        </a:rPr>
                        <a:t>Vauxhall Corsa</a:t>
                      </a:r>
                    </a:p>
                  </a:txBody>
                  <a:tcPr/>
                </a:tc>
                <a:tc>
                  <a:txBody>
                    <a:bodyPr/>
                    <a:lstStyle/>
                    <a:p>
                      <a:r>
                        <a:rPr lang="en-GB" dirty="0">
                          <a:latin typeface="+mj-lt"/>
                        </a:rPr>
                        <a:t>72,000 miles</a:t>
                      </a:r>
                    </a:p>
                  </a:txBody>
                  <a:tcPr/>
                </a:tc>
                <a:extLst>
                  <a:ext uri="{0D108BD9-81ED-4DB2-BD59-A6C34878D82A}">
                    <a16:rowId xmlns:a16="http://schemas.microsoft.com/office/drawing/2014/main" val="675292781"/>
                  </a:ext>
                </a:extLst>
              </a:tr>
              <a:tr h="370840">
                <a:tc>
                  <a:txBody>
                    <a:bodyPr/>
                    <a:lstStyle/>
                    <a:p>
                      <a:r>
                        <a:rPr lang="en-GB" dirty="0">
                          <a:latin typeface="+mj-lt"/>
                        </a:rPr>
                        <a:t>4</a:t>
                      </a:r>
                    </a:p>
                  </a:txBody>
                  <a:tcPr/>
                </a:tc>
                <a:tc>
                  <a:txBody>
                    <a:bodyPr/>
                    <a:lstStyle/>
                    <a:p>
                      <a:r>
                        <a:rPr lang="en-GB" dirty="0">
                          <a:latin typeface="+mj-lt"/>
                        </a:rPr>
                        <a:t>Citroen</a:t>
                      </a:r>
                      <a:r>
                        <a:rPr lang="en-GB" baseline="0" dirty="0">
                          <a:latin typeface="+mj-lt"/>
                        </a:rPr>
                        <a:t> C3</a:t>
                      </a:r>
                      <a:endParaRPr lang="en-GB" dirty="0">
                        <a:latin typeface="+mj-lt"/>
                      </a:endParaRPr>
                    </a:p>
                  </a:txBody>
                  <a:tcPr/>
                </a:tc>
                <a:tc>
                  <a:txBody>
                    <a:bodyPr/>
                    <a:lstStyle/>
                    <a:p>
                      <a:r>
                        <a:rPr lang="en-GB" dirty="0">
                          <a:latin typeface="+mj-lt"/>
                        </a:rPr>
                        <a:t>101,000 miles</a:t>
                      </a:r>
                    </a:p>
                  </a:txBody>
                  <a:tcPr/>
                </a:tc>
                <a:extLst>
                  <a:ext uri="{0D108BD9-81ED-4DB2-BD59-A6C34878D82A}">
                    <a16:rowId xmlns:a16="http://schemas.microsoft.com/office/drawing/2014/main" val="2572315776"/>
                  </a:ext>
                </a:extLst>
              </a:tr>
            </a:tbl>
          </a:graphicData>
        </a:graphic>
      </p:graphicFrame>
      <p:sp>
        <p:nvSpPr>
          <p:cNvPr id="9" name="Rectangle 8"/>
          <p:cNvSpPr/>
          <p:nvPr/>
        </p:nvSpPr>
        <p:spPr>
          <a:xfrm>
            <a:off x="6107653" y="4807844"/>
            <a:ext cx="5757863" cy="1755187"/>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Purpose</a:t>
            </a:r>
          </a:p>
          <a:p>
            <a:pPr algn="ctr"/>
            <a:endParaRPr lang="en-GB" u="sng" dirty="0">
              <a:solidFill>
                <a:schemeClr val="tx1"/>
              </a:solidFill>
              <a:latin typeface="+mj-lt"/>
            </a:endParaRPr>
          </a:p>
          <a:p>
            <a:pPr algn="ctr"/>
            <a:r>
              <a:rPr lang="en-GB" dirty="0">
                <a:solidFill>
                  <a:schemeClr val="tx1"/>
                </a:solidFill>
                <a:latin typeface="+mj-lt"/>
              </a:rPr>
              <a:t>In theory, the Peugeot 108 5dr would be the most reliable because it has done less miles. Cars that tend to do more miles, get less reliable over time. The same applies to the storage devices we use. They have a certain life span.</a:t>
            </a:r>
          </a:p>
          <a:p>
            <a:pPr algn="ctr"/>
            <a:endParaRPr lang="en-GB" sz="1400" dirty="0">
              <a:solidFill>
                <a:schemeClr val="tx1"/>
              </a:solidFill>
              <a:latin typeface="+mj-lt"/>
            </a:endParaRPr>
          </a:p>
        </p:txBody>
      </p:sp>
    </p:spTree>
    <p:extLst>
      <p:ext uri="{BB962C8B-B14F-4D97-AF65-F5344CB8AC3E}">
        <p14:creationId xmlns:p14="http://schemas.microsoft.com/office/powerpoint/2010/main" val="644271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Storage characteristics – 8 mark questions</a:t>
            </a:r>
          </a:p>
        </p:txBody>
      </p:sp>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162" y="782927"/>
            <a:ext cx="6697010" cy="3905795"/>
          </a:xfrm>
          <a:prstGeom prst="rect">
            <a:avLst/>
          </a:prstGeom>
        </p:spPr>
      </p:pic>
      <p:sp>
        <p:nvSpPr>
          <p:cNvPr id="17" name="Rectangle 16"/>
          <p:cNvSpPr/>
          <p:nvPr/>
        </p:nvSpPr>
        <p:spPr>
          <a:xfrm>
            <a:off x="6854172" y="813369"/>
            <a:ext cx="5120691" cy="268199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Guidance:</a:t>
            </a:r>
          </a:p>
          <a:p>
            <a:pPr algn="ctr"/>
            <a:endParaRPr lang="en-GB" dirty="0">
              <a:solidFill>
                <a:schemeClr val="tx1"/>
              </a:solidFill>
              <a:latin typeface="+mj-lt"/>
            </a:endParaRPr>
          </a:p>
          <a:p>
            <a:pPr marL="285750" indent="-285750" algn="ctr">
              <a:buFontTx/>
              <a:buChar char="-"/>
            </a:pPr>
            <a:r>
              <a:rPr lang="en-GB" dirty="0">
                <a:solidFill>
                  <a:schemeClr val="tx1"/>
                </a:solidFill>
                <a:latin typeface="+mj-lt"/>
              </a:rPr>
              <a:t>Discuss is the command word</a:t>
            </a:r>
          </a:p>
          <a:p>
            <a:pPr marL="285750" indent="-285750" algn="ctr">
              <a:buFontTx/>
              <a:buChar char="-"/>
            </a:pPr>
            <a:r>
              <a:rPr lang="en-GB" dirty="0">
                <a:solidFill>
                  <a:schemeClr val="tx1"/>
                </a:solidFill>
                <a:latin typeface="+mj-lt"/>
              </a:rPr>
              <a:t>8 marks for this question</a:t>
            </a:r>
          </a:p>
          <a:p>
            <a:pPr marL="285750" indent="-285750" algn="ctr">
              <a:buFontTx/>
              <a:buChar char="-"/>
            </a:pPr>
            <a:r>
              <a:rPr lang="en-GB" dirty="0">
                <a:solidFill>
                  <a:schemeClr val="tx1"/>
                </a:solidFill>
                <a:latin typeface="+mj-lt"/>
              </a:rPr>
              <a:t>In this instance, it has provided four characteristics to consider.</a:t>
            </a:r>
          </a:p>
          <a:p>
            <a:pPr marL="285750" indent="-285750" algn="ctr">
              <a:buFontTx/>
              <a:buChar char="-"/>
            </a:pPr>
            <a:r>
              <a:rPr lang="en-GB" dirty="0">
                <a:solidFill>
                  <a:schemeClr val="tx1"/>
                </a:solidFill>
                <a:latin typeface="+mj-lt"/>
              </a:rPr>
              <a:t>It’s best to treat this answer as 4 two mark questions.</a:t>
            </a:r>
          </a:p>
          <a:p>
            <a:pPr marL="285750" indent="-285750" algn="ctr">
              <a:buFontTx/>
              <a:buChar char="-"/>
            </a:pPr>
            <a:r>
              <a:rPr lang="en-GB" dirty="0">
                <a:solidFill>
                  <a:schemeClr val="tx1"/>
                </a:solidFill>
                <a:latin typeface="+mj-lt"/>
              </a:rPr>
              <a:t>It’s good to provide headings for structure.</a:t>
            </a:r>
          </a:p>
          <a:p>
            <a:pPr algn="ctr"/>
            <a:endParaRPr lang="en-GB" sz="1600" dirty="0">
              <a:solidFill>
                <a:schemeClr val="tx1"/>
              </a:solidFill>
              <a:latin typeface="+mj-lt"/>
            </a:endParaRPr>
          </a:p>
        </p:txBody>
      </p:sp>
      <p:graphicFrame>
        <p:nvGraphicFramePr>
          <p:cNvPr id="18" name="Table 17"/>
          <p:cNvGraphicFramePr>
            <a:graphicFrameLocks noGrp="1"/>
          </p:cNvGraphicFramePr>
          <p:nvPr>
            <p:extLst/>
          </p:nvPr>
        </p:nvGraphicFramePr>
        <p:xfrm>
          <a:off x="557161" y="4377267"/>
          <a:ext cx="11138312" cy="2353916"/>
        </p:xfrm>
        <a:graphic>
          <a:graphicData uri="http://schemas.openxmlformats.org/drawingml/2006/table">
            <a:tbl>
              <a:tblPr firstRow="1" bandRow="1">
                <a:tableStyleId>{5940675A-B579-460E-94D1-54222C63F5DA}</a:tableStyleId>
              </a:tblPr>
              <a:tblGrid>
                <a:gridCol w="1392289">
                  <a:extLst>
                    <a:ext uri="{9D8B030D-6E8A-4147-A177-3AD203B41FA5}">
                      <a16:colId xmlns:a16="http://schemas.microsoft.com/office/drawing/2014/main" val="3972435785"/>
                    </a:ext>
                  </a:extLst>
                </a:gridCol>
                <a:gridCol w="1392289">
                  <a:extLst>
                    <a:ext uri="{9D8B030D-6E8A-4147-A177-3AD203B41FA5}">
                      <a16:colId xmlns:a16="http://schemas.microsoft.com/office/drawing/2014/main" val="3663661363"/>
                    </a:ext>
                  </a:extLst>
                </a:gridCol>
                <a:gridCol w="1392289">
                  <a:extLst>
                    <a:ext uri="{9D8B030D-6E8A-4147-A177-3AD203B41FA5}">
                      <a16:colId xmlns:a16="http://schemas.microsoft.com/office/drawing/2014/main" val="1869393372"/>
                    </a:ext>
                  </a:extLst>
                </a:gridCol>
                <a:gridCol w="1392289">
                  <a:extLst>
                    <a:ext uri="{9D8B030D-6E8A-4147-A177-3AD203B41FA5}">
                      <a16:colId xmlns:a16="http://schemas.microsoft.com/office/drawing/2014/main" val="3698817610"/>
                    </a:ext>
                  </a:extLst>
                </a:gridCol>
                <a:gridCol w="1392289">
                  <a:extLst>
                    <a:ext uri="{9D8B030D-6E8A-4147-A177-3AD203B41FA5}">
                      <a16:colId xmlns:a16="http://schemas.microsoft.com/office/drawing/2014/main" val="129472323"/>
                    </a:ext>
                  </a:extLst>
                </a:gridCol>
                <a:gridCol w="1392289">
                  <a:extLst>
                    <a:ext uri="{9D8B030D-6E8A-4147-A177-3AD203B41FA5}">
                      <a16:colId xmlns:a16="http://schemas.microsoft.com/office/drawing/2014/main" val="2699134045"/>
                    </a:ext>
                  </a:extLst>
                </a:gridCol>
                <a:gridCol w="1392289">
                  <a:extLst>
                    <a:ext uri="{9D8B030D-6E8A-4147-A177-3AD203B41FA5}">
                      <a16:colId xmlns:a16="http://schemas.microsoft.com/office/drawing/2014/main" val="3230577191"/>
                    </a:ext>
                  </a:extLst>
                </a:gridCol>
                <a:gridCol w="1392289">
                  <a:extLst>
                    <a:ext uri="{9D8B030D-6E8A-4147-A177-3AD203B41FA5}">
                      <a16:colId xmlns:a16="http://schemas.microsoft.com/office/drawing/2014/main" val="2613806015"/>
                    </a:ext>
                  </a:extLst>
                </a:gridCol>
              </a:tblGrid>
              <a:tr h="548695">
                <a:tc gridSpan="2">
                  <a:txBody>
                    <a:bodyPr/>
                    <a:lstStyle/>
                    <a:p>
                      <a:pPr algn="ctr"/>
                      <a:r>
                        <a:rPr lang="en-GB" b="1" dirty="0">
                          <a:latin typeface="+mj-lt"/>
                        </a:rPr>
                        <a:t>Portability</a:t>
                      </a:r>
                    </a:p>
                  </a:txBody>
                  <a:tcPr>
                    <a:solidFill>
                      <a:schemeClr val="bg1">
                        <a:lumMod val="95000"/>
                      </a:schemeClr>
                    </a:solidFill>
                  </a:tcPr>
                </a:tc>
                <a:tc hMerge="1">
                  <a:txBody>
                    <a:bodyPr/>
                    <a:lstStyle/>
                    <a:p>
                      <a:endParaRPr lang="en-GB" dirty="0">
                        <a:latin typeface="+mj-lt"/>
                      </a:endParaRPr>
                    </a:p>
                  </a:txBody>
                  <a:tcPr/>
                </a:tc>
                <a:tc gridSpan="2">
                  <a:txBody>
                    <a:bodyPr/>
                    <a:lstStyle/>
                    <a:p>
                      <a:pPr algn="ctr"/>
                      <a:r>
                        <a:rPr lang="en-GB" b="1" dirty="0">
                          <a:latin typeface="+mj-lt"/>
                        </a:rPr>
                        <a:t>Durability</a:t>
                      </a:r>
                    </a:p>
                  </a:txBody>
                  <a:tcPr>
                    <a:solidFill>
                      <a:schemeClr val="bg1">
                        <a:lumMod val="95000"/>
                      </a:schemeClr>
                    </a:solidFill>
                  </a:tcPr>
                </a:tc>
                <a:tc hMerge="1">
                  <a:txBody>
                    <a:bodyPr/>
                    <a:lstStyle/>
                    <a:p>
                      <a:endParaRPr lang="en-GB" dirty="0">
                        <a:latin typeface="+mj-lt"/>
                      </a:endParaRPr>
                    </a:p>
                  </a:txBody>
                  <a:tcPr/>
                </a:tc>
                <a:tc gridSpan="2">
                  <a:txBody>
                    <a:bodyPr/>
                    <a:lstStyle/>
                    <a:p>
                      <a:pPr algn="ctr"/>
                      <a:r>
                        <a:rPr lang="en-GB" b="1" dirty="0">
                          <a:latin typeface="+mj-lt"/>
                        </a:rPr>
                        <a:t>Capacity</a:t>
                      </a:r>
                    </a:p>
                  </a:txBody>
                  <a:tcPr>
                    <a:solidFill>
                      <a:schemeClr val="bg1">
                        <a:lumMod val="95000"/>
                      </a:schemeClr>
                    </a:solidFill>
                  </a:tcPr>
                </a:tc>
                <a:tc hMerge="1">
                  <a:txBody>
                    <a:bodyPr/>
                    <a:lstStyle/>
                    <a:p>
                      <a:endParaRPr lang="en-GB" dirty="0">
                        <a:latin typeface="+mj-lt"/>
                      </a:endParaRPr>
                    </a:p>
                  </a:txBody>
                  <a:tcPr/>
                </a:tc>
                <a:tc gridSpan="2">
                  <a:txBody>
                    <a:bodyPr/>
                    <a:lstStyle/>
                    <a:p>
                      <a:pPr algn="ctr"/>
                      <a:r>
                        <a:rPr lang="en-GB" b="1" dirty="0">
                          <a:latin typeface="+mj-lt"/>
                        </a:rPr>
                        <a:t>Cost</a:t>
                      </a:r>
                    </a:p>
                  </a:txBody>
                  <a:tcPr>
                    <a:solidFill>
                      <a:schemeClr val="bg1">
                        <a:lumMod val="95000"/>
                      </a:schemeClr>
                    </a:solidFill>
                  </a:tcPr>
                </a:tc>
                <a:tc hMerge="1">
                  <a:txBody>
                    <a:bodyPr/>
                    <a:lstStyle/>
                    <a:p>
                      <a:endParaRPr lang="en-GB" dirty="0">
                        <a:latin typeface="+mj-lt"/>
                      </a:endParaRPr>
                    </a:p>
                  </a:txBody>
                  <a:tcPr/>
                </a:tc>
                <a:extLst>
                  <a:ext uri="{0D108BD9-81ED-4DB2-BD59-A6C34878D82A}">
                    <a16:rowId xmlns:a16="http://schemas.microsoft.com/office/drawing/2014/main" val="3453480264"/>
                  </a:ext>
                </a:extLst>
              </a:tr>
              <a:tr h="412955">
                <a:tc>
                  <a:txBody>
                    <a:bodyPr/>
                    <a:lstStyle/>
                    <a:p>
                      <a:r>
                        <a:rPr lang="en-GB" dirty="0">
                          <a:latin typeface="+mj-lt"/>
                        </a:rPr>
                        <a:t>Optical</a:t>
                      </a:r>
                    </a:p>
                  </a:txBody>
                  <a:tcPr/>
                </a:tc>
                <a:tc>
                  <a:txBody>
                    <a:bodyPr/>
                    <a:lstStyle/>
                    <a:p>
                      <a:r>
                        <a:rPr lang="en-GB" dirty="0">
                          <a:latin typeface="+mj-lt"/>
                        </a:rPr>
                        <a:t>Solid-state</a:t>
                      </a:r>
                    </a:p>
                  </a:txBody>
                  <a:tcPr/>
                </a:tc>
                <a:tc>
                  <a:txBody>
                    <a:bodyPr/>
                    <a:lstStyle/>
                    <a:p>
                      <a:r>
                        <a:rPr lang="en-GB" dirty="0">
                          <a:latin typeface="+mj-lt"/>
                        </a:rPr>
                        <a:t>Optical</a:t>
                      </a:r>
                    </a:p>
                  </a:txBody>
                  <a:tcPr/>
                </a:tc>
                <a:tc>
                  <a:txBody>
                    <a:bodyPr/>
                    <a:lstStyle/>
                    <a:p>
                      <a:r>
                        <a:rPr lang="en-GB" dirty="0">
                          <a:latin typeface="+mj-lt"/>
                        </a:rPr>
                        <a:t>Solid-state</a:t>
                      </a:r>
                    </a:p>
                  </a:txBody>
                  <a:tcPr/>
                </a:tc>
                <a:tc>
                  <a:txBody>
                    <a:bodyPr/>
                    <a:lstStyle/>
                    <a:p>
                      <a:r>
                        <a:rPr lang="en-GB" dirty="0">
                          <a:latin typeface="+mj-lt"/>
                        </a:rPr>
                        <a:t>Optical</a:t>
                      </a:r>
                    </a:p>
                  </a:txBody>
                  <a:tcPr/>
                </a:tc>
                <a:tc>
                  <a:txBody>
                    <a:bodyPr/>
                    <a:lstStyle/>
                    <a:p>
                      <a:r>
                        <a:rPr lang="en-GB" dirty="0">
                          <a:latin typeface="+mj-lt"/>
                        </a:rPr>
                        <a:t>Solid-state</a:t>
                      </a:r>
                    </a:p>
                  </a:txBody>
                  <a:tcPr/>
                </a:tc>
                <a:tc>
                  <a:txBody>
                    <a:bodyPr/>
                    <a:lstStyle/>
                    <a:p>
                      <a:r>
                        <a:rPr lang="en-GB" dirty="0">
                          <a:latin typeface="+mj-lt"/>
                        </a:rPr>
                        <a:t>Optical</a:t>
                      </a:r>
                    </a:p>
                  </a:txBody>
                  <a:tcPr/>
                </a:tc>
                <a:tc>
                  <a:txBody>
                    <a:bodyPr/>
                    <a:lstStyle/>
                    <a:p>
                      <a:r>
                        <a:rPr lang="en-GB" dirty="0">
                          <a:latin typeface="+mj-lt"/>
                        </a:rPr>
                        <a:t>Solid-state</a:t>
                      </a:r>
                    </a:p>
                  </a:txBody>
                  <a:tcPr/>
                </a:tc>
                <a:extLst>
                  <a:ext uri="{0D108BD9-81ED-4DB2-BD59-A6C34878D82A}">
                    <a16:rowId xmlns:a16="http://schemas.microsoft.com/office/drawing/2014/main" val="2058540868"/>
                  </a:ext>
                </a:extLst>
              </a:tr>
              <a:tr h="1392266">
                <a:tc>
                  <a:txBody>
                    <a:bodyPr/>
                    <a:lstStyle/>
                    <a:p>
                      <a:endParaRPr lang="en-GB" dirty="0">
                        <a:latin typeface="+mj-lt"/>
                      </a:endParaRPr>
                    </a:p>
                  </a:txBody>
                  <a:tcPr/>
                </a:tc>
                <a:tc>
                  <a:txBody>
                    <a:bodyPr/>
                    <a:lstStyle/>
                    <a:p>
                      <a:endParaRPr lang="en-GB">
                        <a:latin typeface="+mj-lt"/>
                      </a:endParaRPr>
                    </a:p>
                  </a:txBody>
                  <a:tcPr/>
                </a:tc>
                <a:tc>
                  <a:txBody>
                    <a:bodyPr/>
                    <a:lstStyle/>
                    <a:p>
                      <a:endParaRPr lang="en-GB">
                        <a:latin typeface="+mj-lt"/>
                      </a:endParaRPr>
                    </a:p>
                  </a:txBody>
                  <a:tcPr/>
                </a:tc>
                <a:tc>
                  <a:txBody>
                    <a:bodyPr/>
                    <a:lstStyle/>
                    <a:p>
                      <a:endParaRPr lang="en-GB">
                        <a:latin typeface="+mj-lt"/>
                      </a:endParaRPr>
                    </a:p>
                  </a:txBody>
                  <a:tcPr/>
                </a:tc>
                <a:tc>
                  <a:txBody>
                    <a:bodyPr/>
                    <a:lstStyle/>
                    <a:p>
                      <a:endParaRPr lang="en-GB">
                        <a:latin typeface="+mj-lt"/>
                      </a:endParaRPr>
                    </a:p>
                  </a:txBody>
                  <a:tcPr/>
                </a:tc>
                <a:tc>
                  <a:txBody>
                    <a:bodyPr/>
                    <a:lstStyle/>
                    <a:p>
                      <a:endParaRPr lang="en-GB">
                        <a:latin typeface="+mj-lt"/>
                      </a:endParaRPr>
                    </a:p>
                  </a:txBody>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742854228"/>
                  </a:ext>
                </a:extLst>
              </a:tr>
            </a:tbl>
          </a:graphicData>
        </a:graphic>
      </p:graphicFrame>
    </p:spTree>
    <p:extLst>
      <p:ext uri="{BB962C8B-B14F-4D97-AF65-F5344CB8AC3E}">
        <p14:creationId xmlns:p14="http://schemas.microsoft.com/office/powerpoint/2010/main" val="35236004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689" y="3277092"/>
            <a:ext cx="5815935" cy="3391939"/>
          </a:xfrm>
          <a:prstGeom prst="rect">
            <a:avLst/>
          </a:prstGeom>
        </p:spPr>
      </p:pic>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Storage characteristics – 8 mark questions</a:t>
            </a:r>
          </a:p>
        </p:txBody>
      </p:sp>
      <p:graphicFrame>
        <p:nvGraphicFramePr>
          <p:cNvPr id="4" name="Table 3"/>
          <p:cNvGraphicFramePr>
            <a:graphicFrameLocks noGrp="1"/>
          </p:cNvGraphicFramePr>
          <p:nvPr>
            <p:extLst/>
          </p:nvPr>
        </p:nvGraphicFramePr>
        <p:xfrm>
          <a:off x="291690" y="852402"/>
          <a:ext cx="11138312" cy="2424690"/>
        </p:xfrm>
        <a:graphic>
          <a:graphicData uri="http://schemas.openxmlformats.org/drawingml/2006/table">
            <a:tbl>
              <a:tblPr firstRow="1" bandRow="1">
                <a:tableStyleId>{5940675A-B579-460E-94D1-54222C63F5DA}</a:tableStyleId>
              </a:tblPr>
              <a:tblGrid>
                <a:gridCol w="1392289">
                  <a:extLst>
                    <a:ext uri="{9D8B030D-6E8A-4147-A177-3AD203B41FA5}">
                      <a16:colId xmlns:a16="http://schemas.microsoft.com/office/drawing/2014/main" val="3972435785"/>
                    </a:ext>
                  </a:extLst>
                </a:gridCol>
                <a:gridCol w="1392289">
                  <a:extLst>
                    <a:ext uri="{9D8B030D-6E8A-4147-A177-3AD203B41FA5}">
                      <a16:colId xmlns:a16="http://schemas.microsoft.com/office/drawing/2014/main" val="3663661363"/>
                    </a:ext>
                  </a:extLst>
                </a:gridCol>
                <a:gridCol w="1392289">
                  <a:extLst>
                    <a:ext uri="{9D8B030D-6E8A-4147-A177-3AD203B41FA5}">
                      <a16:colId xmlns:a16="http://schemas.microsoft.com/office/drawing/2014/main" val="1869393372"/>
                    </a:ext>
                  </a:extLst>
                </a:gridCol>
                <a:gridCol w="1392289">
                  <a:extLst>
                    <a:ext uri="{9D8B030D-6E8A-4147-A177-3AD203B41FA5}">
                      <a16:colId xmlns:a16="http://schemas.microsoft.com/office/drawing/2014/main" val="3698817610"/>
                    </a:ext>
                  </a:extLst>
                </a:gridCol>
                <a:gridCol w="1392289">
                  <a:extLst>
                    <a:ext uri="{9D8B030D-6E8A-4147-A177-3AD203B41FA5}">
                      <a16:colId xmlns:a16="http://schemas.microsoft.com/office/drawing/2014/main" val="129472323"/>
                    </a:ext>
                  </a:extLst>
                </a:gridCol>
                <a:gridCol w="1392289">
                  <a:extLst>
                    <a:ext uri="{9D8B030D-6E8A-4147-A177-3AD203B41FA5}">
                      <a16:colId xmlns:a16="http://schemas.microsoft.com/office/drawing/2014/main" val="2699134045"/>
                    </a:ext>
                  </a:extLst>
                </a:gridCol>
                <a:gridCol w="1392289">
                  <a:extLst>
                    <a:ext uri="{9D8B030D-6E8A-4147-A177-3AD203B41FA5}">
                      <a16:colId xmlns:a16="http://schemas.microsoft.com/office/drawing/2014/main" val="3230577191"/>
                    </a:ext>
                  </a:extLst>
                </a:gridCol>
                <a:gridCol w="1392289">
                  <a:extLst>
                    <a:ext uri="{9D8B030D-6E8A-4147-A177-3AD203B41FA5}">
                      <a16:colId xmlns:a16="http://schemas.microsoft.com/office/drawing/2014/main" val="2613806015"/>
                    </a:ext>
                  </a:extLst>
                </a:gridCol>
              </a:tblGrid>
              <a:tr h="548695">
                <a:tc gridSpan="2">
                  <a:txBody>
                    <a:bodyPr/>
                    <a:lstStyle/>
                    <a:p>
                      <a:pPr algn="ctr"/>
                      <a:r>
                        <a:rPr lang="en-GB" b="1" dirty="0">
                          <a:latin typeface="+mj-lt"/>
                        </a:rPr>
                        <a:t>Portability</a:t>
                      </a:r>
                    </a:p>
                  </a:txBody>
                  <a:tcPr>
                    <a:solidFill>
                      <a:schemeClr val="bg1">
                        <a:lumMod val="95000"/>
                      </a:schemeClr>
                    </a:solidFill>
                  </a:tcPr>
                </a:tc>
                <a:tc hMerge="1">
                  <a:txBody>
                    <a:bodyPr/>
                    <a:lstStyle/>
                    <a:p>
                      <a:endParaRPr lang="en-GB" dirty="0">
                        <a:latin typeface="+mj-lt"/>
                      </a:endParaRPr>
                    </a:p>
                  </a:txBody>
                  <a:tcPr/>
                </a:tc>
                <a:tc gridSpan="2">
                  <a:txBody>
                    <a:bodyPr/>
                    <a:lstStyle/>
                    <a:p>
                      <a:pPr algn="ctr"/>
                      <a:r>
                        <a:rPr lang="en-GB" b="1" dirty="0">
                          <a:latin typeface="+mj-lt"/>
                        </a:rPr>
                        <a:t>Durability</a:t>
                      </a:r>
                    </a:p>
                  </a:txBody>
                  <a:tcPr>
                    <a:solidFill>
                      <a:schemeClr val="bg1">
                        <a:lumMod val="95000"/>
                      </a:schemeClr>
                    </a:solidFill>
                  </a:tcPr>
                </a:tc>
                <a:tc hMerge="1">
                  <a:txBody>
                    <a:bodyPr/>
                    <a:lstStyle/>
                    <a:p>
                      <a:endParaRPr lang="en-GB" dirty="0">
                        <a:latin typeface="+mj-lt"/>
                      </a:endParaRPr>
                    </a:p>
                  </a:txBody>
                  <a:tcPr/>
                </a:tc>
                <a:tc gridSpan="2">
                  <a:txBody>
                    <a:bodyPr/>
                    <a:lstStyle/>
                    <a:p>
                      <a:pPr algn="ctr"/>
                      <a:r>
                        <a:rPr lang="en-GB" b="1" dirty="0">
                          <a:latin typeface="+mj-lt"/>
                        </a:rPr>
                        <a:t>Capacity</a:t>
                      </a:r>
                    </a:p>
                  </a:txBody>
                  <a:tcPr>
                    <a:solidFill>
                      <a:schemeClr val="bg1">
                        <a:lumMod val="95000"/>
                      </a:schemeClr>
                    </a:solidFill>
                  </a:tcPr>
                </a:tc>
                <a:tc hMerge="1">
                  <a:txBody>
                    <a:bodyPr/>
                    <a:lstStyle/>
                    <a:p>
                      <a:endParaRPr lang="en-GB" dirty="0">
                        <a:latin typeface="+mj-lt"/>
                      </a:endParaRPr>
                    </a:p>
                  </a:txBody>
                  <a:tcPr/>
                </a:tc>
                <a:tc gridSpan="2">
                  <a:txBody>
                    <a:bodyPr/>
                    <a:lstStyle/>
                    <a:p>
                      <a:pPr algn="ctr"/>
                      <a:r>
                        <a:rPr lang="en-GB" b="1" dirty="0">
                          <a:latin typeface="+mj-lt"/>
                        </a:rPr>
                        <a:t>Cost</a:t>
                      </a:r>
                    </a:p>
                  </a:txBody>
                  <a:tcPr>
                    <a:solidFill>
                      <a:schemeClr val="bg1">
                        <a:lumMod val="95000"/>
                      </a:schemeClr>
                    </a:solidFill>
                  </a:tcPr>
                </a:tc>
                <a:tc hMerge="1">
                  <a:txBody>
                    <a:bodyPr/>
                    <a:lstStyle/>
                    <a:p>
                      <a:endParaRPr lang="en-GB" dirty="0">
                        <a:latin typeface="+mj-lt"/>
                      </a:endParaRPr>
                    </a:p>
                  </a:txBody>
                  <a:tcPr/>
                </a:tc>
                <a:extLst>
                  <a:ext uri="{0D108BD9-81ED-4DB2-BD59-A6C34878D82A}">
                    <a16:rowId xmlns:a16="http://schemas.microsoft.com/office/drawing/2014/main" val="3453480264"/>
                  </a:ext>
                </a:extLst>
              </a:tr>
              <a:tr h="412955">
                <a:tc>
                  <a:txBody>
                    <a:bodyPr/>
                    <a:lstStyle/>
                    <a:p>
                      <a:r>
                        <a:rPr lang="en-GB" dirty="0">
                          <a:latin typeface="+mj-lt"/>
                        </a:rPr>
                        <a:t>Optical</a:t>
                      </a:r>
                    </a:p>
                  </a:txBody>
                  <a:tcPr>
                    <a:solidFill>
                      <a:schemeClr val="accent5">
                        <a:lumMod val="20000"/>
                        <a:lumOff val="80000"/>
                      </a:schemeClr>
                    </a:solidFill>
                  </a:tcPr>
                </a:tc>
                <a:tc>
                  <a:txBody>
                    <a:bodyPr/>
                    <a:lstStyle/>
                    <a:p>
                      <a:r>
                        <a:rPr lang="en-GB" dirty="0">
                          <a:latin typeface="+mj-lt"/>
                        </a:rPr>
                        <a:t>Solid-state</a:t>
                      </a:r>
                    </a:p>
                  </a:txBody>
                  <a:tcPr>
                    <a:solidFill>
                      <a:schemeClr val="accent5">
                        <a:lumMod val="20000"/>
                        <a:lumOff val="80000"/>
                      </a:schemeClr>
                    </a:solidFill>
                  </a:tcPr>
                </a:tc>
                <a:tc>
                  <a:txBody>
                    <a:bodyPr/>
                    <a:lstStyle/>
                    <a:p>
                      <a:r>
                        <a:rPr lang="en-GB" dirty="0">
                          <a:latin typeface="+mj-lt"/>
                        </a:rPr>
                        <a:t>Optical</a:t>
                      </a:r>
                    </a:p>
                  </a:txBody>
                  <a:tcPr>
                    <a:solidFill>
                      <a:schemeClr val="accent5">
                        <a:lumMod val="20000"/>
                        <a:lumOff val="80000"/>
                      </a:schemeClr>
                    </a:solidFill>
                  </a:tcPr>
                </a:tc>
                <a:tc>
                  <a:txBody>
                    <a:bodyPr/>
                    <a:lstStyle/>
                    <a:p>
                      <a:r>
                        <a:rPr lang="en-GB" dirty="0">
                          <a:latin typeface="+mj-lt"/>
                        </a:rPr>
                        <a:t>Solid-state</a:t>
                      </a:r>
                    </a:p>
                  </a:txBody>
                  <a:tcPr>
                    <a:solidFill>
                      <a:schemeClr val="accent5">
                        <a:lumMod val="20000"/>
                        <a:lumOff val="80000"/>
                      </a:schemeClr>
                    </a:solidFill>
                  </a:tcPr>
                </a:tc>
                <a:tc>
                  <a:txBody>
                    <a:bodyPr/>
                    <a:lstStyle/>
                    <a:p>
                      <a:r>
                        <a:rPr lang="en-GB" dirty="0">
                          <a:latin typeface="+mj-lt"/>
                        </a:rPr>
                        <a:t>Optical</a:t>
                      </a:r>
                    </a:p>
                  </a:txBody>
                  <a:tcPr/>
                </a:tc>
                <a:tc>
                  <a:txBody>
                    <a:bodyPr/>
                    <a:lstStyle/>
                    <a:p>
                      <a:r>
                        <a:rPr lang="en-GB" dirty="0">
                          <a:latin typeface="+mj-lt"/>
                        </a:rPr>
                        <a:t>Solid-state</a:t>
                      </a:r>
                    </a:p>
                  </a:txBody>
                  <a:tcPr/>
                </a:tc>
                <a:tc>
                  <a:txBody>
                    <a:bodyPr/>
                    <a:lstStyle/>
                    <a:p>
                      <a:r>
                        <a:rPr lang="en-GB" dirty="0">
                          <a:latin typeface="+mj-lt"/>
                        </a:rPr>
                        <a:t>Optical</a:t>
                      </a:r>
                    </a:p>
                  </a:txBody>
                  <a:tcPr/>
                </a:tc>
                <a:tc>
                  <a:txBody>
                    <a:bodyPr/>
                    <a:lstStyle/>
                    <a:p>
                      <a:r>
                        <a:rPr lang="en-GB" dirty="0">
                          <a:latin typeface="+mj-lt"/>
                        </a:rPr>
                        <a:t>Solid-state</a:t>
                      </a:r>
                    </a:p>
                  </a:txBody>
                  <a:tcPr/>
                </a:tc>
                <a:extLst>
                  <a:ext uri="{0D108BD9-81ED-4DB2-BD59-A6C34878D82A}">
                    <a16:rowId xmlns:a16="http://schemas.microsoft.com/office/drawing/2014/main" val="2058540868"/>
                  </a:ext>
                </a:extLst>
              </a:tr>
              <a:tr h="1392266">
                <a:tc>
                  <a:txBody>
                    <a:bodyPr/>
                    <a:lstStyle/>
                    <a:p>
                      <a:r>
                        <a:rPr lang="en-GB" dirty="0">
                          <a:latin typeface="+mj-lt"/>
                        </a:rPr>
                        <a:t>Small</a:t>
                      </a:r>
                      <a:r>
                        <a:rPr lang="en-GB" baseline="0" dirty="0">
                          <a:latin typeface="+mj-lt"/>
                        </a:rPr>
                        <a:t>, lightweight but can’t fit in pocket.</a:t>
                      </a:r>
                      <a:endParaRPr lang="en-GB" dirty="0">
                        <a:latin typeface="+mj-lt"/>
                      </a:endParaRPr>
                    </a:p>
                  </a:txBody>
                  <a:tcPr>
                    <a:solidFill>
                      <a:schemeClr val="accent5">
                        <a:lumMod val="20000"/>
                        <a:lumOff val="80000"/>
                      </a:schemeClr>
                    </a:solidFill>
                  </a:tcPr>
                </a:tc>
                <a:tc>
                  <a:txBody>
                    <a:bodyPr/>
                    <a:lstStyle/>
                    <a:p>
                      <a:r>
                        <a:rPr lang="en-GB" dirty="0">
                          <a:latin typeface="+mj-lt"/>
                        </a:rPr>
                        <a:t>Small, lightweight and easy</a:t>
                      </a:r>
                      <a:r>
                        <a:rPr lang="en-GB" baseline="0" dirty="0">
                          <a:latin typeface="+mj-lt"/>
                        </a:rPr>
                        <a:t> to carry around.</a:t>
                      </a:r>
                      <a:endParaRPr lang="en-GB" dirty="0">
                        <a:latin typeface="+mj-lt"/>
                      </a:endParaRPr>
                    </a:p>
                  </a:txBody>
                  <a:tcPr>
                    <a:solidFill>
                      <a:schemeClr val="accent5">
                        <a:lumMod val="20000"/>
                        <a:lumOff val="80000"/>
                      </a:schemeClr>
                    </a:solidFill>
                  </a:tcPr>
                </a:tc>
                <a:tc>
                  <a:txBody>
                    <a:bodyPr/>
                    <a:lstStyle/>
                    <a:p>
                      <a:r>
                        <a:rPr lang="en-GB" dirty="0">
                          <a:latin typeface="+mj-lt"/>
                        </a:rPr>
                        <a:t>Vulnerable</a:t>
                      </a:r>
                      <a:r>
                        <a:rPr lang="en-GB" baseline="0" dirty="0">
                          <a:latin typeface="+mj-lt"/>
                        </a:rPr>
                        <a:t> to scratches which makes it unreadable.</a:t>
                      </a:r>
                      <a:endParaRPr lang="en-GB" dirty="0">
                        <a:latin typeface="+mj-lt"/>
                      </a:endParaRPr>
                    </a:p>
                  </a:txBody>
                  <a:tcPr>
                    <a:solidFill>
                      <a:schemeClr val="accent5">
                        <a:lumMod val="20000"/>
                        <a:lumOff val="80000"/>
                      </a:schemeClr>
                    </a:solidFill>
                  </a:tcPr>
                </a:tc>
                <a:tc>
                  <a:txBody>
                    <a:bodyPr/>
                    <a:lstStyle/>
                    <a:p>
                      <a:r>
                        <a:rPr lang="en-GB" dirty="0">
                          <a:latin typeface="+mj-lt"/>
                        </a:rPr>
                        <a:t>Has no moving parts so resistant to being</a:t>
                      </a:r>
                      <a:r>
                        <a:rPr lang="en-GB" baseline="0" dirty="0">
                          <a:latin typeface="+mj-lt"/>
                        </a:rPr>
                        <a:t> dropped.</a:t>
                      </a:r>
                      <a:endParaRPr lang="en-GB" dirty="0">
                        <a:latin typeface="+mj-lt"/>
                      </a:endParaRPr>
                    </a:p>
                  </a:txBody>
                  <a:tcPr>
                    <a:solidFill>
                      <a:schemeClr val="accent5">
                        <a:lumMod val="20000"/>
                        <a:lumOff val="80000"/>
                      </a:schemeClr>
                    </a:solidFill>
                  </a:tcPr>
                </a:tc>
                <a:tc>
                  <a:txBody>
                    <a:bodyPr/>
                    <a:lstStyle/>
                    <a:p>
                      <a:r>
                        <a:rPr lang="en-GB" dirty="0">
                          <a:latin typeface="+mj-lt"/>
                        </a:rPr>
                        <a:t>Low capacity but could be enough to store homework.</a:t>
                      </a:r>
                    </a:p>
                  </a:txBody>
                  <a:tcPr/>
                </a:tc>
                <a:tc>
                  <a:txBody>
                    <a:bodyPr/>
                    <a:lstStyle/>
                    <a:p>
                      <a:r>
                        <a:rPr lang="en-GB" dirty="0">
                          <a:latin typeface="+mj-lt"/>
                        </a:rPr>
                        <a:t>High</a:t>
                      </a:r>
                      <a:r>
                        <a:rPr lang="en-GB" baseline="0" dirty="0">
                          <a:latin typeface="+mj-lt"/>
                        </a:rPr>
                        <a:t> capacity and can store a wide range of file types.</a:t>
                      </a:r>
                      <a:endParaRPr lang="en-GB" dirty="0">
                        <a:latin typeface="+mj-lt"/>
                      </a:endParaRPr>
                    </a:p>
                  </a:txBody>
                  <a:tcPr/>
                </a:tc>
                <a:tc>
                  <a:txBody>
                    <a:bodyPr/>
                    <a:lstStyle/>
                    <a:p>
                      <a:r>
                        <a:rPr lang="en-GB" dirty="0">
                          <a:latin typeface="+mj-lt"/>
                        </a:rPr>
                        <a:t>Low cost</a:t>
                      </a:r>
                      <a:r>
                        <a:rPr lang="en-GB" baseline="0" dirty="0">
                          <a:latin typeface="+mj-lt"/>
                        </a:rPr>
                        <a:t> per GB. </a:t>
                      </a:r>
                    </a:p>
                    <a:p>
                      <a:r>
                        <a:rPr lang="en-GB" baseline="0" dirty="0">
                          <a:latin typeface="+mj-lt"/>
                        </a:rPr>
                        <a:t>This could be better for Kerry.</a:t>
                      </a:r>
                      <a:endParaRPr lang="en-GB" dirty="0">
                        <a:latin typeface="+mj-lt"/>
                      </a:endParaRPr>
                    </a:p>
                  </a:txBody>
                  <a:tcPr/>
                </a:tc>
                <a:tc>
                  <a:txBody>
                    <a:bodyPr/>
                    <a:lstStyle/>
                    <a:p>
                      <a:r>
                        <a:rPr lang="en-GB" dirty="0">
                          <a:latin typeface="+mj-lt"/>
                        </a:rPr>
                        <a:t>High cost per GB.</a:t>
                      </a:r>
                      <a:r>
                        <a:rPr lang="en-GB" baseline="0" dirty="0">
                          <a:latin typeface="+mj-lt"/>
                        </a:rPr>
                        <a:t> Might be too expensive for Kerry</a:t>
                      </a:r>
                      <a:endParaRPr lang="en-GB" dirty="0">
                        <a:latin typeface="+mj-lt"/>
                      </a:endParaRPr>
                    </a:p>
                  </a:txBody>
                  <a:tcPr/>
                </a:tc>
                <a:extLst>
                  <a:ext uri="{0D108BD9-81ED-4DB2-BD59-A6C34878D82A}">
                    <a16:rowId xmlns:a16="http://schemas.microsoft.com/office/drawing/2014/main" val="742854228"/>
                  </a:ext>
                </a:extLst>
              </a:tr>
            </a:tbl>
          </a:graphicData>
        </a:graphic>
      </p:graphicFrame>
      <p:sp>
        <p:nvSpPr>
          <p:cNvPr id="5" name="Down Arrow 4"/>
          <p:cNvSpPr/>
          <p:nvPr/>
        </p:nvSpPr>
        <p:spPr>
          <a:xfrm>
            <a:off x="5294825" y="3088313"/>
            <a:ext cx="575187" cy="545691"/>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6107624" y="3361158"/>
            <a:ext cx="5882815" cy="3139321"/>
          </a:xfrm>
          <a:prstGeom prst="rect">
            <a:avLst/>
          </a:prstGeom>
          <a:solidFill>
            <a:schemeClr val="accent5">
              <a:lumMod val="20000"/>
              <a:lumOff val="80000"/>
            </a:schemeClr>
          </a:solidFill>
        </p:spPr>
        <p:txBody>
          <a:bodyPr wrap="square" rtlCol="0">
            <a:spAutoFit/>
          </a:bodyPr>
          <a:lstStyle/>
          <a:p>
            <a:r>
              <a:rPr lang="en-GB" u="sng" dirty="0">
                <a:latin typeface="+mj-lt"/>
              </a:rPr>
              <a:t>Portability</a:t>
            </a:r>
          </a:p>
          <a:p>
            <a:r>
              <a:rPr lang="en-GB" dirty="0">
                <a:latin typeface="+mj-lt"/>
              </a:rPr>
              <a:t>Both devices are small and lightweight and would be easy to carry around. However, solid-state storage such as a USB flash drive would be more suitable because Kerry can put this in her pocket, whereas optical storage such as CD might be too big.</a:t>
            </a:r>
          </a:p>
          <a:p>
            <a:endParaRPr lang="en-GB" dirty="0">
              <a:latin typeface="+mj-lt"/>
            </a:endParaRPr>
          </a:p>
          <a:p>
            <a:r>
              <a:rPr lang="en-GB" u="sng" dirty="0">
                <a:latin typeface="+mj-lt"/>
              </a:rPr>
              <a:t>Durability</a:t>
            </a:r>
          </a:p>
          <a:p>
            <a:r>
              <a:rPr lang="en-GB" dirty="0">
                <a:latin typeface="+mj-lt"/>
              </a:rPr>
              <a:t>Solid-state storage would be more suitable because it has no moving parts which makes it more resistant if dropped. On the other hand, if this was to happen with a CD then there is a risk of this being scratched. Therefore, making it unreadable.</a:t>
            </a:r>
          </a:p>
        </p:txBody>
      </p:sp>
    </p:spTree>
    <p:extLst>
      <p:ext uri="{BB962C8B-B14F-4D97-AF65-F5344CB8AC3E}">
        <p14:creationId xmlns:p14="http://schemas.microsoft.com/office/powerpoint/2010/main" val="164090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Knowledge retrieval</a:t>
            </a:r>
          </a:p>
          <a:p>
            <a:r>
              <a:rPr lang="en-GB" dirty="0">
                <a:latin typeface="+mj-lt"/>
              </a:rPr>
              <a:t>How many points can you score?</a:t>
            </a:r>
            <a:endParaRPr lang="en-GB" sz="1600" dirty="0">
              <a:latin typeface="+mj-lt"/>
            </a:endParaRPr>
          </a:p>
        </p:txBody>
      </p:sp>
      <p:graphicFrame>
        <p:nvGraphicFramePr>
          <p:cNvPr id="2" name="Table 1">
            <a:extLst>
              <a:ext uri="{FF2B5EF4-FFF2-40B4-BE49-F238E27FC236}">
                <a16:creationId xmlns:a16="http://schemas.microsoft.com/office/drawing/2014/main" id="{30F7B635-F814-4BA4-800B-63149FC70AB2}"/>
              </a:ext>
            </a:extLst>
          </p:cNvPr>
          <p:cNvGraphicFramePr>
            <a:graphicFrameLocks noGrp="1"/>
          </p:cNvGraphicFramePr>
          <p:nvPr>
            <p:extLst>
              <p:ext uri="{D42A27DB-BD31-4B8C-83A1-F6EECF244321}">
                <p14:modId xmlns:p14="http://schemas.microsoft.com/office/powerpoint/2010/main" val="3298137927"/>
              </p:ext>
            </p:extLst>
          </p:nvPr>
        </p:nvGraphicFramePr>
        <p:xfrm>
          <a:off x="276942" y="1029382"/>
          <a:ext cx="11536515" cy="5212080"/>
        </p:xfrm>
        <a:graphic>
          <a:graphicData uri="http://schemas.openxmlformats.org/drawingml/2006/table">
            <a:tbl>
              <a:tblPr firstRow="1" bandRow="1">
                <a:tableStyleId>{5940675A-B579-460E-94D1-54222C63F5DA}</a:tableStyleId>
              </a:tblPr>
              <a:tblGrid>
                <a:gridCol w="5681406">
                  <a:extLst>
                    <a:ext uri="{9D8B030D-6E8A-4147-A177-3AD203B41FA5}">
                      <a16:colId xmlns:a16="http://schemas.microsoft.com/office/drawing/2014/main" val="1835271281"/>
                    </a:ext>
                  </a:extLst>
                </a:gridCol>
                <a:gridCol w="1474839">
                  <a:extLst>
                    <a:ext uri="{9D8B030D-6E8A-4147-A177-3AD203B41FA5}">
                      <a16:colId xmlns:a16="http://schemas.microsoft.com/office/drawing/2014/main" val="2352812669"/>
                    </a:ext>
                  </a:extLst>
                </a:gridCol>
                <a:gridCol w="4380270">
                  <a:extLst>
                    <a:ext uri="{9D8B030D-6E8A-4147-A177-3AD203B41FA5}">
                      <a16:colId xmlns:a16="http://schemas.microsoft.com/office/drawing/2014/main" val="2237346382"/>
                    </a:ext>
                  </a:extLst>
                </a:gridCol>
              </a:tblGrid>
              <a:tr h="356966">
                <a:tc>
                  <a:txBody>
                    <a:bodyPr/>
                    <a:lstStyle/>
                    <a:p>
                      <a:r>
                        <a:rPr lang="en-GB" dirty="0">
                          <a:latin typeface="+mj-lt"/>
                        </a:rPr>
                        <a:t>Question</a:t>
                      </a:r>
                    </a:p>
                  </a:txBody>
                  <a:tcPr>
                    <a:solidFill>
                      <a:schemeClr val="bg1">
                        <a:lumMod val="85000"/>
                      </a:schemeClr>
                    </a:solidFill>
                  </a:tcPr>
                </a:tc>
                <a:tc>
                  <a:txBody>
                    <a:bodyPr/>
                    <a:lstStyle/>
                    <a:p>
                      <a:r>
                        <a:rPr lang="en-GB" dirty="0">
                          <a:latin typeface="+mj-lt"/>
                        </a:rPr>
                        <a:t>Points</a:t>
                      </a:r>
                    </a:p>
                  </a:txBody>
                  <a:tcPr>
                    <a:solidFill>
                      <a:schemeClr val="bg1">
                        <a:lumMod val="85000"/>
                      </a:schemeClr>
                    </a:solidFill>
                  </a:tcPr>
                </a:tc>
                <a:tc>
                  <a:txBody>
                    <a:bodyPr/>
                    <a:lstStyle/>
                    <a:p>
                      <a:r>
                        <a:rPr lang="en-GB" dirty="0">
                          <a:latin typeface="+mj-lt"/>
                        </a:rPr>
                        <a:t>Answer</a:t>
                      </a:r>
                    </a:p>
                  </a:txBody>
                  <a:tcPr>
                    <a:solidFill>
                      <a:schemeClr val="bg1">
                        <a:lumMod val="85000"/>
                      </a:schemeClr>
                    </a:solidFill>
                  </a:tcPr>
                </a:tc>
                <a:extLst>
                  <a:ext uri="{0D108BD9-81ED-4DB2-BD59-A6C34878D82A}">
                    <a16:rowId xmlns:a16="http://schemas.microsoft.com/office/drawing/2014/main" val="2999432127"/>
                  </a:ext>
                </a:extLst>
              </a:tr>
              <a:tr h="356966">
                <a:tc>
                  <a:txBody>
                    <a:bodyPr/>
                    <a:lstStyle/>
                    <a:p>
                      <a:pPr marL="0" indent="0">
                        <a:buFont typeface="+mj-lt"/>
                        <a:buNone/>
                      </a:pPr>
                      <a:r>
                        <a:rPr lang="en-GB" dirty="0">
                          <a:latin typeface="+mj-lt"/>
                        </a:rPr>
                        <a:t>What is meant by resolution?</a:t>
                      </a:r>
                    </a:p>
                  </a:txBody>
                  <a:tcPr/>
                </a:tc>
                <a:tc>
                  <a:txBody>
                    <a:bodyPr/>
                    <a:lstStyle/>
                    <a:p>
                      <a:r>
                        <a:rPr lang="en-GB" dirty="0">
                          <a:latin typeface="+mj-lt"/>
                        </a:rPr>
                        <a:t>5</a:t>
                      </a:r>
                    </a:p>
                  </a:txBody>
                  <a:tcPr/>
                </a:tc>
                <a:tc>
                  <a:txBody>
                    <a:bodyPr/>
                    <a:lstStyle/>
                    <a:p>
                      <a:endParaRPr lang="en-GB" dirty="0">
                        <a:latin typeface="+mj-lt"/>
                      </a:endParaRPr>
                    </a:p>
                  </a:txBody>
                  <a:tcPr/>
                </a:tc>
                <a:extLst>
                  <a:ext uri="{0D108BD9-81ED-4DB2-BD59-A6C34878D82A}">
                    <a16:rowId xmlns:a16="http://schemas.microsoft.com/office/drawing/2014/main" val="1260021261"/>
                  </a:ext>
                </a:extLst>
              </a:tr>
              <a:tr h="356966">
                <a:tc>
                  <a:txBody>
                    <a:bodyPr/>
                    <a:lstStyle/>
                    <a:p>
                      <a:pPr marL="0" indent="0">
                        <a:buFont typeface="+mj-lt"/>
                        <a:buNone/>
                      </a:pPr>
                      <a:r>
                        <a:rPr lang="en-GB" dirty="0">
                          <a:latin typeface="+mj-lt"/>
                        </a:rPr>
                        <a:t>What is a vector graphic made up of?</a:t>
                      </a:r>
                    </a:p>
                  </a:txBody>
                  <a:tcPr/>
                </a:tc>
                <a:tc>
                  <a:txBody>
                    <a:bodyPr/>
                    <a:lstStyle/>
                    <a:p>
                      <a:r>
                        <a:rPr lang="en-GB" dirty="0">
                          <a:latin typeface="+mj-lt"/>
                        </a:rPr>
                        <a:t>5</a:t>
                      </a:r>
                    </a:p>
                  </a:txBody>
                  <a:tcPr/>
                </a:tc>
                <a:tc>
                  <a:txBody>
                    <a:bodyPr/>
                    <a:lstStyle/>
                    <a:p>
                      <a:endParaRPr lang="en-GB" dirty="0">
                        <a:latin typeface="+mj-lt"/>
                      </a:endParaRPr>
                    </a:p>
                  </a:txBody>
                  <a:tcPr/>
                </a:tc>
                <a:extLst>
                  <a:ext uri="{0D108BD9-81ED-4DB2-BD59-A6C34878D82A}">
                    <a16:rowId xmlns:a16="http://schemas.microsoft.com/office/drawing/2014/main" val="119722564"/>
                  </a:ext>
                </a:extLst>
              </a:tr>
              <a:tr h="356966">
                <a:tc>
                  <a:txBody>
                    <a:bodyPr/>
                    <a:lstStyle/>
                    <a:p>
                      <a:pPr marL="0" indent="0">
                        <a:buFont typeface="+mj-lt"/>
                        <a:buNone/>
                      </a:pPr>
                      <a:r>
                        <a:rPr lang="en-GB" dirty="0">
                          <a:latin typeface="+mj-lt"/>
                        </a:rPr>
                        <a:t>Name two types of compression.</a:t>
                      </a:r>
                    </a:p>
                  </a:txBody>
                  <a:tcPr/>
                </a:tc>
                <a:tc>
                  <a:txBody>
                    <a:bodyPr/>
                    <a:lstStyle/>
                    <a:p>
                      <a:r>
                        <a:rPr lang="en-GB" dirty="0">
                          <a:latin typeface="+mj-lt"/>
                        </a:rPr>
                        <a:t>5</a:t>
                      </a:r>
                    </a:p>
                  </a:txBody>
                  <a:tcPr/>
                </a:tc>
                <a:tc>
                  <a:txBody>
                    <a:bodyPr/>
                    <a:lstStyle/>
                    <a:p>
                      <a:endParaRPr lang="en-GB" dirty="0">
                        <a:latin typeface="+mj-lt"/>
                      </a:endParaRPr>
                    </a:p>
                  </a:txBody>
                  <a:tcPr/>
                </a:tc>
                <a:extLst>
                  <a:ext uri="{0D108BD9-81ED-4DB2-BD59-A6C34878D82A}">
                    <a16:rowId xmlns:a16="http://schemas.microsoft.com/office/drawing/2014/main" val="1663216963"/>
                  </a:ext>
                </a:extLst>
              </a:tr>
              <a:tr h="356966">
                <a:tc>
                  <a:txBody>
                    <a:bodyPr/>
                    <a:lstStyle/>
                    <a:p>
                      <a:pPr marL="0" indent="0">
                        <a:buFont typeface="+mj-lt"/>
                        <a:buNone/>
                      </a:pPr>
                      <a:r>
                        <a:rPr lang="en-GB" dirty="0">
                          <a:latin typeface="+mj-lt"/>
                        </a:rPr>
                        <a:t>What data is in the form of sound waves?</a:t>
                      </a:r>
                    </a:p>
                  </a:txBody>
                  <a:tcPr/>
                </a:tc>
                <a:tc>
                  <a:txBody>
                    <a:bodyPr/>
                    <a:lstStyle/>
                    <a:p>
                      <a:r>
                        <a:rPr lang="en-GB" dirty="0">
                          <a:latin typeface="+mj-lt"/>
                        </a:rPr>
                        <a:t>4</a:t>
                      </a:r>
                    </a:p>
                  </a:txBody>
                  <a:tcPr/>
                </a:tc>
                <a:tc>
                  <a:txBody>
                    <a:bodyPr/>
                    <a:lstStyle/>
                    <a:p>
                      <a:endParaRPr lang="en-GB" dirty="0">
                        <a:latin typeface="+mj-lt"/>
                      </a:endParaRPr>
                    </a:p>
                  </a:txBody>
                  <a:tcPr/>
                </a:tc>
                <a:extLst>
                  <a:ext uri="{0D108BD9-81ED-4DB2-BD59-A6C34878D82A}">
                    <a16:rowId xmlns:a16="http://schemas.microsoft.com/office/drawing/2014/main" val="2474725704"/>
                  </a:ext>
                </a:extLst>
              </a:tr>
              <a:tr h="356966">
                <a:tc>
                  <a:txBody>
                    <a:bodyPr/>
                    <a:lstStyle/>
                    <a:p>
                      <a:pPr marL="0" indent="0">
                        <a:buFont typeface="+mj-lt"/>
                        <a:buNone/>
                      </a:pPr>
                      <a:r>
                        <a:rPr lang="en-GB" dirty="0">
                          <a:latin typeface="+mj-lt"/>
                        </a:rPr>
                        <a:t>What process is used to record analogue sound at regular intervals so it can be converted to digital?</a:t>
                      </a:r>
                    </a:p>
                  </a:txBody>
                  <a:tcPr/>
                </a:tc>
                <a:tc>
                  <a:txBody>
                    <a:bodyPr/>
                    <a:lstStyle/>
                    <a:p>
                      <a:r>
                        <a:rPr lang="en-GB" dirty="0">
                          <a:latin typeface="+mj-lt"/>
                        </a:rPr>
                        <a:t>4</a:t>
                      </a:r>
                    </a:p>
                  </a:txBody>
                  <a:tcPr/>
                </a:tc>
                <a:tc>
                  <a:txBody>
                    <a:bodyPr/>
                    <a:lstStyle/>
                    <a:p>
                      <a:endParaRPr lang="en-GB" dirty="0">
                        <a:latin typeface="+mj-lt"/>
                      </a:endParaRPr>
                    </a:p>
                  </a:txBody>
                  <a:tcPr/>
                </a:tc>
                <a:extLst>
                  <a:ext uri="{0D108BD9-81ED-4DB2-BD59-A6C34878D82A}">
                    <a16:rowId xmlns:a16="http://schemas.microsoft.com/office/drawing/2014/main" val="1474738795"/>
                  </a:ext>
                </a:extLst>
              </a:tr>
              <a:tr h="356966">
                <a:tc>
                  <a:txBody>
                    <a:bodyPr/>
                    <a:lstStyle/>
                    <a:p>
                      <a:pPr marL="0" indent="0">
                        <a:buFont typeface="+mj-lt"/>
                        <a:buNone/>
                      </a:pPr>
                      <a:r>
                        <a:rPr lang="en-GB" dirty="0">
                          <a:latin typeface="+mj-lt"/>
                        </a:rPr>
                        <a:t>What format is digital data?</a:t>
                      </a:r>
                    </a:p>
                  </a:txBody>
                  <a:tcPr/>
                </a:tc>
                <a:tc>
                  <a:txBody>
                    <a:bodyPr/>
                    <a:lstStyle/>
                    <a:p>
                      <a:r>
                        <a:rPr lang="en-GB" dirty="0">
                          <a:latin typeface="+mj-lt"/>
                        </a:rPr>
                        <a:t>4</a:t>
                      </a:r>
                    </a:p>
                  </a:txBody>
                  <a:tcPr/>
                </a:tc>
                <a:tc>
                  <a:txBody>
                    <a:bodyPr/>
                    <a:lstStyle/>
                    <a:p>
                      <a:endParaRPr lang="en-GB" dirty="0">
                        <a:latin typeface="+mj-lt"/>
                      </a:endParaRPr>
                    </a:p>
                  </a:txBody>
                  <a:tcPr/>
                </a:tc>
                <a:extLst>
                  <a:ext uri="{0D108BD9-81ED-4DB2-BD59-A6C34878D82A}">
                    <a16:rowId xmlns:a16="http://schemas.microsoft.com/office/drawing/2014/main" val="948122773"/>
                  </a:ext>
                </a:extLst>
              </a:tr>
              <a:tr h="356966">
                <a:tc>
                  <a:txBody>
                    <a:bodyPr/>
                    <a:lstStyle/>
                    <a:p>
                      <a:pPr marL="0" indent="0">
                        <a:buFont typeface="+mj-lt"/>
                        <a:buNone/>
                      </a:pPr>
                      <a:r>
                        <a:rPr lang="en-GB" dirty="0">
                          <a:latin typeface="+mj-lt"/>
                        </a:rPr>
                        <a:t>What type of storage is used to store files for long-term use?</a:t>
                      </a:r>
                    </a:p>
                  </a:txBody>
                  <a:tcPr/>
                </a:tc>
                <a:tc>
                  <a:txBody>
                    <a:bodyPr/>
                    <a:lstStyle/>
                    <a:p>
                      <a:r>
                        <a:rPr lang="en-GB" dirty="0">
                          <a:latin typeface="+mj-lt"/>
                        </a:rPr>
                        <a:t>3</a:t>
                      </a:r>
                    </a:p>
                  </a:txBody>
                  <a:tcPr/>
                </a:tc>
                <a:tc>
                  <a:txBody>
                    <a:bodyPr/>
                    <a:lstStyle/>
                    <a:p>
                      <a:endParaRPr lang="en-GB" dirty="0">
                        <a:latin typeface="+mj-lt"/>
                      </a:endParaRPr>
                    </a:p>
                  </a:txBody>
                  <a:tcPr/>
                </a:tc>
                <a:extLst>
                  <a:ext uri="{0D108BD9-81ED-4DB2-BD59-A6C34878D82A}">
                    <a16:rowId xmlns:a16="http://schemas.microsoft.com/office/drawing/2014/main" val="262807950"/>
                  </a:ext>
                </a:extLst>
              </a:tr>
              <a:tr h="356966">
                <a:tc>
                  <a:txBody>
                    <a:bodyPr/>
                    <a:lstStyle/>
                    <a:p>
                      <a:pPr marL="0" indent="0">
                        <a:buFont typeface="+mj-lt"/>
                        <a:buNone/>
                      </a:pPr>
                      <a:r>
                        <a:rPr lang="en-GB" dirty="0">
                          <a:latin typeface="+mj-lt"/>
                        </a:rPr>
                        <a:t>What term is used to describe data that is lost when the computer is switched off?</a:t>
                      </a:r>
                    </a:p>
                  </a:txBody>
                  <a:tcPr/>
                </a:tc>
                <a:tc>
                  <a:txBody>
                    <a:bodyPr/>
                    <a:lstStyle/>
                    <a:p>
                      <a:r>
                        <a:rPr lang="en-GB" dirty="0">
                          <a:latin typeface="+mj-lt"/>
                        </a:rPr>
                        <a:t>3</a:t>
                      </a:r>
                    </a:p>
                  </a:txBody>
                  <a:tcPr/>
                </a:tc>
                <a:tc>
                  <a:txBody>
                    <a:bodyPr/>
                    <a:lstStyle/>
                    <a:p>
                      <a:endParaRPr lang="en-GB" dirty="0">
                        <a:latin typeface="+mj-lt"/>
                      </a:endParaRPr>
                    </a:p>
                  </a:txBody>
                  <a:tcPr/>
                </a:tc>
                <a:extLst>
                  <a:ext uri="{0D108BD9-81ED-4DB2-BD59-A6C34878D82A}">
                    <a16:rowId xmlns:a16="http://schemas.microsoft.com/office/drawing/2014/main" val="2222178190"/>
                  </a:ext>
                </a:extLst>
              </a:tr>
              <a:tr h="356966">
                <a:tc>
                  <a:txBody>
                    <a:bodyPr/>
                    <a:lstStyle/>
                    <a:p>
                      <a:pPr marL="0" indent="0">
                        <a:buFont typeface="+mj-lt"/>
                        <a:buNone/>
                      </a:pPr>
                      <a:r>
                        <a:rPr lang="en-GB" dirty="0">
                          <a:latin typeface="+mj-lt"/>
                        </a:rPr>
                        <a:t>Name one type of solid-state storage</a:t>
                      </a:r>
                    </a:p>
                  </a:txBody>
                  <a:tcPr/>
                </a:tc>
                <a:tc>
                  <a:txBody>
                    <a:bodyPr/>
                    <a:lstStyle/>
                    <a:p>
                      <a:r>
                        <a:rPr lang="en-GB" dirty="0">
                          <a:latin typeface="+mj-lt"/>
                        </a:rPr>
                        <a:t>2</a:t>
                      </a:r>
                    </a:p>
                  </a:txBody>
                  <a:tcPr/>
                </a:tc>
                <a:tc>
                  <a:txBody>
                    <a:bodyPr/>
                    <a:lstStyle/>
                    <a:p>
                      <a:endParaRPr lang="en-GB" dirty="0">
                        <a:latin typeface="+mj-lt"/>
                      </a:endParaRPr>
                    </a:p>
                  </a:txBody>
                  <a:tcPr/>
                </a:tc>
                <a:extLst>
                  <a:ext uri="{0D108BD9-81ED-4DB2-BD59-A6C34878D82A}">
                    <a16:rowId xmlns:a16="http://schemas.microsoft.com/office/drawing/2014/main" val="372991518"/>
                  </a:ext>
                </a:extLst>
              </a:tr>
              <a:tr h="356966">
                <a:tc>
                  <a:txBody>
                    <a:bodyPr/>
                    <a:lstStyle/>
                    <a:p>
                      <a:pPr marL="0" indent="0">
                        <a:buFont typeface="+mj-lt"/>
                        <a:buNone/>
                      </a:pPr>
                      <a:r>
                        <a:rPr lang="en-GB" dirty="0">
                          <a:latin typeface="+mj-lt"/>
                        </a:rPr>
                        <a:t>Name six storage characteristics (2 points each)</a:t>
                      </a:r>
                    </a:p>
                  </a:txBody>
                  <a:tcPr/>
                </a:tc>
                <a:tc>
                  <a:txBody>
                    <a:bodyPr/>
                    <a:lstStyle/>
                    <a:p>
                      <a:r>
                        <a:rPr lang="en-GB" dirty="0">
                          <a:latin typeface="+mj-lt"/>
                        </a:rPr>
                        <a:t>2</a:t>
                      </a:r>
                    </a:p>
                  </a:txBody>
                  <a:tcPr/>
                </a:tc>
                <a:tc>
                  <a:txBody>
                    <a:bodyPr/>
                    <a:lstStyle/>
                    <a:p>
                      <a:endParaRPr lang="en-GB" dirty="0">
                        <a:latin typeface="+mj-lt"/>
                      </a:endParaRPr>
                    </a:p>
                  </a:txBody>
                  <a:tcPr/>
                </a:tc>
                <a:extLst>
                  <a:ext uri="{0D108BD9-81ED-4DB2-BD59-A6C34878D82A}">
                    <a16:rowId xmlns:a16="http://schemas.microsoft.com/office/drawing/2014/main" val="2784431754"/>
                  </a:ext>
                </a:extLst>
              </a:tr>
              <a:tr h="356966">
                <a:tc>
                  <a:txBody>
                    <a:bodyPr/>
                    <a:lstStyle/>
                    <a:p>
                      <a:pPr marL="0" indent="0">
                        <a:buFont typeface="+mj-lt"/>
                        <a:buNone/>
                      </a:pPr>
                      <a:r>
                        <a:rPr lang="en-GB" dirty="0">
                          <a:latin typeface="+mj-lt"/>
                        </a:rPr>
                        <a:t>Name one type of magnetic storage</a:t>
                      </a:r>
                    </a:p>
                  </a:txBody>
                  <a:tcPr/>
                </a:tc>
                <a:tc>
                  <a:txBody>
                    <a:bodyPr/>
                    <a:lstStyle/>
                    <a:p>
                      <a:r>
                        <a:rPr lang="en-GB" dirty="0">
                          <a:latin typeface="+mj-lt"/>
                        </a:rPr>
                        <a:t>1</a:t>
                      </a:r>
                    </a:p>
                  </a:txBody>
                  <a:tcPr/>
                </a:tc>
                <a:tc>
                  <a:txBody>
                    <a:bodyPr/>
                    <a:lstStyle/>
                    <a:p>
                      <a:endParaRPr lang="en-GB" dirty="0">
                        <a:latin typeface="+mj-lt"/>
                      </a:endParaRPr>
                    </a:p>
                  </a:txBody>
                  <a:tcPr/>
                </a:tc>
                <a:extLst>
                  <a:ext uri="{0D108BD9-81ED-4DB2-BD59-A6C34878D82A}">
                    <a16:rowId xmlns:a16="http://schemas.microsoft.com/office/drawing/2014/main" val="1598835453"/>
                  </a:ext>
                </a:extLst>
              </a:tr>
            </a:tbl>
          </a:graphicData>
        </a:graphic>
      </p:graphicFrame>
    </p:spTree>
    <p:extLst>
      <p:ext uri="{BB962C8B-B14F-4D97-AF65-F5344CB8AC3E}">
        <p14:creationId xmlns:p14="http://schemas.microsoft.com/office/powerpoint/2010/main" val="1034998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Knowledge retrieval</a:t>
            </a:r>
          </a:p>
          <a:p>
            <a:r>
              <a:rPr lang="en-GB" dirty="0">
                <a:latin typeface="+mj-lt"/>
              </a:rPr>
              <a:t>How many points can you score?</a:t>
            </a:r>
            <a:endParaRPr lang="en-GB" sz="1600" dirty="0">
              <a:latin typeface="+mj-lt"/>
            </a:endParaRPr>
          </a:p>
        </p:txBody>
      </p:sp>
      <p:graphicFrame>
        <p:nvGraphicFramePr>
          <p:cNvPr id="2" name="Table 1">
            <a:extLst>
              <a:ext uri="{FF2B5EF4-FFF2-40B4-BE49-F238E27FC236}">
                <a16:creationId xmlns:a16="http://schemas.microsoft.com/office/drawing/2014/main" id="{30F7B635-F814-4BA4-800B-63149FC70AB2}"/>
              </a:ext>
            </a:extLst>
          </p:cNvPr>
          <p:cNvGraphicFramePr>
            <a:graphicFrameLocks noGrp="1"/>
          </p:cNvGraphicFramePr>
          <p:nvPr>
            <p:extLst>
              <p:ext uri="{D42A27DB-BD31-4B8C-83A1-F6EECF244321}">
                <p14:modId xmlns:p14="http://schemas.microsoft.com/office/powerpoint/2010/main" val="3482677095"/>
              </p:ext>
            </p:extLst>
          </p:nvPr>
        </p:nvGraphicFramePr>
        <p:xfrm>
          <a:off x="276942" y="1029382"/>
          <a:ext cx="11536515" cy="5486400"/>
        </p:xfrm>
        <a:graphic>
          <a:graphicData uri="http://schemas.openxmlformats.org/drawingml/2006/table">
            <a:tbl>
              <a:tblPr firstRow="1" bandRow="1">
                <a:tableStyleId>{5940675A-B579-460E-94D1-54222C63F5DA}</a:tableStyleId>
              </a:tblPr>
              <a:tblGrid>
                <a:gridCol w="5681406">
                  <a:extLst>
                    <a:ext uri="{9D8B030D-6E8A-4147-A177-3AD203B41FA5}">
                      <a16:colId xmlns:a16="http://schemas.microsoft.com/office/drawing/2014/main" val="1835271281"/>
                    </a:ext>
                  </a:extLst>
                </a:gridCol>
                <a:gridCol w="1474839">
                  <a:extLst>
                    <a:ext uri="{9D8B030D-6E8A-4147-A177-3AD203B41FA5}">
                      <a16:colId xmlns:a16="http://schemas.microsoft.com/office/drawing/2014/main" val="2352812669"/>
                    </a:ext>
                  </a:extLst>
                </a:gridCol>
                <a:gridCol w="4380270">
                  <a:extLst>
                    <a:ext uri="{9D8B030D-6E8A-4147-A177-3AD203B41FA5}">
                      <a16:colId xmlns:a16="http://schemas.microsoft.com/office/drawing/2014/main" val="2237346382"/>
                    </a:ext>
                  </a:extLst>
                </a:gridCol>
              </a:tblGrid>
              <a:tr h="356966">
                <a:tc>
                  <a:txBody>
                    <a:bodyPr/>
                    <a:lstStyle/>
                    <a:p>
                      <a:r>
                        <a:rPr lang="en-GB" dirty="0">
                          <a:latin typeface="+mj-lt"/>
                        </a:rPr>
                        <a:t>Question</a:t>
                      </a:r>
                    </a:p>
                  </a:txBody>
                  <a:tcPr>
                    <a:solidFill>
                      <a:schemeClr val="bg1">
                        <a:lumMod val="85000"/>
                      </a:schemeClr>
                    </a:solidFill>
                  </a:tcPr>
                </a:tc>
                <a:tc>
                  <a:txBody>
                    <a:bodyPr/>
                    <a:lstStyle/>
                    <a:p>
                      <a:r>
                        <a:rPr lang="en-GB" dirty="0">
                          <a:latin typeface="+mj-lt"/>
                        </a:rPr>
                        <a:t>Points</a:t>
                      </a:r>
                    </a:p>
                  </a:txBody>
                  <a:tcPr>
                    <a:solidFill>
                      <a:schemeClr val="bg1">
                        <a:lumMod val="85000"/>
                      </a:schemeClr>
                    </a:solidFill>
                  </a:tcPr>
                </a:tc>
                <a:tc>
                  <a:txBody>
                    <a:bodyPr/>
                    <a:lstStyle/>
                    <a:p>
                      <a:r>
                        <a:rPr lang="en-GB" dirty="0">
                          <a:latin typeface="+mj-lt"/>
                        </a:rPr>
                        <a:t>Answer</a:t>
                      </a:r>
                    </a:p>
                  </a:txBody>
                  <a:tcPr>
                    <a:solidFill>
                      <a:schemeClr val="bg1">
                        <a:lumMod val="85000"/>
                      </a:schemeClr>
                    </a:solidFill>
                  </a:tcPr>
                </a:tc>
                <a:extLst>
                  <a:ext uri="{0D108BD9-81ED-4DB2-BD59-A6C34878D82A}">
                    <a16:rowId xmlns:a16="http://schemas.microsoft.com/office/drawing/2014/main" val="2999432127"/>
                  </a:ext>
                </a:extLst>
              </a:tr>
              <a:tr h="356966">
                <a:tc>
                  <a:txBody>
                    <a:bodyPr/>
                    <a:lstStyle/>
                    <a:p>
                      <a:pPr marL="0" indent="0">
                        <a:buFont typeface="+mj-lt"/>
                        <a:buNone/>
                      </a:pPr>
                      <a:r>
                        <a:rPr lang="en-GB" dirty="0">
                          <a:latin typeface="+mj-lt"/>
                        </a:rPr>
                        <a:t>What is meant by resolution?</a:t>
                      </a:r>
                    </a:p>
                  </a:txBody>
                  <a:tcPr/>
                </a:tc>
                <a:tc>
                  <a:txBody>
                    <a:bodyPr/>
                    <a:lstStyle/>
                    <a:p>
                      <a:r>
                        <a:rPr lang="en-GB" dirty="0">
                          <a:latin typeface="+mj-lt"/>
                        </a:rPr>
                        <a:t>5</a:t>
                      </a:r>
                    </a:p>
                  </a:txBody>
                  <a:tcPr/>
                </a:tc>
                <a:tc>
                  <a:txBody>
                    <a:bodyPr/>
                    <a:lstStyle/>
                    <a:p>
                      <a:r>
                        <a:rPr lang="en-GB" dirty="0">
                          <a:latin typeface="+mj-lt"/>
                        </a:rPr>
                        <a:t>Number of pixels per inch</a:t>
                      </a:r>
                    </a:p>
                  </a:txBody>
                  <a:tcPr/>
                </a:tc>
                <a:extLst>
                  <a:ext uri="{0D108BD9-81ED-4DB2-BD59-A6C34878D82A}">
                    <a16:rowId xmlns:a16="http://schemas.microsoft.com/office/drawing/2014/main" val="1260021261"/>
                  </a:ext>
                </a:extLst>
              </a:tr>
              <a:tr h="356966">
                <a:tc>
                  <a:txBody>
                    <a:bodyPr/>
                    <a:lstStyle/>
                    <a:p>
                      <a:pPr marL="0" indent="0">
                        <a:buFont typeface="+mj-lt"/>
                        <a:buNone/>
                      </a:pPr>
                      <a:r>
                        <a:rPr lang="en-GB" dirty="0">
                          <a:latin typeface="+mj-lt"/>
                        </a:rPr>
                        <a:t>What is a vector graphic made up of?</a:t>
                      </a:r>
                    </a:p>
                  </a:txBody>
                  <a:tcPr/>
                </a:tc>
                <a:tc>
                  <a:txBody>
                    <a:bodyPr/>
                    <a:lstStyle/>
                    <a:p>
                      <a:r>
                        <a:rPr lang="en-GB" dirty="0">
                          <a:latin typeface="+mj-lt"/>
                        </a:rPr>
                        <a:t>5</a:t>
                      </a:r>
                    </a:p>
                  </a:txBody>
                  <a:tcPr/>
                </a:tc>
                <a:tc>
                  <a:txBody>
                    <a:bodyPr/>
                    <a:lstStyle/>
                    <a:p>
                      <a:r>
                        <a:rPr lang="en-GB" dirty="0">
                          <a:latin typeface="+mj-lt"/>
                        </a:rPr>
                        <a:t>Lines and curves</a:t>
                      </a:r>
                    </a:p>
                  </a:txBody>
                  <a:tcPr/>
                </a:tc>
                <a:extLst>
                  <a:ext uri="{0D108BD9-81ED-4DB2-BD59-A6C34878D82A}">
                    <a16:rowId xmlns:a16="http://schemas.microsoft.com/office/drawing/2014/main" val="119722564"/>
                  </a:ext>
                </a:extLst>
              </a:tr>
              <a:tr h="356966">
                <a:tc>
                  <a:txBody>
                    <a:bodyPr/>
                    <a:lstStyle/>
                    <a:p>
                      <a:pPr marL="0" indent="0">
                        <a:buFont typeface="+mj-lt"/>
                        <a:buNone/>
                      </a:pPr>
                      <a:r>
                        <a:rPr lang="en-GB" dirty="0">
                          <a:latin typeface="+mj-lt"/>
                        </a:rPr>
                        <a:t>Name two types of compression.</a:t>
                      </a:r>
                    </a:p>
                  </a:txBody>
                  <a:tcPr/>
                </a:tc>
                <a:tc>
                  <a:txBody>
                    <a:bodyPr/>
                    <a:lstStyle/>
                    <a:p>
                      <a:r>
                        <a:rPr lang="en-GB" dirty="0">
                          <a:latin typeface="+mj-lt"/>
                        </a:rPr>
                        <a:t>5</a:t>
                      </a:r>
                    </a:p>
                  </a:txBody>
                  <a:tcPr/>
                </a:tc>
                <a:tc>
                  <a:txBody>
                    <a:bodyPr/>
                    <a:lstStyle/>
                    <a:p>
                      <a:r>
                        <a:rPr lang="en-GB" dirty="0">
                          <a:latin typeface="+mj-lt"/>
                        </a:rPr>
                        <a:t>Lossy and Lossless</a:t>
                      </a:r>
                    </a:p>
                  </a:txBody>
                  <a:tcPr/>
                </a:tc>
                <a:extLst>
                  <a:ext uri="{0D108BD9-81ED-4DB2-BD59-A6C34878D82A}">
                    <a16:rowId xmlns:a16="http://schemas.microsoft.com/office/drawing/2014/main" val="1663216963"/>
                  </a:ext>
                </a:extLst>
              </a:tr>
              <a:tr h="356966">
                <a:tc>
                  <a:txBody>
                    <a:bodyPr/>
                    <a:lstStyle/>
                    <a:p>
                      <a:pPr marL="0" indent="0">
                        <a:buFont typeface="+mj-lt"/>
                        <a:buNone/>
                      </a:pPr>
                      <a:r>
                        <a:rPr lang="en-GB" dirty="0">
                          <a:latin typeface="+mj-lt"/>
                        </a:rPr>
                        <a:t>What data is in the form of sound waves?</a:t>
                      </a:r>
                    </a:p>
                  </a:txBody>
                  <a:tcPr/>
                </a:tc>
                <a:tc>
                  <a:txBody>
                    <a:bodyPr/>
                    <a:lstStyle/>
                    <a:p>
                      <a:r>
                        <a:rPr lang="en-GB" dirty="0">
                          <a:latin typeface="+mj-lt"/>
                        </a:rPr>
                        <a:t>4</a:t>
                      </a:r>
                    </a:p>
                  </a:txBody>
                  <a:tcPr/>
                </a:tc>
                <a:tc>
                  <a:txBody>
                    <a:bodyPr/>
                    <a:lstStyle/>
                    <a:p>
                      <a:r>
                        <a:rPr lang="en-GB" dirty="0">
                          <a:latin typeface="+mj-lt"/>
                        </a:rPr>
                        <a:t>Analogue</a:t>
                      </a:r>
                    </a:p>
                  </a:txBody>
                  <a:tcPr/>
                </a:tc>
                <a:extLst>
                  <a:ext uri="{0D108BD9-81ED-4DB2-BD59-A6C34878D82A}">
                    <a16:rowId xmlns:a16="http://schemas.microsoft.com/office/drawing/2014/main" val="2474725704"/>
                  </a:ext>
                </a:extLst>
              </a:tr>
              <a:tr h="356966">
                <a:tc>
                  <a:txBody>
                    <a:bodyPr/>
                    <a:lstStyle/>
                    <a:p>
                      <a:pPr marL="0" indent="0">
                        <a:buFont typeface="+mj-lt"/>
                        <a:buNone/>
                      </a:pPr>
                      <a:r>
                        <a:rPr lang="en-GB" dirty="0">
                          <a:latin typeface="+mj-lt"/>
                        </a:rPr>
                        <a:t>What process is used to record analogue sound at regular intervals so it can be converted to digital?</a:t>
                      </a:r>
                    </a:p>
                  </a:txBody>
                  <a:tcPr/>
                </a:tc>
                <a:tc>
                  <a:txBody>
                    <a:bodyPr/>
                    <a:lstStyle/>
                    <a:p>
                      <a:r>
                        <a:rPr lang="en-GB" dirty="0">
                          <a:latin typeface="+mj-lt"/>
                        </a:rPr>
                        <a:t>4</a:t>
                      </a:r>
                    </a:p>
                  </a:txBody>
                  <a:tcPr/>
                </a:tc>
                <a:tc>
                  <a:txBody>
                    <a:bodyPr/>
                    <a:lstStyle/>
                    <a:p>
                      <a:r>
                        <a:rPr lang="en-GB" dirty="0">
                          <a:latin typeface="+mj-lt"/>
                        </a:rPr>
                        <a:t>Sampling</a:t>
                      </a:r>
                    </a:p>
                  </a:txBody>
                  <a:tcPr/>
                </a:tc>
                <a:extLst>
                  <a:ext uri="{0D108BD9-81ED-4DB2-BD59-A6C34878D82A}">
                    <a16:rowId xmlns:a16="http://schemas.microsoft.com/office/drawing/2014/main" val="1474738795"/>
                  </a:ext>
                </a:extLst>
              </a:tr>
              <a:tr h="356966">
                <a:tc>
                  <a:txBody>
                    <a:bodyPr/>
                    <a:lstStyle/>
                    <a:p>
                      <a:pPr marL="0" indent="0">
                        <a:buFont typeface="+mj-lt"/>
                        <a:buNone/>
                      </a:pPr>
                      <a:r>
                        <a:rPr lang="en-GB" dirty="0">
                          <a:latin typeface="+mj-lt"/>
                        </a:rPr>
                        <a:t>What format is digital data?</a:t>
                      </a:r>
                    </a:p>
                  </a:txBody>
                  <a:tcPr/>
                </a:tc>
                <a:tc>
                  <a:txBody>
                    <a:bodyPr/>
                    <a:lstStyle/>
                    <a:p>
                      <a:r>
                        <a:rPr lang="en-GB" dirty="0">
                          <a:latin typeface="+mj-lt"/>
                        </a:rPr>
                        <a:t>4</a:t>
                      </a:r>
                    </a:p>
                  </a:txBody>
                  <a:tcPr/>
                </a:tc>
                <a:tc>
                  <a:txBody>
                    <a:bodyPr/>
                    <a:lstStyle/>
                    <a:p>
                      <a:r>
                        <a:rPr lang="en-GB" dirty="0">
                          <a:latin typeface="+mj-lt"/>
                        </a:rPr>
                        <a:t>Binary</a:t>
                      </a:r>
                    </a:p>
                  </a:txBody>
                  <a:tcPr/>
                </a:tc>
                <a:extLst>
                  <a:ext uri="{0D108BD9-81ED-4DB2-BD59-A6C34878D82A}">
                    <a16:rowId xmlns:a16="http://schemas.microsoft.com/office/drawing/2014/main" val="948122773"/>
                  </a:ext>
                </a:extLst>
              </a:tr>
              <a:tr h="356966">
                <a:tc>
                  <a:txBody>
                    <a:bodyPr/>
                    <a:lstStyle/>
                    <a:p>
                      <a:pPr marL="0" indent="0">
                        <a:buFont typeface="+mj-lt"/>
                        <a:buNone/>
                      </a:pPr>
                      <a:r>
                        <a:rPr lang="en-GB" dirty="0">
                          <a:latin typeface="+mj-lt"/>
                        </a:rPr>
                        <a:t>What type of storage is used to store files for long-term use?</a:t>
                      </a:r>
                    </a:p>
                  </a:txBody>
                  <a:tcPr/>
                </a:tc>
                <a:tc>
                  <a:txBody>
                    <a:bodyPr/>
                    <a:lstStyle/>
                    <a:p>
                      <a:r>
                        <a:rPr lang="en-GB" dirty="0">
                          <a:latin typeface="+mj-lt"/>
                        </a:rPr>
                        <a:t>3</a:t>
                      </a:r>
                    </a:p>
                  </a:txBody>
                  <a:tcPr/>
                </a:tc>
                <a:tc>
                  <a:txBody>
                    <a:bodyPr/>
                    <a:lstStyle/>
                    <a:p>
                      <a:r>
                        <a:rPr lang="en-GB" dirty="0">
                          <a:latin typeface="+mj-lt"/>
                        </a:rPr>
                        <a:t>Secondary Storage</a:t>
                      </a:r>
                    </a:p>
                  </a:txBody>
                  <a:tcPr/>
                </a:tc>
                <a:extLst>
                  <a:ext uri="{0D108BD9-81ED-4DB2-BD59-A6C34878D82A}">
                    <a16:rowId xmlns:a16="http://schemas.microsoft.com/office/drawing/2014/main" val="262807950"/>
                  </a:ext>
                </a:extLst>
              </a:tr>
              <a:tr h="356966">
                <a:tc>
                  <a:txBody>
                    <a:bodyPr/>
                    <a:lstStyle/>
                    <a:p>
                      <a:pPr marL="0" indent="0">
                        <a:buFont typeface="+mj-lt"/>
                        <a:buNone/>
                      </a:pPr>
                      <a:r>
                        <a:rPr lang="en-GB" dirty="0">
                          <a:latin typeface="+mj-lt"/>
                        </a:rPr>
                        <a:t>What term is used to describe data that is lost when the computer is switched off?</a:t>
                      </a:r>
                    </a:p>
                  </a:txBody>
                  <a:tcPr/>
                </a:tc>
                <a:tc>
                  <a:txBody>
                    <a:bodyPr/>
                    <a:lstStyle/>
                    <a:p>
                      <a:r>
                        <a:rPr lang="en-GB" dirty="0">
                          <a:latin typeface="+mj-lt"/>
                        </a:rPr>
                        <a:t>3</a:t>
                      </a:r>
                    </a:p>
                  </a:txBody>
                  <a:tcPr/>
                </a:tc>
                <a:tc>
                  <a:txBody>
                    <a:bodyPr/>
                    <a:lstStyle/>
                    <a:p>
                      <a:r>
                        <a:rPr lang="en-GB" dirty="0">
                          <a:latin typeface="+mj-lt"/>
                        </a:rPr>
                        <a:t>Volatile data/memory</a:t>
                      </a:r>
                    </a:p>
                  </a:txBody>
                  <a:tcPr/>
                </a:tc>
                <a:extLst>
                  <a:ext uri="{0D108BD9-81ED-4DB2-BD59-A6C34878D82A}">
                    <a16:rowId xmlns:a16="http://schemas.microsoft.com/office/drawing/2014/main" val="2222178190"/>
                  </a:ext>
                </a:extLst>
              </a:tr>
              <a:tr h="356966">
                <a:tc>
                  <a:txBody>
                    <a:bodyPr/>
                    <a:lstStyle/>
                    <a:p>
                      <a:pPr marL="0" indent="0">
                        <a:buFont typeface="+mj-lt"/>
                        <a:buNone/>
                      </a:pPr>
                      <a:r>
                        <a:rPr lang="en-GB" dirty="0">
                          <a:latin typeface="+mj-lt"/>
                        </a:rPr>
                        <a:t>Name one type of solid-state storage</a:t>
                      </a:r>
                    </a:p>
                  </a:txBody>
                  <a:tcPr/>
                </a:tc>
                <a:tc>
                  <a:txBody>
                    <a:bodyPr/>
                    <a:lstStyle/>
                    <a:p>
                      <a:r>
                        <a:rPr lang="en-GB" dirty="0">
                          <a:latin typeface="+mj-lt"/>
                        </a:rPr>
                        <a:t>2</a:t>
                      </a:r>
                    </a:p>
                  </a:txBody>
                  <a:tcPr/>
                </a:tc>
                <a:tc>
                  <a:txBody>
                    <a:bodyPr/>
                    <a:lstStyle/>
                    <a:p>
                      <a:r>
                        <a:rPr lang="en-GB" dirty="0">
                          <a:latin typeface="+mj-lt"/>
                        </a:rPr>
                        <a:t>SD Card, USB Flash Drive, Solid-State Drive</a:t>
                      </a:r>
                    </a:p>
                  </a:txBody>
                  <a:tcPr/>
                </a:tc>
                <a:extLst>
                  <a:ext uri="{0D108BD9-81ED-4DB2-BD59-A6C34878D82A}">
                    <a16:rowId xmlns:a16="http://schemas.microsoft.com/office/drawing/2014/main" val="372991518"/>
                  </a:ext>
                </a:extLst>
              </a:tr>
              <a:tr h="356966">
                <a:tc>
                  <a:txBody>
                    <a:bodyPr/>
                    <a:lstStyle/>
                    <a:p>
                      <a:pPr marL="0" indent="0">
                        <a:buFont typeface="+mj-lt"/>
                        <a:buNone/>
                      </a:pPr>
                      <a:r>
                        <a:rPr lang="en-GB" dirty="0">
                          <a:latin typeface="+mj-lt"/>
                        </a:rPr>
                        <a:t>Name six storage characteristics (2 points each)</a:t>
                      </a:r>
                    </a:p>
                  </a:txBody>
                  <a:tcPr/>
                </a:tc>
                <a:tc>
                  <a:txBody>
                    <a:bodyPr/>
                    <a:lstStyle/>
                    <a:p>
                      <a:r>
                        <a:rPr lang="en-GB" dirty="0">
                          <a:latin typeface="+mj-lt"/>
                        </a:rPr>
                        <a:t>2</a:t>
                      </a:r>
                    </a:p>
                  </a:txBody>
                  <a:tcPr/>
                </a:tc>
                <a:tc>
                  <a:txBody>
                    <a:bodyPr/>
                    <a:lstStyle/>
                    <a:p>
                      <a:r>
                        <a:rPr lang="en-GB" dirty="0">
                          <a:latin typeface="+mj-lt"/>
                        </a:rPr>
                        <a:t>Cost, Durability, Portability, Reliability, Speed, Capacity.</a:t>
                      </a:r>
                    </a:p>
                  </a:txBody>
                  <a:tcPr/>
                </a:tc>
                <a:extLst>
                  <a:ext uri="{0D108BD9-81ED-4DB2-BD59-A6C34878D82A}">
                    <a16:rowId xmlns:a16="http://schemas.microsoft.com/office/drawing/2014/main" val="2784431754"/>
                  </a:ext>
                </a:extLst>
              </a:tr>
              <a:tr h="356966">
                <a:tc>
                  <a:txBody>
                    <a:bodyPr/>
                    <a:lstStyle/>
                    <a:p>
                      <a:pPr marL="0" indent="0">
                        <a:buFont typeface="+mj-lt"/>
                        <a:buNone/>
                      </a:pPr>
                      <a:r>
                        <a:rPr lang="en-GB" dirty="0">
                          <a:latin typeface="+mj-lt"/>
                        </a:rPr>
                        <a:t>Name one type of magnetic storage</a:t>
                      </a:r>
                    </a:p>
                  </a:txBody>
                  <a:tcPr/>
                </a:tc>
                <a:tc>
                  <a:txBody>
                    <a:bodyPr/>
                    <a:lstStyle/>
                    <a:p>
                      <a:r>
                        <a:rPr lang="en-GB" dirty="0">
                          <a:latin typeface="+mj-lt"/>
                        </a:rPr>
                        <a:t>1</a:t>
                      </a:r>
                    </a:p>
                  </a:txBody>
                  <a:tcPr/>
                </a:tc>
                <a:tc>
                  <a:txBody>
                    <a:bodyPr/>
                    <a:lstStyle/>
                    <a:p>
                      <a:r>
                        <a:rPr lang="en-GB" dirty="0">
                          <a:latin typeface="+mj-lt"/>
                        </a:rPr>
                        <a:t>Hard Drive, Floppy Disk, Magnetic Tape</a:t>
                      </a:r>
                    </a:p>
                  </a:txBody>
                  <a:tcPr/>
                </a:tc>
                <a:extLst>
                  <a:ext uri="{0D108BD9-81ED-4DB2-BD59-A6C34878D82A}">
                    <a16:rowId xmlns:a16="http://schemas.microsoft.com/office/drawing/2014/main" val="1598835453"/>
                  </a:ext>
                </a:extLst>
              </a:tr>
            </a:tbl>
          </a:graphicData>
        </a:graphic>
      </p:graphicFrame>
    </p:spTree>
    <p:extLst>
      <p:ext uri="{BB962C8B-B14F-4D97-AF65-F5344CB8AC3E}">
        <p14:creationId xmlns:p14="http://schemas.microsoft.com/office/powerpoint/2010/main" val="4146715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Exam prep!</a:t>
            </a:r>
          </a:p>
          <a:p>
            <a:r>
              <a:rPr lang="en-GB" dirty="0">
                <a:latin typeface="+mj-lt"/>
              </a:rPr>
              <a:t>The revision starts here!!</a:t>
            </a:r>
            <a:endParaRPr lang="en-GB" sz="1600" dirty="0">
              <a:latin typeface="+mj-lt"/>
            </a:endParaRPr>
          </a:p>
        </p:txBody>
      </p:sp>
      <p:sp>
        <p:nvSpPr>
          <p:cNvPr id="2" name="TextBox 1">
            <a:extLst>
              <a:ext uri="{FF2B5EF4-FFF2-40B4-BE49-F238E27FC236}">
                <a16:creationId xmlns:a16="http://schemas.microsoft.com/office/drawing/2014/main" id="{D7D5AECA-38E1-44DC-A46A-F1A91FCAA9F5}"/>
              </a:ext>
            </a:extLst>
          </p:cNvPr>
          <p:cNvSpPr txBox="1"/>
          <p:nvPr/>
        </p:nvSpPr>
        <p:spPr>
          <a:xfrm>
            <a:off x="271463" y="1036213"/>
            <a:ext cx="8088766" cy="4647426"/>
          </a:xfrm>
          <a:prstGeom prst="rect">
            <a:avLst/>
          </a:prstGeom>
          <a:noFill/>
          <a:ln>
            <a:solidFill>
              <a:schemeClr val="tx1"/>
            </a:solidFill>
          </a:ln>
        </p:spPr>
        <p:txBody>
          <a:bodyPr wrap="square" rtlCol="0">
            <a:spAutoFit/>
          </a:bodyPr>
          <a:lstStyle/>
          <a:p>
            <a:r>
              <a:rPr lang="en-GB" sz="2000" dirty="0">
                <a:latin typeface="+mj-lt"/>
              </a:rPr>
              <a:t>Magnetic tapes are still used today to store and backup large amounts of data.</a:t>
            </a:r>
          </a:p>
          <a:p>
            <a:endParaRPr lang="en-GB" sz="2000" dirty="0">
              <a:latin typeface="+mj-lt"/>
            </a:endParaRPr>
          </a:p>
          <a:p>
            <a:r>
              <a:rPr lang="en-GB" sz="2000" dirty="0">
                <a:latin typeface="+mj-lt"/>
              </a:rPr>
              <a:t>Identify </a:t>
            </a:r>
            <a:r>
              <a:rPr lang="en-GB" sz="2000" b="1" dirty="0">
                <a:latin typeface="+mj-lt"/>
              </a:rPr>
              <a:t>two</a:t>
            </a:r>
            <a:r>
              <a:rPr lang="en-GB" sz="2000" dirty="0">
                <a:latin typeface="+mj-lt"/>
              </a:rPr>
              <a:t> disadvantages to using magnetic tapes to store data.</a:t>
            </a:r>
          </a:p>
          <a:p>
            <a:endParaRPr lang="en-GB" dirty="0">
              <a:latin typeface="+mj-lt"/>
            </a:endParaRPr>
          </a:p>
          <a:p>
            <a:pPr>
              <a:lnSpc>
                <a:spcPct val="200000"/>
              </a:lnSpc>
            </a:pPr>
            <a:r>
              <a:rPr lang="en-GB" dirty="0">
                <a:latin typeface="+mj-lt"/>
              </a:rPr>
              <a:t>…………………………………………………………………………………………………………………………………………………………………………………………………………………………………………………………………………………………………………………………………………………………………………</a:t>
            </a:r>
          </a:p>
          <a:p>
            <a:pPr algn="r">
              <a:lnSpc>
                <a:spcPct val="200000"/>
              </a:lnSpc>
            </a:pPr>
            <a:r>
              <a:rPr lang="en-GB" b="1" dirty="0">
                <a:latin typeface="+mj-lt"/>
              </a:rPr>
              <a:t>[2]</a:t>
            </a:r>
          </a:p>
          <a:p>
            <a:endParaRPr lang="en-GB" dirty="0">
              <a:latin typeface="+mj-lt"/>
            </a:endParaRPr>
          </a:p>
        </p:txBody>
      </p:sp>
      <p:sp>
        <p:nvSpPr>
          <p:cNvPr id="4" name="TextBox 3">
            <a:extLst>
              <a:ext uri="{FF2B5EF4-FFF2-40B4-BE49-F238E27FC236}">
                <a16:creationId xmlns:a16="http://schemas.microsoft.com/office/drawing/2014/main" id="{90A62176-331C-4BCE-BC6E-C3967594F09E}"/>
              </a:ext>
            </a:extLst>
          </p:cNvPr>
          <p:cNvSpPr txBox="1"/>
          <p:nvPr/>
        </p:nvSpPr>
        <p:spPr>
          <a:xfrm>
            <a:off x="8572500" y="1036213"/>
            <a:ext cx="3348037" cy="2215991"/>
          </a:xfrm>
          <a:prstGeom prst="rect">
            <a:avLst/>
          </a:prstGeom>
          <a:noFill/>
          <a:ln>
            <a:solidFill>
              <a:schemeClr val="tx1"/>
            </a:solidFill>
          </a:ln>
        </p:spPr>
        <p:txBody>
          <a:bodyPr wrap="square" rtlCol="0">
            <a:spAutoFit/>
          </a:bodyPr>
          <a:lstStyle/>
          <a:p>
            <a:r>
              <a:rPr lang="en-GB" sz="2000" dirty="0">
                <a:latin typeface="+mj-lt"/>
              </a:rPr>
              <a:t>Identify means to…</a:t>
            </a:r>
          </a:p>
          <a:p>
            <a:endParaRPr lang="en-GB" sz="2000" dirty="0">
              <a:latin typeface="+mj-lt"/>
            </a:endParaRPr>
          </a:p>
          <a:p>
            <a:r>
              <a:rPr lang="en-GB" sz="2000" dirty="0">
                <a:latin typeface="+mj-lt"/>
              </a:rPr>
              <a:t>Provide an answer from a number of possibilities. Recognise and state briefly a</a:t>
            </a:r>
          </a:p>
          <a:p>
            <a:r>
              <a:rPr lang="en-GB" sz="2000" dirty="0">
                <a:latin typeface="+mj-lt"/>
              </a:rPr>
              <a:t>distinguishing factor or feature.</a:t>
            </a:r>
          </a:p>
          <a:p>
            <a:endParaRPr lang="en-GB" dirty="0"/>
          </a:p>
        </p:txBody>
      </p:sp>
      <p:sp>
        <p:nvSpPr>
          <p:cNvPr id="11" name="TextBox 10">
            <a:extLst>
              <a:ext uri="{FF2B5EF4-FFF2-40B4-BE49-F238E27FC236}">
                <a16:creationId xmlns:a16="http://schemas.microsoft.com/office/drawing/2014/main" id="{1B5CA7F2-05CB-463C-A376-11A6A7E0B9D8}"/>
              </a:ext>
            </a:extLst>
          </p:cNvPr>
          <p:cNvSpPr txBox="1"/>
          <p:nvPr/>
        </p:nvSpPr>
        <p:spPr>
          <a:xfrm>
            <a:off x="8572499" y="3744647"/>
            <a:ext cx="3348037" cy="1938992"/>
          </a:xfrm>
          <a:prstGeom prst="rect">
            <a:avLst/>
          </a:prstGeom>
          <a:noFill/>
          <a:ln>
            <a:solidFill>
              <a:schemeClr val="tx1"/>
            </a:solidFill>
          </a:ln>
        </p:spPr>
        <p:txBody>
          <a:bodyPr wrap="square" rtlCol="0">
            <a:spAutoFit/>
          </a:bodyPr>
          <a:lstStyle/>
          <a:p>
            <a:r>
              <a:rPr lang="en-GB" sz="2000" dirty="0">
                <a:latin typeface="+mj-lt"/>
              </a:rPr>
              <a:t>In this question, you need to provide two brief reasons.</a:t>
            </a:r>
          </a:p>
          <a:p>
            <a:endParaRPr lang="en-GB" sz="2000" dirty="0">
              <a:latin typeface="+mj-lt"/>
            </a:endParaRPr>
          </a:p>
          <a:p>
            <a:r>
              <a:rPr lang="en-GB" sz="2000" dirty="0">
                <a:latin typeface="+mj-lt"/>
              </a:rPr>
              <a:t>Use your answer slip from the booklet provided to write your answer.</a:t>
            </a:r>
          </a:p>
        </p:txBody>
      </p:sp>
    </p:spTree>
    <p:extLst>
      <p:ext uri="{BB962C8B-B14F-4D97-AF65-F5344CB8AC3E}">
        <p14:creationId xmlns:p14="http://schemas.microsoft.com/office/powerpoint/2010/main" val="1486286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7664223" cy="738664"/>
          </a:xfrm>
          <a:prstGeom prst="rect">
            <a:avLst/>
          </a:prstGeom>
          <a:noFill/>
        </p:spPr>
        <p:txBody>
          <a:bodyPr wrap="square" rtlCol="0">
            <a:spAutoFit/>
          </a:bodyPr>
          <a:lstStyle/>
          <a:p>
            <a:r>
              <a:rPr lang="en-GB" sz="2400" b="1" u="sng" dirty="0">
                <a:latin typeface="+mj-lt"/>
              </a:rPr>
              <a:t>Exam prep! – Mark scheme (including model answer)</a:t>
            </a:r>
          </a:p>
          <a:p>
            <a:r>
              <a:rPr lang="en-GB" dirty="0">
                <a:latin typeface="+mj-lt"/>
              </a:rPr>
              <a:t>The revision starts here!!</a:t>
            </a:r>
            <a:endParaRPr lang="en-GB" sz="1600" dirty="0">
              <a:latin typeface="+mj-lt"/>
            </a:endParaRPr>
          </a:p>
        </p:txBody>
      </p:sp>
      <p:sp>
        <p:nvSpPr>
          <p:cNvPr id="4" name="TextBox 3">
            <a:extLst>
              <a:ext uri="{FF2B5EF4-FFF2-40B4-BE49-F238E27FC236}">
                <a16:creationId xmlns:a16="http://schemas.microsoft.com/office/drawing/2014/main" id="{90A62176-331C-4BCE-BC6E-C3967594F09E}"/>
              </a:ext>
            </a:extLst>
          </p:cNvPr>
          <p:cNvSpPr txBox="1"/>
          <p:nvPr/>
        </p:nvSpPr>
        <p:spPr>
          <a:xfrm>
            <a:off x="8572500" y="1036213"/>
            <a:ext cx="3348037" cy="4093428"/>
          </a:xfrm>
          <a:prstGeom prst="rect">
            <a:avLst/>
          </a:prstGeom>
          <a:solidFill>
            <a:schemeClr val="accent5">
              <a:lumMod val="20000"/>
              <a:lumOff val="80000"/>
            </a:schemeClr>
          </a:solidFill>
          <a:ln>
            <a:solidFill>
              <a:schemeClr val="tx1"/>
            </a:solidFill>
          </a:ln>
        </p:spPr>
        <p:txBody>
          <a:bodyPr wrap="square" rtlCol="0">
            <a:spAutoFit/>
          </a:bodyPr>
          <a:lstStyle/>
          <a:p>
            <a:r>
              <a:rPr lang="en-GB" sz="2000" dirty="0">
                <a:latin typeface="+mj-lt"/>
              </a:rPr>
              <a:t>Any </a:t>
            </a:r>
            <a:r>
              <a:rPr lang="en-GB" sz="2000" b="1" dirty="0">
                <a:latin typeface="+mj-lt"/>
              </a:rPr>
              <a:t>two</a:t>
            </a:r>
            <a:r>
              <a:rPr lang="en-GB" sz="2000" dirty="0">
                <a:latin typeface="+mj-lt"/>
              </a:rPr>
              <a:t> from:</a:t>
            </a:r>
          </a:p>
          <a:p>
            <a:endParaRPr lang="en-GB" sz="2000" dirty="0">
              <a:latin typeface="+mj-lt"/>
            </a:endParaRPr>
          </a:p>
          <a:p>
            <a:pPr marL="285750" indent="-285750">
              <a:buFont typeface="Arial" panose="020B0604020202020204" pitchFamily="34" charset="0"/>
              <a:buChar char="•"/>
            </a:pPr>
            <a:r>
              <a:rPr lang="en-GB" sz="2000" dirty="0">
                <a:latin typeface="+mj-lt"/>
              </a:rPr>
              <a:t>Slow to write to and read from memory.</a:t>
            </a:r>
          </a:p>
          <a:p>
            <a:pPr marL="285750" indent="-285750">
              <a:buFont typeface="Arial" panose="020B0604020202020204" pitchFamily="34" charset="0"/>
              <a:buChar char="•"/>
            </a:pPr>
            <a:r>
              <a:rPr lang="en-GB" sz="2000" dirty="0">
                <a:latin typeface="+mj-lt"/>
              </a:rPr>
              <a:t>All data has to be read before reading the data you want.</a:t>
            </a:r>
          </a:p>
          <a:p>
            <a:pPr marL="285750" indent="-285750">
              <a:buFont typeface="Arial" panose="020B0604020202020204" pitchFamily="34" charset="0"/>
              <a:buChar char="•"/>
            </a:pPr>
            <a:r>
              <a:rPr lang="en-GB" sz="2000" dirty="0">
                <a:latin typeface="+mj-lt"/>
              </a:rPr>
              <a:t>Data could be corrupted if close enough to a magnetic field.</a:t>
            </a:r>
          </a:p>
          <a:p>
            <a:pPr marL="285750" indent="-285750">
              <a:buFont typeface="Arial" panose="020B0604020202020204" pitchFamily="34" charset="0"/>
              <a:buChar char="•"/>
            </a:pPr>
            <a:r>
              <a:rPr lang="en-GB" sz="2000" dirty="0">
                <a:latin typeface="+mj-lt"/>
              </a:rPr>
              <a:t>Additional equipment needed to read data from tape.</a:t>
            </a:r>
          </a:p>
        </p:txBody>
      </p:sp>
      <p:sp>
        <p:nvSpPr>
          <p:cNvPr id="5" name="TextBox 4">
            <a:extLst>
              <a:ext uri="{FF2B5EF4-FFF2-40B4-BE49-F238E27FC236}">
                <a16:creationId xmlns:a16="http://schemas.microsoft.com/office/drawing/2014/main" id="{317FFBAD-F59A-48C8-A4BB-1C5DF97BA518}"/>
              </a:ext>
            </a:extLst>
          </p:cNvPr>
          <p:cNvSpPr txBox="1"/>
          <p:nvPr/>
        </p:nvSpPr>
        <p:spPr>
          <a:xfrm>
            <a:off x="11365366" y="1957314"/>
            <a:ext cx="555171" cy="523220"/>
          </a:xfrm>
          <a:prstGeom prst="rect">
            <a:avLst/>
          </a:prstGeom>
          <a:noFill/>
        </p:spPr>
        <p:txBody>
          <a:bodyPr wrap="square" rtlCol="0">
            <a:spAutoFit/>
          </a:bodyPr>
          <a:lstStyle/>
          <a:p>
            <a:r>
              <a:rPr lang="en-GB" sz="2800" b="1" dirty="0">
                <a:solidFill>
                  <a:srgbClr val="00B050"/>
                </a:solidFill>
                <a:sym typeface="Wingdings" panose="05000000000000000000" pitchFamily="2" charset="2"/>
              </a:rPr>
              <a:t></a:t>
            </a:r>
            <a:endParaRPr lang="en-GB" sz="2800" b="1" dirty="0">
              <a:solidFill>
                <a:srgbClr val="00B050"/>
              </a:solidFill>
            </a:endParaRPr>
          </a:p>
        </p:txBody>
      </p:sp>
      <p:sp>
        <p:nvSpPr>
          <p:cNvPr id="7" name="TextBox 6">
            <a:extLst>
              <a:ext uri="{FF2B5EF4-FFF2-40B4-BE49-F238E27FC236}">
                <a16:creationId xmlns:a16="http://schemas.microsoft.com/office/drawing/2014/main" id="{CB9387A2-E814-45AD-9B64-C0E65175C2B5}"/>
              </a:ext>
            </a:extLst>
          </p:cNvPr>
          <p:cNvSpPr txBox="1"/>
          <p:nvPr/>
        </p:nvSpPr>
        <p:spPr>
          <a:xfrm>
            <a:off x="11365365" y="3722561"/>
            <a:ext cx="555171" cy="523220"/>
          </a:xfrm>
          <a:prstGeom prst="rect">
            <a:avLst/>
          </a:prstGeom>
          <a:noFill/>
        </p:spPr>
        <p:txBody>
          <a:bodyPr wrap="square" rtlCol="0">
            <a:spAutoFit/>
          </a:bodyPr>
          <a:lstStyle/>
          <a:p>
            <a:r>
              <a:rPr lang="en-GB" sz="2800" b="1" dirty="0">
                <a:solidFill>
                  <a:srgbClr val="00B050"/>
                </a:solidFill>
                <a:sym typeface="Wingdings" panose="05000000000000000000" pitchFamily="2" charset="2"/>
              </a:rPr>
              <a:t></a:t>
            </a:r>
            <a:endParaRPr lang="en-GB" sz="2800" b="1" dirty="0">
              <a:solidFill>
                <a:srgbClr val="00B050"/>
              </a:solidFill>
            </a:endParaRPr>
          </a:p>
        </p:txBody>
      </p:sp>
      <p:sp>
        <p:nvSpPr>
          <p:cNvPr id="8" name="TextBox 7">
            <a:extLst>
              <a:ext uri="{FF2B5EF4-FFF2-40B4-BE49-F238E27FC236}">
                <a16:creationId xmlns:a16="http://schemas.microsoft.com/office/drawing/2014/main" id="{D39380E4-45EE-49C0-B0C7-37F0903F9DFC}"/>
              </a:ext>
            </a:extLst>
          </p:cNvPr>
          <p:cNvSpPr txBox="1"/>
          <p:nvPr/>
        </p:nvSpPr>
        <p:spPr>
          <a:xfrm>
            <a:off x="271463" y="1036213"/>
            <a:ext cx="8088766" cy="4278094"/>
          </a:xfrm>
          <a:prstGeom prst="rect">
            <a:avLst/>
          </a:prstGeom>
          <a:noFill/>
          <a:ln>
            <a:solidFill>
              <a:schemeClr val="tx1"/>
            </a:solidFill>
          </a:ln>
        </p:spPr>
        <p:txBody>
          <a:bodyPr wrap="square" rtlCol="0">
            <a:spAutoFit/>
          </a:bodyPr>
          <a:lstStyle/>
          <a:p>
            <a:r>
              <a:rPr lang="en-GB" sz="2000" dirty="0">
                <a:latin typeface="+mj-lt"/>
              </a:rPr>
              <a:t>Magnetic tapes are still used today to store and backup large amounts of data.</a:t>
            </a:r>
          </a:p>
          <a:p>
            <a:endParaRPr lang="en-GB" sz="2000" dirty="0">
              <a:latin typeface="+mj-lt"/>
            </a:endParaRPr>
          </a:p>
          <a:p>
            <a:r>
              <a:rPr lang="en-GB" sz="2000" dirty="0">
                <a:latin typeface="+mj-lt"/>
              </a:rPr>
              <a:t>Identify </a:t>
            </a:r>
            <a:r>
              <a:rPr lang="en-GB" sz="2000" b="1" dirty="0">
                <a:latin typeface="+mj-lt"/>
              </a:rPr>
              <a:t>two</a:t>
            </a:r>
            <a:r>
              <a:rPr lang="en-GB" sz="2000" dirty="0">
                <a:latin typeface="+mj-lt"/>
              </a:rPr>
              <a:t> disadvantages to using magnetic tapes to store data.</a:t>
            </a:r>
          </a:p>
          <a:p>
            <a:endParaRPr lang="en-GB" dirty="0">
              <a:latin typeface="+mj-lt"/>
            </a:endParaRPr>
          </a:p>
          <a:p>
            <a:pPr>
              <a:lnSpc>
                <a:spcPct val="200000"/>
              </a:lnSpc>
            </a:pPr>
            <a:r>
              <a:rPr lang="en-GB" sz="2000" dirty="0">
                <a:latin typeface="+mj-lt"/>
              </a:rPr>
              <a:t>Firstly, it </a:t>
            </a:r>
            <a:r>
              <a:rPr lang="en-GB" sz="2000" dirty="0">
                <a:solidFill>
                  <a:srgbClr val="FF0000"/>
                </a:solidFill>
                <a:latin typeface="+mj-lt"/>
              </a:rPr>
              <a:t>is slow in reading and writing the data.</a:t>
            </a:r>
            <a:r>
              <a:rPr lang="en-GB" sz="2000" dirty="0">
                <a:latin typeface="+mj-lt"/>
              </a:rPr>
              <a:t> Secondly, if there is some disruption to the magnetic field then </a:t>
            </a:r>
            <a:r>
              <a:rPr lang="en-GB" sz="2000" dirty="0">
                <a:solidFill>
                  <a:srgbClr val="0070C0"/>
                </a:solidFill>
                <a:latin typeface="+mj-lt"/>
              </a:rPr>
              <a:t>it can cause data to become corrupt and unable to access.</a:t>
            </a:r>
          </a:p>
          <a:p>
            <a:pPr algn="r">
              <a:lnSpc>
                <a:spcPct val="200000"/>
              </a:lnSpc>
            </a:pPr>
            <a:r>
              <a:rPr lang="en-GB" b="1" dirty="0">
                <a:latin typeface="+mj-lt"/>
              </a:rPr>
              <a:t>[2]</a:t>
            </a:r>
          </a:p>
          <a:p>
            <a:endParaRPr lang="en-GB" dirty="0">
              <a:latin typeface="+mj-lt"/>
            </a:endParaRPr>
          </a:p>
        </p:txBody>
      </p:sp>
    </p:spTree>
    <p:extLst>
      <p:ext uri="{BB962C8B-B14F-4D97-AF65-F5344CB8AC3E}">
        <p14:creationId xmlns:p14="http://schemas.microsoft.com/office/powerpoint/2010/main" val="12913180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a:xfrm>
            <a:off x="360000" y="1440362"/>
            <a:ext cx="6992936" cy="4500000"/>
          </a:xfrm>
        </p:spPr>
        <p:txBody>
          <a:bodyPr/>
          <a:lstStyle/>
          <a:p>
            <a:r>
              <a:rPr lang="en-GB" dirty="0"/>
              <a:t>Understand and identify the following storage mediums and their application: magnetic, optical, solid-state and cloud.</a:t>
            </a:r>
          </a:p>
          <a:p>
            <a:pPr marL="0" indent="0">
              <a:buNone/>
            </a:pPr>
            <a:endParaRPr lang="en-GB" dirty="0"/>
          </a:p>
          <a:p>
            <a:pPr marL="0" indent="0">
              <a:buNone/>
            </a:pPr>
            <a:endParaRPr lang="en-GB" dirty="0"/>
          </a:p>
          <a:p>
            <a:r>
              <a:rPr lang="en-GB" dirty="0"/>
              <a:t>Explain how optical storage works.</a:t>
            </a:r>
          </a:p>
          <a:p>
            <a:r>
              <a:rPr lang="en-GB" dirty="0"/>
              <a:t>Identify the pros and cons of using optical storage.</a:t>
            </a:r>
          </a:p>
          <a:p>
            <a:r>
              <a:rPr lang="en-GB" dirty="0"/>
              <a:t>Carry out some research into the different types of optical storage available to users.</a:t>
            </a:r>
          </a:p>
          <a:p>
            <a:endParaRPr lang="en-GB" dirty="0"/>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6</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32058" y="2247268"/>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10" name="Picture Placeholder 9">
            <a:extLst>
              <a:ext uri="{FF2B5EF4-FFF2-40B4-BE49-F238E27FC236}">
                <a16:creationId xmlns:a16="http://schemas.microsoft.com/office/drawing/2014/main" id="{4D2F3355-372E-45A3-9714-D781D6E87E91}"/>
              </a:ext>
            </a:extLst>
          </p:cNvPr>
          <p:cNvPicPr>
            <a:picLocks noGrp="1" noChangeAspect="1"/>
          </p:cNvPicPr>
          <p:nvPr>
            <p:ph type="pic" sz="quarter" idx="13"/>
          </p:nvPr>
        </p:nvPicPr>
        <p:blipFill>
          <a:blip r:embed="rId2"/>
          <a:srcRect l="6210" r="6210"/>
          <a:stretch>
            <a:fillRect/>
          </a:stretch>
        </p:blipFill>
        <p:spPr/>
      </p:pic>
    </p:spTree>
    <p:extLst>
      <p:ext uri="{BB962C8B-B14F-4D97-AF65-F5344CB8AC3E}">
        <p14:creationId xmlns:p14="http://schemas.microsoft.com/office/powerpoint/2010/main" val="4191138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55B6132-E6EA-460E-923C-E5E672F5B9D1}"/>
              </a:ext>
            </a:extLst>
          </p:cNvPr>
          <p:cNvSpPr txBox="1"/>
          <p:nvPr/>
        </p:nvSpPr>
        <p:spPr>
          <a:xfrm>
            <a:off x="157163" y="128588"/>
            <a:ext cx="6515100" cy="738664"/>
          </a:xfrm>
          <a:prstGeom prst="rect">
            <a:avLst/>
          </a:prstGeom>
          <a:noFill/>
        </p:spPr>
        <p:txBody>
          <a:bodyPr wrap="square" rtlCol="0">
            <a:spAutoFit/>
          </a:bodyPr>
          <a:lstStyle/>
          <a:p>
            <a:r>
              <a:rPr lang="en-GB" sz="2400" b="1" u="sng" dirty="0">
                <a:latin typeface="+mj-lt"/>
              </a:rPr>
              <a:t>Big Picture</a:t>
            </a:r>
          </a:p>
          <a:p>
            <a:r>
              <a:rPr lang="en-GB" dirty="0">
                <a:latin typeface="+mj-lt"/>
              </a:rPr>
              <a:t>Concept map:</a:t>
            </a:r>
          </a:p>
        </p:txBody>
      </p:sp>
      <p:sp>
        <p:nvSpPr>
          <p:cNvPr id="26" name="Rectangle 25">
            <a:extLst>
              <a:ext uri="{FF2B5EF4-FFF2-40B4-BE49-F238E27FC236}">
                <a16:creationId xmlns:a16="http://schemas.microsoft.com/office/drawing/2014/main" id="{D47FAFAA-C51B-49C5-A389-503DAB3489A5}"/>
              </a:ext>
            </a:extLst>
          </p:cNvPr>
          <p:cNvSpPr/>
          <p:nvPr/>
        </p:nvSpPr>
        <p:spPr>
          <a:xfrm>
            <a:off x="4766871" y="359766"/>
            <a:ext cx="2428407"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Secondary Storage</a:t>
            </a:r>
          </a:p>
        </p:txBody>
      </p:sp>
      <p:sp>
        <p:nvSpPr>
          <p:cNvPr id="27" name="Rectangle 26">
            <a:extLst>
              <a:ext uri="{FF2B5EF4-FFF2-40B4-BE49-F238E27FC236}">
                <a16:creationId xmlns:a16="http://schemas.microsoft.com/office/drawing/2014/main" id="{6015CACF-4132-4EA9-B8A5-AD381599F4A6}"/>
              </a:ext>
            </a:extLst>
          </p:cNvPr>
          <p:cNvSpPr/>
          <p:nvPr/>
        </p:nvSpPr>
        <p:spPr>
          <a:xfrm>
            <a:off x="873056" y="1908854"/>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Optical</a:t>
            </a:r>
          </a:p>
        </p:txBody>
      </p:sp>
      <p:sp>
        <p:nvSpPr>
          <p:cNvPr id="28" name="Rectangle 27">
            <a:extLst>
              <a:ext uri="{FF2B5EF4-FFF2-40B4-BE49-F238E27FC236}">
                <a16:creationId xmlns:a16="http://schemas.microsoft.com/office/drawing/2014/main" id="{4DB2A0F5-0145-4E4C-8ACA-A110320910D1}"/>
              </a:ext>
            </a:extLst>
          </p:cNvPr>
          <p:cNvSpPr/>
          <p:nvPr/>
        </p:nvSpPr>
        <p:spPr>
          <a:xfrm>
            <a:off x="4766871" y="1902504"/>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Solid-state</a:t>
            </a:r>
          </a:p>
        </p:txBody>
      </p:sp>
      <p:sp>
        <p:nvSpPr>
          <p:cNvPr id="29" name="Rectangle 28">
            <a:extLst>
              <a:ext uri="{FF2B5EF4-FFF2-40B4-BE49-F238E27FC236}">
                <a16:creationId xmlns:a16="http://schemas.microsoft.com/office/drawing/2014/main" id="{6C8512A1-93E1-47F0-B4D4-197276A9BAF8}"/>
              </a:ext>
            </a:extLst>
          </p:cNvPr>
          <p:cNvSpPr/>
          <p:nvPr/>
        </p:nvSpPr>
        <p:spPr>
          <a:xfrm>
            <a:off x="8735637" y="1902504"/>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Magnetic</a:t>
            </a:r>
          </a:p>
        </p:txBody>
      </p:sp>
      <p:cxnSp>
        <p:nvCxnSpPr>
          <p:cNvPr id="30" name="Connector: Elbow 29">
            <a:extLst>
              <a:ext uri="{FF2B5EF4-FFF2-40B4-BE49-F238E27FC236}">
                <a16:creationId xmlns:a16="http://schemas.microsoft.com/office/drawing/2014/main" id="{9E697160-8310-429F-A221-2FC585C233EC}"/>
              </a:ext>
            </a:extLst>
          </p:cNvPr>
          <p:cNvCxnSpPr>
            <a:stCxn id="26" idx="2"/>
            <a:endCxn id="27" idx="0"/>
          </p:cNvCxnSpPr>
          <p:nvPr/>
        </p:nvCxnSpPr>
        <p:spPr>
          <a:xfrm rot="5400000">
            <a:off x="3619388" y="-452833"/>
            <a:ext cx="829560" cy="389381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60ADF2B1-7C66-483B-AA58-63A3FD044DB0}"/>
              </a:ext>
            </a:extLst>
          </p:cNvPr>
          <p:cNvCxnSpPr>
            <a:stCxn id="26" idx="2"/>
            <a:endCxn id="29" idx="0"/>
          </p:cNvCxnSpPr>
          <p:nvPr/>
        </p:nvCxnSpPr>
        <p:spPr>
          <a:xfrm rot="16200000" flipH="1">
            <a:off x="7553853" y="-493484"/>
            <a:ext cx="823210" cy="396876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6EE504CF-674E-4F8D-89A6-8AC818407B0A}"/>
              </a:ext>
            </a:extLst>
          </p:cNvPr>
          <p:cNvCxnSpPr>
            <a:stCxn id="26" idx="2"/>
            <a:endCxn id="28" idx="0"/>
          </p:cNvCxnSpPr>
          <p:nvPr/>
        </p:nvCxnSpPr>
        <p:spPr>
          <a:xfrm rot="5400000">
            <a:off x="5569470" y="1490899"/>
            <a:ext cx="823210" cy="127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4F206712-DEB4-47C8-ADE2-299160B72FA1}"/>
              </a:ext>
            </a:extLst>
          </p:cNvPr>
          <p:cNvSpPr/>
          <p:nvPr/>
        </p:nvSpPr>
        <p:spPr>
          <a:xfrm>
            <a:off x="4773221" y="3438892"/>
            <a:ext cx="2428407"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Characteristics of storage devices</a:t>
            </a:r>
          </a:p>
        </p:txBody>
      </p:sp>
      <p:sp>
        <p:nvSpPr>
          <p:cNvPr id="34" name="Rectangle 33">
            <a:extLst>
              <a:ext uri="{FF2B5EF4-FFF2-40B4-BE49-F238E27FC236}">
                <a16:creationId xmlns:a16="http://schemas.microsoft.com/office/drawing/2014/main" id="{09B54AFE-8915-4928-B6F3-989E4ABF7AD4}"/>
              </a:ext>
            </a:extLst>
          </p:cNvPr>
          <p:cNvSpPr/>
          <p:nvPr/>
        </p:nvSpPr>
        <p:spPr>
          <a:xfrm>
            <a:off x="168983" y="4733143"/>
            <a:ext cx="1748629"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Cost</a:t>
            </a:r>
          </a:p>
        </p:txBody>
      </p:sp>
      <p:sp>
        <p:nvSpPr>
          <p:cNvPr id="35" name="Rectangle 34">
            <a:extLst>
              <a:ext uri="{FF2B5EF4-FFF2-40B4-BE49-F238E27FC236}">
                <a16:creationId xmlns:a16="http://schemas.microsoft.com/office/drawing/2014/main" id="{E6B947E0-857D-4661-9795-21B0DEBE2C21}"/>
              </a:ext>
            </a:extLst>
          </p:cNvPr>
          <p:cNvSpPr/>
          <p:nvPr/>
        </p:nvSpPr>
        <p:spPr>
          <a:xfrm>
            <a:off x="2257500" y="4733143"/>
            <a:ext cx="1748629"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Capacity</a:t>
            </a:r>
          </a:p>
        </p:txBody>
      </p:sp>
      <p:sp>
        <p:nvSpPr>
          <p:cNvPr id="36" name="Rectangle 35">
            <a:extLst>
              <a:ext uri="{FF2B5EF4-FFF2-40B4-BE49-F238E27FC236}">
                <a16:creationId xmlns:a16="http://schemas.microsoft.com/office/drawing/2014/main" id="{16F3ED03-56D1-47D0-80BB-97F5F8AA3CD4}"/>
              </a:ext>
            </a:extLst>
          </p:cNvPr>
          <p:cNvSpPr/>
          <p:nvPr/>
        </p:nvSpPr>
        <p:spPr>
          <a:xfrm>
            <a:off x="4347371" y="4733143"/>
            <a:ext cx="1748629"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Durability</a:t>
            </a:r>
          </a:p>
        </p:txBody>
      </p:sp>
      <p:sp>
        <p:nvSpPr>
          <p:cNvPr id="37" name="Rectangle 36">
            <a:extLst>
              <a:ext uri="{FF2B5EF4-FFF2-40B4-BE49-F238E27FC236}">
                <a16:creationId xmlns:a16="http://schemas.microsoft.com/office/drawing/2014/main" id="{47A217B1-D073-4BF9-B8B1-19FB7D751F4B}"/>
              </a:ext>
            </a:extLst>
          </p:cNvPr>
          <p:cNvSpPr/>
          <p:nvPr/>
        </p:nvSpPr>
        <p:spPr>
          <a:xfrm>
            <a:off x="6435888" y="4733143"/>
            <a:ext cx="1748629"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Reliability</a:t>
            </a:r>
          </a:p>
        </p:txBody>
      </p:sp>
      <p:sp>
        <p:nvSpPr>
          <p:cNvPr id="38" name="Rectangle 37">
            <a:extLst>
              <a:ext uri="{FF2B5EF4-FFF2-40B4-BE49-F238E27FC236}">
                <a16:creationId xmlns:a16="http://schemas.microsoft.com/office/drawing/2014/main" id="{0FD5CCBA-AD29-45A9-A0C7-68C8BF137202}"/>
              </a:ext>
            </a:extLst>
          </p:cNvPr>
          <p:cNvSpPr/>
          <p:nvPr/>
        </p:nvSpPr>
        <p:spPr>
          <a:xfrm>
            <a:off x="8439629" y="4733143"/>
            <a:ext cx="1748629"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Speed</a:t>
            </a:r>
          </a:p>
        </p:txBody>
      </p:sp>
      <p:sp>
        <p:nvSpPr>
          <p:cNvPr id="39" name="Rectangle 38">
            <a:extLst>
              <a:ext uri="{FF2B5EF4-FFF2-40B4-BE49-F238E27FC236}">
                <a16:creationId xmlns:a16="http://schemas.microsoft.com/office/drawing/2014/main" id="{A1C332EB-C129-4827-844E-787D9CC1695D}"/>
              </a:ext>
            </a:extLst>
          </p:cNvPr>
          <p:cNvSpPr/>
          <p:nvPr/>
        </p:nvSpPr>
        <p:spPr>
          <a:xfrm>
            <a:off x="10349450" y="4733143"/>
            <a:ext cx="1748629"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Portability</a:t>
            </a:r>
          </a:p>
        </p:txBody>
      </p:sp>
      <p:cxnSp>
        <p:nvCxnSpPr>
          <p:cNvPr id="40" name="Straight Arrow Connector 39">
            <a:extLst>
              <a:ext uri="{FF2B5EF4-FFF2-40B4-BE49-F238E27FC236}">
                <a16:creationId xmlns:a16="http://schemas.microsoft.com/office/drawing/2014/main" id="{5D3767DB-1C2D-439D-93DE-D130A06692B1}"/>
              </a:ext>
            </a:extLst>
          </p:cNvPr>
          <p:cNvCxnSpPr>
            <a:stCxn id="28" idx="2"/>
            <a:endCxn id="33" idx="0"/>
          </p:cNvCxnSpPr>
          <p:nvPr/>
        </p:nvCxnSpPr>
        <p:spPr>
          <a:xfrm>
            <a:off x="5981075" y="2622032"/>
            <a:ext cx="6350" cy="8168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Connector: Elbow 40">
            <a:extLst>
              <a:ext uri="{FF2B5EF4-FFF2-40B4-BE49-F238E27FC236}">
                <a16:creationId xmlns:a16="http://schemas.microsoft.com/office/drawing/2014/main" id="{A0F7B3D7-683C-41D1-B5D4-92370DA14F46}"/>
              </a:ext>
            </a:extLst>
          </p:cNvPr>
          <p:cNvCxnSpPr>
            <a:cxnSpLocks/>
            <a:stCxn id="27" idx="2"/>
            <a:endCxn id="33" idx="1"/>
          </p:cNvCxnSpPr>
          <p:nvPr/>
        </p:nvCxnSpPr>
        <p:spPr>
          <a:xfrm rot="16200000" flipH="1">
            <a:off x="2845103" y="1870538"/>
            <a:ext cx="1170274" cy="268596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Connector: Elbow 41">
            <a:extLst>
              <a:ext uri="{FF2B5EF4-FFF2-40B4-BE49-F238E27FC236}">
                <a16:creationId xmlns:a16="http://schemas.microsoft.com/office/drawing/2014/main" id="{8A75EEF1-B75A-4056-B315-00904AB80838}"/>
              </a:ext>
            </a:extLst>
          </p:cNvPr>
          <p:cNvCxnSpPr>
            <a:stCxn id="29" idx="2"/>
            <a:endCxn id="33" idx="3"/>
          </p:cNvCxnSpPr>
          <p:nvPr/>
        </p:nvCxnSpPr>
        <p:spPr>
          <a:xfrm rot="5400000">
            <a:off x="7987423" y="1836238"/>
            <a:ext cx="1176624" cy="274821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Connector: Elbow 42">
            <a:extLst>
              <a:ext uri="{FF2B5EF4-FFF2-40B4-BE49-F238E27FC236}">
                <a16:creationId xmlns:a16="http://schemas.microsoft.com/office/drawing/2014/main" id="{0A5E4142-489D-4E86-BF9B-D21361B2983A}"/>
              </a:ext>
            </a:extLst>
          </p:cNvPr>
          <p:cNvCxnSpPr>
            <a:stCxn id="33" idx="2"/>
            <a:endCxn id="36" idx="0"/>
          </p:cNvCxnSpPr>
          <p:nvPr/>
        </p:nvCxnSpPr>
        <p:spPr>
          <a:xfrm rot="5400000">
            <a:off x="5317195" y="4062912"/>
            <a:ext cx="574723" cy="76573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Connector: Elbow 43">
            <a:extLst>
              <a:ext uri="{FF2B5EF4-FFF2-40B4-BE49-F238E27FC236}">
                <a16:creationId xmlns:a16="http://schemas.microsoft.com/office/drawing/2014/main" id="{BFB316C4-DFF9-46B3-8B2C-AB37DA728E12}"/>
              </a:ext>
            </a:extLst>
          </p:cNvPr>
          <p:cNvCxnSpPr>
            <a:stCxn id="33" idx="2"/>
            <a:endCxn id="37" idx="0"/>
          </p:cNvCxnSpPr>
          <p:nvPr/>
        </p:nvCxnSpPr>
        <p:spPr>
          <a:xfrm rot="16200000" flipH="1">
            <a:off x="6361453" y="3784392"/>
            <a:ext cx="574723" cy="132277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Connector: Elbow 44">
            <a:extLst>
              <a:ext uri="{FF2B5EF4-FFF2-40B4-BE49-F238E27FC236}">
                <a16:creationId xmlns:a16="http://schemas.microsoft.com/office/drawing/2014/main" id="{B676EE3F-1871-4489-B69F-F3B97AFF1E9A}"/>
              </a:ext>
            </a:extLst>
          </p:cNvPr>
          <p:cNvCxnSpPr>
            <a:stCxn id="33" idx="2"/>
            <a:endCxn id="35" idx="0"/>
          </p:cNvCxnSpPr>
          <p:nvPr/>
        </p:nvCxnSpPr>
        <p:spPr>
          <a:xfrm rot="5400000">
            <a:off x="4272259" y="3017976"/>
            <a:ext cx="574723" cy="285561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Connector: Elbow 45">
            <a:extLst>
              <a:ext uri="{FF2B5EF4-FFF2-40B4-BE49-F238E27FC236}">
                <a16:creationId xmlns:a16="http://schemas.microsoft.com/office/drawing/2014/main" id="{D1779180-6357-4A04-A3DF-F10D861D3C84}"/>
              </a:ext>
            </a:extLst>
          </p:cNvPr>
          <p:cNvCxnSpPr>
            <a:stCxn id="33" idx="2"/>
            <a:endCxn id="34" idx="0"/>
          </p:cNvCxnSpPr>
          <p:nvPr/>
        </p:nvCxnSpPr>
        <p:spPr>
          <a:xfrm rot="5400000">
            <a:off x="3228001" y="1973718"/>
            <a:ext cx="574723" cy="494412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Connector: Elbow 46">
            <a:extLst>
              <a:ext uri="{FF2B5EF4-FFF2-40B4-BE49-F238E27FC236}">
                <a16:creationId xmlns:a16="http://schemas.microsoft.com/office/drawing/2014/main" id="{7AFE102D-37C4-49F4-A19D-F49D06B86749}"/>
              </a:ext>
            </a:extLst>
          </p:cNvPr>
          <p:cNvCxnSpPr>
            <a:stCxn id="33" idx="2"/>
            <a:endCxn id="38" idx="0"/>
          </p:cNvCxnSpPr>
          <p:nvPr/>
        </p:nvCxnSpPr>
        <p:spPr>
          <a:xfrm rot="16200000" flipH="1">
            <a:off x="7363323" y="2782521"/>
            <a:ext cx="574723" cy="332651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Connector: Elbow 47">
            <a:extLst>
              <a:ext uri="{FF2B5EF4-FFF2-40B4-BE49-F238E27FC236}">
                <a16:creationId xmlns:a16="http://schemas.microsoft.com/office/drawing/2014/main" id="{8FE6550F-E29A-4DEE-B2C7-B3D02C7931BC}"/>
              </a:ext>
            </a:extLst>
          </p:cNvPr>
          <p:cNvCxnSpPr>
            <a:stCxn id="33" idx="2"/>
            <a:endCxn id="39" idx="0"/>
          </p:cNvCxnSpPr>
          <p:nvPr/>
        </p:nvCxnSpPr>
        <p:spPr>
          <a:xfrm rot="16200000" flipH="1">
            <a:off x="8318234" y="1827611"/>
            <a:ext cx="574723" cy="523634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2998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5089394" cy="461665"/>
          </a:xfrm>
          <a:prstGeom prst="rect">
            <a:avLst/>
          </a:prstGeom>
          <a:noFill/>
        </p:spPr>
        <p:txBody>
          <a:bodyPr wrap="square" rtlCol="0">
            <a:spAutoFit/>
          </a:bodyPr>
          <a:lstStyle/>
          <a:p>
            <a:r>
              <a:rPr lang="en-GB" sz="2400" b="1" u="sng" dirty="0">
                <a:latin typeface="+mj-lt"/>
              </a:rPr>
              <a:t>Key terms</a:t>
            </a:r>
          </a:p>
        </p:txBody>
      </p:sp>
      <p:sp>
        <p:nvSpPr>
          <p:cNvPr id="9" name="Slide Number Placeholder 1">
            <a:extLst>
              <a:ext uri="{FF2B5EF4-FFF2-40B4-BE49-F238E27FC236}">
                <a16:creationId xmlns:a16="http://schemas.microsoft.com/office/drawing/2014/main" id="{DB93D879-5187-4FB1-9252-A89736885BDB}"/>
              </a:ext>
            </a:extLst>
          </p:cNvPr>
          <p:cNvSpPr>
            <a:spLocks noGrp="1"/>
          </p:cNvSpPr>
          <p:nvPr>
            <p:ph type="sldNum" sz="quarter" idx="11"/>
          </p:nvPr>
        </p:nvSpPr>
        <p:spPr>
          <a:xfrm>
            <a:off x="11594400" y="6678000"/>
            <a:ext cx="597600" cy="144000"/>
          </a:xfrm>
          <a:solidFill>
            <a:schemeClr val="accent6">
              <a:lumMod val="20000"/>
              <a:lumOff val="80000"/>
            </a:schemeClr>
          </a:solidFill>
        </p:spPr>
        <p:txBody>
          <a:bodyPr/>
          <a:lstStyle/>
          <a:p>
            <a:fld id="{058DB212-BFA2-403F-85EF-DFD3FF6D973A}" type="slidenum">
              <a:rPr lang="en-US" noProof="0" smtClean="0"/>
              <a:pPr/>
              <a:t>8</a:t>
            </a:fld>
            <a:endParaRPr lang="en-US" noProof="0"/>
          </a:p>
        </p:txBody>
      </p:sp>
      <p:sp>
        <p:nvSpPr>
          <p:cNvPr id="37" name="TextBox 36">
            <a:extLst>
              <a:ext uri="{FF2B5EF4-FFF2-40B4-BE49-F238E27FC236}">
                <a16:creationId xmlns:a16="http://schemas.microsoft.com/office/drawing/2014/main" id="{31DF6201-7AEA-4F10-B9D5-32AC05F37195}"/>
              </a:ext>
            </a:extLst>
          </p:cNvPr>
          <p:cNvSpPr txBox="1"/>
          <p:nvPr/>
        </p:nvSpPr>
        <p:spPr>
          <a:xfrm>
            <a:off x="157164" y="624840"/>
            <a:ext cx="2855860" cy="1631216"/>
          </a:xfrm>
          <a:prstGeom prst="rect">
            <a:avLst/>
          </a:prstGeom>
          <a:solidFill>
            <a:schemeClr val="accent4">
              <a:lumMod val="20000"/>
              <a:lumOff val="80000"/>
            </a:schemeClr>
          </a:solidFill>
          <a:ln>
            <a:solidFill>
              <a:schemeClr val="tx1"/>
            </a:solidFill>
          </a:ln>
        </p:spPr>
        <p:txBody>
          <a:bodyPr wrap="square" rtlCol="0">
            <a:spAutoFit/>
          </a:bodyPr>
          <a:lstStyle/>
          <a:p>
            <a:r>
              <a:rPr lang="en-GB" sz="2000" b="1" dirty="0">
                <a:latin typeface="+mj-lt"/>
              </a:rPr>
              <a:t>Important terms:</a:t>
            </a:r>
          </a:p>
          <a:p>
            <a:pPr marL="342900" indent="-342900">
              <a:buFont typeface="Arial" panose="020B0604020202020204" pitchFamily="34" charset="0"/>
              <a:buChar char="•"/>
            </a:pPr>
            <a:r>
              <a:rPr lang="en-GB" sz="2000" dirty="0">
                <a:latin typeface="+mj-lt"/>
              </a:rPr>
              <a:t>Storage</a:t>
            </a:r>
          </a:p>
          <a:p>
            <a:pPr marL="342900" indent="-342900">
              <a:buFont typeface="Arial" panose="020B0604020202020204" pitchFamily="34" charset="0"/>
              <a:buChar char="•"/>
            </a:pPr>
            <a:r>
              <a:rPr lang="en-GB" sz="2000" dirty="0">
                <a:latin typeface="+mj-lt"/>
              </a:rPr>
              <a:t>Optical</a:t>
            </a:r>
          </a:p>
          <a:p>
            <a:pPr marL="342900" indent="-342900">
              <a:buFont typeface="Arial" panose="020B0604020202020204" pitchFamily="34" charset="0"/>
              <a:buChar char="•"/>
            </a:pPr>
            <a:r>
              <a:rPr lang="en-GB" sz="2000" dirty="0">
                <a:latin typeface="+mj-lt"/>
              </a:rPr>
              <a:t>Laser</a:t>
            </a:r>
          </a:p>
          <a:p>
            <a:pPr marL="342900" indent="-342900">
              <a:buFont typeface="Arial" panose="020B0604020202020204" pitchFamily="34" charset="0"/>
              <a:buChar char="•"/>
            </a:pPr>
            <a:r>
              <a:rPr lang="en-GB" sz="2000" dirty="0">
                <a:latin typeface="+mj-lt"/>
              </a:rPr>
              <a:t>Characteristics</a:t>
            </a:r>
          </a:p>
        </p:txBody>
      </p:sp>
      <p:graphicFrame>
        <p:nvGraphicFramePr>
          <p:cNvPr id="2" name="Table 1">
            <a:extLst>
              <a:ext uri="{FF2B5EF4-FFF2-40B4-BE49-F238E27FC236}">
                <a16:creationId xmlns:a16="http://schemas.microsoft.com/office/drawing/2014/main" id="{8C78DC07-0DC5-40D2-8A2D-B11ACA8F2F4F}"/>
              </a:ext>
            </a:extLst>
          </p:cNvPr>
          <p:cNvGraphicFramePr>
            <a:graphicFrameLocks noGrp="1"/>
          </p:cNvGraphicFramePr>
          <p:nvPr>
            <p:extLst>
              <p:ext uri="{D42A27DB-BD31-4B8C-83A1-F6EECF244321}">
                <p14:modId xmlns:p14="http://schemas.microsoft.com/office/powerpoint/2010/main" val="1201968055"/>
              </p:ext>
            </p:extLst>
          </p:nvPr>
        </p:nvGraphicFramePr>
        <p:xfrm>
          <a:off x="3342808" y="624840"/>
          <a:ext cx="8724274" cy="5303520"/>
        </p:xfrm>
        <a:graphic>
          <a:graphicData uri="http://schemas.openxmlformats.org/drawingml/2006/table">
            <a:tbl>
              <a:tblPr firstRow="1" bandRow="1">
                <a:tableStyleId>{5940675A-B579-460E-94D1-54222C63F5DA}</a:tableStyleId>
              </a:tblPr>
              <a:tblGrid>
                <a:gridCol w="2291583">
                  <a:extLst>
                    <a:ext uri="{9D8B030D-6E8A-4147-A177-3AD203B41FA5}">
                      <a16:colId xmlns:a16="http://schemas.microsoft.com/office/drawing/2014/main" val="1736239629"/>
                    </a:ext>
                  </a:extLst>
                </a:gridCol>
                <a:gridCol w="6432691">
                  <a:extLst>
                    <a:ext uri="{9D8B030D-6E8A-4147-A177-3AD203B41FA5}">
                      <a16:colId xmlns:a16="http://schemas.microsoft.com/office/drawing/2014/main" val="2994654192"/>
                    </a:ext>
                  </a:extLst>
                </a:gridCol>
              </a:tblGrid>
              <a:tr h="370840">
                <a:tc gridSpan="2">
                  <a:txBody>
                    <a:bodyPr/>
                    <a:lstStyle/>
                    <a:p>
                      <a:r>
                        <a:rPr lang="en-GB" sz="2000" b="1" dirty="0">
                          <a:latin typeface="+mj-lt"/>
                        </a:rPr>
                        <a:t>Key words</a:t>
                      </a:r>
                    </a:p>
                  </a:txBody>
                  <a:tcPr/>
                </a:tc>
                <a:tc hMerge="1">
                  <a:txBody>
                    <a:bodyPr/>
                    <a:lstStyle/>
                    <a:p>
                      <a:endParaRPr lang="en-GB" dirty="0">
                        <a:latin typeface="+mj-lt"/>
                      </a:endParaRPr>
                    </a:p>
                  </a:txBody>
                  <a:tcPr/>
                </a:tc>
                <a:extLst>
                  <a:ext uri="{0D108BD9-81ED-4DB2-BD59-A6C34878D82A}">
                    <a16:rowId xmlns:a16="http://schemas.microsoft.com/office/drawing/2014/main" val="2155848176"/>
                  </a:ext>
                </a:extLst>
              </a:tr>
              <a:tr h="370840">
                <a:tc>
                  <a:txBody>
                    <a:bodyPr/>
                    <a:lstStyle/>
                    <a:p>
                      <a:r>
                        <a:rPr lang="en-GB" sz="2000" dirty="0">
                          <a:latin typeface="+mj-lt"/>
                        </a:rPr>
                        <a:t>Secondary storage</a:t>
                      </a:r>
                    </a:p>
                  </a:txBody>
                  <a:tcPr>
                    <a:solidFill>
                      <a:schemeClr val="bg1">
                        <a:lumMod val="85000"/>
                      </a:schemeClr>
                    </a:solidFill>
                  </a:tcPr>
                </a:tc>
                <a:tc>
                  <a:txBody>
                    <a:bodyPr/>
                    <a:lstStyle/>
                    <a:p>
                      <a:r>
                        <a:rPr lang="en-GB" sz="2000" dirty="0">
                          <a:latin typeface="+mj-lt"/>
                        </a:rPr>
                        <a:t>A type of non-volatile storage that allows data to be stored for long-term/later use.</a:t>
                      </a:r>
                    </a:p>
                  </a:txBody>
                  <a:tcPr/>
                </a:tc>
                <a:extLst>
                  <a:ext uri="{0D108BD9-81ED-4DB2-BD59-A6C34878D82A}">
                    <a16:rowId xmlns:a16="http://schemas.microsoft.com/office/drawing/2014/main" val="1513934218"/>
                  </a:ext>
                </a:extLst>
              </a:tr>
              <a:tr h="370840">
                <a:tc>
                  <a:txBody>
                    <a:bodyPr/>
                    <a:lstStyle/>
                    <a:p>
                      <a:r>
                        <a:rPr lang="en-GB" sz="2000" dirty="0">
                          <a:latin typeface="+mj-lt"/>
                        </a:rPr>
                        <a:t>Cost</a:t>
                      </a:r>
                    </a:p>
                  </a:txBody>
                  <a:tcPr>
                    <a:solidFill>
                      <a:schemeClr val="bg1">
                        <a:lumMod val="85000"/>
                      </a:schemeClr>
                    </a:solidFill>
                  </a:tcPr>
                </a:tc>
                <a:tc>
                  <a:txBody>
                    <a:bodyPr/>
                    <a:lstStyle/>
                    <a:p>
                      <a:r>
                        <a:rPr lang="en-GB" sz="2000" dirty="0">
                          <a:latin typeface="+mj-lt"/>
                        </a:rPr>
                        <a:t>How expensive per byte does it cost for the device?</a:t>
                      </a:r>
                    </a:p>
                    <a:p>
                      <a:endParaRPr lang="en-GB" sz="2000" dirty="0">
                        <a:latin typeface="+mj-lt"/>
                      </a:endParaRPr>
                    </a:p>
                  </a:txBody>
                  <a:tcPr/>
                </a:tc>
                <a:extLst>
                  <a:ext uri="{0D108BD9-81ED-4DB2-BD59-A6C34878D82A}">
                    <a16:rowId xmlns:a16="http://schemas.microsoft.com/office/drawing/2014/main" val="3403634850"/>
                  </a:ext>
                </a:extLst>
              </a:tr>
              <a:tr h="370840">
                <a:tc>
                  <a:txBody>
                    <a:bodyPr/>
                    <a:lstStyle/>
                    <a:p>
                      <a:r>
                        <a:rPr lang="en-GB" sz="2000" dirty="0">
                          <a:latin typeface="+mj-lt"/>
                        </a:rPr>
                        <a:t>Capacity</a:t>
                      </a:r>
                    </a:p>
                  </a:txBody>
                  <a:tcPr>
                    <a:solidFill>
                      <a:schemeClr val="bg1">
                        <a:lumMod val="85000"/>
                      </a:schemeClr>
                    </a:solidFill>
                  </a:tcPr>
                </a:tc>
                <a:tc>
                  <a:txBody>
                    <a:bodyPr/>
                    <a:lstStyle/>
                    <a:p>
                      <a:r>
                        <a:rPr lang="en-GB" sz="2000" dirty="0">
                          <a:latin typeface="+mj-lt"/>
                        </a:rPr>
                        <a:t>The amount of space available on the storage device. </a:t>
                      </a:r>
                    </a:p>
                    <a:p>
                      <a:endParaRPr lang="en-GB" sz="2000" dirty="0">
                        <a:latin typeface="+mj-lt"/>
                      </a:endParaRPr>
                    </a:p>
                  </a:txBody>
                  <a:tcPr/>
                </a:tc>
                <a:extLst>
                  <a:ext uri="{0D108BD9-81ED-4DB2-BD59-A6C34878D82A}">
                    <a16:rowId xmlns:a16="http://schemas.microsoft.com/office/drawing/2014/main" val="3335760888"/>
                  </a:ext>
                </a:extLst>
              </a:tr>
              <a:tr h="370840">
                <a:tc>
                  <a:txBody>
                    <a:bodyPr/>
                    <a:lstStyle/>
                    <a:p>
                      <a:r>
                        <a:rPr lang="en-GB" sz="2000" dirty="0">
                          <a:latin typeface="+mj-lt"/>
                        </a:rPr>
                        <a:t>Portability</a:t>
                      </a:r>
                    </a:p>
                  </a:txBody>
                  <a:tcPr>
                    <a:solidFill>
                      <a:schemeClr val="bg1">
                        <a:lumMod val="85000"/>
                      </a:schemeClr>
                    </a:solidFill>
                  </a:tcPr>
                </a:tc>
                <a:tc>
                  <a:txBody>
                    <a:bodyPr/>
                    <a:lstStyle/>
                    <a:p>
                      <a:r>
                        <a:rPr lang="en-GB" sz="2000" dirty="0">
                          <a:latin typeface="+mj-lt"/>
                        </a:rPr>
                        <a:t>How easy it is to transport from one place to another.</a:t>
                      </a:r>
                    </a:p>
                    <a:p>
                      <a:endParaRPr lang="en-GB" sz="2000" dirty="0">
                        <a:latin typeface="+mj-lt"/>
                      </a:endParaRPr>
                    </a:p>
                  </a:txBody>
                  <a:tcPr/>
                </a:tc>
                <a:extLst>
                  <a:ext uri="{0D108BD9-81ED-4DB2-BD59-A6C34878D82A}">
                    <a16:rowId xmlns:a16="http://schemas.microsoft.com/office/drawing/2014/main" val="2035955528"/>
                  </a:ext>
                </a:extLst>
              </a:tr>
              <a:tr h="370840">
                <a:tc>
                  <a:txBody>
                    <a:bodyPr/>
                    <a:lstStyle/>
                    <a:p>
                      <a:r>
                        <a:rPr lang="en-GB" sz="2000" dirty="0">
                          <a:latin typeface="+mj-lt"/>
                        </a:rPr>
                        <a:t>Durability</a:t>
                      </a:r>
                    </a:p>
                  </a:txBody>
                  <a:tcPr>
                    <a:solidFill>
                      <a:schemeClr val="bg1">
                        <a:lumMod val="85000"/>
                      </a:schemeClr>
                    </a:solidFill>
                  </a:tcPr>
                </a:tc>
                <a:tc>
                  <a:txBody>
                    <a:bodyPr/>
                    <a:lstStyle/>
                    <a:p>
                      <a:r>
                        <a:rPr lang="en-GB" sz="2000" dirty="0">
                          <a:latin typeface="+mj-lt"/>
                        </a:rPr>
                        <a:t>How resistant it is to external factors such as being dropped, scratched and how it responds to being in extreme conditions.</a:t>
                      </a:r>
                    </a:p>
                  </a:txBody>
                  <a:tcPr/>
                </a:tc>
                <a:extLst>
                  <a:ext uri="{0D108BD9-81ED-4DB2-BD59-A6C34878D82A}">
                    <a16:rowId xmlns:a16="http://schemas.microsoft.com/office/drawing/2014/main" val="1523616069"/>
                  </a:ext>
                </a:extLst>
              </a:tr>
              <a:tr h="370840">
                <a:tc>
                  <a:txBody>
                    <a:bodyPr/>
                    <a:lstStyle/>
                    <a:p>
                      <a:r>
                        <a:rPr lang="en-GB" sz="2000" dirty="0">
                          <a:latin typeface="+mj-lt"/>
                        </a:rPr>
                        <a:t>Speed</a:t>
                      </a:r>
                    </a:p>
                    <a:p>
                      <a:endParaRPr lang="en-GB" sz="2000" dirty="0">
                        <a:latin typeface="+mj-lt"/>
                      </a:endParaRPr>
                    </a:p>
                  </a:txBody>
                  <a:tcPr>
                    <a:solidFill>
                      <a:schemeClr val="bg1">
                        <a:lumMod val="85000"/>
                      </a:schemeClr>
                    </a:solidFill>
                  </a:tcPr>
                </a:tc>
                <a:tc>
                  <a:txBody>
                    <a:bodyPr/>
                    <a:lstStyle/>
                    <a:p>
                      <a:r>
                        <a:rPr lang="en-GB" sz="2000" dirty="0">
                          <a:latin typeface="+mj-lt"/>
                        </a:rPr>
                        <a:t>How quickly the data can be read and transferred from the storage device.</a:t>
                      </a:r>
                    </a:p>
                  </a:txBody>
                  <a:tcPr/>
                </a:tc>
                <a:extLst>
                  <a:ext uri="{0D108BD9-81ED-4DB2-BD59-A6C34878D82A}">
                    <a16:rowId xmlns:a16="http://schemas.microsoft.com/office/drawing/2014/main" val="425315480"/>
                  </a:ext>
                </a:extLst>
              </a:tr>
              <a:tr h="370840">
                <a:tc>
                  <a:txBody>
                    <a:bodyPr/>
                    <a:lstStyle/>
                    <a:p>
                      <a:r>
                        <a:rPr lang="en-GB" sz="2000" dirty="0">
                          <a:latin typeface="+mj-lt"/>
                        </a:rPr>
                        <a:t>Reliability </a:t>
                      </a:r>
                    </a:p>
                  </a:txBody>
                  <a:tcPr>
                    <a:solidFill>
                      <a:schemeClr val="bg1">
                        <a:lumMod val="85000"/>
                      </a:schemeClr>
                    </a:solidFill>
                  </a:tcPr>
                </a:tc>
                <a:tc>
                  <a:txBody>
                    <a:bodyPr/>
                    <a:lstStyle/>
                    <a:p>
                      <a:r>
                        <a:rPr lang="en-GB" sz="2000" dirty="0">
                          <a:latin typeface="+mj-lt"/>
                        </a:rPr>
                        <a:t>This refers to longevity – how well does it maintain performance over time?</a:t>
                      </a:r>
                    </a:p>
                  </a:txBody>
                  <a:tcPr/>
                </a:tc>
                <a:extLst>
                  <a:ext uri="{0D108BD9-81ED-4DB2-BD59-A6C34878D82A}">
                    <a16:rowId xmlns:a16="http://schemas.microsoft.com/office/drawing/2014/main" val="3426833248"/>
                  </a:ext>
                </a:extLst>
              </a:tr>
            </a:tbl>
          </a:graphicData>
        </a:graphic>
      </p:graphicFrame>
    </p:spTree>
    <p:extLst>
      <p:ext uri="{BB962C8B-B14F-4D97-AF65-F5344CB8AC3E}">
        <p14:creationId xmlns:p14="http://schemas.microsoft.com/office/powerpoint/2010/main" val="880598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Optical storage</a:t>
            </a:r>
          </a:p>
        </p:txBody>
      </p:sp>
      <p:sp>
        <p:nvSpPr>
          <p:cNvPr id="16" name="Rectangle 15">
            <a:extLst>
              <a:ext uri="{FF2B5EF4-FFF2-40B4-BE49-F238E27FC236}">
                <a16:creationId xmlns:a16="http://schemas.microsoft.com/office/drawing/2014/main" id="{68AA8E14-3FFA-4E3D-9C52-CE14467164A4}"/>
              </a:ext>
            </a:extLst>
          </p:cNvPr>
          <p:cNvSpPr/>
          <p:nvPr/>
        </p:nvSpPr>
        <p:spPr>
          <a:xfrm>
            <a:off x="5964986" y="723842"/>
            <a:ext cx="6028616" cy="132110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Compact disks are known as optical storage devices.</a:t>
            </a:r>
          </a:p>
          <a:p>
            <a:r>
              <a:rPr lang="en-GB" sz="2000" dirty="0">
                <a:solidFill>
                  <a:schemeClr val="tx1"/>
                </a:solidFill>
                <a:latin typeface="+mj-lt"/>
              </a:rPr>
              <a:t>Data is burned onto the surface of the disk using a laser beam in the CD drive. A laser beam is also used to read the data stored on the disk.</a:t>
            </a:r>
          </a:p>
        </p:txBody>
      </p:sp>
      <p:graphicFrame>
        <p:nvGraphicFramePr>
          <p:cNvPr id="19" name="Table 18">
            <a:extLst>
              <a:ext uri="{FF2B5EF4-FFF2-40B4-BE49-F238E27FC236}">
                <a16:creationId xmlns:a16="http://schemas.microsoft.com/office/drawing/2014/main" id="{669D845E-43AC-45A5-8562-05B7A556DB65}"/>
              </a:ext>
            </a:extLst>
          </p:cNvPr>
          <p:cNvGraphicFramePr>
            <a:graphicFrameLocks noGrp="1"/>
          </p:cNvGraphicFramePr>
          <p:nvPr>
            <p:extLst>
              <p:ext uri="{D42A27DB-BD31-4B8C-83A1-F6EECF244321}">
                <p14:modId xmlns:p14="http://schemas.microsoft.com/office/powerpoint/2010/main" val="3776418426"/>
              </p:ext>
            </p:extLst>
          </p:nvPr>
        </p:nvGraphicFramePr>
        <p:xfrm>
          <a:off x="163544" y="5883847"/>
          <a:ext cx="5542746" cy="736600"/>
        </p:xfrm>
        <a:graphic>
          <a:graphicData uri="http://schemas.openxmlformats.org/drawingml/2006/table">
            <a:tbl>
              <a:tblPr firstRow="1" bandRow="1">
                <a:tableStyleId>{5C22544A-7EE6-4342-B048-85BDC9FD1C3A}</a:tableStyleId>
              </a:tblPr>
              <a:tblGrid>
                <a:gridCol w="5542746">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Video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04693053"/>
                  </a:ext>
                </a:extLst>
              </a:tr>
              <a:tr h="370840">
                <a:tc>
                  <a:txBody>
                    <a:bodyPr/>
                    <a:lstStyle/>
                    <a:p>
                      <a:pPr algn="l"/>
                      <a:r>
                        <a:rPr lang="en-GB" sz="1800" b="0" dirty="0">
                          <a:latin typeface="Tw Cen MT" panose="020B0602020104020603" pitchFamily="34" charset="0"/>
                          <a:hlinkClick r:id="rId3"/>
                        </a:rPr>
                        <a:t>Click here</a:t>
                      </a:r>
                      <a:endParaRPr lang="en-GB" sz="1800" b="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20" name="Picture 2" descr="Video Icon Icons - Download Free Vector Icons | Noun Project">
            <a:extLst>
              <a:ext uri="{FF2B5EF4-FFF2-40B4-BE49-F238E27FC236}">
                <a16:creationId xmlns:a16="http://schemas.microsoft.com/office/drawing/2014/main" id="{B8DC31E7-3A62-40AF-B483-B86E0840ED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9688" y="5515546"/>
            <a:ext cx="736601" cy="7366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8" name="Table 27">
            <a:extLst>
              <a:ext uri="{FF2B5EF4-FFF2-40B4-BE49-F238E27FC236}">
                <a16:creationId xmlns:a16="http://schemas.microsoft.com/office/drawing/2014/main" id="{DE765EFC-1B06-439E-BC68-5B9CDBBCAE00}"/>
              </a:ext>
            </a:extLst>
          </p:cNvPr>
          <p:cNvGraphicFramePr>
            <a:graphicFrameLocks noGrp="1"/>
          </p:cNvGraphicFramePr>
          <p:nvPr>
            <p:extLst>
              <p:ext uri="{D42A27DB-BD31-4B8C-83A1-F6EECF244321}">
                <p14:modId xmlns:p14="http://schemas.microsoft.com/office/powerpoint/2010/main" val="3722271063"/>
              </p:ext>
            </p:extLst>
          </p:nvPr>
        </p:nvGraphicFramePr>
        <p:xfrm>
          <a:off x="5987143" y="2331720"/>
          <a:ext cx="6032525" cy="1097280"/>
        </p:xfrm>
        <a:graphic>
          <a:graphicData uri="http://schemas.openxmlformats.org/drawingml/2006/table">
            <a:tbl>
              <a:tblPr firstRow="1" bandRow="1">
                <a:tableStyleId>{5C22544A-7EE6-4342-B048-85BDC9FD1C3A}</a:tableStyleId>
              </a:tblPr>
              <a:tblGrid>
                <a:gridCol w="6032525">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457200" indent="-457200" algn="l">
                        <a:buAutoNum type="arabicPeriod"/>
                      </a:pPr>
                      <a:r>
                        <a:rPr lang="en-GB" sz="2000" b="0" dirty="0">
                          <a:latin typeface="Tw Cen MT" panose="020B0602020104020603" pitchFamily="34" charset="0"/>
                        </a:rPr>
                        <a:t>How does optical storage work?</a:t>
                      </a:r>
                    </a:p>
                    <a:p>
                      <a:pPr marL="457200" indent="-457200" algn="l">
                        <a:buAutoNum type="arabicPeriod"/>
                      </a:pPr>
                      <a:r>
                        <a:rPr lang="en-GB" sz="2000" b="0" dirty="0">
                          <a:latin typeface="Tw Cen MT" panose="020B0602020104020603" pitchFamily="34" charset="0"/>
                        </a:rPr>
                        <a:t>Identify some pros and cons to using optical storage.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29" name="Arrow: Down 28">
            <a:extLst>
              <a:ext uri="{FF2B5EF4-FFF2-40B4-BE49-F238E27FC236}">
                <a16:creationId xmlns:a16="http://schemas.microsoft.com/office/drawing/2014/main" id="{1B784BCC-8040-49A8-AE95-1C6674838AEC}"/>
              </a:ext>
            </a:extLst>
          </p:cNvPr>
          <p:cNvSpPr/>
          <p:nvPr/>
        </p:nvSpPr>
        <p:spPr>
          <a:xfrm>
            <a:off x="8683742" y="1944912"/>
            <a:ext cx="659567" cy="667563"/>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0" name="Table 29">
            <a:extLst>
              <a:ext uri="{FF2B5EF4-FFF2-40B4-BE49-F238E27FC236}">
                <a16:creationId xmlns:a16="http://schemas.microsoft.com/office/drawing/2014/main" id="{CAA1B2F1-A157-434E-9C20-E612D5102422}"/>
              </a:ext>
            </a:extLst>
          </p:cNvPr>
          <p:cNvGraphicFramePr>
            <a:graphicFrameLocks noGrp="1"/>
          </p:cNvGraphicFramePr>
          <p:nvPr>
            <p:extLst>
              <p:ext uri="{D42A27DB-BD31-4B8C-83A1-F6EECF244321}">
                <p14:modId xmlns:p14="http://schemas.microsoft.com/office/powerpoint/2010/main" val="2517226063"/>
              </p:ext>
            </p:extLst>
          </p:nvPr>
        </p:nvGraphicFramePr>
        <p:xfrm>
          <a:off x="5987143" y="3620903"/>
          <a:ext cx="6063468" cy="2993575"/>
        </p:xfrm>
        <a:graphic>
          <a:graphicData uri="http://schemas.openxmlformats.org/drawingml/2006/table">
            <a:tbl>
              <a:tblPr firstRow="1" bandRow="1">
                <a:tableStyleId>{5C22544A-7EE6-4342-B048-85BDC9FD1C3A}</a:tableStyleId>
              </a:tblPr>
              <a:tblGrid>
                <a:gridCol w="6063468">
                  <a:extLst>
                    <a:ext uri="{9D8B030D-6E8A-4147-A177-3AD203B41FA5}">
                      <a16:colId xmlns:a16="http://schemas.microsoft.com/office/drawing/2014/main" val="1827917660"/>
                    </a:ext>
                  </a:extLst>
                </a:gridCol>
              </a:tblGrid>
              <a:tr h="463735">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1177175">
                <a:tc>
                  <a:txBody>
                    <a:bodyPr/>
                    <a:lstStyle/>
                    <a:p>
                      <a:pPr marL="457200" indent="-457200" algn="l">
                        <a:buAutoNum type="arabicPeriod"/>
                      </a:pPr>
                      <a:r>
                        <a:rPr lang="en-GB" sz="2000" b="0" dirty="0">
                          <a:latin typeface="Tw Cen MT" panose="020B0602020104020603" pitchFamily="34" charset="0"/>
                        </a:rPr>
                        <a:t>A laser is pointed at the disc as it spins, When the laser light hits a flat area, it reflects towards a photoelectric cell, which then detects the light.</a:t>
                      </a:r>
                    </a:p>
                    <a:p>
                      <a:pPr marL="457200" indent="-457200" algn="l">
                        <a:buAutoNum type="arabicPeriod"/>
                      </a:pPr>
                      <a:r>
                        <a:rPr lang="en-GB" sz="2000" b="0" u="sng" dirty="0">
                          <a:latin typeface="Tw Cen MT" panose="020B0602020104020603" pitchFamily="34" charset="0"/>
                        </a:rPr>
                        <a:t>Pros</a:t>
                      </a:r>
                      <a:r>
                        <a:rPr lang="en-GB" sz="2000" b="0" dirty="0">
                          <a:latin typeface="Tw Cen MT" panose="020B0602020104020603" pitchFamily="34" charset="0"/>
                        </a:rPr>
                        <a:t>: </a:t>
                      </a:r>
                      <a:r>
                        <a:rPr lang="en-GB" sz="2000" b="0" i="1" dirty="0">
                          <a:latin typeface="Tw Cen MT" panose="020B0602020104020603" pitchFamily="34" charset="0"/>
                        </a:rPr>
                        <a:t>Portable</a:t>
                      </a:r>
                      <a:r>
                        <a:rPr lang="en-GB" sz="2000" b="0" dirty="0">
                          <a:latin typeface="Tw Cen MT" panose="020B0602020104020603" pitchFamily="34" charset="0"/>
                        </a:rPr>
                        <a:t> small, lightweight and easy to carry around. </a:t>
                      </a:r>
                      <a:r>
                        <a:rPr lang="en-GB" sz="2000" b="0" u="sng" dirty="0">
                          <a:latin typeface="Tw Cen MT" panose="020B0602020104020603" pitchFamily="34" charset="0"/>
                        </a:rPr>
                        <a:t>Cons</a:t>
                      </a:r>
                      <a:r>
                        <a:rPr lang="en-GB" sz="2000" b="0" dirty="0">
                          <a:latin typeface="Tw Cen MT" panose="020B0602020104020603" pitchFamily="34" charset="0"/>
                        </a:rPr>
                        <a:t>: </a:t>
                      </a:r>
                      <a:r>
                        <a:rPr lang="en-GB" sz="2000" b="0" i="1" dirty="0">
                          <a:latin typeface="Tw Cen MT" panose="020B0602020104020603" pitchFamily="34" charset="0"/>
                        </a:rPr>
                        <a:t>Capacity:</a:t>
                      </a:r>
                      <a:r>
                        <a:rPr lang="en-GB" sz="2000" b="0" dirty="0">
                          <a:latin typeface="Tw Cen MT" panose="020B0602020104020603" pitchFamily="34" charset="0"/>
                        </a:rPr>
                        <a:t> limited amount of storage. </a:t>
                      </a:r>
                      <a:r>
                        <a:rPr lang="en-GB" sz="2000" b="0" i="1" dirty="0">
                          <a:latin typeface="Tw Cen MT" panose="020B0602020104020603" pitchFamily="34" charset="0"/>
                        </a:rPr>
                        <a:t>Durability</a:t>
                      </a:r>
                      <a:r>
                        <a:rPr lang="en-GB" sz="2000" b="0" dirty="0">
                          <a:latin typeface="Tw Cen MT" panose="020B0602020104020603" pitchFamily="34" charset="0"/>
                        </a:rPr>
                        <a:t>: vulnerable to marks and scratches on the side that holds the data. This can make the disc difficult to read.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31" name="Picture 4" descr="Question Mark PNG | PNG All">
            <a:extLst>
              <a:ext uri="{FF2B5EF4-FFF2-40B4-BE49-F238E27FC236}">
                <a16:creationId xmlns:a16="http://schemas.microsoft.com/office/drawing/2014/main" id="{536851BB-3E07-447E-9F34-F6796B2FD2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78182" y="2115957"/>
            <a:ext cx="537575" cy="5375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C7531BF5-F876-42E9-8156-67E8AF82F70B}"/>
              </a:ext>
            </a:extLst>
          </p:cNvPr>
          <p:cNvPicPr>
            <a:picLocks noChangeAspect="1"/>
          </p:cNvPicPr>
          <p:nvPr/>
        </p:nvPicPr>
        <p:blipFill>
          <a:blip r:embed="rId6"/>
          <a:stretch>
            <a:fillRect/>
          </a:stretch>
        </p:blipFill>
        <p:spPr>
          <a:xfrm>
            <a:off x="194488" y="723841"/>
            <a:ext cx="5511802" cy="4133851"/>
          </a:xfrm>
          <a:prstGeom prst="rect">
            <a:avLst/>
          </a:prstGeom>
        </p:spPr>
      </p:pic>
    </p:spTree>
    <p:extLst>
      <p:ext uri="{BB962C8B-B14F-4D97-AF65-F5344CB8AC3E}">
        <p14:creationId xmlns:p14="http://schemas.microsoft.com/office/powerpoint/2010/main" val="39462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1407</Words>
  <Application>Microsoft Office PowerPoint</Application>
  <PresentationFormat>Widescreen</PresentationFormat>
  <Paragraphs>268</Paragraphs>
  <Slides>14</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Lucida Sans Typewriter</vt:lpstr>
      <vt:lpstr>Times New Roman</vt:lpstr>
      <vt:lpstr>Tw Cen MT</vt:lpstr>
      <vt:lpstr>Wingdings</vt:lpstr>
      <vt:lpstr>Office Theme</vt:lpstr>
      <vt:lpstr>WJEC Digital Technology</vt:lpstr>
      <vt:lpstr>PowerPoint Presentation</vt:lpstr>
      <vt:lpstr>PowerPoint Presentation</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2021-03-27T20:10:48Z</dcterms:modified>
</cp:coreProperties>
</file>