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409" r:id="rId3"/>
    <p:sldId id="410" r:id="rId4"/>
    <p:sldId id="406" r:id="rId5"/>
    <p:sldId id="407" r:id="rId6"/>
    <p:sldId id="287" r:id="rId7"/>
    <p:sldId id="405" r:id="rId8"/>
    <p:sldId id="375" r:id="rId9"/>
    <p:sldId id="388" r:id="rId10"/>
    <p:sldId id="3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1584" autoAdjust="0"/>
  </p:normalViewPr>
  <p:slideViewPr>
    <p:cSldViewPr snapToGrid="0">
      <p:cViewPr varScale="1">
        <p:scale>
          <a:sx n="59" d="100"/>
          <a:sy n="59" d="100"/>
        </p:scale>
        <p:origin x="1176" y="72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3/27/2021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62799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19333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2361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 – up to 4 minutes 15 and then it’s way beyond the specification. </a:t>
            </a:r>
          </a:p>
          <a:p>
            <a:r>
              <a:rPr lang="en-GB" dirty="0"/>
              <a:t>For Q2, you may get them to refer to storage characteristics on the key terms slide.</a:t>
            </a:r>
          </a:p>
          <a:p>
            <a:r>
              <a:rPr lang="en-GB" dirty="0"/>
              <a:t>Complete Activity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78752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the quiz template for teachers to share with their students:</a:t>
            </a:r>
          </a:p>
          <a:p>
            <a:r>
              <a:rPr lang="en-GB" dirty="0"/>
              <a:t>https://forms.office.com/Pages/ShareFormPage.aspx?id=cdJyXzS9Y0yZF8UZZlqALiw7DWJu831Jg5qPZF4a9X9UNEM0QksyRjdTSVQ2TFVNR0s1UzNMQjVLTS4u&amp;sharetoken=bbFiQ9QFS72ugbgv25r2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86020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iac3j6MeII&amp;t=259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DT5: Magnetic Storage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D0565EF-08AB-493E-B09F-8869E4E75E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984" r="10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53637"/>
            <a:ext cx="1203483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Self-checker tool</a:t>
            </a:r>
          </a:p>
          <a:p>
            <a:r>
              <a:rPr lang="en-GB" dirty="0">
                <a:latin typeface="+mj-lt"/>
              </a:rPr>
              <a:t> 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99D91F-DACF-47AB-9D51-979816D6725A}"/>
              </a:ext>
            </a:extLst>
          </p:cNvPr>
          <p:cNvSpPr txBox="1"/>
          <p:nvPr/>
        </p:nvSpPr>
        <p:spPr>
          <a:xfrm>
            <a:off x="269817" y="698367"/>
            <a:ext cx="8004753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How confident are you that know what is meant by the following terms: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Magnetic 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Storage characteristics: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Cost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Durability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Portability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Reliability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Speed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Capacity</a:t>
            </a:r>
          </a:p>
        </p:txBody>
      </p:sp>
      <p:pic>
        <p:nvPicPr>
          <p:cNvPr id="2050" name="Picture 2" descr="Traffic light - Wikipedia">
            <a:extLst>
              <a:ext uri="{FF2B5EF4-FFF2-40B4-BE49-F238E27FC236}">
                <a16:creationId xmlns:a16="http://schemas.microsoft.com/office/drawing/2014/main" id="{2CF71E16-28E5-4112-BF99-9BA4302B4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3" r="20810"/>
          <a:stretch/>
        </p:blipFill>
        <p:spPr bwMode="auto">
          <a:xfrm>
            <a:off x="8664314" y="434715"/>
            <a:ext cx="3117955" cy="530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3F5A226-D20E-4B70-83A2-05E79609BF0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5951" y="4332493"/>
          <a:ext cx="7998619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8619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Question: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Complete the multiple-choice quiz provided by your teacher to check understanding.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14" name="Picture 4" descr="Question Mark PNG | PNG All">
            <a:extLst>
              <a:ext uri="{FF2B5EF4-FFF2-40B4-BE49-F238E27FC236}">
                <a16:creationId xmlns:a16="http://schemas.microsoft.com/office/drawing/2014/main" id="{0551B630-659F-4D40-8149-D46100937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007" y="4048348"/>
            <a:ext cx="667563" cy="6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35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Knowledge retrieval</a:t>
            </a:r>
          </a:p>
          <a:p>
            <a:r>
              <a:rPr lang="en-GB" dirty="0">
                <a:latin typeface="+mj-lt"/>
              </a:rPr>
              <a:t>How many points can you score?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F7B635-F814-4BA4-800B-63149FC70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333484"/>
              </p:ext>
            </p:extLst>
          </p:nvPr>
        </p:nvGraphicFramePr>
        <p:xfrm>
          <a:off x="276942" y="1029382"/>
          <a:ext cx="11536515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1406">
                  <a:extLst>
                    <a:ext uri="{9D8B030D-6E8A-4147-A177-3AD203B41FA5}">
                      <a16:colId xmlns:a16="http://schemas.microsoft.com/office/drawing/2014/main" val="1835271281"/>
                    </a:ext>
                  </a:extLst>
                </a:gridCol>
                <a:gridCol w="1474839">
                  <a:extLst>
                    <a:ext uri="{9D8B030D-6E8A-4147-A177-3AD203B41FA5}">
                      <a16:colId xmlns:a16="http://schemas.microsoft.com/office/drawing/2014/main" val="2352812669"/>
                    </a:ext>
                  </a:extLst>
                </a:gridCol>
                <a:gridCol w="4380270">
                  <a:extLst>
                    <a:ext uri="{9D8B030D-6E8A-4147-A177-3AD203B41FA5}">
                      <a16:colId xmlns:a16="http://schemas.microsoft.com/office/drawing/2014/main" val="2237346382"/>
                    </a:ext>
                  </a:extLst>
                </a:gridCol>
              </a:tblGrid>
              <a:tr h="35696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Question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Points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Answer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432127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bitmap image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53126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meant by resolution?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021261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vector graphic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2256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compression.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1696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data is in the form of sound waves?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2570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process is used to record analogue sound at regular intervals so it can be converted to digital?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38795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format is digital data?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12277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type of storage is used to store files for long-term use?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0795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term is used to describe data that is lost when the computer is switched off?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7819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one type of solid-state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91518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six storage characteristics (1 point each)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431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998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Knowledge retrieval</a:t>
            </a:r>
          </a:p>
          <a:p>
            <a:r>
              <a:rPr lang="en-GB" dirty="0">
                <a:latin typeface="+mj-lt"/>
              </a:rPr>
              <a:t>How many points can you score?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F7B635-F814-4BA4-800B-63149FC70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034372"/>
              </p:ext>
            </p:extLst>
          </p:nvPr>
        </p:nvGraphicFramePr>
        <p:xfrm>
          <a:off x="276942" y="1029382"/>
          <a:ext cx="11536515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1406">
                  <a:extLst>
                    <a:ext uri="{9D8B030D-6E8A-4147-A177-3AD203B41FA5}">
                      <a16:colId xmlns:a16="http://schemas.microsoft.com/office/drawing/2014/main" val="1835271281"/>
                    </a:ext>
                  </a:extLst>
                </a:gridCol>
                <a:gridCol w="1474839">
                  <a:extLst>
                    <a:ext uri="{9D8B030D-6E8A-4147-A177-3AD203B41FA5}">
                      <a16:colId xmlns:a16="http://schemas.microsoft.com/office/drawing/2014/main" val="2352812669"/>
                    </a:ext>
                  </a:extLst>
                </a:gridCol>
                <a:gridCol w="4380270">
                  <a:extLst>
                    <a:ext uri="{9D8B030D-6E8A-4147-A177-3AD203B41FA5}">
                      <a16:colId xmlns:a16="http://schemas.microsoft.com/office/drawing/2014/main" val="2237346382"/>
                    </a:ext>
                  </a:extLst>
                </a:gridCol>
              </a:tblGrid>
              <a:tr h="35696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Question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Points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Answer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432127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bitmap image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Pixel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53126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meant by resolution?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Number of pixels stored per inch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021261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vector graphic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Lines and curves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2256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compression.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Lossy and Lossless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1696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data is in the form of sound waves?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Analogue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2570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process is used to record analogue sound at regular intervals so it can be converted to digital?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Sampling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38795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format is digital data?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Digital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12277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type of storage is used to store files for long-term use?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Secondary Storage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0795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term is used to describe data that is lost when the computer is switched off?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Volatile data/memory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7819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one type of solid-state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SD Card, USB Flash Drive, Solid-State Drive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91518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six storage characteristics (1 point each)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Cost, Durability, Portability, Reliability, Speed, Capacity.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431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202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Exam prep!</a:t>
            </a:r>
          </a:p>
          <a:p>
            <a:r>
              <a:rPr lang="en-GB" dirty="0">
                <a:latin typeface="+mj-lt"/>
              </a:rPr>
              <a:t>The revision starts here!!</a:t>
            </a:r>
            <a:endParaRPr lang="en-GB" sz="16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5AECA-38E1-44DC-A46A-F1A91FCAA9F5}"/>
              </a:ext>
            </a:extLst>
          </p:cNvPr>
          <p:cNvSpPr txBox="1"/>
          <p:nvPr/>
        </p:nvSpPr>
        <p:spPr>
          <a:xfrm>
            <a:off x="271463" y="1036213"/>
            <a:ext cx="8088766" cy="46474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Harry has removed the hard disk drive from his laptop and replaced it with a solid-state drive.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Identify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reasons why this is a suitable upgrade.</a:t>
            </a:r>
          </a:p>
          <a:p>
            <a:endParaRPr lang="en-GB" dirty="0">
              <a:latin typeface="+mj-lt"/>
            </a:endParaRPr>
          </a:p>
          <a:p>
            <a:pPr>
              <a:lnSpc>
                <a:spcPct val="200000"/>
              </a:lnSpc>
            </a:pPr>
            <a:r>
              <a:rPr lang="en-GB" dirty="0"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algn="r">
              <a:lnSpc>
                <a:spcPct val="200000"/>
              </a:lnSpc>
            </a:pPr>
            <a:r>
              <a:rPr lang="en-GB" b="1" dirty="0">
                <a:latin typeface="+mj-lt"/>
              </a:rPr>
              <a:t>[2]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62176-331C-4BCE-BC6E-C3967594F09E}"/>
              </a:ext>
            </a:extLst>
          </p:cNvPr>
          <p:cNvSpPr txBox="1"/>
          <p:nvPr/>
        </p:nvSpPr>
        <p:spPr>
          <a:xfrm>
            <a:off x="8572500" y="1036213"/>
            <a:ext cx="3348037" cy="22159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Identify means to…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Provide an answer from a number of possibilities. Recognise and state briefly a</a:t>
            </a:r>
          </a:p>
          <a:p>
            <a:r>
              <a:rPr lang="en-GB" sz="2000" dirty="0">
                <a:latin typeface="+mj-lt"/>
              </a:rPr>
              <a:t>distinguishing factor or feature.</a:t>
            </a: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5CA7F2-05CB-463C-A376-11A6A7E0B9D8}"/>
              </a:ext>
            </a:extLst>
          </p:cNvPr>
          <p:cNvSpPr txBox="1"/>
          <p:nvPr/>
        </p:nvSpPr>
        <p:spPr>
          <a:xfrm>
            <a:off x="8572499" y="3744647"/>
            <a:ext cx="3348037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In this question, you need to provide two brief reasons.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Use your answer slip from the booklet provided to write your answer.</a:t>
            </a:r>
          </a:p>
        </p:txBody>
      </p:sp>
    </p:spTree>
    <p:extLst>
      <p:ext uri="{BB962C8B-B14F-4D97-AF65-F5344CB8AC3E}">
        <p14:creationId xmlns:p14="http://schemas.microsoft.com/office/powerpoint/2010/main" val="1486286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76642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Exam prep! – Mark scheme (including model answer)</a:t>
            </a:r>
          </a:p>
          <a:p>
            <a:r>
              <a:rPr lang="en-GB" dirty="0">
                <a:latin typeface="+mj-lt"/>
              </a:rPr>
              <a:t>The revision starts here!!</a:t>
            </a:r>
            <a:endParaRPr lang="en-GB" sz="16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5AECA-38E1-44DC-A46A-F1A91FCAA9F5}"/>
              </a:ext>
            </a:extLst>
          </p:cNvPr>
          <p:cNvSpPr txBox="1"/>
          <p:nvPr/>
        </p:nvSpPr>
        <p:spPr>
          <a:xfrm>
            <a:off x="271463" y="1036213"/>
            <a:ext cx="8088766" cy="38164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Harry has removed the hard disk drive from his laptop and replaced it with a solid-state drive.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Identify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reasons why this is a suitable upgrade.</a:t>
            </a:r>
          </a:p>
          <a:p>
            <a:endParaRPr lang="en-GB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70C0"/>
                </a:solidFill>
                <a:latin typeface="+mj-lt"/>
              </a:rPr>
              <a:t>Firstly, because it has no moving mechanical parts if dropped, it won’t break as easily</a:t>
            </a:r>
            <a:r>
              <a:rPr lang="en-GB" sz="2000" dirty="0">
                <a:latin typeface="+mj-lt"/>
              </a:rPr>
              <a:t>. </a:t>
            </a:r>
            <a:r>
              <a:rPr lang="en-GB" sz="2000" dirty="0">
                <a:solidFill>
                  <a:srgbClr val="FF0000"/>
                </a:solidFill>
                <a:latin typeface="+mj-lt"/>
              </a:rPr>
              <a:t>Secondly, solid-state allows files to open quicker than it would if using a hard drive</a:t>
            </a:r>
            <a:r>
              <a:rPr lang="en-GB" sz="2000" dirty="0">
                <a:latin typeface="+mj-lt"/>
              </a:rPr>
              <a:t>. </a:t>
            </a:r>
          </a:p>
          <a:p>
            <a:pPr algn="r">
              <a:lnSpc>
                <a:spcPct val="200000"/>
              </a:lnSpc>
            </a:pPr>
            <a:r>
              <a:rPr lang="en-GB" b="1" dirty="0">
                <a:latin typeface="+mj-lt"/>
              </a:rPr>
              <a:t>[2]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62176-331C-4BCE-BC6E-C3967594F09E}"/>
              </a:ext>
            </a:extLst>
          </p:cNvPr>
          <p:cNvSpPr txBox="1"/>
          <p:nvPr/>
        </p:nvSpPr>
        <p:spPr>
          <a:xfrm>
            <a:off x="8572500" y="1036213"/>
            <a:ext cx="3348037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Any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from:</a:t>
            </a:r>
          </a:p>
          <a:p>
            <a:endParaRPr lang="en-GB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Small and lightweight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No moving parts that can be damaged if dropped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Data access speeds is much faster (accept answers that relate to loading files quicker or quicker boot up)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FFBAD-F59A-48C8-A4BB-1C5DF97BA518}"/>
              </a:ext>
            </a:extLst>
          </p:cNvPr>
          <p:cNvSpPr txBox="1"/>
          <p:nvPr/>
        </p:nvSpPr>
        <p:spPr>
          <a:xfrm>
            <a:off x="11365366" y="1957314"/>
            <a:ext cx="55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9387A2-E814-45AD-9B64-C0E65175C2B5}"/>
              </a:ext>
            </a:extLst>
          </p:cNvPr>
          <p:cNvSpPr txBox="1"/>
          <p:nvPr/>
        </p:nvSpPr>
        <p:spPr>
          <a:xfrm>
            <a:off x="11087780" y="3167390"/>
            <a:ext cx="55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18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440362"/>
            <a:ext cx="6992936" cy="4500000"/>
          </a:xfrm>
        </p:spPr>
        <p:txBody>
          <a:bodyPr/>
          <a:lstStyle/>
          <a:p>
            <a:r>
              <a:rPr lang="en-GB" dirty="0"/>
              <a:t>Understand and identify the following storage mediums and their application: magnetic, optical, solid-state and cloud.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Explain how magnetic storage works.</a:t>
            </a:r>
          </a:p>
          <a:p>
            <a:r>
              <a:rPr lang="en-GB" dirty="0"/>
              <a:t>Identify the pros and cons of using magnetic storage.</a:t>
            </a:r>
          </a:p>
          <a:p>
            <a:r>
              <a:rPr lang="en-GB" dirty="0"/>
              <a:t>Carry out some research into the different types of magnetic storage available to users.</a:t>
            </a:r>
          </a:p>
          <a:p>
            <a:endParaRPr lang="en-GB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32058" y="2247268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BE28B37-9B2F-49E0-9DFD-5D128AECDD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5368" r="25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1138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5B6132-E6EA-460E-923C-E5E672F5B9D1}"/>
              </a:ext>
            </a:extLst>
          </p:cNvPr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Big Picture</a:t>
            </a:r>
          </a:p>
          <a:p>
            <a:r>
              <a:rPr lang="en-GB" dirty="0">
                <a:latin typeface="+mj-lt"/>
              </a:rPr>
              <a:t>Concept map: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7FAFAA-C51B-49C5-A389-503DAB3489A5}"/>
              </a:ext>
            </a:extLst>
          </p:cNvPr>
          <p:cNvSpPr/>
          <p:nvPr/>
        </p:nvSpPr>
        <p:spPr>
          <a:xfrm>
            <a:off x="4766871" y="359766"/>
            <a:ext cx="2428407" cy="719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Secondary Storage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15CACF-4132-4EA9-B8A5-AD381599F4A6}"/>
              </a:ext>
            </a:extLst>
          </p:cNvPr>
          <p:cNvSpPr/>
          <p:nvPr/>
        </p:nvSpPr>
        <p:spPr>
          <a:xfrm>
            <a:off x="873056" y="190885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Optical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B2A0F5-0145-4E4C-8ACA-A110320910D1}"/>
              </a:ext>
            </a:extLst>
          </p:cNvPr>
          <p:cNvSpPr/>
          <p:nvPr/>
        </p:nvSpPr>
        <p:spPr>
          <a:xfrm>
            <a:off x="4766871" y="190250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Solid-state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C8512A1-93E1-47F0-B4D4-197276A9BAF8}"/>
              </a:ext>
            </a:extLst>
          </p:cNvPr>
          <p:cNvSpPr/>
          <p:nvPr/>
        </p:nvSpPr>
        <p:spPr>
          <a:xfrm>
            <a:off x="8735637" y="190250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Magnetic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E697160-8310-429F-A221-2FC585C233EC}"/>
              </a:ext>
            </a:extLst>
          </p:cNvPr>
          <p:cNvCxnSpPr>
            <a:stCxn id="26" idx="2"/>
            <a:endCxn id="27" idx="0"/>
          </p:cNvCxnSpPr>
          <p:nvPr/>
        </p:nvCxnSpPr>
        <p:spPr>
          <a:xfrm rot="5400000">
            <a:off x="3619388" y="-452833"/>
            <a:ext cx="829560" cy="389381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60ADF2B1-7C66-483B-AA58-63A3FD044DB0}"/>
              </a:ext>
            </a:extLst>
          </p:cNvPr>
          <p:cNvCxnSpPr>
            <a:stCxn id="26" idx="2"/>
            <a:endCxn id="29" idx="0"/>
          </p:cNvCxnSpPr>
          <p:nvPr/>
        </p:nvCxnSpPr>
        <p:spPr>
          <a:xfrm rot="16200000" flipH="1">
            <a:off x="7553853" y="-493484"/>
            <a:ext cx="823210" cy="3968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6EE504CF-674E-4F8D-89A6-8AC818407B0A}"/>
              </a:ext>
            </a:extLst>
          </p:cNvPr>
          <p:cNvCxnSpPr>
            <a:stCxn id="26" idx="2"/>
            <a:endCxn id="28" idx="0"/>
          </p:cNvCxnSpPr>
          <p:nvPr/>
        </p:nvCxnSpPr>
        <p:spPr>
          <a:xfrm rot="5400000">
            <a:off x="5569470" y="1490899"/>
            <a:ext cx="823210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F206712-DEB4-47C8-ADE2-299160B72FA1}"/>
              </a:ext>
            </a:extLst>
          </p:cNvPr>
          <p:cNvSpPr/>
          <p:nvPr/>
        </p:nvSpPr>
        <p:spPr>
          <a:xfrm>
            <a:off x="4773221" y="3438892"/>
            <a:ext cx="2428407" cy="719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Characteristics of storage devices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9B54AFE-8915-4928-B6F3-989E4ABF7AD4}"/>
              </a:ext>
            </a:extLst>
          </p:cNvPr>
          <p:cNvSpPr/>
          <p:nvPr/>
        </p:nvSpPr>
        <p:spPr>
          <a:xfrm>
            <a:off x="168983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Cost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B947E0-857D-4661-9795-21B0DEBE2C21}"/>
              </a:ext>
            </a:extLst>
          </p:cNvPr>
          <p:cNvSpPr/>
          <p:nvPr/>
        </p:nvSpPr>
        <p:spPr>
          <a:xfrm>
            <a:off x="2257500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Capacity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6F3ED03-56D1-47D0-80BB-97F5F8AA3CD4}"/>
              </a:ext>
            </a:extLst>
          </p:cNvPr>
          <p:cNvSpPr/>
          <p:nvPr/>
        </p:nvSpPr>
        <p:spPr>
          <a:xfrm>
            <a:off x="4347371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Durability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7A217B1-D073-4BF9-B8B1-19FB7D751F4B}"/>
              </a:ext>
            </a:extLst>
          </p:cNvPr>
          <p:cNvSpPr/>
          <p:nvPr/>
        </p:nvSpPr>
        <p:spPr>
          <a:xfrm>
            <a:off x="6435888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Reliability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FD5CCBA-AD29-45A9-A0C7-68C8BF137202}"/>
              </a:ext>
            </a:extLst>
          </p:cNvPr>
          <p:cNvSpPr/>
          <p:nvPr/>
        </p:nvSpPr>
        <p:spPr>
          <a:xfrm>
            <a:off x="8439629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Speed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C332EB-C129-4827-844E-787D9CC1695D}"/>
              </a:ext>
            </a:extLst>
          </p:cNvPr>
          <p:cNvSpPr/>
          <p:nvPr/>
        </p:nvSpPr>
        <p:spPr>
          <a:xfrm>
            <a:off x="10349450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Portability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D3767DB-1C2D-439D-93DE-D130A06692B1}"/>
              </a:ext>
            </a:extLst>
          </p:cNvPr>
          <p:cNvCxnSpPr>
            <a:stCxn id="28" idx="2"/>
            <a:endCxn id="33" idx="0"/>
          </p:cNvCxnSpPr>
          <p:nvPr/>
        </p:nvCxnSpPr>
        <p:spPr>
          <a:xfrm>
            <a:off x="5981075" y="2622032"/>
            <a:ext cx="6350" cy="816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A0F7B3D7-683C-41D1-B5D4-92370DA14F46}"/>
              </a:ext>
            </a:extLst>
          </p:cNvPr>
          <p:cNvCxnSpPr>
            <a:cxnSpLocks/>
            <a:stCxn id="27" idx="2"/>
            <a:endCxn id="33" idx="1"/>
          </p:cNvCxnSpPr>
          <p:nvPr/>
        </p:nvCxnSpPr>
        <p:spPr>
          <a:xfrm rot="16200000" flipH="1">
            <a:off x="2845103" y="1870538"/>
            <a:ext cx="1170274" cy="26859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8A75EEF1-B75A-4056-B315-00904AB80838}"/>
              </a:ext>
            </a:extLst>
          </p:cNvPr>
          <p:cNvCxnSpPr>
            <a:stCxn id="29" idx="2"/>
            <a:endCxn id="33" idx="3"/>
          </p:cNvCxnSpPr>
          <p:nvPr/>
        </p:nvCxnSpPr>
        <p:spPr>
          <a:xfrm rot="5400000">
            <a:off x="7987423" y="1836238"/>
            <a:ext cx="1176624" cy="274821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0A5E4142-489D-4E86-BF9B-D21361B2983A}"/>
              </a:ext>
            </a:extLst>
          </p:cNvPr>
          <p:cNvCxnSpPr>
            <a:stCxn id="33" idx="2"/>
            <a:endCxn id="36" idx="0"/>
          </p:cNvCxnSpPr>
          <p:nvPr/>
        </p:nvCxnSpPr>
        <p:spPr>
          <a:xfrm rot="5400000">
            <a:off x="5317195" y="4062912"/>
            <a:ext cx="574723" cy="7657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BFB316C4-DFF9-46B3-8B2C-AB37DA728E12}"/>
              </a:ext>
            </a:extLst>
          </p:cNvPr>
          <p:cNvCxnSpPr>
            <a:stCxn id="33" idx="2"/>
            <a:endCxn id="37" idx="0"/>
          </p:cNvCxnSpPr>
          <p:nvPr/>
        </p:nvCxnSpPr>
        <p:spPr>
          <a:xfrm rot="16200000" flipH="1">
            <a:off x="6361453" y="3784392"/>
            <a:ext cx="574723" cy="132277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B676EE3F-1871-4489-B69F-F3B97AFF1E9A}"/>
              </a:ext>
            </a:extLst>
          </p:cNvPr>
          <p:cNvCxnSpPr>
            <a:stCxn id="33" idx="2"/>
            <a:endCxn id="35" idx="0"/>
          </p:cNvCxnSpPr>
          <p:nvPr/>
        </p:nvCxnSpPr>
        <p:spPr>
          <a:xfrm rot="5400000">
            <a:off x="4272259" y="3017976"/>
            <a:ext cx="574723" cy="28556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D1779180-6357-4A04-A3DF-F10D861D3C84}"/>
              </a:ext>
            </a:extLst>
          </p:cNvPr>
          <p:cNvCxnSpPr>
            <a:stCxn id="33" idx="2"/>
            <a:endCxn id="34" idx="0"/>
          </p:cNvCxnSpPr>
          <p:nvPr/>
        </p:nvCxnSpPr>
        <p:spPr>
          <a:xfrm rot="5400000">
            <a:off x="3228001" y="1973718"/>
            <a:ext cx="574723" cy="49441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7AFE102D-37C4-49F4-A19D-F49D06B86749}"/>
              </a:ext>
            </a:extLst>
          </p:cNvPr>
          <p:cNvCxnSpPr>
            <a:stCxn id="33" idx="2"/>
            <a:endCxn id="38" idx="0"/>
          </p:cNvCxnSpPr>
          <p:nvPr/>
        </p:nvCxnSpPr>
        <p:spPr>
          <a:xfrm rot="16200000" flipH="1">
            <a:off x="7363323" y="2782521"/>
            <a:ext cx="574723" cy="33265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8FE6550F-E29A-4DEE-B2C7-B3D02C7931BC}"/>
              </a:ext>
            </a:extLst>
          </p:cNvPr>
          <p:cNvCxnSpPr>
            <a:stCxn id="33" idx="2"/>
            <a:endCxn id="39" idx="0"/>
          </p:cNvCxnSpPr>
          <p:nvPr/>
        </p:nvCxnSpPr>
        <p:spPr>
          <a:xfrm rot="16200000" flipH="1">
            <a:off x="8318234" y="1827611"/>
            <a:ext cx="574723" cy="52363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998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5089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Key terms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B93D879-5187-4FB1-9252-A89736885B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594400" y="6678000"/>
            <a:ext cx="597600" cy="144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8</a:t>
            </a:fld>
            <a:endParaRPr lang="en-US" noProof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DF6201-7AEA-4F10-B9D5-32AC05F37195}"/>
              </a:ext>
            </a:extLst>
          </p:cNvPr>
          <p:cNvSpPr txBox="1"/>
          <p:nvPr/>
        </p:nvSpPr>
        <p:spPr>
          <a:xfrm>
            <a:off x="157164" y="624840"/>
            <a:ext cx="2855860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Important terms: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Magnetic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Mechanical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Characteristics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78DC07-0DC5-40D2-8A2D-B11ACA8F2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68055"/>
              </p:ext>
            </p:extLst>
          </p:nvPr>
        </p:nvGraphicFramePr>
        <p:xfrm>
          <a:off x="3342808" y="624840"/>
          <a:ext cx="8724274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1583">
                  <a:extLst>
                    <a:ext uri="{9D8B030D-6E8A-4147-A177-3AD203B41FA5}">
                      <a16:colId xmlns:a16="http://schemas.microsoft.com/office/drawing/2014/main" val="1736239629"/>
                    </a:ext>
                  </a:extLst>
                </a:gridCol>
                <a:gridCol w="6432691">
                  <a:extLst>
                    <a:ext uri="{9D8B030D-6E8A-4147-A177-3AD203B41FA5}">
                      <a16:colId xmlns:a16="http://schemas.microsoft.com/office/drawing/2014/main" val="299465419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GB" sz="2000" b="1" dirty="0">
                          <a:latin typeface="+mj-lt"/>
                        </a:rPr>
                        <a:t>Key words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848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Secondary storage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A type of non-volatile storage that allows data to be stored for long-term/later use.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934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Cost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expensive per byte does it cost for the device?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634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Capacity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The amount of space available on the storage device. 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760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Portability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easy it is to transport from one place to another.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55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Durability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resistant it is to external factors such as being dropped, scratched and how it responds to being in extreme conditions.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616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Speed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quickly the data can be read and transferred from the storage device.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1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Reliability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This refers to longevity – how well does it maintain performance over time?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833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598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Magnetic storage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AA8E14-3FFA-4E3D-9C52-CE14467164A4}"/>
              </a:ext>
            </a:extLst>
          </p:cNvPr>
          <p:cNvSpPr/>
          <p:nvPr/>
        </p:nvSpPr>
        <p:spPr>
          <a:xfrm>
            <a:off x="5964986" y="723841"/>
            <a:ext cx="6028616" cy="101646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2000" dirty="0">
                <a:solidFill>
                  <a:schemeClr val="tx1"/>
                </a:solidFill>
                <a:latin typeface="+mj-lt"/>
              </a:rPr>
              <a:t>Magnetic storage has been one of the most reliable types of storage for decades, starting off as magnetic tapes up to hard drives.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69D845E-43AC-45A5-8562-05B7A556D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155620"/>
              </p:ext>
            </p:extLst>
          </p:nvPr>
        </p:nvGraphicFramePr>
        <p:xfrm>
          <a:off x="163544" y="5883847"/>
          <a:ext cx="5542746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2746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800" b="0" dirty="0">
                          <a:latin typeface="Tw Cen MT" panose="020B0602020104020603" pitchFamily="34" charset="0"/>
                        </a:rPr>
                        <a:t>Video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>
                          <a:latin typeface="Tw Cen MT" panose="020B0602020104020603" pitchFamily="34" charset="0"/>
                          <a:hlinkClick r:id="rId3"/>
                        </a:rPr>
                        <a:t>Click here</a:t>
                      </a:r>
                      <a:endParaRPr lang="en-GB" sz="1800" b="0" dirty="0">
                        <a:latin typeface="Tw Cen MT" panose="020B06020201040206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20" name="Picture 2" descr="Video Icon Icons - Download Free Vector Icons | Noun Project">
            <a:extLst>
              <a:ext uri="{FF2B5EF4-FFF2-40B4-BE49-F238E27FC236}">
                <a16:creationId xmlns:a16="http://schemas.microsoft.com/office/drawing/2014/main" id="{B8DC31E7-3A62-40AF-B483-B86E0840E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88" y="5515546"/>
            <a:ext cx="736601" cy="73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DE765EFC-1B06-439E-BC68-5B9CDBBCA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023115"/>
              </p:ext>
            </p:extLst>
          </p:nvPr>
        </p:nvGraphicFramePr>
        <p:xfrm>
          <a:off x="5964988" y="1873898"/>
          <a:ext cx="6032525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2525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Question: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How does magnetic storage work?</a:t>
                      </a:r>
                    </a:p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Identify some pros and cons to using magnetic storage.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sp>
        <p:nvSpPr>
          <p:cNvPr id="29" name="Arrow: Down 28">
            <a:extLst>
              <a:ext uri="{FF2B5EF4-FFF2-40B4-BE49-F238E27FC236}">
                <a16:creationId xmlns:a16="http://schemas.microsoft.com/office/drawing/2014/main" id="{1B784BCC-8040-49A8-AE95-1C6674838AEC}"/>
              </a:ext>
            </a:extLst>
          </p:cNvPr>
          <p:cNvSpPr/>
          <p:nvPr/>
        </p:nvSpPr>
        <p:spPr>
          <a:xfrm>
            <a:off x="8563615" y="1540116"/>
            <a:ext cx="659567" cy="667563"/>
          </a:xfrm>
          <a:prstGeom prst="downArrow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CAA1B2F1-A157-434E-9C20-E612D5102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120810"/>
              </p:ext>
            </p:extLst>
          </p:nvPr>
        </p:nvGraphicFramePr>
        <p:xfrm>
          <a:off x="5964988" y="3438017"/>
          <a:ext cx="6063468" cy="3298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3468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463735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Answer: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1177175">
                <a:tc>
                  <a:txBody>
                    <a:bodyPr/>
                    <a:lstStyle/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It consists of spinning magnetic platters on which data is stored a tiny head at the end of an actuator arm moves about to read and write data to different areas of the disk.</a:t>
                      </a:r>
                    </a:p>
                    <a:p>
                      <a:pPr marL="457200" indent="-457200" algn="l">
                        <a:buAutoNum type="arabicPeriod"/>
                      </a:pPr>
                      <a:r>
                        <a:rPr lang="en-GB" sz="2000" b="0" u="sng" dirty="0">
                          <a:latin typeface="Tw Cen MT" panose="020B0602020104020603" pitchFamily="34" charset="0"/>
                        </a:rPr>
                        <a:t>Pros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: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Cost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 per GB is low which gives you value for money.. </a:t>
                      </a:r>
                      <a:r>
                        <a:rPr lang="en-GB" sz="2000" b="0" u="sng" dirty="0">
                          <a:latin typeface="Tw Cen MT" panose="020B0602020104020603" pitchFamily="34" charset="0"/>
                        </a:rPr>
                        <a:t>Cons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: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Speed: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 it also consumes a fair amount of power and is not always as fast as you would like.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Durability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: the platter and mechanical mechanisms are also somewhat fragile and easily damaged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31" name="Picture 4" descr="Question Mark PNG | PNG All">
            <a:extLst>
              <a:ext uri="{FF2B5EF4-FFF2-40B4-BE49-F238E27FC236}">
                <a16:creationId xmlns:a16="http://schemas.microsoft.com/office/drawing/2014/main" id="{536851BB-3E07-447E-9F34-F6796B2FD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6027" y="1658135"/>
            <a:ext cx="537575" cy="53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448D83-AC7D-416B-A0C3-ABEE70FDDE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487" y="723841"/>
            <a:ext cx="5511801" cy="367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984</Words>
  <Application>Microsoft Office PowerPoint</Application>
  <PresentationFormat>Widescreen</PresentationFormat>
  <Paragraphs>178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Lucida Sans Typewriter</vt:lpstr>
      <vt:lpstr>Times New Roman</vt:lpstr>
      <vt:lpstr>Tw Cen MT</vt:lpstr>
      <vt:lpstr>Wingdings</vt:lpstr>
      <vt:lpstr>Office Theme</vt:lpstr>
      <vt:lpstr>WJEC Digital Technology</vt:lpstr>
      <vt:lpstr>PowerPoint Presentation</vt:lpstr>
      <vt:lpstr>PowerPoint Presentation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2021-03-27T19:49:46Z</dcterms:modified>
</cp:coreProperties>
</file>