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13"/>
  </p:notesMasterIdLst>
  <p:handoutMasterIdLst>
    <p:handoutMasterId r:id="rId14"/>
  </p:handoutMasterIdLst>
  <p:sldIdLst>
    <p:sldId id="256" r:id="rId2"/>
    <p:sldId id="409" r:id="rId3"/>
    <p:sldId id="410" r:id="rId4"/>
    <p:sldId id="406" r:id="rId5"/>
    <p:sldId id="407" r:id="rId6"/>
    <p:sldId id="287" r:id="rId7"/>
    <p:sldId id="405" r:id="rId8"/>
    <p:sldId id="375" r:id="rId9"/>
    <p:sldId id="388" r:id="rId10"/>
    <p:sldId id="408" r:id="rId11"/>
    <p:sldId id="37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0424" autoAdjust="0"/>
  </p:normalViewPr>
  <p:slideViewPr>
    <p:cSldViewPr snapToGrid="0">
      <p:cViewPr varScale="1">
        <p:scale>
          <a:sx n="65" d="100"/>
          <a:sy n="65" d="100"/>
        </p:scale>
        <p:origin x="936" y="78"/>
      </p:cViewPr>
      <p:guideLst/>
    </p:cSldViewPr>
  </p:slideViewPr>
  <p:outlineViewPr>
    <p:cViewPr>
      <p:scale>
        <a:sx n="33" d="100"/>
        <a:sy n="33" d="100"/>
      </p:scale>
      <p:origin x="0" y="-642"/>
    </p:cViewPr>
  </p:outlineViewPr>
  <p:notesTextViewPr>
    <p:cViewPr>
      <p:scale>
        <a:sx n="3" d="2"/>
        <a:sy n="3" d="2"/>
      </p:scale>
      <p:origin x="0" y="0"/>
    </p:cViewPr>
  </p:notesTextViewPr>
  <p:notesViewPr>
    <p:cSldViewPr snapToGrid="0">
      <p:cViewPr varScale="1">
        <p:scale>
          <a:sx n="60" d="100"/>
          <a:sy n="60" d="100"/>
        </p:scale>
        <p:origin x="1670"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2873B9F-50A0-4622-8B27-9EA7B86E7C9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D217B71-78E5-4F1B-8D85-573B8AAD3E4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76A5925-1F73-40BA-85C9-D3AC61ACF64E}" type="datetimeFigureOut">
              <a:rPr lang="en-US" smtClean="0"/>
              <a:t>3/27/2021</a:t>
            </a:fld>
            <a:endParaRPr lang="en-US"/>
          </a:p>
        </p:txBody>
      </p:sp>
      <p:sp>
        <p:nvSpPr>
          <p:cNvPr id="4" name="Footer Placeholder 3">
            <a:extLst>
              <a:ext uri="{FF2B5EF4-FFF2-40B4-BE49-F238E27FC236}">
                <a16:creationId xmlns:a16="http://schemas.microsoft.com/office/drawing/2014/main" id="{E2A5D993-102A-4921-A12E-E8E8D0285AF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3F94975-3B91-4B9C-9498-7DA766AE146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C10B77D-D561-4A25-8C29-51CAB365AE4B}" type="slidenum">
              <a:rPr lang="en-US" smtClean="0"/>
              <a:t>‹#›</a:t>
            </a:fld>
            <a:endParaRPr lang="en-US"/>
          </a:p>
        </p:txBody>
      </p:sp>
    </p:spTree>
    <p:extLst>
      <p:ext uri="{BB962C8B-B14F-4D97-AF65-F5344CB8AC3E}">
        <p14:creationId xmlns:p14="http://schemas.microsoft.com/office/powerpoint/2010/main" val="2936642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D28DB0-09F6-4366-A211-0FA9A757C8BD}" type="datetimeFigureOut">
              <a:rPr lang="en-US" noProof="0" smtClean="0"/>
              <a:t>3/27/2021</a:t>
            </a:fld>
            <a:endParaRPr lang="en-US" noProof="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DCE8F5-1341-475C-BF40-2E24D91E8058}" type="slidenum">
              <a:rPr lang="en-US" noProof="0" smtClean="0"/>
              <a:t>‹#›</a:t>
            </a:fld>
            <a:endParaRPr lang="en-US" noProof="0"/>
          </a:p>
        </p:txBody>
      </p:sp>
    </p:spTree>
    <p:extLst>
      <p:ext uri="{BB962C8B-B14F-4D97-AF65-F5344CB8AC3E}">
        <p14:creationId xmlns:p14="http://schemas.microsoft.com/office/powerpoint/2010/main" val="906497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4</a:t>
            </a:fld>
            <a:endParaRPr lang="en-US" noProof="0"/>
          </a:p>
        </p:txBody>
      </p:sp>
    </p:spTree>
    <p:extLst>
      <p:ext uri="{BB962C8B-B14F-4D97-AF65-F5344CB8AC3E}">
        <p14:creationId xmlns:p14="http://schemas.microsoft.com/office/powerpoint/2010/main" val="21627996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5</a:t>
            </a:fld>
            <a:endParaRPr lang="en-US" noProof="0"/>
          </a:p>
        </p:txBody>
      </p:sp>
    </p:spTree>
    <p:extLst>
      <p:ext uri="{BB962C8B-B14F-4D97-AF65-F5344CB8AC3E}">
        <p14:creationId xmlns:p14="http://schemas.microsoft.com/office/powerpoint/2010/main" val="13052954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8</a:t>
            </a:fld>
            <a:endParaRPr lang="en-US" noProof="0" dirty="0"/>
          </a:p>
        </p:txBody>
      </p:sp>
    </p:spTree>
    <p:extLst>
      <p:ext uri="{BB962C8B-B14F-4D97-AF65-F5344CB8AC3E}">
        <p14:creationId xmlns:p14="http://schemas.microsoft.com/office/powerpoint/2010/main" val="17023612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could either show them this video or let them research the answers themselves.</a:t>
            </a:r>
          </a:p>
        </p:txBody>
      </p:sp>
      <p:sp>
        <p:nvSpPr>
          <p:cNvPr id="4" name="Slide Number Placeholder 3"/>
          <p:cNvSpPr>
            <a:spLocks noGrp="1"/>
          </p:cNvSpPr>
          <p:nvPr>
            <p:ph type="sldNum" sz="quarter" idx="5"/>
          </p:nvPr>
        </p:nvSpPr>
        <p:spPr/>
        <p:txBody>
          <a:bodyPr/>
          <a:lstStyle/>
          <a:p>
            <a:fld id="{33DCE8F5-1341-475C-BF40-2E24D91E8058}" type="slidenum">
              <a:rPr lang="en-US" noProof="0" smtClean="0"/>
              <a:t>9</a:t>
            </a:fld>
            <a:endParaRPr lang="en-US" noProof="0"/>
          </a:p>
        </p:txBody>
      </p:sp>
    </p:spTree>
    <p:extLst>
      <p:ext uri="{BB962C8B-B14F-4D97-AF65-F5344CB8AC3E}">
        <p14:creationId xmlns:p14="http://schemas.microsoft.com/office/powerpoint/2010/main" val="17787520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Complete Activity 1</a:t>
            </a:r>
          </a:p>
        </p:txBody>
      </p:sp>
      <p:sp>
        <p:nvSpPr>
          <p:cNvPr id="4" name="Slide Number Placeholder 3"/>
          <p:cNvSpPr>
            <a:spLocks noGrp="1"/>
          </p:cNvSpPr>
          <p:nvPr>
            <p:ph type="sldNum" sz="quarter" idx="5"/>
          </p:nvPr>
        </p:nvSpPr>
        <p:spPr/>
        <p:txBody>
          <a:bodyPr/>
          <a:lstStyle/>
          <a:p>
            <a:fld id="{33DCE8F5-1341-475C-BF40-2E24D91E8058}" type="slidenum">
              <a:rPr lang="en-US" noProof="0" smtClean="0"/>
              <a:t>10</a:t>
            </a:fld>
            <a:endParaRPr lang="en-US" noProof="0"/>
          </a:p>
        </p:txBody>
      </p:sp>
    </p:spTree>
    <p:extLst>
      <p:ext uri="{BB962C8B-B14F-4D97-AF65-F5344CB8AC3E}">
        <p14:creationId xmlns:p14="http://schemas.microsoft.com/office/powerpoint/2010/main" val="30474357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the quiz template for teachers to share with their students:</a:t>
            </a:r>
          </a:p>
          <a:p>
            <a:r>
              <a:rPr lang="en-GB" dirty="0"/>
              <a:t>https://forms.office.com/Pages/ShareFormPage.aspx?id=cdJyXzS9Y0yZF8UZZlqALiw7DWJu831Jg5qPZF4a9X9URFdHRVk5WUwzVzFUTDBDSDVNR1JONlZRMi4u&amp;sharetoken=iUBrlDa8kqF8YQrG7F9u</a:t>
            </a:r>
          </a:p>
        </p:txBody>
      </p:sp>
      <p:sp>
        <p:nvSpPr>
          <p:cNvPr id="4" name="Slide Number Placeholder 3"/>
          <p:cNvSpPr>
            <a:spLocks noGrp="1"/>
          </p:cNvSpPr>
          <p:nvPr>
            <p:ph type="sldNum" sz="quarter" idx="10"/>
          </p:nvPr>
        </p:nvSpPr>
        <p:spPr/>
        <p:txBody>
          <a:bodyPr/>
          <a:lstStyle/>
          <a:p>
            <a:fld id="{33DCE8F5-1341-475C-BF40-2E24D91E8058}" type="slidenum">
              <a:rPr lang="en-US" noProof="0" smtClean="0"/>
              <a:t>11</a:t>
            </a:fld>
            <a:endParaRPr lang="en-US" noProof="0" dirty="0"/>
          </a:p>
        </p:txBody>
      </p:sp>
    </p:spTree>
    <p:extLst>
      <p:ext uri="{BB962C8B-B14F-4D97-AF65-F5344CB8AC3E}">
        <p14:creationId xmlns:p14="http://schemas.microsoft.com/office/powerpoint/2010/main" val="11860208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945AC3A-7D9B-423E-A2BF-B883C9B2D241}"/>
              </a:ext>
            </a:extLst>
          </p:cNvPr>
          <p:cNvPicPr>
            <a:picLocks/>
          </p:cNvPicPr>
          <p:nvPr userDrawn="1"/>
        </p:nvPicPr>
        <p:blipFill rotWithShape="1">
          <a:blip r:embed="rId2" cstate="screen">
            <a:duotone>
              <a:prstClr val="black"/>
              <a:schemeClr val="tx2">
                <a:tint val="45000"/>
                <a:satMod val="400000"/>
              </a:schemeClr>
            </a:duotone>
            <a:extLst>
              <a:ext uri="{28A0092B-C50C-407E-A947-70E740481C1C}">
                <a14:useLocalDpi xmlns:a14="http://schemas.microsoft.com/office/drawing/2010/main"/>
              </a:ext>
            </a:extLst>
          </a:blip>
          <a:srcRect b="-15"/>
          <a:stretch/>
        </p:blipFill>
        <p:spPr>
          <a:xfrm>
            <a:off x="7801452" y="1"/>
            <a:ext cx="4389120" cy="6675120"/>
          </a:xfrm>
          <a:prstGeom prst="rect">
            <a:avLst/>
          </a:prstGeom>
        </p:spPr>
      </p:pic>
      <p:sp>
        <p:nvSpPr>
          <p:cNvPr id="5" name="Rectangle 4">
            <a:extLst>
              <a:ext uri="{FF2B5EF4-FFF2-40B4-BE49-F238E27FC236}">
                <a16:creationId xmlns:a16="http://schemas.microsoft.com/office/drawing/2014/main" id="{C7524B29-B525-4E47-862B-FD57B403D539}"/>
              </a:ext>
            </a:extLst>
          </p:cNvPr>
          <p:cNvSpPr/>
          <p:nvPr userDrawn="1"/>
        </p:nvSpPr>
        <p:spPr>
          <a:xfrm>
            <a:off x="7804351" y="1"/>
            <a:ext cx="4386221" cy="667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Picture Placeholder 9">
            <a:extLst>
              <a:ext uri="{FF2B5EF4-FFF2-40B4-BE49-F238E27FC236}">
                <a16:creationId xmlns:a16="http://schemas.microsoft.com/office/drawing/2014/main" id="{140927D5-AE1A-4ABD-BD8F-2F78723FF0D6}"/>
              </a:ext>
            </a:extLst>
          </p:cNvPr>
          <p:cNvSpPr>
            <a:spLocks noGrp="1"/>
          </p:cNvSpPr>
          <p:nvPr>
            <p:ph type="pic" sz="quarter" idx="10" hasCustomPrompt="1"/>
          </p:nvPr>
        </p:nvSpPr>
        <p:spPr>
          <a:xfrm>
            <a:off x="-11284" y="1"/>
            <a:ext cx="7815636" cy="6677022"/>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1" name="Rectangle 10">
            <a:extLst>
              <a:ext uri="{FF2B5EF4-FFF2-40B4-BE49-F238E27FC236}">
                <a16:creationId xmlns:a16="http://schemas.microsoft.com/office/drawing/2014/main" id="{F94C333A-735B-44F8-99E4-E73D8172DE35}"/>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CC69AA83-848B-4DFD-A644-A5D9CEFF95E3}"/>
              </a:ext>
            </a:extLst>
          </p:cNvPr>
          <p:cNvSpPr/>
          <p:nvPr userDrawn="1"/>
        </p:nvSpPr>
        <p:spPr>
          <a:xfrm>
            <a:off x="7804351" y="6678000"/>
            <a:ext cx="4224295"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5" name="Slide Number Placeholder 5">
            <a:extLst>
              <a:ext uri="{FF2B5EF4-FFF2-40B4-BE49-F238E27FC236}">
                <a16:creationId xmlns:a16="http://schemas.microsoft.com/office/drawing/2014/main" id="{42880EF2-ACF9-4D66-99FF-99CB3F61BE99}"/>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 name="Title 1">
            <a:extLst>
              <a:ext uri="{FF2B5EF4-FFF2-40B4-BE49-F238E27FC236}">
                <a16:creationId xmlns:a16="http://schemas.microsoft.com/office/drawing/2014/main" id="{8487E03C-DE68-4CE8-A7F1-B9DD28846BC8}"/>
              </a:ext>
            </a:extLst>
          </p:cNvPr>
          <p:cNvSpPr>
            <a:spLocks noGrp="1"/>
          </p:cNvSpPr>
          <p:nvPr>
            <p:ph type="ctrTitle"/>
          </p:nvPr>
        </p:nvSpPr>
        <p:spPr>
          <a:xfrm>
            <a:off x="8073392" y="1962149"/>
            <a:ext cx="3759807" cy="1547813"/>
          </a:xfrm>
        </p:spPr>
        <p:txBody>
          <a:bodyPr anchor="b"/>
          <a:lstStyle>
            <a:lvl1pPr algn="l">
              <a:lnSpc>
                <a:spcPts val="4000"/>
              </a:lnSpc>
              <a:defRPr sz="4800" spc="-15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EEE8855-FE55-4351-B21B-FE33CB8050C1}"/>
              </a:ext>
            </a:extLst>
          </p:cNvPr>
          <p:cNvSpPr>
            <a:spLocks noGrp="1"/>
          </p:cNvSpPr>
          <p:nvPr>
            <p:ph type="subTitle" idx="1"/>
          </p:nvPr>
        </p:nvSpPr>
        <p:spPr>
          <a:xfrm>
            <a:off x="8073391" y="3602038"/>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Graphic 11">
            <a:extLst>
              <a:ext uri="{FF2B5EF4-FFF2-40B4-BE49-F238E27FC236}">
                <a16:creationId xmlns:a16="http://schemas.microsoft.com/office/drawing/2014/main" id="{54BAE1D8-3DF8-48CA-92C4-2E2064E4A3C5}"/>
              </a:ext>
            </a:extLst>
          </p:cNvPr>
          <p:cNvSpPr/>
          <p:nvPr userDrawn="1"/>
        </p:nvSpPr>
        <p:spPr>
          <a:xfrm>
            <a:off x="8776606" y="3981146"/>
            <a:ext cx="3413965" cy="2695876"/>
          </a:xfrm>
          <a:custGeom>
            <a:avLst/>
            <a:gdLst>
              <a:gd name="connsiteX0" fmla="*/ 4121944 w 4124325"/>
              <a:gd name="connsiteY0" fmla="*/ 1555076 h 3257550"/>
              <a:gd name="connsiteX1" fmla="*/ 4118134 w 4124325"/>
              <a:gd name="connsiteY1" fmla="*/ 1533169 h 3257550"/>
              <a:gd name="connsiteX2" fmla="*/ 2782729 w 4124325"/>
              <a:gd name="connsiteY2" fmla="*/ 39649 h 3257550"/>
              <a:gd name="connsiteX3" fmla="*/ 2108359 w 4124325"/>
              <a:gd name="connsiteY3" fmla="*/ 2436139 h 3257550"/>
              <a:gd name="connsiteX4" fmla="*/ 1262539 w 4124325"/>
              <a:gd name="connsiteY4" fmla="*/ 1310284 h 3257550"/>
              <a:gd name="connsiteX5" fmla="*/ 717709 w 4124325"/>
              <a:gd name="connsiteY5" fmla="*/ 2358986 h 3257550"/>
              <a:gd name="connsiteX6" fmla="*/ 7144 w 4124325"/>
              <a:gd name="connsiteY6" fmla="*/ 3257194 h 3257550"/>
              <a:gd name="connsiteX7" fmla="*/ 4075271 w 4124325"/>
              <a:gd name="connsiteY7" fmla="*/ 3257194 h 3257550"/>
              <a:gd name="connsiteX8" fmla="*/ 4122896 w 4124325"/>
              <a:gd name="connsiteY8" fmla="*/ 3201949 h 3257550"/>
              <a:gd name="connsiteX9" fmla="*/ 4122896 w 4124325"/>
              <a:gd name="connsiteY9" fmla="*/ 1555076 h 3257550"/>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068127 w 4207192"/>
              <a:gd name="connsiteY9" fmla="*/ 3250050 h 3286245"/>
              <a:gd name="connsiteX10" fmla="*/ 4207192 w 4207192"/>
              <a:gd name="connsiteY10" fmla="*/ 3286245 h 3286245"/>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207192 w 4207192"/>
              <a:gd name="connsiteY9" fmla="*/ 3286245 h 3286245"/>
              <a:gd name="connsiteX0" fmla="*/ 4115752 w 4115752"/>
              <a:gd name="connsiteY0" fmla="*/ 3194805 h 3250050"/>
              <a:gd name="connsiteX1" fmla="*/ 4115752 w 4115752"/>
              <a:gd name="connsiteY1" fmla="*/ 1547932 h 3250050"/>
              <a:gd name="connsiteX2" fmla="*/ 4114800 w 4115752"/>
              <a:gd name="connsiteY2" fmla="*/ 1547932 h 3250050"/>
              <a:gd name="connsiteX3" fmla="*/ 4110990 w 4115752"/>
              <a:gd name="connsiteY3" fmla="*/ 1526025 h 3250050"/>
              <a:gd name="connsiteX4" fmla="*/ 2775585 w 4115752"/>
              <a:gd name="connsiteY4" fmla="*/ 32505 h 3250050"/>
              <a:gd name="connsiteX5" fmla="*/ 2101215 w 4115752"/>
              <a:gd name="connsiteY5" fmla="*/ 2428995 h 3250050"/>
              <a:gd name="connsiteX6" fmla="*/ 1255395 w 4115752"/>
              <a:gd name="connsiteY6" fmla="*/ 1303140 h 3250050"/>
              <a:gd name="connsiteX7" fmla="*/ 710565 w 4115752"/>
              <a:gd name="connsiteY7" fmla="*/ 2351842 h 3250050"/>
              <a:gd name="connsiteX8" fmla="*/ 0 w 4115752"/>
              <a:gd name="connsiteY8" fmla="*/ 3250050 h 3250050"/>
              <a:gd name="connsiteX0" fmla="*/ 4115752 w 4115752"/>
              <a:gd name="connsiteY0" fmla="*/ 1547932 h 3250050"/>
              <a:gd name="connsiteX1" fmla="*/ 4114800 w 4115752"/>
              <a:gd name="connsiteY1" fmla="*/ 1547932 h 3250050"/>
              <a:gd name="connsiteX2" fmla="*/ 4110990 w 4115752"/>
              <a:gd name="connsiteY2" fmla="*/ 1526025 h 3250050"/>
              <a:gd name="connsiteX3" fmla="*/ 2775585 w 4115752"/>
              <a:gd name="connsiteY3" fmla="*/ 32505 h 3250050"/>
              <a:gd name="connsiteX4" fmla="*/ 2101215 w 4115752"/>
              <a:gd name="connsiteY4" fmla="*/ 2428995 h 3250050"/>
              <a:gd name="connsiteX5" fmla="*/ 1255395 w 4115752"/>
              <a:gd name="connsiteY5" fmla="*/ 1303140 h 3250050"/>
              <a:gd name="connsiteX6" fmla="*/ 710565 w 4115752"/>
              <a:gd name="connsiteY6" fmla="*/ 2351842 h 3250050"/>
              <a:gd name="connsiteX7" fmla="*/ 0 w 4115752"/>
              <a:gd name="connsiteY7" fmla="*/ 3250050 h 325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15752" h="3250050">
                <a:moveTo>
                  <a:pt x="4115752" y="1547932"/>
                </a:moveTo>
                <a:lnTo>
                  <a:pt x="4114800" y="1547932"/>
                </a:lnTo>
                <a:cubicBezTo>
                  <a:pt x="4114800" y="1540312"/>
                  <a:pt x="4113847" y="1532692"/>
                  <a:pt x="4110990" y="1526025"/>
                </a:cubicBezTo>
                <a:cubicBezTo>
                  <a:pt x="4060507" y="1391722"/>
                  <a:pt x="3224212" y="-249435"/>
                  <a:pt x="2775585" y="32505"/>
                </a:cubicBezTo>
                <a:cubicBezTo>
                  <a:pt x="2375535" y="283965"/>
                  <a:pt x="2629852" y="2428995"/>
                  <a:pt x="2101215" y="2428995"/>
                </a:cubicBezTo>
                <a:cubicBezTo>
                  <a:pt x="1784985" y="2428995"/>
                  <a:pt x="1670685" y="1303140"/>
                  <a:pt x="1255395" y="1303140"/>
                </a:cubicBezTo>
                <a:cubicBezTo>
                  <a:pt x="1037272" y="1303140"/>
                  <a:pt x="710565" y="1554600"/>
                  <a:pt x="710565" y="2351842"/>
                </a:cubicBezTo>
                <a:cubicBezTo>
                  <a:pt x="710565" y="3149085"/>
                  <a:pt x="0" y="3250050"/>
                  <a:pt x="0" y="3250050"/>
                </a:cubicBezTo>
              </a:path>
            </a:pathLst>
          </a:custGeom>
          <a:noFill/>
          <a:ln w="9525" cap="flat">
            <a:solidFill>
              <a:schemeClr val="bg1"/>
            </a:solidFill>
            <a:prstDash val="dash"/>
            <a:miter/>
          </a:ln>
        </p:spPr>
        <p:txBody>
          <a:bodyPr rtlCol="0" anchor="ctr"/>
          <a:lstStyle/>
          <a:p>
            <a:endParaRPr lang="en-US" dirty="0"/>
          </a:p>
        </p:txBody>
      </p:sp>
      <p:sp>
        <p:nvSpPr>
          <p:cNvPr id="14" name="Rectangle 13">
            <a:extLst>
              <a:ext uri="{FF2B5EF4-FFF2-40B4-BE49-F238E27FC236}">
                <a16:creationId xmlns:a16="http://schemas.microsoft.com/office/drawing/2014/main" id="{974E860F-437F-442E-898C-244A0DD5D765}"/>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80426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a:extLst>
              <a:ext uri="{FF2B5EF4-FFF2-40B4-BE49-F238E27FC236}">
                <a16:creationId xmlns:a16="http://schemas.microsoft.com/office/drawing/2014/main" id="{3CFF9123-1F0C-4BD2-8233-FEE5B2A46612}"/>
              </a:ext>
            </a:extLst>
          </p:cNvPr>
          <p:cNvSpPr>
            <a:spLocks noGrp="1"/>
          </p:cNvSpPr>
          <p:nvPr>
            <p:ph type="ftr" sz="quarter" idx="13"/>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111E8981-59A6-4480-80A6-5619C2201789}"/>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31192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s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DDDF3-2E7E-4175-ACE9-B214DCE40C6E}"/>
              </a:ext>
            </a:extLst>
          </p:cNvPr>
          <p:cNvSpPr>
            <a:spLocks noGrp="1"/>
          </p:cNvSpPr>
          <p:nvPr>
            <p:ph type="title"/>
          </p:nvPr>
        </p:nvSpPr>
        <p:spPr/>
        <p:txBody>
          <a:bodyPr/>
          <a:lstStyle/>
          <a:p>
            <a:r>
              <a:rPr lang="en-US" noProof="0"/>
              <a:t>Click to edit Master title style</a:t>
            </a:r>
          </a:p>
        </p:txBody>
      </p:sp>
      <p:sp>
        <p:nvSpPr>
          <p:cNvPr id="8" name="Subtitle">
            <a:extLst>
              <a:ext uri="{FF2B5EF4-FFF2-40B4-BE49-F238E27FC236}">
                <a16:creationId xmlns:a16="http://schemas.microsoft.com/office/drawing/2014/main" id="{5302A3D4-CF60-41AF-924C-B30D3FD99751}"/>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Footer Placeholder 2">
            <a:extLst>
              <a:ext uri="{FF2B5EF4-FFF2-40B4-BE49-F238E27FC236}">
                <a16:creationId xmlns:a16="http://schemas.microsoft.com/office/drawing/2014/main" id="{2E0E8FCF-8FC7-49D2-9516-7662294E35B7}"/>
              </a:ext>
            </a:extLst>
          </p:cNvPr>
          <p:cNvSpPr>
            <a:spLocks noGrp="1"/>
          </p:cNvSpPr>
          <p:nvPr>
            <p:ph type="ftr" sz="quarter" idx="13"/>
          </p:nvPr>
        </p:nvSpPr>
        <p:spPr/>
        <p:txBody>
          <a:bodyPr/>
          <a:lstStyle/>
          <a:p>
            <a:r>
              <a:rPr lang="en-US" noProof="0"/>
              <a:t>Add a footer</a:t>
            </a:r>
          </a:p>
        </p:txBody>
      </p:sp>
      <p:sp>
        <p:nvSpPr>
          <p:cNvPr id="4" name="Slide Number Placeholder 3">
            <a:extLst>
              <a:ext uri="{FF2B5EF4-FFF2-40B4-BE49-F238E27FC236}">
                <a16:creationId xmlns:a16="http://schemas.microsoft.com/office/drawing/2014/main" id="{216208B4-CFD5-4FAE-9519-74EFAC0B0368}"/>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21223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AED074E-AB07-44D1-8B4E-189EAEF798D6}"/>
              </a:ext>
            </a:extLst>
          </p:cNvPr>
          <p:cNvSpPr>
            <a:spLocks noGrp="1"/>
          </p:cNvSpPr>
          <p:nvPr>
            <p:ph type="ftr" sz="quarter" idx="10"/>
          </p:nvPr>
        </p:nvSpPr>
        <p:spPr/>
        <p:txBody>
          <a:bodyPr/>
          <a:lstStyle/>
          <a:p>
            <a:r>
              <a:rPr lang="en-US" noProof="0"/>
              <a:t>Add a footer</a:t>
            </a:r>
          </a:p>
        </p:txBody>
      </p:sp>
      <p:sp>
        <p:nvSpPr>
          <p:cNvPr id="3" name="Slide Number Placeholder 2">
            <a:extLst>
              <a:ext uri="{FF2B5EF4-FFF2-40B4-BE49-F238E27FC236}">
                <a16:creationId xmlns:a16="http://schemas.microsoft.com/office/drawing/2014/main" id="{2801D44B-9877-40D1-B788-EE3BFD57C5AB}"/>
              </a:ext>
            </a:extLst>
          </p:cNvPr>
          <p:cNvSpPr>
            <a:spLocks noGrp="1"/>
          </p:cNvSpPr>
          <p:nvPr>
            <p:ph type="sldNum" sz="quarter" idx="11"/>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946637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9FB83C35-D975-48B4-8E79-AB7A1A80DFC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7799832" cy="6675120"/>
          </a:xfrm>
          <a:prstGeom prst="rect">
            <a:avLst/>
          </a:prstGeom>
        </p:spPr>
      </p:pic>
      <p:sp>
        <p:nvSpPr>
          <p:cNvPr id="11" name="Rectangle 10">
            <a:extLst>
              <a:ext uri="{FF2B5EF4-FFF2-40B4-BE49-F238E27FC236}">
                <a16:creationId xmlns:a16="http://schemas.microsoft.com/office/drawing/2014/main" id="{DD7E187E-6082-49C3-B795-CC4321FE39F8}"/>
              </a:ext>
            </a:extLst>
          </p:cNvPr>
          <p:cNvSpPr/>
          <p:nvPr userDrawn="1"/>
        </p:nvSpPr>
        <p:spPr>
          <a:xfrm>
            <a:off x="6671"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2" name="Picture Placeholder 9">
            <a:extLst>
              <a:ext uri="{FF2B5EF4-FFF2-40B4-BE49-F238E27FC236}">
                <a16:creationId xmlns:a16="http://schemas.microsoft.com/office/drawing/2014/main" id="{8FBFF6A8-5ABD-4191-81E4-C9F86380A56D}"/>
              </a:ext>
            </a:extLst>
          </p:cNvPr>
          <p:cNvSpPr>
            <a:spLocks noGrp="1"/>
          </p:cNvSpPr>
          <p:nvPr>
            <p:ph type="pic" sz="quarter" idx="10"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5" name="Footer Placeholder 4">
            <a:extLst>
              <a:ext uri="{FF2B5EF4-FFF2-40B4-BE49-F238E27FC236}">
                <a16:creationId xmlns:a16="http://schemas.microsoft.com/office/drawing/2014/main" id="{16E27D1E-1708-4D17-AB85-058EE0C34776}"/>
              </a:ext>
            </a:extLst>
          </p:cNvPr>
          <p:cNvSpPr>
            <a:spLocks noGrp="1"/>
          </p:cNvSpPr>
          <p:nvPr>
            <p:ph type="ftr" sz="quarter" idx="13"/>
          </p:nvPr>
        </p:nvSpPr>
        <p:spPr>
          <a:gradFill>
            <a:gsLst>
              <a:gs pos="82000">
                <a:schemeClr val="tx1">
                  <a:lumMod val="85000"/>
                  <a:lumOff val="15000"/>
                </a:schemeClr>
              </a:gs>
              <a:gs pos="100000">
                <a:schemeClr val="tx1"/>
              </a:gs>
            </a:gsLst>
          </a:gradFill>
        </p:spPr>
        <p:txBody>
          <a:bodyPr/>
          <a:lstStyle>
            <a:lvl1pPr>
              <a:defRPr>
                <a:solidFill>
                  <a:schemeClr val="bg1"/>
                </a:solidFill>
              </a:defRPr>
            </a:lvl1pPr>
          </a:lstStyle>
          <a:p>
            <a:r>
              <a:rPr lang="en-US" noProof="0"/>
              <a:t>Add a footer</a:t>
            </a:r>
          </a:p>
        </p:txBody>
      </p:sp>
      <p:sp>
        <p:nvSpPr>
          <p:cNvPr id="9" name="Slide Number Placeholder 8">
            <a:extLst>
              <a:ext uri="{FF2B5EF4-FFF2-40B4-BE49-F238E27FC236}">
                <a16:creationId xmlns:a16="http://schemas.microsoft.com/office/drawing/2014/main" id="{69529A18-E6EB-4081-B804-B2FCF5287DFF}"/>
              </a:ext>
            </a:extLst>
          </p:cNvPr>
          <p:cNvSpPr>
            <a:spLocks noGrp="1"/>
          </p:cNvSpPr>
          <p:nvPr>
            <p:ph type="sldNum" sz="quarter" idx="14"/>
          </p:nvPr>
        </p:nvSpPr>
        <p:spPr>
          <a:xfrm>
            <a:off x="11594400" y="6678000"/>
            <a:ext cx="597600" cy="144000"/>
          </a:xfrm>
        </p:spPr>
        <p:txBody>
          <a:bodyPr/>
          <a:lstStyle/>
          <a:p>
            <a:fld id="{058DB212-BFA2-403F-85EF-DFD3FF6D973A}" type="slidenum">
              <a:rPr lang="en-US" noProof="0" smtClean="0"/>
              <a:pPr/>
              <a:t>‹#›</a:t>
            </a:fld>
            <a:endParaRPr lang="en-US" noProof="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p:nvPr>
        </p:nvSpPr>
        <p:spPr>
          <a:xfrm>
            <a:off x="1273834" y="2481141"/>
            <a:ext cx="3759807" cy="1547813"/>
          </a:xfrm>
        </p:spPr>
        <p:txBody>
          <a:bodyPr anchor="b"/>
          <a:lstStyle>
            <a:lvl1pPr algn="l">
              <a:lnSpc>
                <a:spcPts val="4000"/>
              </a:lnSpc>
              <a:defRPr sz="4800" spc="-150">
                <a:solidFill>
                  <a:schemeClr val="bg1"/>
                </a:solidFill>
              </a:defRPr>
            </a:lvl1pPr>
          </a:lstStyle>
          <a:p>
            <a:r>
              <a:rPr lang="en-US" noProof="0"/>
              <a:t>Click to edit Master title style</a:t>
            </a:r>
          </a:p>
        </p:txBody>
      </p:sp>
      <p:sp>
        <p:nvSpPr>
          <p:cNvPr id="14" name="Subtitle 2">
            <a:extLst>
              <a:ext uri="{FF2B5EF4-FFF2-40B4-BE49-F238E27FC236}">
                <a16:creationId xmlns:a16="http://schemas.microsoft.com/office/drawing/2014/main" id="{3CDBDF0B-F377-47FD-9DA1-C3BDA7C1DEDE}"/>
              </a:ext>
            </a:extLst>
          </p:cNvPr>
          <p:cNvSpPr>
            <a:spLocks noGrp="1"/>
          </p:cNvSpPr>
          <p:nvPr>
            <p:ph type="subTitle" idx="1"/>
          </p:nvPr>
        </p:nvSpPr>
        <p:spPr>
          <a:xfrm>
            <a:off x="1273833" y="4220102"/>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18" name="Graphic 15">
            <a:extLst>
              <a:ext uri="{FF2B5EF4-FFF2-40B4-BE49-F238E27FC236}">
                <a16:creationId xmlns:a16="http://schemas.microsoft.com/office/drawing/2014/main" id="{F50292C9-54F6-4F7B-A885-34CE1E3B0351}"/>
              </a:ext>
            </a:extLst>
          </p:cNvPr>
          <p:cNvSpPr/>
          <p:nvPr/>
        </p:nvSpPr>
        <p:spPr>
          <a:xfrm flipH="1">
            <a:off x="-1428"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noProof="0"/>
          </a:p>
        </p:txBody>
      </p:sp>
    </p:spTree>
    <p:extLst>
      <p:ext uri="{BB962C8B-B14F-4D97-AF65-F5344CB8AC3E}">
        <p14:creationId xmlns:p14="http://schemas.microsoft.com/office/powerpoint/2010/main" val="2120236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Layou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7804150" y="1"/>
            <a:ext cx="4387850" cy="6679488"/>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642857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Layout 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95A87C21-15CD-48D8-B583-89B110156879}"/>
              </a:ext>
            </a:extLst>
          </p:cNvPr>
          <p:cNvSpPr/>
          <p:nvPr userDrawn="1"/>
        </p:nvSpPr>
        <p:spPr>
          <a:xfrm>
            <a:off x="7804351" y="0"/>
            <a:ext cx="4386221" cy="6677022"/>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8127752" y="4320000"/>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
        <p:nvSpPr>
          <p:cNvPr id="8" name="Picture Placeholder 5">
            <a:extLst>
              <a:ext uri="{FF2B5EF4-FFF2-40B4-BE49-F238E27FC236}">
                <a16:creationId xmlns:a16="http://schemas.microsoft.com/office/drawing/2014/main" id="{5092E684-C621-4F92-A05A-A167EEF46270}"/>
              </a:ext>
            </a:extLst>
          </p:cNvPr>
          <p:cNvSpPr>
            <a:spLocks noGrp="1"/>
          </p:cNvSpPr>
          <p:nvPr>
            <p:ph type="pic" sz="quarter" idx="16" hasCustomPrompt="1"/>
          </p:nvPr>
        </p:nvSpPr>
        <p:spPr>
          <a:xfrm>
            <a:off x="10057037" y="4320000"/>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9" name="Picture Placeholder 5">
            <a:extLst>
              <a:ext uri="{FF2B5EF4-FFF2-40B4-BE49-F238E27FC236}">
                <a16:creationId xmlns:a16="http://schemas.microsoft.com/office/drawing/2014/main" id="{6958D132-F2A9-41E1-BDD8-067D52CE5FEB}"/>
              </a:ext>
            </a:extLst>
          </p:cNvPr>
          <p:cNvSpPr>
            <a:spLocks noGrp="1"/>
          </p:cNvSpPr>
          <p:nvPr>
            <p:ph type="pic" sz="quarter" idx="17" hasCustomPrompt="1"/>
          </p:nvPr>
        </p:nvSpPr>
        <p:spPr>
          <a:xfrm>
            <a:off x="8127752" y="2395565"/>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0" name="Picture Placeholder 5">
            <a:extLst>
              <a:ext uri="{FF2B5EF4-FFF2-40B4-BE49-F238E27FC236}">
                <a16:creationId xmlns:a16="http://schemas.microsoft.com/office/drawing/2014/main" id="{B88FD4DB-5089-4686-B4F7-A26163146C9A}"/>
              </a:ext>
            </a:extLst>
          </p:cNvPr>
          <p:cNvSpPr>
            <a:spLocks noGrp="1"/>
          </p:cNvSpPr>
          <p:nvPr>
            <p:ph type="pic" sz="quarter" idx="18" hasCustomPrompt="1"/>
          </p:nvPr>
        </p:nvSpPr>
        <p:spPr>
          <a:xfrm>
            <a:off x="10057037" y="2395565"/>
            <a:ext cx="1800000" cy="1800000"/>
          </a:xfrm>
          <a:solidFill>
            <a:schemeClr val="tx1">
              <a:lumMod val="75000"/>
              <a:lumOff val="25000"/>
            </a:schemeClr>
          </a:solidFill>
        </p:spPr>
        <p:txBody>
          <a:bodyPr anchor="ctr"/>
          <a:lstStyle>
            <a:lvl1pPr marL="0" indent="0" algn="ctr">
              <a:buNone/>
              <a:defRPr sz="1600" i="1">
                <a:solidFill>
                  <a:schemeClr val="bg1"/>
                </a:solidFill>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1" name="Picture Placeholder 5">
            <a:extLst>
              <a:ext uri="{FF2B5EF4-FFF2-40B4-BE49-F238E27FC236}">
                <a16:creationId xmlns:a16="http://schemas.microsoft.com/office/drawing/2014/main" id="{324023AF-AB97-4B60-86FA-5DC8DA1B5C49}"/>
              </a:ext>
            </a:extLst>
          </p:cNvPr>
          <p:cNvSpPr>
            <a:spLocks noGrp="1"/>
          </p:cNvSpPr>
          <p:nvPr>
            <p:ph type="pic" sz="quarter" idx="19" hasCustomPrompt="1"/>
          </p:nvPr>
        </p:nvSpPr>
        <p:spPr>
          <a:xfrm>
            <a:off x="8127752" y="471129"/>
            <a:ext cx="1800000" cy="1800000"/>
          </a:xfrm>
          <a:solidFill>
            <a:schemeClr val="accent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2" name="Picture Placeholder 5">
            <a:extLst>
              <a:ext uri="{FF2B5EF4-FFF2-40B4-BE49-F238E27FC236}">
                <a16:creationId xmlns:a16="http://schemas.microsoft.com/office/drawing/2014/main" id="{8210F231-568A-4348-B33F-9EBB4A5CF9EB}"/>
              </a:ext>
            </a:extLst>
          </p:cNvPr>
          <p:cNvSpPr>
            <a:spLocks noGrp="1"/>
          </p:cNvSpPr>
          <p:nvPr>
            <p:ph type="pic" sz="quarter" idx="20" hasCustomPrompt="1"/>
          </p:nvPr>
        </p:nvSpPr>
        <p:spPr>
          <a:xfrm>
            <a:off x="10057037" y="471129"/>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Tree>
    <p:extLst>
      <p:ext uri="{BB962C8B-B14F-4D97-AF65-F5344CB8AC3E}">
        <p14:creationId xmlns:p14="http://schemas.microsoft.com/office/powerpoint/2010/main" val="2445114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Left Header">
            <a:extLst>
              <a:ext uri="{FF2B5EF4-FFF2-40B4-BE49-F238E27FC236}">
                <a16:creationId xmlns:a16="http://schemas.microsoft.com/office/drawing/2014/main" id="{2241B0A0-0033-49FF-89B8-142165C8E93C}"/>
              </a:ext>
            </a:extLst>
          </p:cNvPr>
          <p:cNvSpPr>
            <a:spLocks noGrp="1"/>
          </p:cNvSpPr>
          <p:nvPr>
            <p:ph type="body" sz="quarter" idx="12" hasCustomPrompt="1"/>
          </p:nvPr>
        </p:nvSpPr>
        <p:spPr>
          <a:xfrm>
            <a:off x="360000" y="1620000"/>
            <a:ext cx="5580000" cy="360000"/>
          </a:xfrm>
        </p:spPr>
        <p:txBody>
          <a:bodyPr/>
          <a:lstStyle>
            <a:lvl1pPr marL="0" indent="0">
              <a:buNone/>
              <a:defRPr b="1"/>
            </a:lvl1pPr>
          </a:lstStyle>
          <a:p>
            <a:pPr lvl="0"/>
            <a:r>
              <a:rPr lang="en-US" noProof="0"/>
              <a:t>Compare A</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Right Header">
            <a:extLst>
              <a:ext uri="{FF2B5EF4-FFF2-40B4-BE49-F238E27FC236}">
                <a16:creationId xmlns:a16="http://schemas.microsoft.com/office/drawing/2014/main" id="{069A9930-1B94-49BC-B4A6-B597F155D2DD}"/>
              </a:ext>
            </a:extLst>
          </p:cNvPr>
          <p:cNvSpPr>
            <a:spLocks noGrp="1"/>
          </p:cNvSpPr>
          <p:nvPr>
            <p:ph type="body" sz="quarter" idx="13" hasCustomPrompt="1"/>
          </p:nvPr>
        </p:nvSpPr>
        <p:spPr>
          <a:xfrm>
            <a:off x="6253200" y="1620000"/>
            <a:ext cx="5580000" cy="360000"/>
          </a:xfrm>
        </p:spPr>
        <p:txBody>
          <a:bodyPr/>
          <a:lstStyle>
            <a:lvl1pPr marL="0" indent="0">
              <a:buNone/>
              <a:defRPr b="1"/>
            </a:lvl1pPr>
          </a:lstStyle>
          <a:p>
            <a:pPr lvl="0"/>
            <a:r>
              <a:rPr lang="en-US" noProof="0"/>
              <a:t>Compare B</a:t>
            </a:r>
          </a:p>
        </p:txBody>
      </p:sp>
      <p:sp>
        <p:nvSpPr>
          <p:cNvPr id="5" name="Footer Placeholder 4">
            <a:extLst>
              <a:ext uri="{FF2B5EF4-FFF2-40B4-BE49-F238E27FC236}">
                <a16:creationId xmlns:a16="http://schemas.microsoft.com/office/drawing/2014/main" id="{7C7AC535-CCE6-472A-BA3D-DDE92DFF0EDA}"/>
              </a:ext>
            </a:extLst>
          </p:cNvPr>
          <p:cNvSpPr>
            <a:spLocks noGrp="1"/>
          </p:cNvSpPr>
          <p:nvPr>
            <p:ph type="ftr" sz="quarter" idx="15"/>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6A32F890-EB29-4A5B-A499-BB0FC04447A7}"/>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88888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rge Photo">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0" y="0"/>
            <a:ext cx="12191999" cy="6678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3" name="Slide Number Placeholder 2">
            <a:extLst>
              <a:ext uri="{FF2B5EF4-FFF2-40B4-BE49-F238E27FC236}">
                <a16:creationId xmlns:a16="http://schemas.microsoft.com/office/drawing/2014/main" id="{719A41AC-399F-4B25-A28A-F7679843C36E}"/>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
        <p:nvSpPr>
          <p:cNvPr id="10" name="Caption">
            <a:extLst>
              <a:ext uri="{FF2B5EF4-FFF2-40B4-BE49-F238E27FC236}">
                <a16:creationId xmlns:a16="http://schemas.microsoft.com/office/drawing/2014/main" id="{E1C65CF6-B529-468F-B46C-1D1C2E71A116}"/>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2" name="Title 1">
            <a:extLst>
              <a:ext uri="{FF2B5EF4-FFF2-40B4-BE49-F238E27FC236}">
                <a16:creationId xmlns:a16="http://schemas.microsoft.com/office/drawing/2014/main" id="{FC5845FB-DCB7-4844-B346-98986ADFCE02}"/>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4218807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FB784EBA-F0C5-4F6F-9426-185FBA239203}"/>
              </a:ext>
            </a:extLst>
          </p:cNvPr>
          <p:cNvSpPr>
            <a:spLocks noGrp="1"/>
          </p:cNvSpPr>
          <p:nvPr>
            <p:ph type="media" sz="quarter" idx="15" hasCustomPrompt="1"/>
          </p:nvPr>
        </p:nvSpPr>
        <p:spPr>
          <a:xfrm>
            <a:off x="0" y="0"/>
            <a:ext cx="12192000" cy="6678000"/>
          </a:xfrm>
          <a:pattFill prst="dkUpDiag">
            <a:fgClr>
              <a:schemeClr val="bg1">
                <a:lumMod val="85000"/>
              </a:schemeClr>
            </a:fgClr>
            <a:bgClr>
              <a:schemeClr val="bg1">
                <a:lumMod val="95000"/>
              </a:schemeClr>
            </a:bgClr>
          </a:patt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Your Video</a:t>
            </a:r>
          </a:p>
        </p:txBody>
      </p:sp>
      <p:sp>
        <p:nvSpPr>
          <p:cNvPr id="5" name="Caption">
            <a:extLst>
              <a:ext uri="{FF2B5EF4-FFF2-40B4-BE49-F238E27FC236}">
                <a16:creationId xmlns:a16="http://schemas.microsoft.com/office/drawing/2014/main" id="{172090C5-61AC-430F-AA33-8EF3902C4669}"/>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4" name="Slide Number Placeholder 3">
            <a:extLst>
              <a:ext uri="{FF2B5EF4-FFF2-40B4-BE49-F238E27FC236}">
                <a16:creationId xmlns:a16="http://schemas.microsoft.com/office/drawing/2014/main" id="{8377EBDA-221D-4CBD-8DBF-E03A370015DB}"/>
              </a:ext>
            </a:extLst>
          </p:cNvPr>
          <p:cNvSpPr>
            <a:spLocks noGrp="1"/>
          </p:cNvSpPr>
          <p:nvPr>
            <p:ph type="sldNum" sz="quarter" idx="17"/>
          </p:nvPr>
        </p:nvSpPr>
        <p:spPr/>
        <p:txBody>
          <a:bodyPr/>
          <a:lstStyle/>
          <a:p>
            <a:fld id="{058DB212-BFA2-403F-85EF-DFD3FF6D973A}" type="slidenum">
              <a:rPr lang="en-US" noProof="0" smtClean="0"/>
              <a:pPr/>
              <a:t>‹#›</a:t>
            </a:fld>
            <a:endParaRPr lang="en-US" noProof="0"/>
          </a:p>
        </p:txBody>
      </p:sp>
      <p:sp>
        <p:nvSpPr>
          <p:cNvPr id="2" name="Title 1">
            <a:extLst>
              <a:ext uri="{FF2B5EF4-FFF2-40B4-BE49-F238E27FC236}">
                <a16:creationId xmlns:a16="http://schemas.microsoft.com/office/drawing/2014/main" id="{882508FC-366E-44DA-80A8-28048E1E4AEF}"/>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2321580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Divider">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111E4563-E2FC-4D6F-B759-AB4FB77D270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flipH="1">
            <a:off x="0" y="0"/>
            <a:ext cx="7799832" cy="6675120"/>
          </a:xfrm>
          <a:prstGeom prst="rect">
            <a:avLst/>
          </a:prstGeom>
        </p:spPr>
      </p:pic>
      <p:sp>
        <p:nvSpPr>
          <p:cNvPr id="24" name="Rectangle 23">
            <a:extLst>
              <a:ext uri="{FF2B5EF4-FFF2-40B4-BE49-F238E27FC236}">
                <a16:creationId xmlns:a16="http://schemas.microsoft.com/office/drawing/2014/main" id="{92FE8913-A018-418C-99FB-2DF342B9B5A0}"/>
              </a:ext>
            </a:extLst>
          </p:cNvPr>
          <p:cNvSpPr/>
          <p:nvPr userDrawn="1"/>
        </p:nvSpPr>
        <p:spPr>
          <a:xfrm>
            <a:off x="0"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Picture Placeholder 9">
            <a:extLst>
              <a:ext uri="{FF2B5EF4-FFF2-40B4-BE49-F238E27FC236}">
                <a16:creationId xmlns:a16="http://schemas.microsoft.com/office/drawing/2014/main" id="{AF7702AD-1968-4CE6-BC7C-02C0637069A8}"/>
              </a:ext>
            </a:extLst>
          </p:cNvPr>
          <p:cNvSpPr>
            <a:spLocks noGrp="1"/>
          </p:cNvSpPr>
          <p:nvPr>
            <p:ph type="pic" sz="quarter" idx="14"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hasCustomPrompt="1"/>
          </p:nvPr>
        </p:nvSpPr>
        <p:spPr>
          <a:xfrm>
            <a:off x="794862" y="3032684"/>
            <a:ext cx="3759807" cy="1547813"/>
          </a:xfrm>
        </p:spPr>
        <p:txBody>
          <a:bodyPr anchor="b"/>
          <a:lstStyle>
            <a:lvl1pPr algn="l">
              <a:lnSpc>
                <a:spcPts val="4000"/>
              </a:lnSpc>
              <a:defRPr sz="6600" spc="-150">
                <a:solidFill>
                  <a:schemeClr val="bg1"/>
                </a:solidFill>
              </a:defRPr>
            </a:lvl1pPr>
          </a:lstStyle>
          <a:p>
            <a:r>
              <a:rPr lang="en-US"/>
              <a:t>Thank You</a:t>
            </a:r>
            <a:endParaRPr lang="en-US" dirty="0"/>
          </a:p>
        </p:txBody>
      </p:sp>
      <p:sp>
        <p:nvSpPr>
          <p:cNvPr id="18" name="Graphic 15">
            <a:extLst>
              <a:ext uri="{FF2B5EF4-FFF2-40B4-BE49-F238E27FC236}">
                <a16:creationId xmlns:a16="http://schemas.microsoft.com/office/drawing/2014/main" id="{F50292C9-54F6-4F7B-A885-34CE1E3B0351}"/>
              </a:ext>
            </a:extLst>
          </p:cNvPr>
          <p:cNvSpPr/>
          <p:nvPr userDrawn="1"/>
        </p:nvSpPr>
        <p:spPr>
          <a:xfrm>
            <a:off x="1774391"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p>
        </p:txBody>
      </p:sp>
      <p:sp>
        <p:nvSpPr>
          <p:cNvPr id="15" name="Name">
            <a:extLst>
              <a:ext uri="{FF2B5EF4-FFF2-40B4-BE49-F238E27FC236}">
                <a16:creationId xmlns:a16="http://schemas.microsoft.com/office/drawing/2014/main" id="{B8C48821-0D90-416C-873E-50587E8A0C8E}"/>
              </a:ext>
            </a:extLst>
          </p:cNvPr>
          <p:cNvSpPr>
            <a:spLocks noGrp="1"/>
          </p:cNvSpPr>
          <p:nvPr>
            <p:ph type="body" sz="quarter" idx="11" hasCustomPrompt="1"/>
          </p:nvPr>
        </p:nvSpPr>
        <p:spPr>
          <a:xfrm>
            <a:off x="794861" y="4741677"/>
            <a:ext cx="3756943" cy="252000"/>
          </a:xfrm>
        </p:spPr>
        <p:txBody>
          <a:bodyPr anchor="ctr"/>
          <a:lstStyle>
            <a:lvl1pPr marL="0" indent="0">
              <a:buNone/>
              <a:defRPr sz="1600">
                <a:solidFill>
                  <a:schemeClr val="bg1"/>
                </a:solidFill>
                <a:latin typeface="+mn-lt"/>
              </a:defRPr>
            </a:lvl1pPr>
          </a:lstStyle>
          <a:p>
            <a:pPr lvl="0"/>
            <a:r>
              <a:rPr lang="en-US"/>
              <a:t>Name</a:t>
            </a:r>
            <a:endParaRPr lang="en-US" dirty="0"/>
          </a:p>
        </p:txBody>
      </p:sp>
      <p:sp>
        <p:nvSpPr>
          <p:cNvPr id="16" name="Email">
            <a:extLst>
              <a:ext uri="{FF2B5EF4-FFF2-40B4-BE49-F238E27FC236}">
                <a16:creationId xmlns:a16="http://schemas.microsoft.com/office/drawing/2014/main" id="{42450180-8D19-405E-97F0-2A309B58D01C}"/>
              </a:ext>
            </a:extLst>
          </p:cNvPr>
          <p:cNvSpPr>
            <a:spLocks noGrp="1"/>
          </p:cNvSpPr>
          <p:nvPr>
            <p:ph type="body" sz="quarter" idx="12" hasCustomPrompt="1"/>
          </p:nvPr>
        </p:nvSpPr>
        <p:spPr>
          <a:xfrm>
            <a:off x="1088990" y="5147137"/>
            <a:ext cx="3462814" cy="252000"/>
          </a:xfrm>
        </p:spPr>
        <p:txBody>
          <a:bodyPr anchor="ctr"/>
          <a:lstStyle>
            <a:lvl1pPr marL="0" indent="0">
              <a:buNone/>
              <a:defRPr sz="1200">
                <a:solidFill>
                  <a:schemeClr val="bg1"/>
                </a:solidFill>
                <a:latin typeface="+mn-lt"/>
              </a:defRPr>
            </a:lvl1pPr>
          </a:lstStyle>
          <a:p>
            <a:pPr lvl="0"/>
            <a:r>
              <a:rPr lang="en-US"/>
              <a:t>Email</a:t>
            </a:r>
            <a:endParaRPr lang="en-US" dirty="0"/>
          </a:p>
        </p:txBody>
      </p:sp>
      <p:sp>
        <p:nvSpPr>
          <p:cNvPr id="19" name="Rectangle 18">
            <a:extLst>
              <a:ext uri="{FF2B5EF4-FFF2-40B4-BE49-F238E27FC236}">
                <a16:creationId xmlns:a16="http://schemas.microsoft.com/office/drawing/2014/main" id="{C837F23B-0C4D-4D27-BF83-0B10D1CFFDCD}"/>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D39551A1-FBAD-4CC8-AA99-F9F4D4281782}"/>
              </a:ext>
            </a:extLst>
          </p:cNvPr>
          <p:cNvSpPr/>
          <p:nvPr userDrawn="1"/>
        </p:nvSpPr>
        <p:spPr>
          <a:xfrm>
            <a:off x="7804351" y="6678000"/>
            <a:ext cx="4224296"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4" name="Slide Number Placeholder 5">
            <a:extLst>
              <a:ext uri="{FF2B5EF4-FFF2-40B4-BE49-F238E27FC236}">
                <a16:creationId xmlns:a16="http://schemas.microsoft.com/office/drawing/2014/main" id="{5F695C6B-DBEE-447E-B106-7351E00BD0AF}"/>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3" name="Rectangle 22">
            <a:extLst>
              <a:ext uri="{FF2B5EF4-FFF2-40B4-BE49-F238E27FC236}">
                <a16:creationId xmlns:a16="http://schemas.microsoft.com/office/drawing/2014/main" id="{E1A38929-6316-4332-83F8-9E95386C7C42}"/>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3277472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921DB-2DD6-4869-9104-BE40FBBCCE31}"/>
              </a:ext>
            </a:extLst>
          </p:cNvPr>
          <p:cNvSpPr>
            <a:spLocks noGrp="1"/>
          </p:cNvSpPr>
          <p:nvPr>
            <p:ph type="title"/>
          </p:nvPr>
        </p:nvSpPr>
        <p:spPr/>
        <p:txBody>
          <a:bodyPr/>
          <a:lstStyle/>
          <a:p>
            <a:r>
              <a:rPr lang="en-US" noProof="0"/>
              <a:t>Click to edit Master title style</a:t>
            </a:r>
          </a:p>
        </p:txBody>
      </p:sp>
      <p:sp>
        <p:nvSpPr>
          <p:cNvPr id="10" name="Subtitle">
            <a:extLst>
              <a:ext uri="{FF2B5EF4-FFF2-40B4-BE49-F238E27FC236}">
                <a16:creationId xmlns:a16="http://schemas.microsoft.com/office/drawing/2014/main" id="{1CC9B96F-1A0A-4B16-BDF7-48B289CD533E}"/>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Content Placeholder 2">
            <a:extLst>
              <a:ext uri="{FF2B5EF4-FFF2-40B4-BE49-F238E27FC236}">
                <a16:creationId xmlns:a16="http://schemas.microsoft.com/office/drawing/2014/main" id="{D69A7081-42C5-4F4E-8A26-E7788CCF4FE5}"/>
              </a:ext>
            </a:extLst>
          </p:cNvPr>
          <p:cNvSpPr>
            <a:spLocks noGrp="1"/>
          </p:cNvSpPr>
          <p:nvPr>
            <p:ph idx="1"/>
          </p:nvPr>
        </p:nvSpPr>
        <p:spPr>
          <a:xfrm>
            <a:off x="360000" y="1620000"/>
            <a:ext cx="114732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Footer Placeholder 3">
            <a:extLst>
              <a:ext uri="{FF2B5EF4-FFF2-40B4-BE49-F238E27FC236}">
                <a16:creationId xmlns:a16="http://schemas.microsoft.com/office/drawing/2014/main" id="{9038FCAA-94B1-47BD-AD46-123D3404BBB2}"/>
              </a:ext>
            </a:extLst>
          </p:cNvPr>
          <p:cNvSpPr>
            <a:spLocks noGrp="1"/>
          </p:cNvSpPr>
          <p:nvPr>
            <p:ph type="ftr" sz="quarter" idx="13"/>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81A11CEA-C130-40E5-A858-8D4FE6E58641}"/>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708772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E99CE02-8616-40B2-85FF-B06E192752AB}"/>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1A9E718F-2F10-41F1-8E9F-18DD53EF065F}"/>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331581A5-A75E-41FB-A68A-70BA1AB54B28}"/>
              </a:ext>
            </a:extLst>
          </p:cNvPr>
          <p:cNvSpPr>
            <a:spLocks noGrp="1"/>
          </p:cNvSpPr>
          <p:nvPr>
            <p:ph type="title"/>
          </p:nvPr>
        </p:nvSpPr>
        <p:spPr>
          <a:xfrm>
            <a:off x="360000" y="360000"/>
            <a:ext cx="11473200" cy="540000"/>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6BA9B02-6E3D-4037-BE18-E02B786633E9}"/>
              </a:ext>
            </a:extLst>
          </p:cNvPr>
          <p:cNvSpPr>
            <a:spLocks noGrp="1"/>
          </p:cNvSpPr>
          <p:nvPr>
            <p:ph type="body" idx="1"/>
          </p:nvPr>
        </p:nvSpPr>
        <p:spPr>
          <a:xfrm>
            <a:off x="360000" y="1260000"/>
            <a:ext cx="11473200" cy="4860000"/>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A954C2B-6B0B-4286-BFA4-F6131386B0E3}"/>
              </a:ext>
            </a:extLst>
          </p:cNvPr>
          <p:cNvSpPr>
            <a:spLocks noGrp="1"/>
          </p:cNvSpPr>
          <p:nvPr>
            <p:ph type="ftr" sz="quarter" idx="3"/>
          </p:nvPr>
        </p:nvSpPr>
        <p:spPr>
          <a:xfrm>
            <a:off x="360000" y="6483329"/>
            <a:ext cx="2378438" cy="187367"/>
          </a:xfrm>
          <a:prstGeom prst="rect">
            <a:avLst/>
          </a:prstGeom>
          <a:gradFill>
            <a:gsLst>
              <a:gs pos="82000">
                <a:schemeClr val="bg1">
                  <a:lumMod val="95000"/>
                </a:schemeClr>
              </a:gs>
              <a:gs pos="100000">
                <a:schemeClr val="bg1">
                  <a:lumMod val="65000"/>
                </a:schemeClr>
              </a:gs>
            </a:gsLst>
            <a:lin ang="5400000" scaled="0"/>
          </a:gradFill>
        </p:spPr>
        <p:txBody>
          <a:bodyPr vert="horz" lIns="36000" tIns="0" rIns="0" bIns="0" rtlCol="0" anchor="ctr"/>
          <a:lstStyle>
            <a:lvl1pPr algn="l">
              <a:defRPr sz="1200">
                <a:solidFill>
                  <a:schemeClr val="tx1">
                    <a:lumMod val="75000"/>
                    <a:lumOff val="25000"/>
                  </a:schemeClr>
                </a:solidFill>
                <a:latin typeface="+mj-lt"/>
              </a:defRPr>
            </a:lvl1pPr>
          </a:lstStyle>
          <a:p>
            <a:r>
              <a:rPr lang="en-US"/>
              <a:t>Add a footer</a:t>
            </a:r>
            <a:endParaRPr lang="en-US" dirty="0"/>
          </a:p>
        </p:txBody>
      </p:sp>
      <p:sp>
        <p:nvSpPr>
          <p:cNvPr id="6" name="Slide Number Placeholder 5">
            <a:extLst>
              <a:ext uri="{FF2B5EF4-FFF2-40B4-BE49-F238E27FC236}">
                <a16:creationId xmlns:a16="http://schemas.microsoft.com/office/drawing/2014/main" id="{D245D258-5720-4517-B8DE-EB5AA5C4FAE1}"/>
              </a:ext>
            </a:extLst>
          </p:cNvPr>
          <p:cNvSpPr>
            <a:spLocks noGrp="1"/>
          </p:cNvSpPr>
          <p:nvPr>
            <p:ph type="sldNum" sz="quarter" idx="4"/>
          </p:nvPr>
        </p:nvSpPr>
        <p:spPr>
          <a:xfrm>
            <a:off x="11594400" y="6678000"/>
            <a:ext cx="597600" cy="144000"/>
          </a:xfrm>
          <a:prstGeom prst="rect">
            <a:avLst/>
          </a:prstGeom>
          <a:gradFill>
            <a:gsLst>
              <a:gs pos="0">
                <a:schemeClr val="accent2">
                  <a:lumMod val="75000"/>
                  <a:shade val="30000"/>
                  <a:satMod val="115000"/>
                </a:schemeClr>
              </a:gs>
              <a:gs pos="47000">
                <a:schemeClr val="accent2">
                  <a:lumMod val="75000"/>
                  <a:shade val="67500"/>
                  <a:satMod val="115000"/>
                </a:schemeClr>
              </a:gs>
              <a:gs pos="100000">
                <a:schemeClr val="accent1"/>
              </a:gs>
            </a:gsLst>
            <a:lin ang="10800000" scaled="0"/>
          </a:gradFill>
        </p:spPr>
        <p:txBody>
          <a:bodyPr vert="horz" lIns="0" tIns="0" rIns="72000" bIns="0" rtlCol="0" anchor="ctr"/>
          <a:lstStyle>
            <a:lvl1pPr algn="r">
              <a:defRPr sz="1200">
                <a:solidFill>
                  <a:schemeClr val="bg1"/>
                </a:solidFill>
                <a:latin typeface="+mj-lt"/>
              </a:defRPr>
            </a:lvl1pPr>
          </a:lstStyle>
          <a:p>
            <a:fld id="{058DB212-BFA2-403F-85EF-DFD3FF6D973A}" type="slidenum">
              <a:rPr lang="en-US" smtClean="0"/>
              <a:pPr/>
              <a:t>‹#›</a:t>
            </a:fld>
            <a:endParaRPr lang="en-US" dirty="0"/>
          </a:p>
        </p:txBody>
      </p:sp>
    </p:spTree>
    <p:extLst>
      <p:ext uri="{BB962C8B-B14F-4D97-AF65-F5344CB8AC3E}">
        <p14:creationId xmlns:p14="http://schemas.microsoft.com/office/powerpoint/2010/main" val="3117711249"/>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8" r:id="rId3"/>
    <p:sldLayoutId id="2147483663" r:id="rId4"/>
    <p:sldLayoutId id="2147483656" r:id="rId5"/>
    <p:sldLayoutId id="2147483660" r:id="rId6"/>
    <p:sldLayoutId id="2147483661" r:id="rId7"/>
    <p:sldLayoutId id="2147483664" r:id="rId8"/>
    <p:sldLayoutId id="2147483650" r:id="rId9"/>
    <p:sldLayoutId id="2147483652" r:id="rId10"/>
    <p:sldLayoutId id="2147483654" r:id="rId11"/>
    <p:sldLayoutId id="2147483655" r:id="rId12"/>
  </p:sldLayoutIdLst>
  <p:hf hdr="0" ftr="0" dt="0"/>
  <p:txStyles>
    <p:titleStyle>
      <a:lvl1pPr algn="l" defTabSz="914400" rtl="0" eaLnBrk="1" latinLnBrk="0" hangingPunct="1">
        <a:lnSpc>
          <a:spcPct val="90000"/>
        </a:lnSpc>
        <a:spcBef>
          <a:spcPct val="0"/>
        </a:spcBef>
        <a:buNone/>
        <a:defRPr sz="3200" kern="1200">
          <a:solidFill>
            <a:schemeClr val="tx1">
              <a:lumMod val="75000"/>
              <a:lumOff val="25000"/>
            </a:schemeClr>
          </a:solidFill>
          <a:latin typeface="+mj-lt"/>
          <a:ea typeface="+mj-ea"/>
          <a:cs typeface="+mj-cs"/>
        </a:defRPr>
      </a:lvl1pPr>
    </p:titleStyle>
    <p:bodyStyle>
      <a:lvl1pPr marL="263525" indent="-263525" algn="l" defTabSz="914400" rtl="0" eaLnBrk="1" latinLnBrk="0" hangingPunct="1">
        <a:lnSpc>
          <a:spcPct val="90000"/>
        </a:lnSpc>
        <a:spcBef>
          <a:spcPts val="1000"/>
        </a:spcBef>
        <a:buFont typeface="Arial" panose="020B0604020202020204" pitchFamily="34" charset="0"/>
        <a:buChar char="•"/>
        <a:defRPr sz="18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kMHWNvsr0X8" TargetMode="External"/><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7.jpg"/><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65A836F-346F-4099-BC7B-0D8F3B27F395}"/>
              </a:ext>
            </a:extLst>
          </p:cNvPr>
          <p:cNvSpPr>
            <a:spLocks noGrp="1"/>
          </p:cNvSpPr>
          <p:nvPr>
            <p:ph type="ctrTitle"/>
          </p:nvPr>
        </p:nvSpPr>
        <p:spPr/>
        <p:txBody>
          <a:bodyPr/>
          <a:lstStyle/>
          <a:p>
            <a:r>
              <a:rPr lang="en-US" dirty="0"/>
              <a:t>WJEC Digital Technology</a:t>
            </a:r>
          </a:p>
        </p:txBody>
      </p:sp>
      <p:sp>
        <p:nvSpPr>
          <p:cNvPr id="5" name="Subtitle 4">
            <a:extLst>
              <a:ext uri="{FF2B5EF4-FFF2-40B4-BE49-F238E27FC236}">
                <a16:creationId xmlns:a16="http://schemas.microsoft.com/office/drawing/2014/main" id="{1FF39718-6251-4A5A-AAC7-767229317836}"/>
              </a:ext>
            </a:extLst>
          </p:cNvPr>
          <p:cNvSpPr>
            <a:spLocks noGrp="1"/>
          </p:cNvSpPr>
          <p:nvPr>
            <p:ph type="subTitle" idx="1"/>
          </p:nvPr>
        </p:nvSpPr>
        <p:spPr>
          <a:xfrm>
            <a:off x="8073391" y="3602037"/>
            <a:ext cx="3756943" cy="1596979"/>
          </a:xfrm>
        </p:spPr>
        <p:txBody>
          <a:bodyPr/>
          <a:lstStyle/>
          <a:p>
            <a:r>
              <a:rPr lang="en-US" dirty="0"/>
              <a:t>Unit 1:</a:t>
            </a:r>
          </a:p>
          <a:p>
            <a:r>
              <a:rPr lang="en-US" noProof="1"/>
              <a:t>The digital world</a:t>
            </a:r>
          </a:p>
          <a:p>
            <a:endParaRPr lang="en-US" noProof="1"/>
          </a:p>
          <a:p>
            <a:r>
              <a:rPr lang="en-US" noProof="1"/>
              <a:t>DT3: Measuring and storing data</a:t>
            </a:r>
          </a:p>
        </p:txBody>
      </p:sp>
      <p:cxnSp>
        <p:nvCxnSpPr>
          <p:cNvPr id="22" name="Straight Connector 21">
            <a:extLst>
              <a:ext uri="{FF2B5EF4-FFF2-40B4-BE49-F238E27FC236}">
                <a16:creationId xmlns:a16="http://schemas.microsoft.com/office/drawing/2014/main" id="{1B17638D-56AE-48AD-96C8-EE46229C744C}"/>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11" name="Graphic 8" descr="space radar outline">
            <a:extLst>
              <a:ext uri="{FF2B5EF4-FFF2-40B4-BE49-F238E27FC236}">
                <a16:creationId xmlns:a16="http://schemas.microsoft.com/office/drawing/2014/main" id="{52C1AEF9-C750-45F9-AD02-5447187F5716}"/>
              </a:ext>
            </a:extLst>
          </p:cNvPr>
          <p:cNvSpPr/>
          <p:nvPr/>
        </p:nvSpPr>
        <p:spPr>
          <a:xfrm rot="16731500">
            <a:off x="10654807" y="4433342"/>
            <a:ext cx="238125" cy="238125"/>
          </a:xfrm>
          <a:custGeom>
            <a:avLst/>
            <a:gdLst>
              <a:gd name="connsiteX0" fmla="*/ 145256 w 238125"/>
              <a:gd name="connsiteY0" fmla="*/ 159538 h 238125"/>
              <a:gd name="connsiteX1" fmla="*/ 150019 w 238125"/>
              <a:gd name="connsiteY1" fmla="*/ 154775 h 238125"/>
              <a:gd name="connsiteX2" fmla="*/ 150019 w 238125"/>
              <a:gd name="connsiteY2" fmla="*/ 145250 h 238125"/>
              <a:gd name="connsiteX3" fmla="*/ 145256 w 238125"/>
              <a:gd name="connsiteY3" fmla="*/ 140488 h 238125"/>
              <a:gd name="connsiteX4" fmla="*/ 140494 w 238125"/>
              <a:gd name="connsiteY4" fmla="*/ 145250 h 238125"/>
              <a:gd name="connsiteX5" fmla="*/ 140494 w 238125"/>
              <a:gd name="connsiteY5" fmla="*/ 154775 h 238125"/>
              <a:gd name="connsiteX6" fmla="*/ 145256 w 238125"/>
              <a:gd name="connsiteY6" fmla="*/ 159538 h 238125"/>
              <a:gd name="connsiteX7" fmla="*/ 234353 w 238125"/>
              <a:gd name="connsiteY7" fmla="*/ 122828 h 238125"/>
              <a:gd name="connsiteX8" fmla="*/ 196253 w 238125"/>
              <a:gd name="connsiteY8" fmla="*/ 84728 h 238125"/>
              <a:gd name="connsiteX9" fmla="*/ 192881 w 238125"/>
              <a:gd name="connsiteY9" fmla="*/ 83338 h 238125"/>
              <a:gd name="connsiteX10" fmla="*/ 97631 w 238125"/>
              <a:gd name="connsiteY10" fmla="*/ 83338 h 238125"/>
              <a:gd name="connsiteX11" fmla="*/ 93231 w 238125"/>
              <a:gd name="connsiteY11" fmla="*/ 86281 h 238125"/>
              <a:gd name="connsiteX12" fmla="*/ 94259 w 238125"/>
              <a:gd name="connsiteY12" fmla="*/ 91472 h 238125"/>
              <a:gd name="connsiteX13" fmla="*/ 114700 w 238125"/>
              <a:gd name="connsiteY13" fmla="*/ 111913 h 238125"/>
              <a:gd name="connsiteX14" fmla="*/ 73819 w 238125"/>
              <a:gd name="connsiteY14" fmla="*/ 111913 h 238125"/>
              <a:gd name="connsiteX15" fmla="*/ 73819 w 238125"/>
              <a:gd name="connsiteY15" fmla="*/ 45238 h 238125"/>
              <a:gd name="connsiteX16" fmla="*/ 88106 w 238125"/>
              <a:gd name="connsiteY16" fmla="*/ 45238 h 238125"/>
              <a:gd name="connsiteX17" fmla="*/ 92869 w 238125"/>
              <a:gd name="connsiteY17" fmla="*/ 40475 h 238125"/>
              <a:gd name="connsiteX18" fmla="*/ 92869 w 238125"/>
              <a:gd name="connsiteY18" fmla="*/ 21425 h 238125"/>
              <a:gd name="connsiteX19" fmla="*/ 88887 w 238125"/>
              <a:gd name="connsiteY19" fmla="*/ 16729 h 238125"/>
              <a:gd name="connsiteX20" fmla="*/ 31737 w 238125"/>
              <a:gd name="connsiteY20" fmla="*/ 7204 h 238125"/>
              <a:gd name="connsiteX21" fmla="*/ 27880 w 238125"/>
              <a:gd name="connsiteY21" fmla="*/ 8271 h 238125"/>
              <a:gd name="connsiteX22" fmla="*/ 26194 w 238125"/>
              <a:gd name="connsiteY22" fmla="*/ 11900 h 238125"/>
              <a:gd name="connsiteX23" fmla="*/ 26194 w 238125"/>
              <a:gd name="connsiteY23" fmla="*/ 40475 h 238125"/>
              <a:gd name="connsiteX24" fmla="*/ 30956 w 238125"/>
              <a:gd name="connsiteY24" fmla="*/ 45238 h 238125"/>
              <a:gd name="connsiteX25" fmla="*/ 64294 w 238125"/>
              <a:gd name="connsiteY25" fmla="*/ 45238 h 238125"/>
              <a:gd name="connsiteX26" fmla="*/ 64294 w 238125"/>
              <a:gd name="connsiteY26" fmla="*/ 111913 h 238125"/>
              <a:gd name="connsiteX27" fmla="*/ 40481 w 238125"/>
              <a:gd name="connsiteY27" fmla="*/ 111913 h 238125"/>
              <a:gd name="connsiteX28" fmla="*/ 26194 w 238125"/>
              <a:gd name="connsiteY28" fmla="*/ 126200 h 238125"/>
              <a:gd name="connsiteX29" fmla="*/ 26194 w 238125"/>
              <a:gd name="connsiteY29" fmla="*/ 164300 h 238125"/>
              <a:gd name="connsiteX30" fmla="*/ 40481 w 238125"/>
              <a:gd name="connsiteY30" fmla="*/ 178588 h 238125"/>
              <a:gd name="connsiteX31" fmla="*/ 76610 w 238125"/>
              <a:gd name="connsiteY31" fmla="*/ 178588 h 238125"/>
              <a:gd name="connsiteX32" fmla="*/ 52769 w 238125"/>
              <a:gd name="connsiteY32" fmla="*/ 202429 h 238125"/>
              <a:gd name="connsiteX33" fmla="*/ 30956 w 238125"/>
              <a:gd name="connsiteY33" fmla="*/ 188113 h 238125"/>
              <a:gd name="connsiteX34" fmla="*/ 7144 w 238125"/>
              <a:gd name="connsiteY34" fmla="*/ 211925 h 238125"/>
              <a:gd name="connsiteX35" fmla="*/ 30956 w 238125"/>
              <a:gd name="connsiteY35" fmla="*/ 235738 h 238125"/>
              <a:gd name="connsiteX36" fmla="*/ 54550 w 238125"/>
              <a:gd name="connsiteY36" fmla="*/ 214116 h 238125"/>
              <a:gd name="connsiteX37" fmla="*/ 90078 w 238125"/>
              <a:gd name="connsiteY37" fmla="*/ 178588 h 238125"/>
              <a:gd name="connsiteX38" fmla="*/ 111919 w 238125"/>
              <a:gd name="connsiteY38" fmla="*/ 178588 h 238125"/>
              <a:gd name="connsiteX39" fmla="*/ 111919 w 238125"/>
              <a:gd name="connsiteY39" fmla="*/ 188598 h 238125"/>
              <a:gd name="connsiteX40" fmla="*/ 92869 w 238125"/>
              <a:gd name="connsiteY40" fmla="*/ 211925 h 238125"/>
              <a:gd name="connsiteX41" fmla="*/ 116681 w 238125"/>
              <a:gd name="connsiteY41" fmla="*/ 235738 h 238125"/>
              <a:gd name="connsiteX42" fmla="*/ 140494 w 238125"/>
              <a:gd name="connsiteY42" fmla="*/ 211925 h 238125"/>
              <a:gd name="connsiteX43" fmla="*/ 121444 w 238125"/>
              <a:gd name="connsiteY43" fmla="*/ 188598 h 238125"/>
              <a:gd name="connsiteX44" fmla="*/ 121444 w 238125"/>
              <a:gd name="connsiteY44" fmla="*/ 178588 h 238125"/>
              <a:gd name="connsiteX45" fmla="*/ 143275 w 238125"/>
              <a:gd name="connsiteY45" fmla="*/ 178588 h 238125"/>
              <a:gd name="connsiteX46" fmla="*/ 178813 w 238125"/>
              <a:gd name="connsiteY46" fmla="*/ 214125 h 238125"/>
              <a:gd name="connsiteX47" fmla="*/ 202406 w 238125"/>
              <a:gd name="connsiteY47" fmla="*/ 235738 h 238125"/>
              <a:gd name="connsiteX48" fmla="*/ 226219 w 238125"/>
              <a:gd name="connsiteY48" fmla="*/ 211925 h 238125"/>
              <a:gd name="connsiteX49" fmla="*/ 202406 w 238125"/>
              <a:gd name="connsiteY49" fmla="*/ 188113 h 238125"/>
              <a:gd name="connsiteX50" fmla="*/ 180594 w 238125"/>
              <a:gd name="connsiteY50" fmla="*/ 202438 h 238125"/>
              <a:gd name="connsiteX51" fmla="*/ 156743 w 238125"/>
              <a:gd name="connsiteY51" fmla="*/ 178588 h 238125"/>
              <a:gd name="connsiteX52" fmla="*/ 192881 w 238125"/>
              <a:gd name="connsiteY52" fmla="*/ 178588 h 238125"/>
              <a:gd name="connsiteX53" fmla="*/ 207169 w 238125"/>
              <a:gd name="connsiteY53" fmla="*/ 164300 h 238125"/>
              <a:gd name="connsiteX54" fmla="*/ 207169 w 238125"/>
              <a:gd name="connsiteY54" fmla="*/ 130963 h 238125"/>
              <a:gd name="connsiteX55" fmla="*/ 230981 w 238125"/>
              <a:gd name="connsiteY55" fmla="*/ 130963 h 238125"/>
              <a:gd name="connsiteX56" fmla="*/ 235382 w 238125"/>
              <a:gd name="connsiteY56" fmla="*/ 128019 h 238125"/>
              <a:gd name="connsiteX57" fmla="*/ 234353 w 238125"/>
              <a:gd name="connsiteY57" fmla="*/ 122828 h 238125"/>
              <a:gd name="connsiteX58" fmla="*/ 45244 w 238125"/>
              <a:gd name="connsiteY58" fmla="*/ 211935 h 238125"/>
              <a:gd name="connsiteX59" fmla="*/ 30956 w 238125"/>
              <a:gd name="connsiteY59" fmla="*/ 226213 h 238125"/>
              <a:gd name="connsiteX60" fmla="*/ 16669 w 238125"/>
              <a:gd name="connsiteY60" fmla="*/ 211925 h 238125"/>
              <a:gd name="connsiteX61" fmla="*/ 30956 w 238125"/>
              <a:gd name="connsiteY61" fmla="*/ 197638 h 238125"/>
              <a:gd name="connsiteX62" fmla="*/ 45244 w 238125"/>
              <a:gd name="connsiteY62" fmla="*/ 211925 h 238125"/>
              <a:gd name="connsiteX63" fmla="*/ 45244 w 238125"/>
              <a:gd name="connsiteY63" fmla="*/ 211935 h 238125"/>
              <a:gd name="connsiteX64" fmla="*/ 202406 w 238125"/>
              <a:gd name="connsiteY64" fmla="*/ 197638 h 238125"/>
              <a:gd name="connsiteX65" fmla="*/ 216694 w 238125"/>
              <a:gd name="connsiteY65" fmla="*/ 211925 h 238125"/>
              <a:gd name="connsiteX66" fmla="*/ 202406 w 238125"/>
              <a:gd name="connsiteY66" fmla="*/ 226213 h 238125"/>
              <a:gd name="connsiteX67" fmla="*/ 188119 w 238125"/>
              <a:gd name="connsiteY67" fmla="*/ 211925 h 238125"/>
              <a:gd name="connsiteX68" fmla="*/ 202406 w 238125"/>
              <a:gd name="connsiteY68" fmla="*/ 197638 h 238125"/>
              <a:gd name="connsiteX69" fmla="*/ 109128 w 238125"/>
              <a:gd name="connsiteY69" fmla="*/ 92863 h 238125"/>
              <a:gd name="connsiteX70" fmla="*/ 143275 w 238125"/>
              <a:gd name="connsiteY70" fmla="*/ 92863 h 238125"/>
              <a:gd name="connsiteX71" fmla="*/ 171850 w 238125"/>
              <a:gd name="connsiteY71" fmla="*/ 121438 h 238125"/>
              <a:gd name="connsiteX72" fmla="*/ 137703 w 238125"/>
              <a:gd name="connsiteY72" fmla="*/ 121438 h 238125"/>
              <a:gd name="connsiteX73" fmla="*/ 109128 w 238125"/>
              <a:gd name="connsiteY73" fmla="*/ 92863 h 238125"/>
              <a:gd name="connsiteX74" fmla="*/ 35719 w 238125"/>
              <a:gd name="connsiteY74" fmla="*/ 35713 h 238125"/>
              <a:gd name="connsiteX75" fmla="*/ 35719 w 238125"/>
              <a:gd name="connsiteY75" fmla="*/ 17520 h 238125"/>
              <a:gd name="connsiteX76" fmla="*/ 83344 w 238125"/>
              <a:gd name="connsiteY76" fmla="*/ 25454 h 238125"/>
              <a:gd name="connsiteX77" fmla="*/ 83344 w 238125"/>
              <a:gd name="connsiteY77" fmla="*/ 35713 h 238125"/>
              <a:gd name="connsiteX78" fmla="*/ 35719 w 238125"/>
              <a:gd name="connsiteY78" fmla="*/ 35713 h 238125"/>
              <a:gd name="connsiteX79" fmla="*/ 130969 w 238125"/>
              <a:gd name="connsiteY79" fmla="*/ 211925 h 238125"/>
              <a:gd name="connsiteX80" fmla="*/ 116681 w 238125"/>
              <a:gd name="connsiteY80" fmla="*/ 226213 h 238125"/>
              <a:gd name="connsiteX81" fmla="*/ 102394 w 238125"/>
              <a:gd name="connsiteY81" fmla="*/ 211925 h 238125"/>
              <a:gd name="connsiteX82" fmla="*/ 116681 w 238125"/>
              <a:gd name="connsiteY82" fmla="*/ 197638 h 238125"/>
              <a:gd name="connsiteX83" fmla="*/ 130969 w 238125"/>
              <a:gd name="connsiteY83" fmla="*/ 211925 h 238125"/>
              <a:gd name="connsiteX84" fmla="*/ 197644 w 238125"/>
              <a:gd name="connsiteY84" fmla="*/ 164300 h 238125"/>
              <a:gd name="connsiteX85" fmla="*/ 192881 w 238125"/>
              <a:gd name="connsiteY85" fmla="*/ 169063 h 238125"/>
              <a:gd name="connsiteX86" fmla="*/ 40481 w 238125"/>
              <a:gd name="connsiteY86" fmla="*/ 169063 h 238125"/>
              <a:gd name="connsiteX87" fmla="*/ 35719 w 238125"/>
              <a:gd name="connsiteY87" fmla="*/ 164300 h 238125"/>
              <a:gd name="connsiteX88" fmla="*/ 35719 w 238125"/>
              <a:gd name="connsiteY88" fmla="*/ 126200 h 238125"/>
              <a:gd name="connsiteX89" fmla="*/ 40481 w 238125"/>
              <a:gd name="connsiteY89" fmla="*/ 121438 h 238125"/>
              <a:gd name="connsiteX90" fmla="*/ 124225 w 238125"/>
              <a:gd name="connsiteY90" fmla="*/ 121438 h 238125"/>
              <a:gd name="connsiteX91" fmla="*/ 132359 w 238125"/>
              <a:gd name="connsiteY91" fmla="*/ 129572 h 238125"/>
              <a:gd name="connsiteX92" fmla="*/ 135731 w 238125"/>
              <a:gd name="connsiteY92" fmla="*/ 130963 h 238125"/>
              <a:gd name="connsiteX93" fmla="*/ 197644 w 238125"/>
              <a:gd name="connsiteY93" fmla="*/ 130963 h 238125"/>
              <a:gd name="connsiteX94" fmla="*/ 197644 w 238125"/>
              <a:gd name="connsiteY94" fmla="*/ 164300 h 238125"/>
              <a:gd name="connsiteX95" fmla="*/ 185318 w 238125"/>
              <a:gd name="connsiteY95" fmla="*/ 121438 h 238125"/>
              <a:gd name="connsiteX96" fmla="*/ 156743 w 238125"/>
              <a:gd name="connsiteY96" fmla="*/ 92863 h 238125"/>
              <a:gd name="connsiteX97" fmla="*/ 190910 w 238125"/>
              <a:gd name="connsiteY97" fmla="*/ 92863 h 238125"/>
              <a:gd name="connsiteX98" fmla="*/ 219485 w 238125"/>
              <a:gd name="connsiteY98" fmla="*/ 121438 h 238125"/>
              <a:gd name="connsiteX99" fmla="*/ 185318 w 238125"/>
              <a:gd name="connsiteY99" fmla="*/ 121438 h 238125"/>
              <a:gd name="connsiteX100" fmla="*/ 164306 w 238125"/>
              <a:gd name="connsiteY100" fmla="*/ 159538 h 238125"/>
              <a:gd name="connsiteX101" fmla="*/ 169069 w 238125"/>
              <a:gd name="connsiteY101" fmla="*/ 154775 h 238125"/>
              <a:gd name="connsiteX102" fmla="*/ 169069 w 238125"/>
              <a:gd name="connsiteY102" fmla="*/ 145250 h 238125"/>
              <a:gd name="connsiteX103" fmla="*/ 164306 w 238125"/>
              <a:gd name="connsiteY103" fmla="*/ 140488 h 238125"/>
              <a:gd name="connsiteX104" fmla="*/ 159544 w 238125"/>
              <a:gd name="connsiteY104" fmla="*/ 145250 h 238125"/>
              <a:gd name="connsiteX105" fmla="*/ 159544 w 238125"/>
              <a:gd name="connsiteY105" fmla="*/ 154775 h 238125"/>
              <a:gd name="connsiteX106" fmla="*/ 164306 w 238125"/>
              <a:gd name="connsiteY106" fmla="*/ 159538 h 238125"/>
              <a:gd name="connsiteX107" fmla="*/ 78581 w 238125"/>
              <a:gd name="connsiteY107" fmla="*/ 130963 h 238125"/>
              <a:gd name="connsiteX108" fmla="*/ 50006 w 238125"/>
              <a:gd name="connsiteY108" fmla="*/ 130963 h 238125"/>
              <a:gd name="connsiteX109" fmla="*/ 45244 w 238125"/>
              <a:gd name="connsiteY109" fmla="*/ 135725 h 238125"/>
              <a:gd name="connsiteX110" fmla="*/ 45244 w 238125"/>
              <a:gd name="connsiteY110" fmla="*/ 154775 h 238125"/>
              <a:gd name="connsiteX111" fmla="*/ 50006 w 238125"/>
              <a:gd name="connsiteY111" fmla="*/ 159538 h 238125"/>
              <a:gd name="connsiteX112" fmla="*/ 78581 w 238125"/>
              <a:gd name="connsiteY112" fmla="*/ 159538 h 238125"/>
              <a:gd name="connsiteX113" fmla="*/ 83344 w 238125"/>
              <a:gd name="connsiteY113" fmla="*/ 154775 h 238125"/>
              <a:gd name="connsiteX114" fmla="*/ 83344 w 238125"/>
              <a:gd name="connsiteY114" fmla="*/ 135725 h 238125"/>
              <a:gd name="connsiteX115" fmla="*/ 78581 w 238125"/>
              <a:gd name="connsiteY115" fmla="*/ 130963 h 238125"/>
              <a:gd name="connsiteX116" fmla="*/ 73819 w 238125"/>
              <a:gd name="connsiteY116" fmla="*/ 150013 h 238125"/>
              <a:gd name="connsiteX117" fmla="*/ 54769 w 238125"/>
              <a:gd name="connsiteY117" fmla="*/ 150013 h 238125"/>
              <a:gd name="connsiteX118" fmla="*/ 54769 w 238125"/>
              <a:gd name="connsiteY118" fmla="*/ 140488 h 238125"/>
              <a:gd name="connsiteX119" fmla="*/ 73819 w 238125"/>
              <a:gd name="connsiteY119" fmla="*/ 140488 h 238125"/>
              <a:gd name="connsiteX120" fmla="*/ 73819 w 238125"/>
              <a:gd name="connsiteY120" fmla="*/ 150013 h 238125"/>
              <a:gd name="connsiteX121" fmla="*/ 183356 w 238125"/>
              <a:gd name="connsiteY121" fmla="*/ 159538 h 238125"/>
              <a:gd name="connsiteX122" fmla="*/ 188119 w 238125"/>
              <a:gd name="connsiteY122" fmla="*/ 154775 h 238125"/>
              <a:gd name="connsiteX123" fmla="*/ 188119 w 238125"/>
              <a:gd name="connsiteY123" fmla="*/ 145250 h 238125"/>
              <a:gd name="connsiteX124" fmla="*/ 183356 w 238125"/>
              <a:gd name="connsiteY124" fmla="*/ 140488 h 238125"/>
              <a:gd name="connsiteX125" fmla="*/ 178594 w 238125"/>
              <a:gd name="connsiteY125" fmla="*/ 145250 h 238125"/>
              <a:gd name="connsiteX126" fmla="*/ 178594 w 238125"/>
              <a:gd name="connsiteY126" fmla="*/ 154775 h 238125"/>
              <a:gd name="connsiteX127" fmla="*/ 183356 w 238125"/>
              <a:gd name="connsiteY127" fmla="*/ 159538 h 2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238125" h="238125">
                <a:moveTo>
                  <a:pt x="145256" y="159538"/>
                </a:moveTo>
                <a:cubicBezTo>
                  <a:pt x="147885" y="159538"/>
                  <a:pt x="150019" y="157404"/>
                  <a:pt x="150019" y="154775"/>
                </a:cubicBezTo>
                <a:lnTo>
                  <a:pt x="150019" y="145250"/>
                </a:lnTo>
                <a:cubicBezTo>
                  <a:pt x="150019" y="142621"/>
                  <a:pt x="147885" y="140488"/>
                  <a:pt x="145256" y="140488"/>
                </a:cubicBezTo>
                <a:cubicBezTo>
                  <a:pt x="142627" y="140488"/>
                  <a:pt x="140494" y="142621"/>
                  <a:pt x="140494" y="145250"/>
                </a:cubicBezTo>
                <a:lnTo>
                  <a:pt x="140494" y="154775"/>
                </a:lnTo>
                <a:cubicBezTo>
                  <a:pt x="140494" y="157404"/>
                  <a:pt x="142627" y="159538"/>
                  <a:pt x="145256" y="159538"/>
                </a:cubicBezTo>
                <a:close/>
                <a:moveTo>
                  <a:pt x="234353" y="122828"/>
                </a:moveTo>
                <a:lnTo>
                  <a:pt x="196253" y="84728"/>
                </a:lnTo>
                <a:cubicBezTo>
                  <a:pt x="195358" y="83842"/>
                  <a:pt x="194148" y="83338"/>
                  <a:pt x="192881" y="83338"/>
                </a:cubicBezTo>
                <a:lnTo>
                  <a:pt x="97631" y="83338"/>
                </a:lnTo>
                <a:cubicBezTo>
                  <a:pt x="95707" y="83338"/>
                  <a:pt x="93964" y="84500"/>
                  <a:pt x="93231" y="86281"/>
                </a:cubicBezTo>
                <a:cubicBezTo>
                  <a:pt x="92488" y="88062"/>
                  <a:pt x="92897" y="90110"/>
                  <a:pt x="94259" y="91472"/>
                </a:cubicBezTo>
                <a:lnTo>
                  <a:pt x="114700" y="111913"/>
                </a:lnTo>
                <a:lnTo>
                  <a:pt x="73819" y="111913"/>
                </a:lnTo>
                <a:lnTo>
                  <a:pt x="73819" y="45238"/>
                </a:lnTo>
                <a:lnTo>
                  <a:pt x="88106" y="45238"/>
                </a:lnTo>
                <a:cubicBezTo>
                  <a:pt x="90735" y="45238"/>
                  <a:pt x="92869" y="43104"/>
                  <a:pt x="92869" y="40475"/>
                </a:cubicBezTo>
                <a:lnTo>
                  <a:pt x="92869" y="21425"/>
                </a:lnTo>
                <a:cubicBezTo>
                  <a:pt x="92869" y="19101"/>
                  <a:pt x="91183" y="17110"/>
                  <a:pt x="88887" y="16729"/>
                </a:cubicBezTo>
                <a:lnTo>
                  <a:pt x="31737" y="7204"/>
                </a:lnTo>
                <a:cubicBezTo>
                  <a:pt x="30375" y="6985"/>
                  <a:pt x="28946" y="7366"/>
                  <a:pt x="27880" y="8271"/>
                </a:cubicBezTo>
                <a:cubicBezTo>
                  <a:pt x="26803" y="9166"/>
                  <a:pt x="26194" y="10500"/>
                  <a:pt x="26194" y="11900"/>
                </a:cubicBezTo>
                <a:lnTo>
                  <a:pt x="26194" y="40475"/>
                </a:lnTo>
                <a:cubicBezTo>
                  <a:pt x="26194" y="43104"/>
                  <a:pt x="28327" y="45238"/>
                  <a:pt x="30956" y="45238"/>
                </a:cubicBezTo>
                <a:lnTo>
                  <a:pt x="64294" y="45238"/>
                </a:lnTo>
                <a:lnTo>
                  <a:pt x="64294" y="111913"/>
                </a:lnTo>
                <a:lnTo>
                  <a:pt x="40481" y="111913"/>
                </a:lnTo>
                <a:cubicBezTo>
                  <a:pt x="32604" y="111913"/>
                  <a:pt x="26194" y="118323"/>
                  <a:pt x="26194" y="126200"/>
                </a:cubicBezTo>
                <a:lnTo>
                  <a:pt x="26194" y="164300"/>
                </a:lnTo>
                <a:cubicBezTo>
                  <a:pt x="26194" y="172177"/>
                  <a:pt x="32604" y="178588"/>
                  <a:pt x="40481" y="178588"/>
                </a:cubicBezTo>
                <a:lnTo>
                  <a:pt x="76610" y="178588"/>
                </a:lnTo>
                <a:lnTo>
                  <a:pt x="52769" y="202429"/>
                </a:lnTo>
                <a:cubicBezTo>
                  <a:pt x="49082" y="194018"/>
                  <a:pt x="40700" y="188113"/>
                  <a:pt x="30956" y="188113"/>
                </a:cubicBezTo>
                <a:cubicBezTo>
                  <a:pt x="17831" y="188113"/>
                  <a:pt x="7144" y="198800"/>
                  <a:pt x="7144" y="211925"/>
                </a:cubicBezTo>
                <a:cubicBezTo>
                  <a:pt x="7144" y="225050"/>
                  <a:pt x="17831" y="235738"/>
                  <a:pt x="30956" y="235738"/>
                </a:cubicBezTo>
                <a:cubicBezTo>
                  <a:pt x="43329" y="235738"/>
                  <a:pt x="53416" y="226203"/>
                  <a:pt x="54550" y="214116"/>
                </a:cubicBezTo>
                <a:lnTo>
                  <a:pt x="90078" y="178588"/>
                </a:lnTo>
                <a:lnTo>
                  <a:pt x="111919" y="178588"/>
                </a:lnTo>
                <a:lnTo>
                  <a:pt x="111919" y="188598"/>
                </a:lnTo>
                <a:cubicBezTo>
                  <a:pt x="101060" y="190808"/>
                  <a:pt x="92869" y="200428"/>
                  <a:pt x="92869" y="211925"/>
                </a:cubicBezTo>
                <a:cubicBezTo>
                  <a:pt x="92869" y="225050"/>
                  <a:pt x="103556" y="235738"/>
                  <a:pt x="116681" y="235738"/>
                </a:cubicBezTo>
                <a:cubicBezTo>
                  <a:pt x="129807" y="235738"/>
                  <a:pt x="140494" y="225050"/>
                  <a:pt x="140494" y="211925"/>
                </a:cubicBezTo>
                <a:cubicBezTo>
                  <a:pt x="140494" y="200428"/>
                  <a:pt x="132293" y="190808"/>
                  <a:pt x="121444" y="188598"/>
                </a:cubicBezTo>
                <a:lnTo>
                  <a:pt x="121444" y="178588"/>
                </a:lnTo>
                <a:lnTo>
                  <a:pt x="143275" y="178588"/>
                </a:lnTo>
                <a:lnTo>
                  <a:pt x="178813" y="214125"/>
                </a:lnTo>
                <a:cubicBezTo>
                  <a:pt x="179946" y="226203"/>
                  <a:pt x="190033" y="235738"/>
                  <a:pt x="202406" y="235738"/>
                </a:cubicBezTo>
                <a:cubicBezTo>
                  <a:pt x="215532" y="235738"/>
                  <a:pt x="226219" y="225050"/>
                  <a:pt x="226219" y="211925"/>
                </a:cubicBezTo>
                <a:cubicBezTo>
                  <a:pt x="226219" y="198800"/>
                  <a:pt x="215532" y="188113"/>
                  <a:pt x="202406" y="188113"/>
                </a:cubicBezTo>
                <a:cubicBezTo>
                  <a:pt x="192653" y="188113"/>
                  <a:pt x="184271" y="194028"/>
                  <a:pt x="180594" y="202438"/>
                </a:cubicBezTo>
                <a:lnTo>
                  <a:pt x="156743" y="178588"/>
                </a:lnTo>
                <a:lnTo>
                  <a:pt x="192881" y="178588"/>
                </a:lnTo>
                <a:cubicBezTo>
                  <a:pt x="200758" y="178588"/>
                  <a:pt x="207169" y="172177"/>
                  <a:pt x="207169" y="164300"/>
                </a:cubicBezTo>
                <a:lnTo>
                  <a:pt x="207169" y="130963"/>
                </a:lnTo>
                <a:lnTo>
                  <a:pt x="230981" y="130963"/>
                </a:lnTo>
                <a:cubicBezTo>
                  <a:pt x="232905" y="130963"/>
                  <a:pt x="234648" y="129800"/>
                  <a:pt x="235382" y="128019"/>
                </a:cubicBezTo>
                <a:cubicBezTo>
                  <a:pt x="236125" y="126238"/>
                  <a:pt x="235715" y="124190"/>
                  <a:pt x="234353" y="122828"/>
                </a:cubicBezTo>
                <a:close/>
                <a:moveTo>
                  <a:pt x="45244" y="211935"/>
                </a:moveTo>
                <a:cubicBezTo>
                  <a:pt x="45234" y="219802"/>
                  <a:pt x="38824" y="226213"/>
                  <a:pt x="30956" y="226213"/>
                </a:cubicBezTo>
                <a:cubicBezTo>
                  <a:pt x="23079" y="226213"/>
                  <a:pt x="16669" y="219802"/>
                  <a:pt x="16669" y="211925"/>
                </a:cubicBezTo>
                <a:cubicBezTo>
                  <a:pt x="16669" y="204048"/>
                  <a:pt x="23079" y="197638"/>
                  <a:pt x="30956" y="197638"/>
                </a:cubicBezTo>
                <a:cubicBezTo>
                  <a:pt x="38833" y="197638"/>
                  <a:pt x="45244" y="204048"/>
                  <a:pt x="45244" y="211925"/>
                </a:cubicBezTo>
                <a:cubicBezTo>
                  <a:pt x="45244" y="211925"/>
                  <a:pt x="45244" y="211925"/>
                  <a:pt x="45244" y="211935"/>
                </a:cubicBezTo>
                <a:close/>
                <a:moveTo>
                  <a:pt x="202406" y="197638"/>
                </a:moveTo>
                <a:cubicBezTo>
                  <a:pt x="210283" y="197638"/>
                  <a:pt x="216694" y="204048"/>
                  <a:pt x="216694" y="211925"/>
                </a:cubicBezTo>
                <a:cubicBezTo>
                  <a:pt x="216694" y="219802"/>
                  <a:pt x="210283" y="226213"/>
                  <a:pt x="202406" y="226213"/>
                </a:cubicBezTo>
                <a:cubicBezTo>
                  <a:pt x="194529" y="226213"/>
                  <a:pt x="188119" y="219802"/>
                  <a:pt x="188119" y="211925"/>
                </a:cubicBezTo>
                <a:cubicBezTo>
                  <a:pt x="188119" y="204048"/>
                  <a:pt x="194529" y="197638"/>
                  <a:pt x="202406" y="197638"/>
                </a:cubicBezTo>
                <a:close/>
                <a:moveTo>
                  <a:pt x="109128" y="92863"/>
                </a:moveTo>
                <a:lnTo>
                  <a:pt x="143275" y="92863"/>
                </a:lnTo>
                <a:lnTo>
                  <a:pt x="171850" y="121438"/>
                </a:lnTo>
                <a:lnTo>
                  <a:pt x="137703" y="121438"/>
                </a:lnTo>
                <a:lnTo>
                  <a:pt x="109128" y="92863"/>
                </a:lnTo>
                <a:close/>
                <a:moveTo>
                  <a:pt x="35719" y="35713"/>
                </a:moveTo>
                <a:lnTo>
                  <a:pt x="35719" y="17520"/>
                </a:lnTo>
                <a:lnTo>
                  <a:pt x="83344" y="25454"/>
                </a:lnTo>
                <a:lnTo>
                  <a:pt x="83344" y="35713"/>
                </a:lnTo>
                <a:lnTo>
                  <a:pt x="35719" y="35713"/>
                </a:lnTo>
                <a:close/>
                <a:moveTo>
                  <a:pt x="130969" y="211925"/>
                </a:moveTo>
                <a:cubicBezTo>
                  <a:pt x="130969" y="219802"/>
                  <a:pt x="124558" y="226213"/>
                  <a:pt x="116681" y="226213"/>
                </a:cubicBezTo>
                <a:cubicBezTo>
                  <a:pt x="108804" y="226213"/>
                  <a:pt x="102394" y="219802"/>
                  <a:pt x="102394" y="211925"/>
                </a:cubicBezTo>
                <a:cubicBezTo>
                  <a:pt x="102394" y="204048"/>
                  <a:pt x="108804" y="197638"/>
                  <a:pt x="116681" y="197638"/>
                </a:cubicBezTo>
                <a:cubicBezTo>
                  <a:pt x="124558" y="197638"/>
                  <a:pt x="130969" y="204048"/>
                  <a:pt x="130969" y="211925"/>
                </a:cubicBezTo>
                <a:close/>
                <a:moveTo>
                  <a:pt x="197644" y="164300"/>
                </a:moveTo>
                <a:cubicBezTo>
                  <a:pt x="197644" y="166929"/>
                  <a:pt x="195510" y="169063"/>
                  <a:pt x="192881" y="169063"/>
                </a:cubicBezTo>
                <a:lnTo>
                  <a:pt x="40481" y="169063"/>
                </a:lnTo>
                <a:cubicBezTo>
                  <a:pt x="37852" y="169063"/>
                  <a:pt x="35719" y="166929"/>
                  <a:pt x="35719" y="164300"/>
                </a:cubicBezTo>
                <a:lnTo>
                  <a:pt x="35719" y="126200"/>
                </a:lnTo>
                <a:cubicBezTo>
                  <a:pt x="35719" y="123571"/>
                  <a:pt x="37852" y="121438"/>
                  <a:pt x="40481" y="121438"/>
                </a:cubicBezTo>
                <a:lnTo>
                  <a:pt x="124225" y="121438"/>
                </a:lnTo>
                <a:lnTo>
                  <a:pt x="132359" y="129572"/>
                </a:lnTo>
                <a:cubicBezTo>
                  <a:pt x="133255" y="130458"/>
                  <a:pt x="134464" y="130963"/>
                  <a:pt x="135731" y="130963"/>
                </a:cubicBezTo>
                <a:lnTo>
                  <a:pt x="197644" y="130963"/>
                </a:lnTo>
                <a:lnTo>
                  <a:pt x="197644" y="164300"/>
                </a:lnTo>
                <a:close/>
                <a:moveTo>
                  <a:pt x="185318" y="121438"/>
                </a:moveTo>
                <a:lnTo>
                  <a:pt x="156743" y="92863"/>
                </a:lnTo>
                <a:lnTo>
                  <a:pt x="190910" y="92863"/>
                </a:lnTo>
                <a:lnTo>
                  <a:pt x="219485" y="121438"/>
                </a:lnTo>
                <a:lnTo>
                  <a:pt x="185318" y="121438"/>
                </a:lnTo>
                <a:close/>
                <a:moveTo>
                  <a:pt x="164306" y="159538"/>
                </a:moveTo>
                <a:cubicBezTo>
                  <a:pt x="166935" y="159538"/>
                  <a:pt x="169069" y="157404"/>
                  <a:pt x="169069" y="154775"/>
                </a:cubicBezTo>
                <a:lnTo>
                  <a:pt x="169069" y="145250"/>
                </a:lnTo>
                <a:cubicBezTo>
                  <a:pt x="169069" y="142621"/>
                  <a:pt x="166935" y="140488"/>
                  <a:pt x="164306" y="140488"/>
                </a:cubicBezTo>
                <a:cubicBezTo>
                  <a:pt x="161677" y="140488"/>
                  <a:pt x="159544" y="142621"/>
                  <a:pt x="159544" y="145250"/>
                </a:cubicBezTo>
                <a:lnTo>
                  <a:pt x="159544" y="154775"/>
                </a:lnTo>
                <a:cubicBezTo>
                  <a:pt x="159544" y="157404"/>
                  <a:pt x="161677" y="159538"/>
                  <a:pt x="164306" y="159538"/>
                </a:cubicBezTo>
                <a:close/>
                <a:moveTo>
                  <a:pt x="78581" y="130963"/>
                </a:moveTo>
                <a:lnTo>
                  <a:pt x="50006" y="130963"/>
                </a:lnTo>
                <a:cubicBezTo>
                  <a:pt x="47377" y="130963"/>
                  <a:pt x="45244" y="133096"/>
                  <a:pt x="45244" y="135725"/>
                </a:cubicBezTo>
                <a:lnTo>
                  <a:pt x="45244" y="154775"/>
                </a:lnTo>
                <a:cubicBezTo>
                  <a:pt x="45244" y="157404"/>
                  <a:pt x="47377" y="159538"/>
                  <a:pt x="50006" y="159538"/>
                </a:cubicBezTo>
                <a:lnTo>
                  <a:pt x="78581" y="159538"/>
                </a:lnTo>
                <a:cubicBezTo>
                  <a:pt x="81210" y="159538"/>
                  <a:pt x="83344" y="157404"/>
                  <a:pt x="83344" y="154775"/>
                </a:cubicBezTo>
                <a:lnTo>
                  <a:pt x="83344" y="135725"/>
                </a:lnTo>
                <a:cubicBezTo>
                  <a:pt x="83344" y="133096"/>
                  <a:pt x="81210" y="130963"/>
                  <a:pt x="78581" y="130963"/>
                </a:cubicBezTo>
                <a:close/>
                <a:moveTo>
                  <a:pt x="73819" y="150013"/>
                </a:moveTo>
                <a:lnTo>
                  <a:pt x="54769" y="150013"/>
                </a:lnTo>
                <a:lnTo>
                  <a:pt x="54769" y="140488"/>
                </a:lnTo>
                <a:lnTo>
                  <a:pt x="73819" y="140488"/>
                </a:lnTo>
                <a:lnTo>
                  <a:pt x="73819" y="150013"/>
                </a:lnTo>
                <a:close/>
                <a:moveTo>
                  <a:pt x="183356" y="159538"/>
                </a:moveTo>
                <a:cubicBezTo>
                  <a:pt x="185985" y="159538"/>
                  <a:pt x="188119" y="157404"/>
                  <a:pt x="188119" y="154775"/>
                </a:cubicBezTo>
                <a:lnTo>
                  <a:pt x="188119" y="145250"/>
                </a:lnTo>
                <a:cubicBezTo>
                  <a:pt x="188119" y="142621"/>
                  <a:pt x="185985" y="140488"/>
                  <a:pt x="183356" y="140488"/>
                </a:cubicBezTo>
                <a:cubicBezTo>
                  <a:pt x="180727" y="140488"/>
                  <a:pt x="178594" y="142621"/>
                  <a:pt x="178594" y="145250"/>
                </a:cubicBezTo>
                <a:lnTo>
                  <a:pt x="178594" y="154775"/>
                </a:lnTo>
                <a:cubicBezTo>
                  <a:pt x="178594" y="157404"/>
                  <a:pt x="180727" y="159538"/>
                  <a:pt x="183356" y="159538"/>
                </a:cubicBezTo>
                <a:close/>
              </a:path>
            </a:pathLst>
          </a:custGeom>
          <a:solidFill>
            <a:schemeClr val="bg1"/>
          </a:solidFill>
          <a:ln w="9525" cap="flat">
            <a:noFill/>
            <a:prstDash val="solid"/>
            <a:miter/>
          </a:ln>
        </p:spPr>
        <p:txBody>
          <a:bodyPr rtlCol="0" anchor="ctr"/>
          <a:lstStyle/>
          <a:p>
            <a:endParaRPr lang="en-US" dirty="0"/>
          </a:p>
        </p:txBody>
      </p:sp>
      <p:pic>
        <p:nvPicPr>
          <p:cNvPr id="8" name="Picture Placeholder 7">
            <a:extLst>
              <a:ext uri="{FF2B5EF4-FFF2-40B4-BE49-F238E27FC236}">
                <a16:creationId xmlns:a16="http://schemas.microsoft.com/office/drawing/2014/main" id="{66704BE2-40F5-49BB-8791-FF601F800627}"/>
              </a:ext>
            </a:extLst>
          </p:cNvPr>
          <p:cNvPicPr>
            <a:picLocks noGrp="1" noChangeAspect="1"/>
          </p:cNvPicPr>
          <p:nvPr>
            <p:ph type="pic" sz="quarter" idx="10"/>
          </p:nvPr>
        </p:nvPicPr>
        <p:blipFill>
          <a:blip r:embed="rId2"/>
          <a:srcRect l="10928" r="10928"/>
          <a:stretch>
            <a:fillRect/>
          </a:stretch>
        </p:blipFill>
        <p:spPr/>
      </p:pic>
    </p:spTree>
    <p:extLst>
      <p:ext uri="{BB962C8B-B14F-4D97-AF65-F5344CB8AC3E}">
        <p14:creationId xmlns:p14="http://schemas.microsoft.com/office/powerpoint/2010/main" val="4735192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461665"/>
          </a:xfrm>
          <a:prstGeom prst="rect">
            <a:avLst/>
          </a:prstGeom>
          <a:noFill/>
        </p:spPr>
        <p:txBody>
          <a:bodyPr wrap="square" rtlCol="0">
            <a:spAutoFit/>
          </a:bodyPr>
          <a:lstStyle/>
          <a:p>
            <a:r>
              <a:rPr lang="en-GB" sz="2400" b="1" u="sng" dirty="0">
                <a:latin typeface="+mj-lt"/>
              </a:rPr>
              <a:t>Different types of storage</a:t>
            </a:r>
          </a:p>
        </p:txBody>
      </p:sp>
      <p:sp>
        <p:nvSpPr>
          <p:cNvPr id="16" name="Rectangle 15">
            <a:extLst>
              <a:ext uri="{FF2B5EF4-FFF2-40B4-BE49-F238E27FC236}">
                <a16:creationId xmlns:a16="http://schemas.microsoft.com/office/drawing/2014/main" id="{68AA8E14-3FFA-4E3D-9C52-CE14467164A4}"/>
              </a:ext>
            </a:extLst>
          </p:cNvPr>
          <p:cNvSpPr/>
          <p:nvPr/>
        </p:nvSpPr>
        <p:spPr>
          <a:xfrm>
            <a:off x="5964986" y="723840"/>
            <a:ext cx="5859987" cy="1706881"/>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dirty="0">
                <a:solidFill>
                  <a:schemeClr val="tx1"/>
                </a:solidFill>
                <a:latin typeface="+mj-lt"/>
              </a:rPr>
              <a:t>The storage of data can come in three levels. Primary storage which gives you the fastest access to data. Secondary and Tertiary are slower ways of accessing data but does guarantee access to data for later use. </a:t>
            </a:r>
          </a:p>
        </p:txBody>
      </p:sp>
      <p:graphicFrame>
        <p:nvGraphicFramePr>
          <p:cNvPr id="28" name="Table 27">
            <a:extLst>
              <a:ext uri="{FF2B5EF4-FFF2-40B4-BE49-F238E27FC236}">
                <a16:creationId xmlns:a16="http://schemas.microsoft.com/office/drawing/2014/main" id="{DE765EFC-1B06-439E-BC68-5B9CDBBCAE00}"/>
              </a:ext>
            </a:extLst>
          </p:cNvPr>
          <p:cNvGraphicFramePr>
            <a:graphicFrameLocks noGrp="1"/>
          </p:cNvGraphicFramePr>
          <p:nvPr>
            <p:extLst>
              <p:ext uri="{D42A27DB-BD31-4B8C-83A1-F6EECF244321}">
                <p14:modId xmlns:p14="http://schemas.microsoft.com/office/powerpoint/2010/main" val="1786388926"/>
              </p:ext>
            </p:extLst>
          </p:nvPr>
        </p:nvGraphicFramePr>
        <p:xfrm>
          <a:off x="5964986" y="2898416"/>
          <a:ext cx="5859985" cy="1706880"/>
        </p:xfrm>
        <a:graphic>
          <a:graphicData uri="http://schemas.openxmlformats.org/drawingml/2006/table">
            <a:tbl>
              <a:tblPr firstRow="1" bandRow="1">
                <a:tableStyleId>{5C22544A-7EE6-4342-B048-85BDC9FD1C3A}</a:tableStyleId>
              </a:tblPr>
              <a:tblGrid>
                <a:gridCol w="5859985">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370840">
                <a:tc>
                  <a:txBody>
                    <a:bodyPr/>
                    <a:lstStyle/>
                    <a:p>
                      <a:pPr marL="457200" indent="-457200" algn="l">
                        <a:buAutoNum type="arabicPeriod"/>
                      </a:pPr>
                      <a:r>
                        <a:rPr lang="en-GB" sz="2000" b="0" dirty="0">
                          <a:latin typeface="Tw Cen MT" panose="020B0602020104020603" pitchFamily="34" charset="0"/>
                        </a:rPr>
                        <a:t>RAM and ROM are examples of primary storage, but what is their purpose?</a:t>
                      </a:r>
                    </a:p>
                    <a:p>
                      <a:pPr marL="457200" indent="-457200" algn="l">
                        <a:buAutoNum type="arabicPeriod"/>
                      </a:pPr>
                      <a:r>
                        <a:rPr lang="en-GB" sz="2000" b="0" dirty="0">
                          <a:latin typeface="Tw Cen MT" panose="020B0602020104020603" pitchFamily="34" charset="0"/>
                        </a:rPr>
                        <a:t>What is the difference between secondary and tertiary storage?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
        <p:nvSpPr>
          <p:cNvPr id="29" name="Arrow: Down 28">
            <a:extLst>
              <a:ext uri="{FF2B5EF4-FFF2-40B4-BE49-F238E27FC236}">
                <a16:creationId xmlns:a16="http://schemas.microsoft.com/office/drawing/2014/main" id="{1B784BCC-8040-49A8-AE95-1C6674838AEC}"/>
              </a:ext>
            </a:extLst>
          </p:cNvPr>
          <p:cNvSpPr/>
          <p:nvPr/>
        </p:nvSpPr>
        <p:spPr>
          <a:xfrm>
            <a:off x="8667238" y="2271951"/>
            <a:ext cx="659567" cy="667563"/>
          </a:xfrm>
          <a:prstGeom prst="downArrow">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0" name="Table 29">
            <a:extLst>
              <a:ext uri="{FF2B5EF4-FFF2-40B4-BE49-F238E27FC236}">
                <a16:creationId xmlns:a16="http://schemas.microsoft.com/office/drawing/2014/main" id="{CAA1B2F1-A157-434E-9C20-E612D5102422}"/>
              </a:ext>
            </a:extLst>
          </p:cNvPr>
          <p:cNvGraphicFramePr>
            <a:graphicFrameLocks noGrp="1"/>
          </p:cNvGraphicFramePr>
          <p:nvPr>
            <p:extLst>
              <p:ext uri="{D42A27DB-BD31-4B8C-83A1-F6EECF244321}">
                <p14:modId xmlns:p14="http://schemas.microsoft.com/office/powerpoint/2010/main" val="1064773257"/>
              </p:ext>
            </p:extLst>
          </p:nvPr>
        </p:nvGraphicFramePr>
        <p:xfrm>
          <a:off x="5964986" y="4693541"/>
          <a:ext cx="5856827" cy="2079175"/>
        </p:xfrm>
        <a:graphic>
          <a:graphicData uri="http://schemas.openxmlformats.org/drawingml/2006/table">
            <a:tbl>
              <a:tblPr firstRow="1" bandRow="1">
                <a:tableStyleId>{5C22544A-7EE6-4342-B048-85BDC9FD1C3A}</a:tableStyleId>
              </a:tblPr>
              <a:tblGrid>
                <a:gridCol w="5856827">
                  <a:extLst>
                    <a:ext uri="{9D8B030D-6E8A-4147-A177-3AD203B41FA5}">
                      <a16:colId xmlns:a16="http://schemas.microsoft.com/office/drawing/2014/main" val="1827917660"/>
                    </a:ext>
                  </a:extLst>
                </a:gridCol>
              </a:tblGrid>
              <a:tr h="463735">
                <a:tc>
                  <a:txBody>
                    <a:bodyPr/>
                    <a:lstStyle/>
                    <a:p>
                      <a:r>
                        <a:rPr lang="en-GB" sz="2000" b="0" dirty="0">
                          <a:latin typeface="Tw Cen MT" panose="020B0602020104020603" pitchFamily="34" charset="0"/>
                        </a:rPr>
                        <a:t>Answers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04693053"/>
                  </a:ext>
                </a:extLst>
              </a:tr>
              <a:tr h="1177175">
                <a:tc>
                  <a:txBody>
                    <a:bodyPr/>
                    <a:lstStyle/>
                    <a:p>
                      <a:pPr marL="457200" indent="-457200" algn="l">
                        <a:buAutoNum type="arabicPeriod"/>
                      </a:pPr>
                      <a:r>
                        <a:rPr lang="en-GB" sz="2000" b="0" dirty="0">
                          <a:latin typeface="Tw Cen MT" panose="020B0602020104020603" pitchFamily="34" charset="0"/>
                        </a:rPr>
                        <a:t>RAM stores data currently being used and ROM stores data required to start up the computer.</a:t>
                      </a:r>
                    </a:p>
                    <a:p>
                      <a:pPr marL="457200" indent="-457200" algn="l">
                        <a:buAutoNum type="arabicPeriod"/>
                      </a:pPr>
                      <a:r>
                        <a:rPr lang="en-GB" sz="2000" b="0" dirty="0">
                          <a:latin typeface="Tw Cen MT" panose="020B0602020104020603" pitchFamily="34" charset="0"/>
                        </a:rPr>
                        <a:t>Secondary stores data for later use. Tertiary storage is designed to create a duplicate copy of data stored at secondary level (e.g. backup)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31" name="Picture 4" descr="Question Mark PNG | PNG All">
            <a:extLst>
              <a:ext uri="{FF2B5EF4-FFF2-40B4-BE49-F238E27FC236}">
                <a16:creationId xmlns:a16="http://schemas.microsoft.com/office/drawing/2014/main" id="{536851BB-3E07-447E-9F34-F6796B2FD2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10320" y="2810171"/>
            <a:ext cx="537575" cy="53757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1" name="Table 10">
            <a:extLst>
              <a:ext uri="{FF2B5EF4-FFF2-40B4-BE49-F238E27FC236}">
                <a16:creationId xmlns:a16="http://schemas.microsoft.com/office/drawing/2014/main" id="{05320C43-5740-40FB-A3D5-B1B9ED347B92}"/>
              </a:ext>
            </a:extLst>
          </p:cNvPr>
          <p:cNvGraphicFramePr>
            <a:graphicFrameLocks noGrp="1"/>
          </p:cNvGraphicFramePr>
          <p:nvPr>
            <p:extLst>
              <p:ext uri="{D42A27DB-BD31-4B8C-83A1-F6EECF244321}">
                <p14:modId xmlns:p14="http://schemas.microsoft.com/office/powerpoint/2010/main" val="2697858100"/>
              </p:ext>
            </p:extLst>
          </p:nvPr>
        </p:nvGraphicFramePr>
        <p:xfrm>
          <a:off x="245717" y="723840"/>
          <a:ext cx="5238955" cy="4766733"/>
        </p:xfrm>
        <a:graphic>
          <a:graphicData uri="http://schemas.openxmlformats.org/drawingml/2006/table">
            <a:tbl>
              <a:tblPr firstRow="1" bandRow="1">
                <a:tableStyleId>{5C22544A-7EE6-4342-B048-85BDC9FD1C3A}</a:tableStyleId>
              </a:tblPr>
              <a:tblGrid>
                <a:gridCol w="5238955">
                  <a:extLst>
                    <a:ext uri="{9D8B030D-6E8A-4147-A177-3AD203B41FA5}">
                      <a16:colId xmlns:a16="http://schemas.microsoft.com/office/drawing/2014/main" val="1332094476"/>
                    </a:ext>
                  </a:extLst>
                </a:gridCol>
              </a:tblGrid>
              <a:tr h="1588911">
                <a:tc>
                  <a:txBody>
                    <a:bodyPr/>
                    <a:lstStyle/>
                    <a:p>
                      <a:pPr algn="ctr"/>
                      <a:r>
                        <a:rPr lang="en-GB" sz="2800" b="1" dirty="0">
                          <a:solidFill>
                            <a:schemeClr val="tx1"/>
                          </a:solidFill>
                          <a:latin typeface="+mj-lt"/>
                        </a:rPr>
                        <a:t>Primary</a:t>
                      </a:r>
                      <a:endParaRPr lang="en-GB" sz="2800" b="1" baseline="0" dirty="0">
                        <a:solidFill>
                          <a:schemeClr val="tx1"/>
                        </a:solidFill>
                        <a:latin typeface="+mj-lt"/>
                      </a:endParaRPr>
                    </a:p>
                    <a:p>
                      <a:pPr algn="ctr"/>
                      <a:r>
                        <a:rPr lang="en-GB" sz="2800" b="1" baseline="0" dirty="0">
                          <a:solidFill>
                            <a:schemeClr val="tx1"/>
                          </a:solidFill>
                          <a:latin typeface="+mj-lt"/>
                        </a:rPr>
                        <a:t>Storage</a:t>
                      </a:r>
                      <a:endParaRPr lang="en-GB" sz="2800" b="1" dirty="0">
                        <a:solidFill>
                          <a:schemeClr val="tx1"/>
                        </a:solidFill>
                        <a:latin typeface="+mj-lt"/>
                      </a:endParaRPr>
                    </a:p>
                  </a:txBody>
                  <a:tcPr>
                    <a:solidFill>
                      <a:srgbClr val="FFC000"/>
                    </a:solidFill>
                  </a:tcPr>
                </a:tc>
                <a:extLst>
                  <a:ext uri="{0D108BD9-81ED-4DB2-BD59-A6C34878D82A}">
                    <a16:rowId xmlns:a16="http://schemas.microsoft.com/office/drawing/2014/main" val="2550063095"/>
                  </a:ext>
                </a:extLst>
              </a:tr>
              <a:tr h="1588911">
                <a:tc>
                  <a:txBody>
                    <a:bodyPr/>
                    <a:lstStyle/>
                    <a:p>
                      <a:pPr algn="ctr"/>
                      <a:r>
                        <a:rPr lang="en-GB" sz="2800" b="1" dirty="0">
                          <a:solidFill>
                            <a:schemeClr val="tx1"/>
                          </a:solidFill>
                          <a:latin typeface="+mj-lt"/>
                        </a:rPr>
                        <a:t>Secondary</a:t>
                      </a:r>
                    </a:p>
                    <a:p>
                      <a:pPr algn="ctr"/>
                      <a:r>
                        <a:rPr lang="en-GB" sz="2800" b="1" dirty="0">
                          <a:solidFill>
                            <a:schemeClr val="tx1"/>
                          </a:solidFill>
                          <a:latin typeface="+mj-lt"/>
                        </a:rPr>
                        <a:t>Storage</a:t>
                      </a:r>
                    </a:p>
                  </a:txBody>
                  <a:tcPr>
                    <a:solidFill>
                      <a:srgbClr val="FFFF00"/>
                    </a:solidFill>
                  </a:tcPr>
                </a:tc>
                <a:extLst>
                  <a:ext uri="{0D108BD9-81ED-4DB2-BD59-A6C34878D82A}">
                    <a16:rowId xmlns:a16="http://schemas.microsoft.com/office/drawing/2014/main" val="983471035"/>
                  </a:ext>
                </a:extLst>
              </a:tr>
              <a:tr h="1588911">
                <a:tc>
                  <a:txBody>
                    <a:bodyPr/>
                    <a:lstStyle/>
                    <a:p>
                      <a:pPr algn="ctr"/>
                      <a:r>
                        <a:rPr lang="en-GB" sz="2800" b="1" dirty="0">
                          <a:solidFill>
                            <a:schemeClr val="tx1"/>
                          </a:solidFill>
                          <a:latin typeface="+mj-lt"/>
                        </a:rPr>
                        <a:t>Tertiary </a:t>
                      </a:r>
                    </a:p>
                    <a:p>
                      <a:pPr algn="ctr"/>
                      <a:r>
                        <a:rPr lang="en-GB" sz="2800" b="1" dirty="0">
                          <a:solidFill>
                            <a:schemeClr val="tx1"/>
                          </a:solidFill>
                          <a:latin typeface="+mj-lt"/>
                        </a:rPr>
                        <a:t>Storage</a:t>
                      </a:r>
                    </a:p>
                  </a:txBody>
                  <a:tcPr>
                    <a:solidFill>
                      <a:schemeClr val="accent4">
                        <a:lumMod val="20000"/>
                        <a:lumOff val="80000"/>
                      </a:schemeClr>
                    </a:solidFill>
                  </a:tcPr>
                </a:tc>
                <a:extLst>
                  <a:ext uri="{0D108BD9-81ED-4DB2-BD59-A6C34878D82A}">
                    <a16:rowId xmlns:a16="http://schemas.microsoft.com/office/drawing/2014/main" val="2454546124"/>
                  </a:ext>
                </a:extLst>
              </a:tr>
            </a:tbl>
          </a:graphicData>
        </a:graphic>
      </p:graphicFrame>
    </p:spTree>
    <p:extLst>
      <p:ext uri="{BB962C8B-B14F-4D97-AF65-F5344CB8AC3E}">
        <p14:creationId xmlns:p14="http://schemas.microsoft.com/office/powerpoint/2010/main" val="3295162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53637"/>
            <a:ext cx="12034837" cy="1138773"/>
          </a:xfrm>
          <a:prstGeom prst="rect">
            <a:avLst/>
          </a:prstGeom>
          <a:noFill/>
        </p:spPr>
        <p:txBody>
          <a:bodyPr wrap="square" rtlCol="0">
            <a:spAutoFit/>
          </a:bodyPr>
          <a:lstStyle/>
          <a:p>
            <a:r>
              <a:rPr lang="en-GB" sz="2400" b="1" u="sng" dirty="0">
                <a:latin typeface="+mj-lt"/>
              </a:rPr>
              <a:t>Self-checker tool</a:t>
            </a:r>
          </a:p>
          <a:p>
            <a:r>
              <a:rPr lang="en-GB" dirty="0">
                <a:latin typeface="+mj-lt"/>
              </a:rPr>
              <a:t> </a:t>
            </a:r>
          </a:p>
          <a:p>
            <a:endParaRPr lang="en-GB" sz="2400" b="1" u="sng" dirty="0">
              <a:latin typeface="+mj-lt"/>
            </a:endParaRPr>
          </a:p>
        </p:txBody>
      </p:sp>
      <p:sp>
        <p:nvSpPr>
          <p:cNvPr id="17" name="TextBox 16">
            <a:extLst>
              <a:ext uri="{FF2B5EF4-FFF2-40B4-BE49-F238E27FC236}">
                <a16:creationId xmlns:a16="http://schemas.microsoft.com/office/drawing/2014/main" id="{0E99D91F-DACF-47AB-9D51-979816D6725A}"/>
              </a:ext>
            </a:extLst>
          </p:cNvPr>
          <p:cNvSpPr txBox="1"/>
          <p:nvPr/>
        </p:nvSpPr>
        <p:spPr>
          <a:xfrm>
            <a:off x="269817" y="698367"/>
            <a:ext cx="8004753" cy="2246769"/>
          </a:xfrm>
          <a:prstGeom prst="rect">
            <a:avLst/>
          </a:prstGeom>
          <a:noFill/>
          <a:ln>
            <a:solidFill>
              <a:schemeClr val="tx1"/>
            </a:solidFill>
          </a:ln>
        </p:spPr>
        <p:txBody>
          <a:bodyPr wrap="square" rtlCol="0">
            <a:spAutoFit/>
          </a:bodyPr>
          <a:lstStyle/>
          <a:p>
            <a:r>
              <a:rPr lang="en-GB" sz="2000" dirty="0">
                <a:latin typeface="+mj-lt"/>
              </a:rPr>
              <a:t>How confident are you that know what is meant by the following terms:</a:t>
            </a:r>
          </a:p>
          <a:p>
            <a:pPr marL="342900" indent="-342900">
              <a:buFont typeface="Arial" panose="020B0604020202020204" pitchFamily="34" charset="0"/>
              <a:buChar char="•"/>
            </a:pPr>
            <a:r>
              <a:rPr lang="en-GB" sz="2000" dirty="0">
                <a:latin typeface="+mj-lt"/>
              </a:rPr>
              <a:t>Different types of storage:</a:t>
            </a:r>
          </a:p>
          <a:p>
            <a:pPr marL="800100" lvl="1" indent="-342900">
              <a:buFont typeface="Arial" panose="020B0604020202020204" pitchFamily="34" charset="0"/>
              <a:buChar char="•"/>
            </a:pPr>
            <a:r>
              <a:rPr lang="en-GB" sz="2000" dirty="0">
                <a:latin typeface="+mj-lt"/>
              </a:rPr>
              <a:t>Primary</a:t>
            </a:r>
          </a:p>
          <a:p>
            <a:pPr marL="800100" lvl="1" indent="-342900">
              <a:buFont typeface="Arial" panose="020B0604020202020204" pitchFamily="34" charset="0"/>
              <a:buChar char="•"/>
            </a:pPr>
            <a:r>
              <a:rPr lang="en-GB" sz="2000" dirty="0">
                <a:latin typeface="+mj-lt"/>
              </a:rPr>
              <a:t>Secondary</a:t>
            </a:r>
          </a:p>
          <a:p>
            <a:pPr marL="800100" lvl="1" indent="-342900">
              <a:buFont typeface="Arial" panose="020B0604020202020204" pitchFamily="34" charset="0"/>
              <a:buChar char="•"/>
            </a:pPr>
            <a:r>
              <a:rPr lang="en-GB" sz="2000" dirty="0">
                <a:latin typeface="+mj-lt"/>
              </a:rPr>
              <a:t>Tertiary</a:t>
            </a:r>
          </a:p>
          <a:p>
            <a:pPr marL="342900" indent="-342900">
              <a:buFont typeface="Arial" panose="020B0604020202020204" pitchFamily="34" charset="0"/>
              <a:buChar char="•"/>
            </a:pPr>
            <a:r>
              <a:rPr lang="en-GB" sz="2000" dirty="0">
                <a:latin typeface="+mj-lt"/>
              </a:rPr>
              <a:t>Digital units of data</a:t>
            </a:r>
          </a:p>
          <a:p>
            <a:pPr marL="342900" indent="-342900">
              <a:buFont typeface="Arial" panose="020B0604020202020204" pitchFamily="34" charset="0"/>
              <a:buChar char="•"/>
            </a:pPr>
            <a:r>
              <a:rPr lang="en-GB" sz="2000" dirty="0">
                <a:latin typeface="+mj-lt"/>
              </a:rPr>
              <a:t>Difference between non-volatile and volatile data.</a:t>
            </a:r>
          </a:p>
        </p:txBody>
      </p:sp>
      <p:pic>
        <p:nvPicPr>
          <p:cNvPr id="2050" name="Picture 2" descr="Traffic light - Wikipedia">
            <a:extLst>
              <a:ext uri="{FF2B5EF4-FFF2-40B4-BE49-F238E27FC236}">
                <a16:creationId xmlns:a16="http://schemas.microsoft.com/office/drawing/2014/main" id="{2CF71E16-28E5-4112-BF99-9BA4302B459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433" r="20810"/>
          <a:stretch/>
        </p:blipFill>
        <p:spPr bwMode="auto">
          <a:xfrm>
            <a:off x="8664314" y="434715"/>
            <a:ext cx="3117955" cy="530651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3" name="Table 12">
            <a:extLst>
              <a:ext uri="{FF2B5EF4-FFF2-40B4-BE49-F238E27FC236}">
                <a16:creationId xmlns:a16="http://schemas.microsoft.com/office/drawing/2014/main" id="{C3F5A226-D20E-4B70-83A2-05E79609BF06}"/>
              </a:ext>
            </a:extLst>
          </p:cNvPr>
          <p:cNvGraphicFramePr>
            <a:graphicFrameLocks noGrp="1"/>
          </p:cNvGraphicFramePr>
          <p:nvPr>
            <p:extLst/>
          </p:nvPr>
        </p:nvGraphicFramePr>
        <p:xfrm>
          <a:off x="275951" y="4332493"/>
          <a:ext cx="7998619" cy="1097280"/>
        </p:xfrm>
        <a:graphic>
          <a:graphicData uri="http://schemas.openxmlformats.org/drawingml/2006/table">
            <a:tbl>
              <a:tblPr firstRow="1" bandRow="1">
                <a:tableStyleId>{5C22544A-7EE6-4342-B048-85BDC9FD1C3A}</a:tableStyleId>
              </a:tblPr>
              <a:tblGrid>
                <a:gridCol w="7998619">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370840">
                <a:tc>
                  <a:txBody>
                    <a:bodyPr/>
                    <a:lstStyle/>
                    <a:p>
                      <a:pPr marL="0" indent="0" algn="l">
                        <a:buFont typeface="+mj-lt"/>
                        <a:buNone/>
                      </a:pPr>
                      <a:r>
                        <a:rPr lang="en-GB" sz="2000" b="0" dirty="0">
                          <a:latin typeface="Tw Cen MT" panose="020B0602020104020603" pitchFamily="34" charset="0"/>
                        </a:rPr>
                        <a:t>Complete the multiple-choice quiz provided by your teacher to check understanding.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14" name="Picture 4" descr="Question Mark PNG | PNG All">
            <a:extLst>
              <a:ext uri="{FF2B5EF4-FFF2-40B4-BE49-F238E27FC236}">
                <a16:creationId xmlns:a16="http://schemas.microsoft.com/office/drawing/2014/main" id="{0551B630-659F-4D40-8149-D46100937CF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07007" y="4048348"/>
            <a:ext cx="667563" cy="667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23596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Knowledge retrieval</a:t>
            </a:r>
          </a:p>
          <a:p>
            <a:r>
              <a:rPr lang="en-GB" dirty="0">
                <a:latin typeface="+mj-lt"/>
              </a:rPr>
              <a:t>How many points can you score?</a:t>
            </a:r>
            <a:endParaRPr lang="en-GB" sz="1600" dirty="0">
              <a:latin typeface="+mj-lt"/>
            </a:endParaRPr>
          </a:p>
        </p:txBody>
      </p:sp>
      <p:graphicFrame>
        <p:nvGraphicFramePr>
          <p:cNvPr id="2" name="Table 1">
            <a:extLst>
              <a:ext uri="{FF2B5EF4-FFF2-40B4-BE49-F238E27FC236}">
                <a16:creationId xmlns:a16="http://schemas.microsoft.com/office/drawing/2014/main" id="{30F7B635-F814-4BA4-800B-63149FC70AB2}"/>
              </a:ext>
            </a:extLst>
          </p:cNvPr>
          <p:cNvGraphicFramePr>
            <a:graphicFrameLocks noGrp="1"/>
          </p:cNvGraphicFramePr>
          <p:nvPr>
            <p:extLst>
              <p:ext uri="{D42A27DB-BD31-4B8C-83A1-F6EECF244321}">
                <p14:modId xmlns:p14="http://schemas.microsoft.com/office/powerpoint/2010/main" val="2797402442"/>
              </p:ext>
            </p:extLst>
          </p:nvPr>
        </p:nvGraphicFramePr>
        <p:xfrm>
          <a:off x="276942" y="1029382"/>
          <a:ext cx="11536515" cy="3840480"/>
        </p:xfrm>
        <a:graphic>
          <a:graphicData uri="http://schemas.openxmlformats.org/drawingml/2006/table">
            <a:tbl>
              <a:tblPr firstRow="1" bandRow="1">
                <a:tableStyleId>{5940675A-B579-460E-94D1-54222C63F5DA}</a:tableStyleId>
              </a:tblPr>
              <a:tblGrid>
                <a:gridCol w="5681406">
                  <a:extLst>
                    <a:ext uri="{9D8B030D-6E8A-4147-A177-3AD203B41FA5}">
                      <a16:colId xmlns:a16="http://schemas.microsoft.com/office/drawing/2014/main" val="1835271281"/>
                    </a:ext>
                  </a:extLst>
                </a:gridCol>
                <a:gridCol w="1474839">
                  <a:extLst>
                    <a:ext uri="{9D8B030D-6E8A-4147-A177-3AD203B41FA5}">
                      <a16:colId xmlns:a16="http://schemas.microsoft.com/office/drawing/2014/main" val="2352812669"/>
                    </a:ext>
                  </a:extLst>
                </a:gridCol>
                <a:gridCol w="4380270">
                  <a:extLst>
                    <a:ext uri="{9D8B030D-6E8A-4147-A177-3AD203B41FA5}">
                      <a16:colId xmlns:a16="http://schemas.microsoft.com/office/drawing/2014/main" val="2237346382"/>
                    </a:ext>
                  </a:extLst>
                </a:gridCol>
              </a:tblGrid>
              <a:tr h="356966">
                <a:tc>
                  <a:txBody>
                    <a:bodyPr/>
                    <a:lstStyle/>
                    <a:p>
                      <a:r>
                        <a:rPr lang="en-GB" dirty="0">
                          <a:latin typeface="+mj-lt"/>
                        </a:rPr>
                        <a:t>Question</a:t>
                      </a:r>
                    </a:p>
                  </a:txBody>
                  <a:tcPr>
                    <a:solidFill>
                      <a:schemeClr val="bg1">
                        <a:lumMod val="85000"/>
                      </a:schemeClr>
                    </a:solidFill>
                  </a:tcPr>
                </a:tc>
                <a:tc>
                  <a:txBody>
                    <a:bodyPr/>
                    <a:lstStyle/>
                    <a:p>
                      <a:r>
                        <a:rPr lang="en-GB" dirty="0">
                          <a:latin typeface="+mj-lt"/>
                        </a:rPr>
                        <a:t>Points</a:t>
                      </a:r>
                    </a:p>
                  </a:txBody>
                  <a:tcPr>
                    <a:solidFill>
                      <a:schemeClr val="bg1">
                        <a:lumMod val="85000"/>
                      </a:schemeClr>
                    </a:solidFill>
                  </a:tcPr>
                </a:tc>
                <a:tc>
                  <a:txBody>
                    <a:bodyPr/>
                    <a:lstStyle/>
                    <a:p>
                      <a:r>
                        <a:rPr lang="en-GB" dirty="0">
                          <a:latin typeface="+mj-lt"/>
                        </a:rPr>
                        <a:t>Answer</a:t>
                      </a:r>
                    </a:p>
                  </a:txBody>
                  <a:tcPr>
                    <a:solidFill>
                      <a:schemeClr val="bg1">
                        <a:lumMod val="85000"/>
                      </a:schemeClr>
                    </a:solidFill>
                  </a:tcPr>
                </a:tc>
                <a:extLst>
                  <a:ext uri="{0D108BD9-81ED-4DB2-BD59-A6C34878D82A}">
                    <a16:rowId xmlns:a16="http://schemas.microsoft.com/office/drawing/2014/main" val="2999432127"/>
                  </a:ext>
                </a:extLst>
              </a:tr>
              <a:tr h="356966">
                <a:tc>
                  <a:txBody>
                    <a:bodyPr/>
                    <a:lstStyle/>
                    <a:p>
                      <a:pPr marL="0" indent="0">
                        <a:buFont typeface="+mj-lt"/>
                        <a:buNone/>
                      </a:pPr>
                      <a:r>
                        <a:rPr lang="en-GB" dirty="0">
                          <a:latin typeface="+mj-lt"/>
                        </a:rPr>
                        <a:t>What is a bitmap image made up of?</a:t>
                      </a:r>
                    </a:p>
                  </a:txBody>
                  <a:tcPr/>
                </a:tc>
                <a:tc>
                  <a:txBody>
                    <a:bodyPr/>
                    <a:lstStyle/>
                    <a:p>
                      <a:r>
                        <a:rPr lang="en-GB" dirty="0">
                          <a:latin typeface="+mj-lt"/>
                        </a:rPr>
                        <a:t>2</a:t>
                      </a:r>
                    </a:p>
                  </a:txBody>
                  <a:tcPr/>
                </a:tc>
                <a:tc>
                  <a:txBody>
                    <a:bodyPr/>
                    <a:lstStyle/>
                    <a:p>
                      <a:endParaRPr lang="en-GB" dirty="0">
                        <a:latin typeface="+mj-lt"/>
                      </a:endParaRPr>
                    </a:p>
                  </a:txBody>
                  <a:tcPr/>
                </a:tc>
                <a:extLst>
                  <a:ext uri="{0D108BD9-81ED-4DB2-BD59-A6C34878D82A}">
                    <a16:rowId xmlns:a16="http://schemas.microsoft.com/office/drawing/2014/main" val="1570053126"/>
                  </a:ext>
                </a:extLst>
              </a:tr>
              <a:tr h="356966">
                <a:tc>
                  <a:txBody>
                    <a:bodyPr/>
                    <a:lstStyle/>
                    <a:p>
                      <a:pPr marL="0" indent="0">
                        <a:buFont typeface="+mj-lt"/>
                        <a:buNone/>
                      </a:pPr>
                      <a:r>
                        <a:rPr lang="en-GB" dirty="0">
                          <a:latin typeface="+mj-lt"/>
                        </a:rPr>
                        <a:t>What determines the colour depth (number of colours) in an image?</a:t>
                      </a:r>
                    </a:p>
                  </a:txBody>
                  <a:tcPr/>
                </a:tc>
                <a:tc>
                  <a:txBody>
                    <a:bodyPr/>
                    <a:lstStyle/>
                    <a:p>
                      <a:r>
                        <a:rPr lang="en-GB" dirty="0">
                          <a:latin typeface="+mj-lt"/>
                        </a:rPr>
                        <a:t>2</a:t>
                      </a:r>
                    </a:p>
                  </a:txBody>
                  <a:tcPr/>
                </a:tc>
                <a:tc>
                  <a:txBody>
                    <a:bodyPr/>
                    <a:lstStyle/>
                    <a:p>
                      <a:endParaRPr lang="en-GB" dirty="0">
                        <a:latin typeface="+mj-lt"/>
                      </a:endParaRPr>
                    </a:p>
                  </a:txBody>
                  <a:tcPr/>
                </a:tc>
                <a:extLst>
                  <a:ext uri="{0D108BD9-81ED-4DB2-BD59-A6C34878D82A}">
                    <a16:rowId xmlns:a16="http://schemas.microsoft.com/office/drawing/2014/main" val="2439357264"/>
                  </a:ext>
                </a:extLst>
              </a:tr>
              <a:tr h="356966">
                <a:tc>
                  <a:txBody>
                    <a:bodyPr/>
                    <a:lstStyle/>
                    <a:p>
                      <a:pPr marL="0" indent="0">
                        <a:buFont typeface="+mj-lt"/>
                        <a:buNone/>
                      </a:pPr>
                      <a:r>
                        <a:rPr lang="en-GB" dirty="0">
                          <a:latin typeface="+mj-lt"/>
                        </a:rPr>
                        <a:t>What is meant by resolution?</a:t>
                      </a:r>
                    </a:p>
                  </a:txBody>
                  <a:tcPr/>
                </a:tc>
                <a:tc>
                  <a:txBody>
                    <a:bodyPr/>
                    <a:lstStyle/>
                    <a:p>
                      <a:r>
                        <a:rPr lang="en-GB" dirty="0">
                          <a:latin typeface="+mj-lt"/>
                        </a:rPr>
                        <a:t>2</a:t>
                      </a:r>
                    </a:p>
                  </a:txBody>
                  <a:tcPr/>
                </a:tc>
                <a:tc>
                  <a:txBody>
                    <a:bodyPr/>
                    <a:lstStyle/>
                    <a:p>
                      <a:endParaRPr lang="en-GB" dirty="0">
                        <a:latin typeface="+mj-lt"/>
                      </a:endParaRPr>
                    </a:p>
                  </a:txBody>
                  <a:tcPr/>
                </a:tc>
                <a:extLst>
                  <a:ext uri="{0D108BD9-81ED-4DB2-BD59-A6C34878D82A}">
                    <a16:rowId xmlns:a16="http://schemas.microsoft.com/office/drawing/2014/main" val="1260021261"/>
                  </a:ext>
                </a:extLst>
              </a:tr>
              <a:tr h="356966">
                <a:tc>
                  <a:txBody>
                    <a:bodyPr/>
                    <a:lstStyle/>
                    <a:p>
                      <a:pPr marL="0" indent="0">
                        <a:buFont typeface="+mj-lt"/>
                        <a:buNone/>
                      </a:pPr>
                      <a:r>
                        <a:rPr lang="en-GB" dirty="0">
                          <a:latin typeface="+mj-lt"/>
                        </a:rPr>
                        <a:t>What is a vector graphic made up of?</a:t>
                      </a:r>
                    </a:p>
                  </a:txBody>
                  <a:tcPr/>
                </a:tc>
                <a:tc>
                  <a:txBody>
                    <a:bodyPr/>
                    <a:lstStyle/>
                    <a:p>
                      <a:r>
                        <a:rPr lang="en-GB" dirty="0">
                          <a:latin typeface="+mj-lt"/>
                        </a:rPr>
                        <a:t>2</a:t>
                      </a:r>
                    </a:p>
                  </a:txBody>
                  <a:tcPr/>
                </a:tc>
                <a:tc>
                  <a:txBody>
                    <a:bodyPr/>
                    <a:lstStyle/>
                    <a:p>
                      <a:endParaRPr lang="en-GB" dirty="0">
                        <a:latin typeface="+mj-lt"/>
                      </a:endParaRPr>
                    </a:p>
                  </a:txBody>
                  <a:tcPr/>
                </a:tc>
                <a:extLst>
                  <a:ext uri="{0D108BD9-81ED-4DB2-BD59-A6C34878D82A}">
                    <a16:rowId xmlns:a16="http://schemas.microsoft.com/office/drawing/2014/main" val="119722564"/>
                  </a:ext>
                </a:extLst>
              </a:tr>
              <a:tr h="356966">
                <a:tc>
                  <a:txBody>
                    <a:bodyPr/>
                    <a:lstStyle/>
                    <a:p>
                      <a:pPr marL="0" indent="0">
                        <a:buFont typeface="+mj-lt"/>
                        <a:buNone/>
                      </a:pPr>
                      <a:r>
                        <a:rPr lang="en-GB" dirty="0">
                          <a:latin typeface="+mj-lt"/>
                        </a:rPr>
                        <a:t>Name two types of compression.</a:t>
                      </a:r>
                    </a:p>
                  </a:txBody>
                  <a:tcPr/>
                </a:tc>
                <a:tc>
                  <a:txBody>
                    <a:bodyPr/>
                    <a:lstStyle/>
                    <a:p>
                      <a:r>
                        <a:rPr lang="en-GB" dirty="0">
                          <a:latin typeface="+mj-lt"/>
                        </a:rPr>
                        <a:t>2</a:t>
                      </a:r>
                    </a:p>
                  </a:txBody>
                  <a:tcPr/>
                </a:tc>
                <a:tc>
                  <a:txBody>
                    <a:bodyPr/>
                    <a:lstStyle/>
                    <a:p>
                      <a:endParaRPr lang="en-GB" dirty="0">
                        <a:latin typeface="+mj-lt"/>
                      </a:endParaRPr>
                    </a:p>
                  </a:txBody>
                  <a:tcPr/>
                </a:tc>
                <a:extLst>
                  <a:ext uri="{0D108BD9-81ED-4DB2-BD59-A6C34878D82A}">
                    <a16:rowId xmlns:a16="http://schemas.microsoft.com/office/drawing/2014/main" val="1663216963"/>
                  </a:ext>
                </a:extLst>
              </a:tr>
              <a:tr h="356966">
                <a:tc>
                  <a:txBody>
                    <a:bodyPr/>
                    <a:lstStyle/>
                    <a:p>
                      <a:pPr marL="0" indent="0">
                        <a:buFont typeface="+mj-lt"/>
                        <a:buNone/>
                      </a:pPr>
                      <a:r>
                        <a:rPr lang="en-GB" dirty="0">
                          <a:latin typeface="+mj-lt"/>
                        </a:rPr>
                        <a:t>What data is in the form of sound waves?</a:t>
                      </a:r>
                    </a:p>
                  </a:txBody>
                  <a:tcPr/>
                </a:tc>
                <a:tc>
                  <a:txBody>
                    <a:bodyPr/>
                    <a:lstStyle/>
                    <a:p>
                      <a:r>
                        <a:rPr lang="en-GB" dirty="0">
                          <a:latin typeface="+mj-lt"/>
                        </a:rPr>
                        <a:t>1</a:t>
                      </a:r>
                    </a:p>
                  </a:txBody>
                  <a:tcPr/>
                </a:tc>
                <a:tc>
                  <a:txBody>
                    <a:bodyPr/>
                    <a:lstStyle/>
                    <a:p>
                      <a:endParaRPr lang="en-GB" dirty="0">
                        <a:latin typeface="+mj-lt"/>
                      </a:endParaRPr>
                    </a:p>
                  </a:txBody>
                  <a:tcPr/>
                </a:tc>
                <a:extLst>
                  <a:ext uri="{0D108BD9-81ED-4DB2-BD59-A6C34878D82A}">
                    <a16:rowId xmlns:a16="http://schemas.microsoft.com/office/drawing/2014/main" val="2474725704"/>
                  </a:ext>
                </a:extLst>
              </a:tr>
              <a:tr h="356966">
                <a:tc>
                  <a:txBody>
                    <a:bodyPr/>
                    <a:lstStyle/>
                    <a:p>
                      <a:pPr marL="0" indent="0">
                        <a:buFont typeface="+mj-lt"/>
                        <a:buNone/>
                      </a:pPr>
                      <a:r>
                        <a:rPr lang="en-GB" dirty="0">
                          <a:latin typeface="+mj-lt"/>
                        </a:rPr>
                        <a:t>What process is used to record analogue sound at regular intervals so it can be converted to digital?</a:t>
                      </a:r>
                    </a:p>
                  </a:txBody>
                  <a:tcPr/>
                </a:tc>
                <a:tc>
                  <a:txBody>
                    <a:bodyPr/>
                    <a:lstStyle/>
                    <a:p>
                      <a:r>
                        <a:rPr lang="en-GB" dirty="0">
                          <a:latin typeface="+mj-lt"/>
                        </a:rPr>
                        <a:t>1</a:t>
                      </a:r>
                    </a:p>
                  </a:txBody>
                  <a:tcPr/>
                </a:tc>
                <a:tc>
                  <a:txBody>
                    <a:bodyPr/>
                    <a:lstStyle/>
                    <a:p>
                      <a:endParaRPr lang="en-GB" dirty="0">
                        <a:latin typeface="+mj-lt"/>
                      </a:endParaRPr>
                    </a:p>
                  </a:txBody>
                  <a:tcPr/>
                </a:tc>
                <a:extLst>
                  <a:ext uri="{0D108BD9-81ED-4DB2-BD59-A6C34878D82A}">
                    <a16:rowId xmlns:a16="http://schemas.microsoft.com/office/drawing/2014/main" val="1474738795"/>
                  </a:ext>
                </a:extLst>
              </a:tr>
              <a:tr h="356966">
                <a:tc>
                  <a:txBody>
                    <a:bodyPr/>
                    <a:lstStyle/>
                    <a:p>
                      <a:pPr marL="0" indent="0">
                        <a:buFont typeface="+mj-lt"/>
                        <a:buNone/>
                      </a:pPr>
                      <a:r>
                        <a:rPr lang="en-GB" dirty="0">
                          <a:latin typeface="+mj-lt"/>
                        </a:rPr>
                        <a:t>What format is digital data?</a:t>
                      </a:r>
                    </a:p>
                  </a:txBody>
                  <a:tcPr/>
                </a:tc>
                <a:tc>
                  <a:txBody>
                    <a:bodyPr/>
                    <a:lstStyle/>
                    <a:p>
                      <a:r>
                        <a:rPr lang="en-GB" dirty="0">
                          <a:latin typeface="+mj-lt"/>
                        </a:rPr>
                        <a:t>1</a:t>
                      </a:r>
                    </a:p>
                  </a:txBody>
                  <a:tcPr/>
                </a:tc>
                <a:tc>
                  <a:txBody>
                    <a:bodyPr/>
                    <a:lstStyle/>
                    <a:p>
                      <a:endParaRPr lang="en-GB" dirty="0">
                        <a:latin typeface="+mj-lt"/>
                      </a:endParaRPr>
                    </a:p>
                  </a:txBody>
                  <a:tcPr/>
                </a:tc>
                <a:extLst>
                  <a:ext uri="{0D108BD9-81ED-4DB2-BD59-A6C34878D82A}">
                    <a16:rowId xmlns:a16="http://schemas.microsoft.com/office/drawing/2014/main" val="948122773"/>
                  </a:ext>
                </a:extLst>
              </a:tr>
            </a:tbl>
          </a:graphicData>
        </a:graphic>
      </p:graphicFrame>
    </p:spTree>
    <p:extLst>
      <p:ext uri="{BB962C8B-B14F-4D97-AF65-F5344CB8AC3E}">
        <p14:creationId xmlns:p14="http://schemas.microsoft.com/office/powerpoint/2010/main" val="10349984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Knowledge retrieval</a:t>
            </a:r>
          </a:p>
          <a:p>
            <a:r>
              <a:rPr lang="en-GB" dirty="0">
                <a:latin typeface="+mj-lt"/>
              </a:rPr>
              <a:t>How many points can you score?</a:t>
            </a:r>
            <a:endParaRPr lang="en-GB" sz="1600" dirty="0">
              <a:latin typeface="+mj-lt"/>
            </a:endParaRPr>
          </a:p>
        </p:txBody>
      </p:sp>
      <p:graphicFrame>
        <p:nvGraphicFramePr>
          <p:cNvPr id="2" name="Table 1">
            <a:extLst>
              <a:ext uri="{FF2B5EF4-FFF2-40B4-BE49-F238E27FC236}">
                <a16:creationId xmlns:a16="http://schemas.microsoft.com/office/drawing/2014/main" id="{30F7B635-F814-4BA4-800B-63149FC70AB2}"/>
              </a:ext>
            </a:extLst>
          </p:cNvPr>
          <p:cNvGraphicFramePr>
            <a:graphicFrameLocks noGrp="1"/>
          </p:cNvGraphicFramePr>
          <p:nvPr>
            <p:extLst>
              <p:ext uri="{D42A27DB-BD31-4B8C-83A1-F6EECF244321}">
                <p14:modId xmlns:p14="http://schemas.microsoft.com/office/powerpoint/2010/main" val="2100149856"/>
              </p:ext>
            </p:extLst>
          </p:nvPr>
        </p:nvGraphicFramePr>
        <p:xfrm>
          <a:off x="276942" y="1029382"/>
          <a:ext cx="11536515" cy="3840480"/>
        </p:xfrm>
        <a:graphic>
          <a:graphicData uri="http://schemas.openxmlformats.org/drawingml/2006/table">
            <a:tbl>
              <a:tblPr firstRow="1" bandRow="1">
                <a:tableStyleId>{5940675A-B579-460E-94D1-54222C63F5DA}</a:tableStyleId>
              </a:tblPr>
              <a:tblGrid>
                <a:gridCol w="5681406">
                  <a:extLst>
                    <a:ext uri="{9D8B030D-6E8A-4147-A177-3AD203B41FA5}">
                      <a16:colId xmlns:a16="http://schemas.microsoft.com/office/drawing/2014/main" val="1835271281"/>
                    </a:ext>
                  </a:extLst>
                </a:gridCol>
                <a:gridCol w="1474839">
                  <a:extLst>
                    <a:ext uri="{9D8B030D-6E8A-4147-A177-3AD203B41FA5}">
                      <a16:colId xmlns:a16="http://schemas.microsoft.com/office/drawing/2014/main" val="2352812669"/>
                    </a:ext>
                  </a:extLst>
                </a:gridCol>
                <a:gridCol w="4380270">
                  <a:extLst>
                    <a:ext uri="{9D8B030D-6E8A-4147-A177-3AD203B41FA5}">
                      <a16:colId xmlns:a16="http://schemas.microsoft.com/office/drawing/2014/main" val="2237346382"/>
                    </a:ext>
                  </a:extLst>
                </a:gridCol>
              </a:tblGrid>
              <a:tr h="356966">
                <a:tc>
                  <a:txBody>
                    <a:bodyPr/>
                    <a:lstStyle/>
                    <a:p>
                      <a:r>
                        <a:rPr lang="en-GB" dirty="0">
                          <a:latin typeface="+mj-lt"/>
                        </a:rPr>
                        <a:t>Question</a:t>
                      </a:r>
                    </a:p>
                  </a:txBody>
                  <a:tcPr>
                    <a:solidFill>
                      <a:schemeClr val="bg1">
                        <a:lumMod val="85000"/>
                      </a:schemeClr>
                    </a:solidFill>
                  </a:tcPr>
                </a:tc>
                <a:tc>
                  <a:txBody>
                    <a:bodyPr/>
                    <a:lstStyle/>
                    <a:p>
                      <a:r>
                        <a:rPr lang="en-GB" dirty="0">
                          <a:latin typeface="+mj-lt"/>
                        </a:rPr>
                        <a:t>Points</a:t>
                      </a:r>
                    </a:p>
                  </a:txBody>
                  <a:tcPr>
                    <a:solidFill>
                      <a:schemeClr val="bg1">
                        <a:lumMod val="85000"/>
                      </a:schemeClr>
                    </a:solidFill>
                  </a:tcPr>
                </a:tc>
                <a:tc>
                  <a:txBody>
                    <a:bodyPr/>
                    <a:lstStyle/>
                    <a:p>
                      <a:r>
                        <a:rPr lang="en-GB" dirty="0">
                          <a:latin typeface="+mj-lt"/>
                        </a:rPr>
                        <a:t>Answer</a:t>
                      </a:r>
                    </a:p>
                  </a:txBody>
                  <a:tcPr>
                    <a:solidFill>
                      <a:schemeClr val="bg1">
                        <a:lumMod val="85000"/>
                      </a:schemeClr>
                    </a:solidFill>
                  </a:tcPr>
                </a:tc>
                <a:extLst>
                  <a:ext uri="{0D108BD9-81ED-4DB2-BD59-A6C34878D82A}">
                    <a16:rowId xmlns:a16="http://schemas.microsoft.com/office/drawing/2014/main" val="2999432127"/>
                  </a:ext>
                </a:extLst>
              </a:tr>
              <a:tr h="356966">
                <a:tc>
                  <a:txBody>
                    <a:bodyPr/>
                    <a:lstStyle/>
                    <a:p>
                      <a:pPr marL="0" indent="0">
                        <a:buFont typeface="+mj-lt"/>
                        <a:buNone/>
                      </a:pPr>
                      <a:r>
                        <a:rPr lang="en-GB" dirty="0">
                          <a:latin typeface="+mj-lt"/>
                        </a:rPr>
                        <a:t>What is a bitmap image made up of?</a:t>
                      </a:r>
                    </a:p>
                  </a:txBody>
                  <a:tcPr/>
                </a:tc>
                <a:tc>
                  <a:txBody>
                    <a:bodyPr/>
                    <a:lstStyle/>
                    <a:p>
                      <a:r>
                        <a:rPr lang="en-GB" dirty="0">
                          <a:latin typeface="+mj-lt"/>
                        </a:rPr>
                        <a:t>2</a:t>
                      </a:r>
                    </a:p>
                  </a:txBody>
                  <a:tcPr/>
                </a:tc>
                <a:tc>
                  <a:txBody>
                    <a:bodyPr/>
                    <a:lstStyle/>
                    <a:p>
                      <a:r>
                        <a:rPr lang="en-GB" dirty="0">
                          <a:latin typeface="+mj-lt"/>
                        </a:rPr>
                        <a:t>Pixels</a:t>
                      </a:r>
                    </a:p>
                  </a:txBody>
                  <a:tcPr/>
                </a:tc>
                <a:extLst>
                  <a:ext uri="{0D108BD9-81ED-4DB2-BD59-A6C34878D82A}">
                    <a16:rowId xmlns:a16="http://schemas.microsoft.com/office/drawing/2014/main" val="1570053126"/>
                  </a:ext>
                </a:extLst>
              </a:tr>
              <a:tr h="356966">
                <a:tc>
                  <a:txBody>
                    <a:bodyPr/>
                    <a:lstStyle/>
                    <a:p>
                      <a:pPr marL="0" indent="0">
                        <a:buFont typeface="+mj-lt"/>
                        <a:buNone/>
                      </a:pPr>
                      <a:r>
                        <a:rPr lang="en-GB" dirty="0">
                          <a:latin typeface="+mj-lt"/>
                        </a:rPr>
                        <a:t>What determines the colour depth (number of colours) in an image?</a:t>
                      </a:r>
                    </a:p>
                  </a:txBody>
                  <a:tcPr/>
                </a:tc>
                <a:tc>
                  <a:txBody>
                    <a:bodyPr/>
                    <a:lstStyle/>
                    <a:p>
                      <a:r>
                        <a:rPr lang="en-GB" dirty="0">
                          <a:latin typeface="+mj-lt"/>
                        </a:rPr>
                        <a:t>2</a:t>
                      </a:r>
                    </a:p>
                  </a:txBody>
                  <a:tcPr/>
                </a:tc>
                <a:tc>
                  <a:txBody>
                    <a:bodyPr/>
                    <a:lstStyle/>
                    <a:p>
                      <a:r>
                        <a:rPr lang="en-GB" dirty="0">
                          <a:latin typeface="+mj-lt"/>
                        </a:rPr>
                        <a:t>Bits per pixel</a:t>
                      </a:r>
                    </a:p>
                  </a:txBody>
                  <a:tcPr/>
                </a:tc>
                <a:extLst>
                  <a:ext uri="{0D108BD9-81ED-4DB2-BD59-A6C34878D82A}">
                    <a16:rowId xmlns:a16="http://schemas.microsoft.com/office/drawing/2014/main" val="2439357264"/>
                  </a:ext>
                </a:extLst>
              </a:tr>
              <a:tr h="356966">
                <a:tc>
                  <a:txBody>
                    <a:bodyPr/>
                    <a:lstStyle/>
                    <a:p>
                      <a:pPr marL="0" indent="0">
                        <a:buFont typeface="+mj-lt"/>
                        <a:buNone/>
                      </a:pPr>
                      <a:r>
                        <a:rPr lang="en-GB" dirty="0">
                          <a:latin typeface="+mj-lt"/>
                        </a:rPr>
                        <a:t>What is meant by resolution?</a:t>
                      </a:r>
                    </a:p>
                  </a:txBody>
                  <a:tcPr/>
                </a:tc>
                <a:tc>
                  <a:txBody>
                    <a:bodyPr/>
                    <a:lstStyle/>
                    <a:p>
                      <a:r>
                        <a:rPr lang="en-GB" dirty="0">
                          <a:latin typeface="+mj-lt"/>
                        </a:rPr>
                        <a:t>2</a:t>
                      </a:r>
                    </a:p>
                  </a:txBody>
                  <a:tcPr/>
                </a:tc>
                <a:tc>
                  <a:txBody>
                    <a:bodyPr/>
                    <a:lstStyle/>
                    <a:p>
                      <a:r>
                        <a:rPr lang="en-GB" dirty="0">
                          <a:latin typeface="+mj-lt"/>
                        </a:rPr>
                        <a:t>No. of pixels stored per inch</a:t>
                      </a:r>
                    </a:p>
                  </a:txBody>
                  <a:tcPr/>
                </a:tc>
                <a:extLst>
                  <a:ext uri="{0D108BD9-81ED-4DB2-BD59-A6C34878D82A}">
                    <a16:rowId xmlns:a16="http://schemas.microsoft.com/office/drawing/2014/main" val="1260021261"/>
                  </a:ext>
                </a:extLst>
              </a:tr>
              <a:tr h="356966">
                <a:tc>
                  <a:txBody>
                    <a:bodyPr/>
                    <a:lstStyle/>
                    <a:p>
                      <a:pPr marL="0" indent="0">
                        <a:buFont typeface="+mj-lt"/>
                        <a:buNone/>
                      </a:pPr>
                      <a:r>
                        <a:rPr lang="en-GB" dirty="0">
                          <a:latin typeface="+mj-lt"/>
                        </a:rPr>
                        <a:t>What is a vector graphic made up of?</a:t>
                      </a:r>
                    </a:p>
                  </a:txBody>
                  <a:tcPr/>
                </a:tc>
                <a:tc>
                  <a:txBody>
                    <a:bodyPr/>
                    <a:lstStyle/>
                    <a:p>
                      <a:r>
                        <a:rPr lang="en-GB" dirty="0">
                          <a:latin typeface="+mj-lt"/>
                        </a:rPr>
                        <a:t>2</a:t>
                      </a:r>
                    </a:p>
                  </a:txBody>
                  <a:tcPr/>
                </a:tc>
                <a:tc>
                  <a:txBody>
                    <a:bodyPr/>
                    <a:lstStyle/>
                    <a:p>
                      <a:r>
                        <a:rPr lang="en-GB" dirty="0">
                          <a:latin typeface="+mj-lt"/>
                        </a:rPr>
                        <a:t>Lines and curves</a:t>
                      </a:r>
                    </a:p>
                  </a:txBody>
                  <a:tcPr/>
                </a:tc>
                <a:extLst>
                  <a:ext uri="{0D108BD9-81ED-4DB2-BD59-A6C34878D82A}">
                    <a16:rowId xmlns:a16="http://schemas.microsoft.com/office/drawing/2014/main" val="119722564"/>
                  </a:ext>
                </a:extLst>
              </a:tr>
              <a:tr h="356966">
                <a:tc>
                  <a:txBody>
                    <a:bodyPr/>
                    <a:lstStyle/>
                    <a:p>
                      <a:pPr marL="0" indent="0">
                        <a:buFont typeface="+mj-lt"/>
                        <a:buNone/>
                      </a:pPr>
                      <a:r>
                        <a:rPr lang="en-GB" dirty="0">
                          <a:latin typeface="+mj-lt"/>
                        </a:rPr>
                        <a:t>Name two types of compression.</a:t>
                      </a:r>
                    </a:p>
                  </a:txBody>
                  <a:tcPr/>
                </a:tc>
                <a:tc>
                  <a:txBody>
                    <a:bodyPr/>
                    <a:lstStyle/>
                    <a:p>
                      <a:r>
                        <a:rPr lang="en-GB">
                          <a:latin typeface="+mj-lt"/>
                        </a:rPr>
                        <a:t>2</a:t>
                      </a:r>
                      <a:endParaRPr lang="en-GB" dirty="0">
                        <a:latin typeface="+mj-lt"/>
                      </a:endParaRPr>
                    </a:p>
                  </a:txBody>
                  <a:tcPr/>
                </a:tc>
                <a:tc>
                  <a:txBody>
                    <a:bodyPr/>
                    <a:lstStyle/>
                    <a:p>
                      <a:r>
                        <a:rPr lang="en-GB" dirty="0">
                          <a:latin typeface="+mj-lt"/>
                        </a:rPr>
                        <a:t>Lossy and Lossless</a:t>
                      </a:r>
                    </a:p>
                  </a:txBody>
                  <a:tcPr/>
                </a:tc>
                <a:extLst>
                  <a:ext uri="{0D108BD9-81ED-4DB2-BD59-A6C34878D82A}">
                    <a16:rowId xmlns:a16="http://schemas.microsoft.com/office/drawing/2014/main" val="1663216963"/>
                  </a:ext>
                </a:extLst>
              </a:tr>
              <a:tr h="356966">
                <a:tc>
                  <a:txBody>
                    <a:bodyPr/>
                    <a:lstStyle/>
                    <a:p>
                      <a:pPr marL="0" indent="0">
                        <a:buFont typeface="+mj-lt"/>
                        <a:buNone/>
                      </a:pPr>
                      <a:r>
                        <a:rPr lang="en-GB" dirty="0">
                          <a:latin typeface="+mj-lt"/>
                        </a:rPr>
                        <a:t>What data is in the form of sound waves?</a:t>
                      </a:r>
                    </a:p>
                  </a:txBody>
                  <a:tcPr/>
                </a:tc>
                <a:tc>
                  <a:txBody>
                    <a:bodyPr/>
                    <a:lstStyle/>
                    <a:p>
                      <a:r>
                        <a:rPr lang="en-GB" dirty="0">
                          <a:latin typeface="+mj-lt"/>
                        </a:rPr>
                        <a:t>1</a:t>
                      </a:r>
                    </a:p>
                  </a:txBody>
                  <a:tcPr/>
                </a:tc>
                <a:tc>
                  <a:txBody>
                    <a:bodyPr/>
                    <a:lstStyle/>
                    <a:p>
                      <a:r>
                        <a:rPr lang="en-GB" dirty="0">
                          <a:latin typeface="+mj-lt"/>
                        </a:rPr>
                        <a:t>Analogue</a:t>
                      </a:r>
                    </a:p>
                  </a:txBody>
                  <a:tcPr/>
                </a:tc>
                <a:extLst>
                  <a:ext uri="{0D108BD9-81ED-4DB2-BD59-A6C34878D82A}">
                    <a16:rowId xmlns:a16="http://schemas.microsoft.com/office/drawing/2014/main" val="2474725704"/>
                  </a:ext>
                </a:extLst>
              </a:tr>
              <a:tr h="356966">
                <a:tc>
                  <a:txBody>
                    <a:bodyPr/>
                    <a:lstStyle/>
                    <a:p>
                      <a:pPr marL="0" indent="0">
                        <a:buFont typeface="+mj-lt"/>
                        <a:buNone/>
                      </a:pPr>
                      <a:r>
                        <a:rPr lang="en-GB" dirty="0">
                          <a:latin typeface="+mj-lt"/>
                        </a:rPr>
                        <a:t>What process is used to record analogue sound at regular intervals so it can be converted to digital?</a:t>
                      </a:r>
                    </a:p>
                  </a:txBody>
                  <a:tcPr/>
                </a:tc>
                <a:tc>
                  <a:txBody>
                    <a:bodyPr/>
                    <a:lstStyle/>
                    <a:p>
                      <a:r>
                        <a:rPr lang="en-GB" dirty="0">
                          <a:latin typeface="+mj-lt"/>
                        </a:rPr>
                        <a:t>1</a:t>
                      </a:r>
                    </a:p>
                  </a:txBody>
                  <a:tcPr/>
                </a:tc>
                <a:tc>
                  <a:txBody>
                    <a:bodyPr/>
                    <a:lstStyle/>
                    <a:p>
                      <a:r>
                        <a:rPr lang="en-GB" dirty="0">
                          <a:latin typeface="+mj-lt"/>
                        </a:rPr>
                        <a:t>Sampling</a:t>
                      </a:r>
                    </a:p>
                  </a:txBody>
                  <a:tcPr/>
                </a:tc>
                <a:extLst>
                  <a:ext uri="{0D108BD9-81ED-4DB2-BD59-A6C34878D82A}">
                    <a16:rowId xmlns:a16="http://schemas.microsoft.com/office/drawing/2014/main" val="1474738795"/>
                  </a:ext>
                </a:extLst>
              </a:tr>
              <a:tr h="356966">
                <a:tc>
                  <a:txBody>
                    <a:bodyPr/>
                    <a:lstStyle/>
                    <a:p>
                      <a:pPr marL="0" indent="0">
                        <a:buFont typeface="+mj-lt"/>
                        <a:buNone/>
                      </a:pPr>
                      <a:r>
                        <a:rPr lang="en-GB" dirty="0">
                          <a:latin typeface="+mj-lt"/>
                        </a:rPr>
                        <a:t>What format is digital data?</a:t>
                      </a:r>
                    </a:p>
                  </a:txBody>
                  <a:tcPr/>
                </a:tc>
                <a:tc>
                  <a:txBody>
                    <a:bodyPr/>
                    <a:lstStyle/>
                    <a:p>
                      <a:r>
                        <a:rPr lang="en-GB" dirty="0">
                          <a:latin typeface="+mj-lt"/>
                        </a:rPr>
                        <a:t>1</a:t>
                      </a:r>
                    </a:p>
                  </a:txBody>
                  <a:tcPr/>
                </a:tc>
                <a:tc>
                  <a:txBody>
                    <a:bodyPr/>
                    <a:lstStyle/>
                    <a:p>
                      <a:r>
                        <a:rPr lang="en-GB" dirty="0">
                          <a:latin typeface="+mj-lt"/>
                        </a:rPr>
                        <a:t>Binary</a:t>
                      </a:r>
                    </a:p>
                  </a:txBody>
                  <a:tcPr/>
                </a:tc>
                <a:extLst>
                  <a:ext uri="{0D108BD9-81ED-4DB2-BD59-A6C34878D82A}">
                    <a16:rowId xmlns:a16="http://schemas.microsoft.com/office/drawing/2014/main" val="948122773"/>
                  </a:ext>
                </a:extLst>
              </a:tr>
            </a:tbl>
          </a:graphicData>
        </a:graphic>
      </p:graphicFrame>
    </p:spTree>
    <p:extLst>
      <p:ext uri="{BB962C8B-B14F-4D97-AF65-F5344CB8AC3E}">
        <p14:creationId xmlns:p14="http://schemas.microsoft.com/office/powerpoint/2010/main" val="16295316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Exam prep!</a:t>
            </a:r>
          </a:p>
          <a:p>
            <a:r>
              <a:rPr lang="en-GB" dirty="0">
                <a:latin typeface="+mj-lt"/>
              </a:rPr>
              <a:t>The revision starts here!!</a:t>
            </a:r>
            <a:endParaRPr lang="en-GB" sz="1600" dirty="0">
              <a:latin typeface="+mj-lt"/>
            </a:endParaRPr>
          </a:p>
        </p:txBody>
      </p:sp>
      <p:sp>
        <p:nvSpPr>
          <p:cNvPr id="2" name="TextBox 1">
            <a:extLst>
              <a:ext uri="{FF2B5EF4-FFF2-40B4-BE49-F238E27FC236}">
                <a16:creationId xmlns:a16="http://schemas.microsoft.com/office/drawing/2014/main" id="{D7D5AECA-38E1-44DC-A46A-F1A91FCAA9F5}"/>
              </a:ext>
            </a:extLst>
          </p:cNvPr>
          <p:cNvSpPr txBox="1"/>
          <p:nvPr/>
        </p:nvSpPr>
        <p:spPr>
          <a:xfrm>
            <a:off x="271463" y="805697"/>
            <a:ext cx="8088766" cy="5983946"/>
          </a:xfrm>
          <a:prstGeom prst="rect">
            <a:avLst/>
          </a:prstGeom>
          <a:noFill/>
          <a:ln>
            <a:solidFill>
              <a:schemeClr val="tx1"/>
            </a:solidFill>
          </a:ln>
        </p:spPr>
        <p:txBody>
          <a:bodyPr wrap="square" rtlCol="0">
            <a:spAutoFit/>
          </a:bodyPr>
          <a:lstStyle/>
          <a:p>
            <a:r>
              <a:rPr lang="en-GB" sz="2000" dirty="0">
                <a:latin typeface="+mj-lt"/>
              </a:rPr>
              <a:t>Sound can be represented digitally by taking samples of the original sound.</a:t>
            </a:r>
          </a:p>
          <a:p>
            <a:endParaRPr lang="en-GB" sz="2000" dirty="0">
              <a:latin typeface="+mj-lt"/>
            </a:endParaRPr>
          </a:p>
          <a:p>
            <a:r>
              <a:rPr lang="en-GB" sz="2000" dirty="0">
                <a:latin typeface="+mj-lt"/>
              </a:rPr>
              <a:t>a) State what is meant by sampling frequency.</a:t>
            </a:r>
            <a:endParaRPr lang="en-GB" dirty="0">
              <a:latin typeface="+mj-lt"/>
            </a:endParaRPr>
          </a:p>
          <a:p>
            <a:pPr>
              <a:lnSpc>
                <a:spcPct val="200000"/>
              </a:lnSpc>
            </a:pPr>
            <a:r>
              <a:rPr lang="en-GB" dirty="0">
                <a:latin typeface="+mj-lt"/>
              </a:rPr>
              <a:t>……………………………………………………………………………………….…………………………………………………………………………………………….</a:t>
            </a:r>
          </a:p>
          <a:p>
            <a:pPr algn="r">
              <a:lnSpc>
                <a:spcPct val="200000"/>
              </a:lnSpc>
            </a:pPr>
            <a:r>
              <a:rPr lang="en-GB" b="1" dirty="0">
                <a:latin typeface="+mj-lt"/>
              </a:rPr>
              <a:t>[1]</a:t>
            </a:r>
          </a:p>
          <a:p>
            <a:pPr>
              <a:lnSpc>
                <a:spcPct val="200000"/>
              </a:lnSpc>
            </a:pPr>
            <a:r>
              <a:rPr lang="en-GB" sz="2000" dirty="0">
                <a:latin typeface="+mj-lt"/>
              </a:rPr>
              <a:t>b) Describe the effect of increasing the sampling frequency.</a:t>
            </a:r>
          </a:p>
          <a:p>
            <a:pPr>
              <a:lnSpc>
                <a:spcPct val="200000"/>
              </a:lnSpc>
            </a:pPr>
            <a:r>
              <a:rPr lang="en-GB" dirty="0">
                <a:latin typeface="+mj-lt"/>
              </a:rPr>
              <a:t>……………………………………………………………………………………………………………………………………………………………………………………</a:t>
            </a:r>
          </a:p>
          <a:p>
            <a:pPr>
              <a:lnSpc>
                <a:spcPct val="200000"/>
              </a:lnSpc>
            </a:pPr>
            <a:r>
              <a:rPr lang="en-GB" dirty="0">
                <a:latin typeface="+mj-lt"/>
              </a:rPr>
              <a:t>……………………………………………………………………………………………………………………………………………………………………………………</a:t>
            </a:r>
          </a:p>
          <a:p>
            <a:pPr algn="r">
              <a:lnSpc>
                <a:spcPct val="200000"/>
              </a:lnSpc>
            </a:pPr>
            <a:r>
              <a:rPr lang="en-GB" b="1" dirty="0">
                <a:latin typeface="+mj-lt"/>
              </a:rPr>
              <a:t>[2]</a:t>
            </a:r>
          </a:p>
        </p:txBody>
      </p:sp>
      <p:sp>
        <p:nvSpPr>
          <p:cNvPr id="4" name="TextBox 3">
            <a:extLst>
              <a:ext uri="{FF2B5EF4-FFF2-40B4-BE49-F238E27FC236}">
                <a16:creationId xmlns:a16="http://schemas.microsoft.com/office/drawing/2014/main" id="{90A62176-331C-4BCE-BC6E-C3967594F09E}"/>
              </a:ext>
            </a:extLst>
          </p:cNvPr>
          <p:cNvSpPr txBox="1"/>
          <p:nvPr/>
        </p:nvSpPr>
        <p:spPr>
          <a:xfrm>
            <a:off x="8572499" y="805697"/>
            <a:ext cx="3348037" cy="1631216"/>
          </a:xfrm>
          <a:prstGeom prst="rect">
            <a:avLst/>
          </a:prstGeom>
          <a:noFill/>
          <a:ln>
            <a:solidFill>
              <a:schemeClr val="tx1"/>
            </a:solidFill>
          </a:ln>
        </p:spPr>
        <p:txBody>
          <a:bodyPr wrap="square" rtlCol="0">
            <a:spAutoFit/>
          </a:bodyPr>
          <a:lstStyle/>
          <a:p>
            <a:r>
              <a:rPr lang="en-GB" sz="2000" dirty="0">
                <a:latin typeface="+mj-lt"/>
              </a:rPr>
              <a:t>State means to…</a:t>
            </a:r>
          </a:p>
          <a:p>
            <a:endParaRPr lang="en-GB" sz="2000" dirty="0">
              <a:latin typeface="+mj-lt"/>
            </a:endParaRPr>
          </a:p>
          <a:p>
            <a:r>
              <a:rPr lang="en-GB" sz="2000" dirty="0">
                <a:latin typeface="+mj-lt"/>
              </a:rPr>
              <a:t>Give a specific name, value or other brief answer without explanation or calculation..</a:t>
            </a:r>
          </a:p>
        </p:txBody>
      </p:sp>
      <p:sp>
        <p:nvSpPr>
          <p:cNvPr id="11" name="TextBox 10">
            <a:extLst>
              <a:ext uri="{FF2B5EF4-FFF2-40B4-BE49-F238E27FC236}">
                <a16:creationId xmlns:a16="http://schemas.microsoft.com/office/drawing/2014/main" id="{1B5CA7F2-05CB-463C-A376-11A6A7E0B9D8}"/>
              </a:ext>
            </a:extLst>
          </p:cNvPr>
          <p:cNvSpPr txBox="1"/>
          <p:nvPr/>
        </p:nvSpPr>
        <p:spPr>
          <a:xfrm>
            <a:off x="8572499" y="4850651"/>
            <a:ext cx="3348037" cy="1938992"/>
          </a:xfrm>
          <a:prstGeom prst="rect">
            <a:avLst/>
          </a:prstGeom>
          <a:noFill/>
          <a:ln>
            <a:solidFill>
              <a:schemeClr val="tx1"/>
            </a:solidFill>
          </a:ln>
        </p:spPr>
        <p:txBody>
          <a:bodyPr wrap="square" rtlCol="0">
            <a:spAutoFit/>
          </a:bodyPr>
          <a:lstStyle/>
          <a:p>
            <a:r>
              <a:rPr lang="en-GB" sz="2000" dirty="0">
                <a:latin typeface="+mj-lt"/>
              </a:rPr>
              <a:t>In this question, you need to provide two brief reasons.</a:t>
            </a:r>
          </a:p>
          <a:p>
            <a:endParaRPr lang="en-GB" sz="2000" dirty="0">
              <a:latin typeface="+mj-lt"/>
            </a:endParaRPr>
          </a:p>
          <a:p>
            <a:r>
              <a:rPr lang="en-GB" sz="2000" dirty="0">
                <a:latin typeface="+mj-lt"/>
              </a:rPr>
              <a:t>Use your answer slip from the booklet provided to write your answer.</a:t>
            </a:r>
          </a:p>
        </p:txBody>
      </p:sp>
      <p:sp>
        <p:nvSpPr>
          <p:cNvPr id="6" name="TextBox 5">
            <a:extLst>
              <a:ext uri="{FF2B5EF4-FFF2-40B4-BE49-F238E27FC236}">
                <a16:creationId xmlns:a16="http://schemas.microsoft.com/office/drawing/2014/main" id="{AB912B61-A607-4818-9FB8-D6913045A05B}"/>
              </a:ext>
            </a:extLst>
          </p:cNvPr>
          <p:cNvSpPr txBox="1"/>
          <p:nvPr/>
        </p:nvSpPr>
        <p:spPr>
          <a:xfrm>
            <a:off x="8572499" y="2673330"/>
            <a:ext cx="3348037" cy="1938992"/>
          </a:xfrm>
          <a:prstGeom prst="rect">
            <a:avLst/>
          </a:prstGeom>
          <a:noFill/>
          <a:ln>
            <a:solidFill>
              <a:schemeClr val="tx1"/>
            </a:solidFill>
          </a:ln>
        </p:spPr>
        <p:txBody>
          <a:bodyPr wrap="square" rtlCol="0">
            <a:spAutoFit/>
          </a:bodyPr>
          <a:lstStyle/>
          <a:p>
            <a:r>
              <a:rPr lang="en-GB" sz="2000" dirty="0">
                <a:latin typeface="+mj-lt"/>
              </a:rPr>
              <a:t>Describe means to…</a:t>
            </a:r>
          </a:p>
          <a:p>
            <a:endParaRPr lang="en-GB" sz="2000" dirty="0">
              <a:latin typeface="+mj-lt"/>
            </a:endParaRPr>
          </a:p>
          <a:p>
            <a:r>
              <a:rPr lang="en-GB" sz="2000" dirty="0">
                <a:latin typeface="+mj-lt"/>
              </a:rPr>
              <a:t>Give a detailed account or picture of a situation, event, pattern or process. So in this case you need two key points.</a:t>
            </a:r>
            <a:endParaRPr lang="en-GB" dirty="0"/>
          </a:p>
        </p:txBody>
      </p:sp>
    </p:spTree>
    <p:extLst>
      <p:ext uri="{BB962C8B-B14F-4D97-AF65-F5344CB8AC3E}">
        <p14:creationId xmlns:p14="http://schemas.microsoft.com/office/powerpoint/2010/main" val="1486286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7223351" cy="738664"/>
          </a:xfrm>
          <a:prstGeom prst="rect">
            <a:avLst/>
          </a:prstGeom>
          <a:noFill/>
        </p:spPr>
        <p:txBody>
          <a:bodyPr wrap="square" rtlCol="0">
            <a:spAutoFit/>
          </a:bodyPr>
          <a:lstStyle/>
          <a:p>
            <a:r>
              <a:rPr lang="en-GB" sz="2400" b="1" u="sng" dirty="0">
                <a:latin typeface="+mj-lt"/>
              </a:rPr>
              <a:t>Exam prep! – Mark scheme (including model answer)</a:t>
            </a:r>
          </a:p>
          <a:p>
            <a:r>
              <a:rPr lang="en-GB" dirty="0">
                <a:latin typeface="+mj-lt"/>
              </a:rPr>
              <a:t>The revision starts here!!</a:t>
            </a:r>
            <a:endParaRPr lang="en-GB" sz="1600" dirty="0">
              <a:latin typeface="+mj-lt"/>
            </a:endParaRPr>
          </a:p>
        </p:txBody>
      </p:sp>
      <p:sp>
        <p:nvSpPr>
          <p:cNvPr id="6" name="TextBox 5">
            <a:extLst>
              <a:ext uri="{FF2B5EF4-FFF2-40B4-BE49-F238E27FC236}">
                <a16:creationId xmlns:a16="http://schemas.microsoft.com/office/drawing/2014/main" id="{5BB6CEDB-8122-4672-AE40-A215AC356722}"/>
              </a:ext>
            </a:extLst>
          </p:cNvPr>
          <p:cNvSpPr txBox="1"/>
          <p:nvPr/>
        </p:nvSpPr>
        <p:spPr>
          <a:xfrm>
            <a:off x="8572500" y="805697"/>
            <a:ext cx="3348037" cy="5324535"/>
          </a:xfrm>
          <a:prstGeom prst="rect">
            <a:avLst/>
          </a:prstGeom>
          <a:solidFill>
            <a:schemeClr val="accent5">
              <a:lumMod val="20000"/>
              <a:lumOff val="80000"/>
            </a:schemeClr>
          </a:solidFill>
          <a:ln>
            <a:solidFill>
              <a:schemeClr val="tx1"/>
            </a:solidFill>
          </a:ln>
        </p:spPr>
        <p:txBody>
          <a:bodyPr wrap="square" rtlCol="0">
            <a:spAutoFit/>
          </a:bodyPr>
          <a:lstStyle/>
          <a:p>
            <a:r>
              <a:rPr lang="en-GB" sz="2000" dirty="0">
                <a:latin typeface="+mj-lt"/>
              </a:rPr>
              <a:t>Part A</a:t>
            </a:r>
          </a:p>
          <a:p>
            <a:endParaRPr lang="en-GB" sz="2000" dirty="0">
              <a:latin typeface="+mj-lt"/>
            </a:endParaRPr>
          </a:p>
          <a:p>
            <a:pPr marL="285750" indent="-285750">
              <a:buFont typeface="Arial" panose="020B0604020202020204" pitchFamily="34" charset="0"/>
              <a:buChar char="•"/>
            </a:pPr>
            <a:r>
              <a:rPr lang="en-GB" sz="2000" dirty="0">
                <a:latin typeface="+mj-lt"/>
              </a:rPr>
              <a:t>Frequency at which analogue sound waves are taken.</a:t>
            </a:r>
          </a:p>
          <a:p>
            <a:pPr marL="285750" indent="-285750">
              <a:buFont typeface="Arial" panose="020B0604020202020204" pitchFamily="34" charset="0"/>
              <a:buChar char="•"/>
            </a:pPr>
            <a:r>
              <a:rPr lang="en-GB" sz="2000" dirty="0">
                <a:latin typeface="+mj-lt"/>
              </a:rPr>
              <a:t>The number of samples taken per second. (Measured in Hz, KHz)</a:t>
            </a:r>
          </a:p>
          <a:p>
            <a:pPr marL="285750" indent="-285750">
              <a:buFont typeface="Arial" panose="020B0604020202020204" pitchFamily="34" charset="0"/>
              <a:buChar char="•"/>
            </a:pPr>
            <a:endParaRPr lang="en-GB" sz="2000" dirty="0">
              <a:latin typeface="+mj-lt"/>
            </a:endParaRPr>
          </a:p>
          <a:p>
            <a:r>
              <a:rPr lang="en-GB" sz="2000" dirty="0">
                <a:latin typeface="+mj-lt"/>
              </a:rPr>
              <a:t>Part B:</a:t>
            </a:r>
          </a:p>
          <a:p>
            <a:r>
              <a:rPr lang="en-GB" sz="2000" dirty="0">
                <a:latin typeface="+mj-lt"/>
              </a:rPr>
              <a:t>1 mark per bullet max:</a:t>
            </a:r>
          </a:p>
          <a:p>
            <a:pPr marL="342900" indent="-342900">
              <a:buFont typeface="Arial" panose="020B0604020202020204" pitchFamily="34" charset="0"/>
              <a:buChar char="•"/>
            </a:pPr>
            <a:r>
              <a:rPr lang="en-GB" sz="2000" dirty="0">
                <a:latin typeface="+mj-lt"/>
              </a:rPr>
              <a:t>More accurate representation of original sound.</a:t>
            </a:r>
          </a:p>
          <a:p>
            <a:pPr marL="342900" indent="-342900">
              <a:buFont typeface="Arial" panose="020B0604020202020204" pitchFamily="34" charset="0"/>
              <a:buChar char="•"/>
            </a:pPr>
            <a:r>
              <a:rPr lang="en-GB" sz="2000" dirty="0">
                <a:latin typeface="+mj-lt"/>
              </a:rPr>
              <a:t>More samples taken at regular intervals.</a:t>
            </a:r>
          </a:p>
          <a:p>
            <a:pPr marL="342900" indent="-342900">
              <a:buFont typeface="Arial" panose="020B0604020202020204" pitchFamily="34" charset="0"/>
              <a:buChar char="•"/>
            </a:pPr>
            <a:r>
              <a:rPr lang="en-GB" sz="2000" dirty="0">
                <a:latin typeface="+mj-lt"/>
              </a:rPr>
              <a:t>Increases the file size.</a:t>
            </a:r>
          </a:p>
        </p:txBody>
      </p:sp>
      <p:sp>
        <p:nvSpPr>
          <p:cNvPr id="7" name="TextBox 6">
            <a:extLst>
              <a:ext uri="{FF2B5EF4-FFF2-40B4-BE49-F238E27FC236}">
                <a16:creationId xmlns:a16="http://schemas.microsoft.com/office/drawing/2014/main" id="{166976D6-FC87-4E65-8448-E2678D28F6D9}"/>
              </a:ext>
            </a:extLst>
          </p:cNvPr>
          <p:cNvSpPr txBox="1"/>
          <p:nvPr/>
        </p:nvSpPr>
        <p:spPr>
          <a:xfrm>
            <a:off x="11293618" y="4098502"/>
            <a:ext cx="555171" cy="523220"/>
          </a:xfrm>
          <a:prstGeom prst="rect">
            <a:avLst/>
          </a:prstGeom>
          <a:noFill/>
        </p:spPr>
        <p:txBody>
          <a:bodyPr wrap="square" rtlCol="0">
            <a:spAutoFit/>
          </a:bodyPr>
          <a:lstStyle/>
          <a:p>
            <a:r>
              <a:rPr lang="en-GB" sz="2800" b="1" dirty="0">
                <a:solidFill>
                  <a:srgbClr val="00B050"/>
                </a:solidFill>
                <a:sym typeface="Wingdings" panose="05000000000000000000" pitchFamily="2" charset="2"/>
              </a:rPr>
              <a:t></a:t>
            </a:r>
            <a:endParaRPr lang="en-GB" sz="2800" b="1" dirty="0">
              <a:solidFill>
                <a:srgbClr val="00B050"/>
              </a:solidFill>
            </a:endParaRPr>
          </a:p>
        </p:txBody>
      </p:sp>
      <p:sp>
        <p:nvSpPr>
          <p:cNvPr id="8" name="TextBox 7">
            <a:extLst>
              <a:ext uri="{FF2B5EF4-FFF2-40B4-BE49-F238E27FC236}">
                <a16:creationId xmlns:a16="http://schemas.microsoft.com/office/drawing/2014/main" id="{5518F7D8-F37C-415B-87CA-D93B68129155}"/>
              </a:ext>
            </a:extLst>
          </p:cNvPr>
          <p:cNvSpPr txBox="1"/>
          <p:nvPr/>
        </p:nvSpPr>
        <p:spPr>
          <a:xfrm>
            <a:off x="11313218" y="5050705"/>
            <a:ext cx="555171" cy="523220"/>
          </a:xfrm>
          <a:prstGeom prst="rect">
            <a:avLst/>
          </a:prstGeom>
          <a:noFill/>
        </p:spPr>
        <p:txBody>
          <a:bodyPr wrap="square" rtlCol="0">
            <a:spAutoFit/>
          </a:bodyPr>
          <a:lstStyle/>
          <a:p>
            <a:r>
              <a:rPr lang="en-GB" sz="2800" b="1" dirty="0">
                <a:solidFill>
                  <a:srgbClr val="00B050"/>
                </a:solidFill>
                <a:sym typeface="Wingdings" panose="05000000000000000000" pitchFamily="2" charset="2"/>
              </a:rPr>
              <a:t></a:t>
            </a:r>
            <a:endParaRPr lang="en-GB" sz="2800" b="1" dirty="0">
              <a:solidFill>
                <a:srgbClr val="00B050"/>
              </a:solidFill>
            </a:endParaRPr>
          </a:p>
        </p:txBody>
      </p:sp>
      <p:sp>
        <p:nvSpPr>
          <p:cNvPr id="9" name="TextBox 8">
            <a:extLst>
              <a:ext uri="{FF2B5EF4-FFF2-40B4-BE49-F238E27FC236}">
                <a16:creationId xmlns:a16="http://schemas.microsoft.com/office/drawing/2014/main" id="{BF65F740-C808-4159-9FDA-87DB762FB7F0}"/>
              </a:ext>
            </a:extLst>
          </p:cNvPr>
          <p:cNvSpPr txBox="1"/>
          <p:nvPr/>
        </p:nvSpPr>
        <p:spPr>
          <a:xfrm>
            <a:off x="271463" y="805697"/>
            <a:ext cx="8088766" cy="4506618"/>
          </a:xfrm>
          <a:prstGeom prst="rect">
            <a:avLst/>
          </a:prstGeom>
          <a:noFill/>
          <a:ln>
            <a:solidFill>
              <a:schemeClr val="tx1"/>
            </a:solidFill>
          </a:ln>
        </p:spPr>
        <p:txBody>
          <a:bodyPr wrap="square" rtlCol="0">
            <a:spAutoFit/>
          </a:bodyPr>
          <a:lstStyle/>
          <a:p>
            <a:r>
              <a:rPr lang="en-GB" sz="2000" dirty="0">
                <a:latin typeface="+mj-lt"/>
              </a:rPr>
              <a:t>Sound can be represented digitally by taking samples of the original sound.</a:t>
            </a:r>
          </a:p>
          <a:p>
            <a:endParaRPr lang="en-GB" sz="2000" dirty="0">
              <a:latin typeface="+mj-lt"/>
            </a:endParaRPr>
          </a:p>
          <a:p>
            <a:r>
              <a:rPr lang="en-GB" sz="2000" dirty="0">
                <a:latin typeface="+mj-lt"/>
              </a:rPr>
              <a:t>a) State what is meant by sampling frequency.</a:t>
            </a:r>
            <a:endParaRPr lang="en-GB" dirty="0">
              <a:latin typeface="+mj-lt"/>
            </a:endParaRPr>
          </a:p>
          <a:p>
            <a:pPr>
              <a:lnSpc>
                <a:spcPct val="200000"/>
              </a:lnSpc>
            </a:pPr>
            <a:r>
              <a:rPr lang="en-GB" sz="2000" dirty="0">
                <a:solidFill>
                  <a:srgbClr val="FF0000"/>
                </a:solidFill>
                <a:latin typeface="+mj-lt"/>
              </a:rPr>
              <a:t>The measurement of samples per second measured in Hertz (Hz)</a:t>
            </a:r>
          </a:p>
          <a:p>
            <a:pPr algn="r">
              <a:lnSpc>
                <a:spcPct val="200000"/>
              </a:lnSpc>
            </a:pPr>
            <a:r>
              <a:rPr lang="en-GB" b="1" dirty="0">
                <a:latin typeface="+mj-lt"/>
              </a:rPr>
              <a:t>[1]</a:t>
            </a:r>
          </a:p>
          <a:p>
            <a:pPr>
              <a:lnSpc>
                <a:spcPct val="200000"/>
              </a:lnSpc>
            </a:pPr>
            <a:r>
              <a:rPr lang="en-GB" sz="2000" dirty="0">
                <a:latin typeface="+mj-lt"/>
              </a:rPr>
              <a:t>b) Describe the effect of increasing the sampling frequency.</a:t>
            </a:r>
          </a:p>
          <a:p>
            <a:pPr>
              <a:lnSpc>
                <a:spcPct val="200000"/>
              </a:lnSpc>
            </a:pPr>
            <a:r>
              <a:rPr lang="en-GB" sz="2000" dirty="0">
                <a:solidFill>
                  <a:srgbClr val="FF0000"/>
                </a:solidFill>
                <a:latin typeface="+mj-lt"/>
              </a:rPr>
              <a:t>Because more samples are taken at regular intervals</a:t>
            </a:r>
            <a:r>
              <a:rPr lang="en-GB" sz="2000" dirty="0">
                <a:latin typeface="+mj-lt"/>
              </a:rPr>
              <a:t>, this will lead to the </a:t>
            </a:r>
            <a:r>
              <a:rPr lang="en-GB" sz="2000" dirty="0">
                <a:solidFill>
                  <a:srgbClr val="0070C0"/>
                </a:solidFill>
                <a:latin typeface="+mj-lt"/>
              </a:rPr>
              <a:t>recording being a more accurate representation of the original sound. </a:t>
            </a:r>
          </a:p>
          <a:p>
            <a:pPr algn="r">
              <a:lnSpc>
                <a:spcPct val="200000"/>
              </a:lnSpc>
            </a:pPr>
            <a:r>
              <a:rPr lang="en-GB" b="1" dirty="0">
                <a:latin typeface="+mj-lt"/>
              </a:rPr>
              <a:t>[2]</a:t>
            </a:r>
          </a:p>
        </p:txBody>
      </p:sp>
      <p:sp>
        <p:nvSpPr>
          <p:cNvPr id="10" name="TextBox 9">
            <a:extLst>
              <a:ext uri="{FF2B5EF4-FFF2-40B4-BE49-F238E27FC236}">
                <a16:creationId xmlns:a16="http://schemas.microsoft.com/office/drawing/2014/main" id="{E6ABCCE6-6814-4B5B-A86E-D260814C1103}"/>
              </a:ext>
            </a:extLst>
          </p:cNvPr>
          <p:cNvSpPr txBox="1"/>
          <p:nvPr/>
        </p:nvSpPr>
        <p:spPr>
          <a:xfrm>
            <a:off x="11016033" y="2589992"/>
            <a:ext cx="555171" cy="523220"/>
          </a:xfrm>
          <a:prstGeom prst="rect">
            <a:avLst/>
          </a:prstGeom>
          <a:noFill/>
        </p:spPr>
        <p:txBody>
          <a:bodyPr wrap="square" rtlCol="0">
            <a:spAutoFit/>
          </a:bodyPr>
          <a:lstStyle/>
          <a:p>
            <a:r>
              <a:rPr lang="en-GB" sz="2800" b="1" dirty="0">
                <a:solidFill>
                  <a:srgbClr val="00B050"/>
                </a:solidFill>
                <a:sym typeface="Wingdings" panose="05000000000000000000" pitchFamily="2" charset="2"/>
              </a:rPr>
              <a:t></a:t>
            </a:r>
            <a:endParaRPr lang="en-GB" sz="2800" b="1" dirty="0">
              <a:solidFill>
                <a:srgbClr val="00B050"/>
              </a:solidFill>
            </a:endParaRPr>
          </a:p>
        </p:txBody>
      </p:sp>
    </p:spTree>
    <p:extLst>
      <p:ext uri="{BB962C8B-B14F-4D97-AF65-F5344CB8AC3E}">
        <p14:creationId xmlns:p14="http://schemas.microsoft.com/office/powerpoint/2010/main" val="19584669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6B3-D03C-4451-8EB4-18D3076077B3}"/>
              </a:ext>
            </a:extLst>
          </p:cNvPr>
          <p:cNvSpPr>
            <a:spLocks noGrp="1"/>
          </p:cNvSpPr>
          <p:nvPr>
            <p:ph type="title"/>
          </p:nvPr>
        </p:nvSpPr>
        <p:spPr/>
        <p:txBody>
          <a:bodyPr/>
          <a:lstStyle/>
          <a:p>
            <a:r>
              <a:rPr lang="en-US" dirty="0"/>
              <a:t>Lesson Objectives:</a:t>
            </a:r>
          </a:p>
        </p:txBody>
      </p:sp>
      <p:sp>
        <p:nvSpPr>
          <p:cNvPr id="3" name="Text Placeholder 2">
            <a:extLst>
              <a:ext uri="{FF2B5EF4-FFF2-40B4-BE49-F238E27FC236}">
                <a16:creationId xmlns:a16="http://schemas.microsoft.com/office/drawing/2014/main" id="{348A36BD-3D0C-42D5-A5D3-CE11F484185A}"/>
              </a:ext>
            </a:extLst>
          </p:cNvPr>
          <p:cNvSpPr>
            <a:spLocks noGrp="1"/>
          </p:cNvSpPr>
          <p:nvPr>
            <p:ph type="body" sz="quarter" idx="12"/>
          </p:nvPr>
        </p:nvSpPr>
        <p:spPr/>
        <p:txBody>
          <a:bodyPr/>
          <a:lstStyle/>
          <a:p>
            <a:r>
              <a:rPr lang="en-US" noProof="1"/>
              <a:t>Curricular goal:</a:t>
            </a:r>
          </a:p>
        </p:txBody>
      </p:sp>
      <p:sp>
        <p:nvSpPr>
          <p:cNvPr id="4" name="Content Placeholder 3">
            <a:extLst>
              <a:ext uri="{FF2B5EF4-FFF2-40B4-BE49-F238E27FC236}">
                <a16:creationId xmlns:a16="http://schemas.microsoft.com/office/drawing/2014/main" id="{5F0977C3-BD7D-4617-8DF1-56211456D512}"/>
              </a:ext>
            </a:extLst>
          </p:cNvPr>
          <p:cNvSpPr>
            <a:spLocks noGrp="1"/>
          </p:cNvSpPr>
          <p:nvPr>
            <p:ph sz="half" idx="1"/>
          </p:nvPr>
        </p:nvSpPr>
        <p:spPr>
          <a:xfrm>
            <a:off x="360000" y="1440362"/>
            <a:ext cx="6992936" cy="4500000"/>
          </a:xfrm>
        </p:spPr>
        <p:txBody>
          <a:bodyPr/>
          <a:lstStyle/>
          <a:p>
            <a:r>
              <a:rPr lang="en-GB" dirty="0"/>
              <a:t>Be able to describe the relationship between binary data storage units</a:t>
            </a:r>
          </a:p>
          <a:p>
            <a:endParaRPr lang="en-GB" dirty="0"/>
          </a:p>
          <a:p>
            <a:pPr marL="0" indent="0">
              <a:buNone/>
            </a:pPr>
            <a:endParaRPr lang="en-GB" dirty="0"/>
          </a:p>
          <a:p>
            <a:r>
              <a:rPr lang="en-GB" dirty="0"/>
              <a:t>Know the different units of data and order them from smallest to largest.</a:t>
            </a:r>
          </a:p>
          <a:p>
            <a:r>
              <a:rPr lang="en-GB" dirty="0"/>
              <a:t>Be able to convert data files from one size to another (e.g. MB to GB)</a:t>
            </a:r>
          </a:p>
          <a:p>
            <a:r>
              <a:rPr lang="en-GB" dirty="0"/>
              <a:t>Understand the different between primary, secondary and tertiary storage.</a:t>
            </a:r>
          </a:p>
          <a:p>
            <a:endParaRPr lang="en-GB" dirty="0"/>
          </a:p>
          <a:p>
            <a:endParaRPr lang="en-US" dirty="0"/>
          </a:p>
        </p:txBody>
      </p:sp>
      <p:cxnSp>
        <p:nvCxnSpPr>
          <p:cNvPr id="7" name="Straight Connector 6">
            <a:extLst>
              <a:ext uri="{FF2B5EF4-FFF2-40B4-BE49-F238E27FC236}">
                <a16:creationId xmlns:a16="http://schemas.microsoft.com/office/drawing/2014/main" id="{4B51536B-93ED-432A-BBEA-AF185E2233AE}"/>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Slide Number Placeholder 4">
            <a:extLst>
              <a:ext uri="{FF2B5EF4-FFF2-40B4-BE49-F238E27FC236}">
                <a16:creationId xmlns:a16="http://schemas.microsoft.com/office/drawing/2014/main" id="{3619E243-D955-4AE4-B703-304B0F84084C}"/>
              </a:ext>
            </a:extLst>
          </p:cNvPr>
          <p:cNvSpPr>
            <a:spLocks noGrp="1"/>
          </p:cNvSpPr>
          <p:nvPr>
            <p:ph type="sldNum" sz="quarter" idx="15"/>
          </p:nvPr>
        </p:nvSpPr>
        <p:spPr/>
        <p:txBody>
          <a:bodyPr/>
          <a:lstStyle/>
          <a:p>
            <a:fld id="{058DB212-BFA2-403F-85EF-DFD3FF6D973A}" type="slidenum">
              <a:rPr lang="en-US" smtClean="0"/>
              <a:pPr/>
              <a:t>6</a:t>
            </a:fld>
            <a:endParaRPr lang="en-US" dirty="0"/>
          </a:p>
        </p:txBody>
      </p:sp>
      <p:sp>
        <p:nvSpPr>
          <p:cNvPr id="12" name="Text Placeholder 2">
            <a:extLst>
              <a:ext uri="{FF2B5EF4-FFF2-40B4-BE49-F238E27FC236}">
                <a16:creationId xmlns:a16="http://schemas.microsoft.com/office/drawing/2014/main" id="{348A36BD-3D0C-42D5-A5D3-CE11F484185A}"/>
              </a:ext>
            </a:extLst>
          </p:cNvPr>
          <p:cNvSpPr txBox="1">
            <a:spLocks/>
          </p:cNvSpPr>
          <p:nvPr/>
        </p:nvSpPr>
        <p:spPr>
          <a:xfrm>
            <a:off x="360000" y="1973350"/>
            <a:ext cx="6992937" cy="360362"/>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21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noProof="1"/>
              <a:t>Lesson components:</a:t>
            </a:r>
          </a:p>
        </p:txBody>
      </p:sp>
      <p:pic>
        <p:nvPicPr>
          <p:cNvPr id="11" name="Picture Placeholder 10">
            <a:extLst>
              <a:ext uri="{FF2B5EF4-FFF2-40B4-BE49-F238E27FC236}">
                <a16:creationId xmlns:a16="http://schemas.microsoft.com/office/drawing/2014/main" id="{BF52B613-22F4-4469-A0BD-8039C3FBB3C2}"/>
              </a:ext>
            </a:extLst>
          </p:cNvPr>
          <p:cNvPicPr>
            <a:picLocks noGrp="1" noChangeAspect="1"/>
          </p:cNvPicPr>
          <p:nvPr>
            <p:ph type="pic" sz="quarter" idx="13"/>
          </p:nvPr>
        </p:nvPicPr>
        <p:blipFill>
          <a:blip r:embed="rId2"/>
          <a:srcRect t="7182" b="7182"/>
          <a:stretch>
            <a:fillRect/>
          </a:stretch>
        </p:blipFill>
        <p:spPr/>
      </p:pic>
    </p:spTree>
    <p:extLst>
      <p:ext uri="{BB962C8B-B14F-4D97-AF65-F5344CB8AC3E}">
        <p14:creationId xmlns:p14="http://schemas.microsoft.com/office/powerpoint/2010/main" val="41911380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55B6132-E6EA-460E-923C-E5E672F5B9D1}"/>
              </a:ext>
            </a:extLst>
          </p:cNvPr>
          <p:cNvSpPr txBox="1"/>
          <p:nvPr/>
        </p:nvSpPr>
        <p:spPr>
          <a:xfrm>
            <a:off x="157163" y="128588"/>
            <a:ext cx="6515100" cy="738664"/>
          </a:xfrm>
          <a:prstGeom prst="rect">
            <a:avLst/>
          </a:prstGeom>
          <a:noFill/>
        </p:spPr>
        <p:txBody>
          <a:bodyPr wrap="square" rtlCol="0">
            <a:spAutoFit/>
          </a:bodyPr>
          <a:lstStyle/>
          <a:p>
            <a:r>
              <a:rPr lang="en-GB" sz="2400" b="1" u="sng" dirty="0">
                <a:latin typeface="+mj-lt"/>
              </a:rPr>
              <a:t>Big Picture</a:t>
            </a:r>
          </a:p>
          <a:p>
            <a:r>
              <a:rPr lang="en-GB" dirty="0">
                <a:latin typeface="+mj-lt"/>
              </a:rPr>
              <a:t>Concept map:</a:t>
            </a:r>
          </a:p>
        </p:txBody>
      </p:sp>
      <p:sp>
        <p:nvSpPr>
          <p:cNvPr id="12" name="Rectangle 11">
            <a:extLst>
              <a:ext uri="{FF2B5EF4-FFF2-40B4-BE49-F238E27FC236}">
                <a16:creationId xmlns:a16="http://schemas.microsoft.com/office/drawing/2014/main" id="{DB7B4EB2-23F6-4B71-A05E-1FA7304C8215}"/>
              </a:ext>
            </a:extLst>
          </p:cNvPr>
          <p:cNvSpPr/>
          <p:nvPr/>
        </p:nvSpPr>
        <p:spPr>
          <a:xfrm>
            <a:off x="284814" y="2233536"/>
            <a:ext cx="1289154" cy="719528"/>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latin typeface="+mj-lt"/>
              </a:rPr>
              <a:t>Bit</a:t>
            </a:r>
          </a:p>
        </p:txBody>
      </p:sp>
      <p:sp>
        <p:nvSpPr>
          <p:cNvPr id="13" name="Rectangle 12">
            <a:extLst>
              <a:ext uri="{FF2B5EF4-FFF2-40B4-BE49-F238E27FC236}">
                <a16:creationId xmlns:a16="http://schemas.microsoft.com/office/drawing/2014/main" id="{45CB711F-A1C8-4019-A1E7-088A43F3DA25}"/>
              </a:ext>
            </a:extLst>
          </p:cNvPr>
          <p:cNvSpPr/>
          <p:nvPr/>
        </p:nvSpPr>
        <p:spPr>
          <a:xfrm>
            <a:off x="1951221" y="2233536"/>
            <a:ext cx="1289154" cy="719528"/>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latin typeface="+mj-lt"/>
              </a:rPr>
              <a:t>Nibble</a:t>
            </a:r>
          </a:p>
        </p:txBody>
      </p:sp>
      <p:sp>
        <p:nvSpPr>
          <p:cNvPr id="14" name="Rectangle 13">
            <a:extLst>
              <a:ext uri="{FF2B5EF4-FFF2-40B4-BE49-F238E27FC236}">
                <a16:creationId xmlns:a16="http://schemas.microsoft.com/office/drawing/2014/main" id="{084C693D-25B3-466E-80C2-B80398FC38CD}"/>
              </a:ext>
            </a:extLst>
          </p:cNvPr>
          <p:cNvSpPr/>
          <p:nvPr/>
        </p:nvSpPr>
        <p:spPr>
          <a:xfrm>
            <a:off x="3617628" y="2233536"/>
            <a:ext cx="1289154" cy="719528"/>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latin typeface="+mj-lt"/>
              </a:rPr>
              <a:t>Byte</a:t>
            </a:r>
          </a:p>
        </p:txBody>
      </p:sp>
      <p:sp>
        <p:nvSpPr>
          <p:cNvPr id="15" name="Rectangle 14">
            <a:extLst>
              <a:ext uri="{FF2B5EF4-FFF2-40B4-BE49-F238E27FC236}">
                <a16:creationId xmlns:a16="http://schemas.microsoft.com/office/drawing/2014/main" id="{38D29E13-CAB0-4561-8629-988302F937D3}"/>
              </a:ext>
            </a:extLst>
          </p:cNvPr>
          <p:cNvSpPr/>
          <p:nvPr/>
        </p:nvSpPr>
        <p:spPr>
          <a:xfrm>
            <a:off x="5284035" y="2233536"/>
            <a:ext cx="1289154" cy="719528"/>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latin typeface="+mj-lt"/>
              </a:rPr>
              <a:t>KB</a:t>
            </a:r>
          </a:p>
        </p:txBody>
      </p:sp>
      <p:sp>
        <p:nvSpPr>
          <p:cNvPr id="16" name="Rectangle 15">
            <a:extLst>
              <a:ext uri="{FF2B5EF4-FFF2-40B4-BE49-F238E27FC236}">
                <a16:creationId xmlns:a16="http://schemas.microsoft.com/office/drawing/2014/main" id="{8CB79D05-54CD-4369-ADD2-D545C389A9A0}"/>
              </a:ext>
            </a:extLst>
          </p:cNvPr>
          <p:cNvSpPr/>
          <p:nvPr/>
        </p:nvSpPr>
        <p:spPr>
          <a:xfrm>
            <a:off x="6950442" y="2233536"/>
            <a:ext cx="1289154" cy="719528"/>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latin typeface="+mj-lt"/>
              </a:rPr>
              <a:t>MB</a:t>
            </a:r>
          </a:p>
        </p:txBody>
      </p:sp>
      <p:sp>
        <p:nvSpPr>
          <p:cNvPr id="17" name="Rectangle 16">
            <a:extLst>
              <a:ext uri="{FF2B5EF4-FFF2-40B4-BE49-F238E27FC236}">
                <a16:creationId xmlns:a16="http://schemas.microsoft.com/office/drawing/2014/main" id="{DAF44E6B-668E-472D-99C5-10797228D007}"/>
              </a:ext>
            </a:extLst>
          </p:cNvPr>
          <p:cNvSpPr/>
          <p:nvPr/>
        </p:nvSpPr>
        <p:spPr>
          <a:xfrm>
            <a:off x="8616849" y="2233536"/>
            <a:ext cx="1289154" cy="719528"/>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latin typeface="+mj-lt"/>
              </a:rPr>
              <a:t>GB</a:t>
            </a:r>
          </a:p>
        </p:txBody>
      </p:sp>
      <p:sp>
        <p:nvSpPr>
          <p:cNvPr id="18" name="Rectangle 17">
            <a:extLst>
              <a:ext uri="{FF2B5EF4-FFF2-40B4-BE49-F238E27FC236}">
                <a16:creationId xmlns:a16="http://schemas.microsoft.com/office/drawing/2014/main" id="{C072E8AF-DE94-476C-AA58-F270CB10EF5E}"/>
              </a:ext>
            </a:extLst>
          </p:cNvPr>
          <p:cNvSpPr/>
          <p:nvPr/>
        </p:nvSpPr>
        <p:spPr>
          <a:xfrm>
            <a:off x="10283256" y="2233536"/>
            <a:ext cx="1289154" cy="719528"/>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latin typeface="+mj-lt"/>
              </a:rPr>
              <a:t>TB</a:t>
            </a:r>
          </a:p>
        </p:txBody>
      </p:sp>
      <p:cxnSp>
        <p:nvCxnSpPr>
          <p:cNvPr id="19" name="Straight Arrow Connector 18">
            <a:extLst>
              <a:ext uri="{FF2B5EF4-FFF2-40B4-BE49-F238E27FC236}">
                <a16:creationId xmlns:a16="http://schemas.microsoft.com/office/drawing/2014/main" id="{8E9FDDAB-87BE-419B-A88B-895CF9CED6A0}"/>
              </a:ext>
            </a:extLst>
          </p:cNvPr>
          <p:cNvCxnSpPr>
            <a:stCxn id="12" idx="3"/>
            <a:endCxn id="13" idx="1"/>
          </p:cNvCxnSpPr>
          <p:nvPr/>
        </p:nvCxnSpPr>
        <p:spPr>
          <a:xfrm>
            <a:off x="1573968" y="2593300"/>
            <a:ext cx="37725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D9D2319E-EC77-4CEA-B67B-65F2558308E4}"/>
              </a:ext>
            </a:extLst>
          </p:cNvPr>
          <p:cNvCxnSpPr>
            <a:stCxn id="13" idx="3"/>
            <a:endCxn id="14" idx="1"/>
          </p:cNvCxnSpPr>
          <p:nvPr/>
        </p:nvCxnSpPr>
        <p:spPr>
          <a:xfrm>
            <a:off x="3240375" y="2593300"/>
            <a:ext cx="37725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58B7A6A8-7B3D-4D5C-BF6F-A8E735072A6C}"/>
              </a:ext>
            </a:extLst>
          </p:cNvPr>
          <p:cNvCxnSpPr>
            <a:stCxn id="14" idx="3"/>
            <a:endCxn id="15" idx="1"/>
          </p:cNvCxnSpPr>
          <p:nvPr/>
        </p:nvCxnSpPr>
        <p:spPr>
          <a:xfrm>
            <a:off x="4906782" y="2593300"/>
            <a:ext cx="37725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7F510732-084A-4B41-800C-AE8983D2F1D8}"/>
              </a:ext>
            </a:extLst>
          </p:cNvPr>
          <p:cNvCxnSpPr>
            <a:stCxn id="15" idx="3"/>
            <a:endCxn id="16" idx="1"/>
          </p:cNvCxnSpPr>
          <p:nvPr/>
        </p:nvCxnSpPr>
        <p:spPr>
          <a:xfrm>
            <a:off x="6573189" y="2593300"/>
            <a:ext cx="37725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FCA44EC1-91B8-4BEE-A848-4999A15E3C21}"/>
              </a:ext>
            </a:extLst>
          </p:cNvPr>
          <p:cNvCxnSpPr>
            <a:stCxn id="16" idx="3"/>
            <a:endCxn id="17" idx="1"/>
          </p:cNvCxnSpPr>
          <p:nvPr/>
        </p:nvCxnSpPr>
        <p:spPr>
          <a:xfrm>
            <a:off x="8239596" y="2593300"/>
            <a:ext cx="37725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07343E26-D281-49C4-9FFC-5DD7592B3594}"/>
              </a:ext>
            </a:extLst>
          </p:cNvPr>
          <p:cNvCxnSpPr>
            <a:stCxn id="17" idx="3"/>
            <a:endCxn id="18" idx="1"/>
          </p:cNvCxnSpPr>
          <p:nvPr/>
        </p:nvCxnSpPr>
        <p:spPr>
          <a:xfrm>
            <a:off x="9906003" y="2593300"/>
            <a:ext cx="37725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D548401E-A0E6-4A9C-95AE-405C74BA52CB}"/>
              </a:ext>
            </a:extLst>
          </p:cNvPr>
          <p:cNvSpPr txBox="1"/>
          <p:nvPr/>
        </p:nvSpPr>
        <p:spPr>
          <a:xfrm>
            <a:off x="284814" y="1588957"/>
            <a:ext cx="3332814" cy="461665"/>
          </a:xfrm>
          <a:prstGeom prst="rect">
            <a:avLst/>
          </a:prstGeom>
          <a:noFill/>
        </p:spPr>
        <p:txBody>
          <a:bodyPr wrap="square" rtlCol="0">
            <a:spAutoFit/>
          </a:bodyPr>
          <a:lstStyle/>
          <a:p>
            <a:r>
              <a:rPr lang="en-GB" sz="2400" b="1" dirty="0">
                <a:latin typeface="+mj-lt"/>
              </a:rPr>
              <a:t>SMALLEST</a:t>
            </a:r>
          </a:p>
        </p:txBody>
      </p:sp>
    </p:spTree>
    <p:extLst>
      <p:ext uri="{BB962C8B-B14F-4D97-AF65-F5344CB8AC3E}">
        <p14:creationId xmlns:p14="http://schemas.microsoft.com/office/powerpoint/2010/main" val="35429982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5089394" cy="461665"/>
          </a:xfrm>
          <a:prstGeom prst="rect">
            <a:avLst/>
          </a:prstGeom>
          <a:noFill/>
        </p:spPr>
        <p:txBody>
          <a:bodyPr wrap="square" rtlCol="0">
            <a:spAutoFit/>
          </a:bodyPr>
          <a:lstStyle/>
          <a:p>
            <a:r>
              <a:rPr lang="en-GB" sz="2400" b="1" u="sng" dirty="0">
                <a:latin typeface="+mj-lt"/>
              </a:rPr>
              <a:t>Key terms</a:t>
            </a:r>
          </a:p>
        </p:txBody>
      </p:sp>
      <p:sp>
        <p:nvSpPr>
          <p:cNvPr id="9" name="Slide Number Placeholder 1">
            <a:extLst>
              <a:ext uri="{FF2B5EF4-FFF2-40B4-BE49-F238E27FC236}">
                <a16:creationId xmlns:a16="http://schemas.microsoft.com/office/drawing/2014/main" id="{DB93D879-5187-4FB1-9252-A89736885BDB}"/>
              </a:ext>
            </a:extLst>
          </p:cNvPr>
          <p:cNvSpPr>
            <a:spLocks noGrp="1"/>
          </p:cNvSpPr>
          <p:nvPr>
            <p:ph type="sldNum" sz="quarter" idx="11"/>
          </p:nvPr>
        </p:nvSpPr>
        <p:spPr>
          <a:xfrm>
            <a:off x="11594400" y="6678000"/>
            <a:ext cx="597600" cy="144000"/>
          </a:xfrm>
          <a:solidFill>
            <a:schemeClr val="accent6">
              <a:lumMod val="20000"/>
              <a:lumOff val="80000"/>
            </a:schemeClr>
          </a:solidFill>
        </p:spPr>
        <p:txBody>
          <a:bodyPr/>
          <a:lstStyle/>
          <a:p>
            <a:fld id="{058DB212-BFA2-403F-85EF-DFD3FF6D973A}" type="slidenum">
              <a:rPr lang="en-US" noProof="0" smtClean="0"/>
              <a:pPr/>
              <a:t>8</a:t>
            </a:fld>
            <a:endParaRPr lang="en-US" noProof="0"/>
          </a:p>
        </p:txBody>
      </p:sp>
      <p:sp>
        <p:nvSpPr>
          <p:cNvPr id="37" name="TextBox 36">
            <a:extLst>
              <a:ext uri="{FF2B5EF4-FFF2-40B4-BE49-F238E27FC236}">
                <a16:creationId xmlns:a16="http://schemas.microsoft.com/office/drawing/2014/main" id="{31DF6201-7AEA-4F10-B9D5-32AC05F37195}"/>
              </a:ext>
            </a:extLst>
          </p:cNvPr>
          <p:cNvSpPr txBox="1"/>
          <p:nvPr/>
        </p:nvSpPr>
        <p:spPr>
          <a:xfrm>
            <a:off x="157164" y="624840"/>
            <a:ext cx="2855860" cy="1015663"/>
          </a:xfrm>
          <a:prstGeom prst="rect">
            <a:avLst/>
          </a:prstGeom>
          <a:solidFill>
            <a:schemeClr val="accent4">
              <a:lumMod val="20000"/>
              <a:lumOff val="80000"/>
            </a:schemeClr>
          </a:solidFill>
          <a:ln>
            <a:solidFill>
              <a:schemeClr val="tx1"/>
            </a:solidFill>
          </a:ln>
        </p:spPr>
        <p:txBody>
          <a:bodyPr wrap="square" rtlCol="0">
            <a:spAutoFit/>
          </a:bodyPr>
          <a:lstStyle/>
          <a:p>
            <a:r>
              <a:rPr lang="en-GB" sz="2000" b="1" dirty="0">
                <a:latin typeface="+mj-lt"/>
              </a:rPr>
              <a:t>Important terms:</a:t>
            </a:r>
          </a:p>
          <a:p>
            <a:pPr marL="342900" indent="-342900">
              <a:buFont typeface="Arial" panose="020B0604020202020204" pitchFamily="34" charset="0"/>
              <a:buChar char="•"/>
            </a:pPr>
            <a:r>
              <a:rPr lang="en-GB" sz="2000" dirty="0">
                <a:latin typeface="+mj-lt"/>
              </a:rPr>
              <a:t>Data</a:t>
            </a:r>
          </a:p>
          <a:p>
            <a:pPr marL="342900" indent="-342900">
              <a:buFont typeface="Arial" panose="020B0604020202020204" pitchFamily="34" charset="0"/>
              <a:buChar char="•"/>
            </a:pPr>
            <a:r>
              <a:rPr lang="en-GB" sz="2000" dirty="0">
                <a:latin typeface="+mj-lt"/>
              </a:rPr>
              <a:t>Storage</a:t>
            </a:r>
          </a:p>
        </p:txBody>
      </p:sp>
      <p:graphicFrame>
        <p:nvGraphicFramePr>
          <p:cNvPr id="2" name="Table 1">
            <a:extLst>
              <a:ext uri="{FF2B5EF4-FFF2-40B4-BE49-F238E27FC236}">
                <a16:creationId xmlns:a16="http://schemas.microsoft.com/office/drawing/2014/main" id="{8C78DC07-0DC5-40D2-8A2D-B11ACA8F2F4F}"/>
              </a:ext>
            </a:extLst>
          </p:cNvPr>
          <p:cNvGraphicFramePr>
            <a:graphicFrameLocks noGrp="1"/>
          </p:cNvGraphicFramePr>
          <p:nvPr>
            <p:extLst>
              <p:ext uri="{D42A27DB-BD31-4B8C-83A1-F6EECF244321}">
                <p14:modId xmlns:p14="http://schemas.microsoft.com/office/powerpoint/2010/main" val="3351148890"/>
              </p:ext>
            </p:extLst>
          </p:nvPr>
        </p:nvGraphicFramePr>
        <p:xfrm>
          <a:off x="3342808" y="624840"/>
          <a:ext cx="8724274" cy="4602480"/>
        </p:xfrm>
        <a:graphic>
          <a:graphicData uri="http://schemas.openxmlformats.org/drawingml/2006/table">
            <a:tbl>
              <a:tblPr firstRow="1" bandRow="1">
                <a:tableStyleId>{5940675A-B579-460E-94D1-54222C63F5DA}</a:tableStyleId>
              </a:tblPr>
              <a:tblGrid>
                <a:gridCol w="2291583">
                  <a:extLst>
                    <a:ext uri="{9D8B030D-6E8A-4147-A177-3AD203B41FA5}">
                      <a16:colId xmlns:a16="http://schemas.microsoft.com/office/drawing/2014/main" val="1736239629"/>
                    </a:ext>
                  </a:extLst>
                </a:gridCol>
                <a:gridCol w="6432691">
                  <a:extLst>
                    <a:ext uri="{9D8B030D-6E8A-4147-A177-3AD203B41FA5}">
                      <a16:colId xmlns:a16="http://schemas.microsoft.com/office/drawing/2014/main" val="2994654192"/>
                    </a:ext>
                  </a:extLst>
                </a:gridCol>
              </a:tblGrid>
              <a:tr h="370840">
                <a:tc gridSpan="2">
                  <a:txBody>
                    <a:bodyPr/>
                    <a:lstStyle/>
                    <a:p>
                      <a:r>
                        <a:rPr lang="en-GB" sz="2000" b="1" dirty="0">
                          <a:latin typeface="+mj-lt"/>
                        </a:rPr>
                        <a:t>Key words</a:t>
                      </a:r>
                    </a:p>
                  </a:txBody>
                  <a:tcPr/>
                </a:tc>
                <a:tc hMerge="1">
                  <a:txBody>
                    <a:bodyPr/>
                    <a:lstStyle/>
                    <a:p>
                      <a:endParaRPr lang="en-GB" dirty="0">
                        <a:latin typeface="+mj-lt"/>
                      </a:endParaRPr>
                    </a:p>
                  </a:txBody>
                  <a:tcPr/>
                </a:tc>
                <a:extLst>
                  <a:ext uri="{0D108BD9-81ED-4DB2-BD59-A6C34878D82A}">
                    <a16:rowId xmlns:a16="http://schemas.microsoft.com/office/drawing/2014/main" val="2155848176"/>
                  </a:ext>
                </a:extLst>
              </a:tr>
              <a:tr h="370840">
                <a:tc>
                  <a:txBody>
                    <a:bodyPr/>
                    <a:lstStyle/>
                    <a:p>
                      <a:r>
                        <a:rPr lang="en-GB" sz="2000" dirty="0">
                          <a:latin typeface="+mj-lt"/>
                        </a:rPr>
                        <a:t>RAM</a:t>
                      </a:r>
                    </a:p>
                  </a:txBody>
                  <a:tcPr>
                    <a:solidFill>
                      <a:schemeClr val="bg1">
                        <a:lumMod val="85000"/>
                      </a:schemeClr>
                    </a:solidFill>
                  </a:tcPr>
                </a:tc>
                <a:tc>
                  <a:txBody>
                    <a:bodyPr/>
                    <a:lstStyle/>
                    <a:p>
                      <a:r>
                        <a:rPr lang="en-GB" sz="2000" dirty="0">
                          <a:latin typeface="+mj-lt"/>
                        </a:rPr>
                        <a:t>Stores data currently being used by the computer.</a:t>
                      </a:r>
                    </a:p>
                    <a:p>
                      <a:endParaRPr lang="en-GB" sz="2000" dirty="0">
                        <a:latin typeface="+mj-lt"/>
                      </a:endParaRPr>
                    </a:p>
                  </a:txBody>
                  <a:tcPr/>
                </a:tc>
                <a:extLst>
                  <a:ext uri="{0D108BD9-81ED-4DB2-BD59-A6C34878D82A}">
                    <a16:rowId xmlns:a16="http://schemas.microsoft.com/office/drawing/2014/main" val="1513934218"/>
                  </a:ext>
                </a:extLst>
              </a:tr>
              <a:tr h="370840">
                <a:tc>
                  <a:txBody>
                    <a:bodyPr/>
                    <a:lstStyle/>
                    <a:p>
                      <a:r>
                        <a:rPr lang="en-GB" sz="2000" dirty="0">
                          <a:latin typeface="+mj-lt"/>
                        </a:rPr>
                        <a:t>ROM</a:t>
                      </a:r>
                    </a:p>
                  </a:txBody>
                  <a:tcPr>
                    <a:solidFill>
                      <a:schemeClr val="bg1">
                        <a:lumMod val="85000"/>
                      </a:schemeClr>
                    </a:solidFill>
                  </a:tcPr>
                </a:tc>
                <a:tc>
                  <a:txBody>
                    <a:bodyPr/>
                    <a:lstStyle/>
                    <a:p>
                      <a:r>
                        <a:rPr lang="en-GB" sz="2000" dirty="0">
                          <a:latin typeface="+mj-lt"/>
                        </a:rPr>
                        <a:t>Stores the instructions required to boot up the computer.</a:t>
                      </a:r>
                    </a:p>
                    <a:p>
                      <a:endParaRPr lang="en-GB" sz="2000" dirty="0">
                        <a:latin typeface="+mj-lt"/>
                      </a:endParaRPr>
                    </a:p>
                  </a:txBody>
                  <a:tcPr/>
                </a:tc>
                <a:extLst>
                  <a:ext uri="{0D108BD9-81ED-4DB2-BD59-A6C34878D82A}">
                    <a16:rowId xmlns:a16="http://schemas.microsoft.com/office/drawing/2014/main" val="3403634850"/>
                  </a:ext>
                </a:extLst>
              </a:tr>
              <a:tr h="370840">
                <a:tc>
                  <a:txBody>
                    <a:bodyPr/>
                    <a:lstStyle/>
                    <a:p>
                      <a:r>
                        <a:rPr lang="en-GB" sz="2000" dirty="0">
                          <a:latin typeface="+mj-lt"/>
                        </a:rPr>
                        <a:t>Secondary storage</a:t>
                      </a:r>
                    </a:p>
                  </a:txBody>
                  <a:tcPr>
                    <a:solidFill>
                      <a:schemeClr val="bg1">
                        <a:lumMod val="85000"/>
                      </a:schemeClr>
                    </a:solidFill>
                  </a:tcPr>
                </a:tc>
                <a:tc>
                  <a:txBody>
                    <a:bodyPr/>
                    <a:lstStyle/>
                    <a:p>
                      <a:r>
                        <a:rPr lang="en-GB" sz="2000" dirty="0">
                          <a:latin typeface="+mj-lt"/>
                        </a:rPr>
                        <a:t>A type of non-volatile storage that allows data to be stored for long-term/later use.</a:t>
                      </a:r>
                    </a:p>
                  </a:txBody>
                  <a:tcPr/>
                </a:tc>
                <a:extLst>
                  <a:ext uri="{0D108BD9-81ED-4DB2-BD59-A6C34878D82A}">
                    <a16:rowId xmlns:a16="http://schemas.microsoft.com/office/drawing/2014/main" val="4182491239"/>
                  </a:ext>
                </a:extLst>
              </a:tr>
              <a:tr h="370840">
                <a:tc>
                  <a:txBody>
                    <a:bodyPr/>
                    <a:lstStyle/>
                    <a:p>
                      <a:r>
                        <a:rPr lang="en-GB" sz="2000" dirty="0">
                          <a:latin typeface="+mj-lt"/>
                        </a:rPr>
                        <a:t>Tertiary storage</a:t>
                      </a:r>
                    </a:p>
                  </a:txBody>
                  <a:tcPr>
                    <a:solidFill>
                      <a:schemeClr val="bg1">
                        <a:lumMod val="85000"/>
                      </a:schemeClr>
                    </a:solidFill>
                  </a:tcPr>
                </a:tc>
                <a:tc>
                  <a:txBody>
                    <a:bodyPr/>
                    <a:lstStyle/>
                    <a:p>
                      <a:r>
                        <a:rPr lang="en-GB" sz="2000" dirty="0">
                          <a:latin typeface="+mj-lt"/>
                        </a:rPr>
                        <a:t>A way of creating a duplicate copy of data stored at secondary level (i.e. backup)</a:t>
                      </a:r>
                    </a:p>
                  </a:txBody>
                  <a:tcPr/>
                </a:tc>
                <a:extLst>
                  <a:ext uri="{0D108BD9-81ED-4DB2-BD59-A6C34878D82A}">
                    <a16:rowId xmlns:a16="http://schemas.microsoft.com/office/drawing/2014/main" val="3335760888"/>
                  </a:ext>
                </a:extLst>
              </a:tr>
              <a:tr h="370840">
                <a:tc>
                  <a:txBody>
                    <a:bodyPr/>
                    <a:lstStyle/>
                    <a:p>
                      <a:r>
                        <a:rPr lang="en-GB" sz="2000" dirty="0">
                          <a:latin typeface="+mj-lt"/>
                        </a:rPr>
                        <a:t>Volatile data</a:t>
                      </a:r>
                    </a:p>
                  </a:txBody>
                  <a:tcPr>
                    <a:solidFill>
                      <a:schemeClr val="bg1">
                        <a:lumMod val="85000"/>
                      </a:schemeClr>
                    </a:solidFill>
                  </a:tcPr>
                </a:tc>
                <a:tc>
                  <a:txBody>
                    <a:bodyPr/>
                    <a:lstStyle/>
                    <a:p>
                      <a:r>
                        <a:rPr lang="en-GB" sz="2000" dirty="0">
                          <a:latin typeface="+mj-lt"/>
                        </a:rPr>
                        <a:t>When the computer is switched off, it loses all the data stored.</a:t>
                      </a:r>
                    </a:p>
                  </a:txBody>
                  <a:tcPr/>
                </a:tc>
                <a:extLst>
                  <a:ext uri="{0D108BD9-81ED-4DB2-BD59-A6C34878D82A}">
                    <a16:rowId xmlns:a16="http://schemas.microsoft.com/office/drawing/2014/main" val="2035955528"/>
                  </a:ext>
                </a:extLst>
              </a:tr>
              <a:tr h="370840">
                <a:tc>
                  <a:txBody>
                    <a:bodyPr/>
                    <a:lstStyle/>
                    <a:p>
                      <a:r>
                        <a:rPr lang="en-GB" sz="2000" dirty="0">
                          <a:latin typeface="+mj-lt"/>
                        </a:rPr>
                        <a:t>Non-volatile data</a:t>
                      </a:r>
                    </a:p>
                  </a:txBody>
                  <a:tcPr>
                    <a:solidFill>
                      <a:schemeClr val="bg1">
                        <a:lumMod val="85000"/>
                      </a:schemeClr>
                    </a:solidFill>
                  </a:tcPr>
                </a:tc>
                <a:tc>
                  <a:txBody>
                    <a:bodyPr/>
                    <a:lstStyle/>
                    <a:p>
                      <a:r>
                        <a:rPr lang="en-GB" sz="2000" dirty="0">
                          <a:latin typeface="+mj-lt"/>
                        </a:rPr>
                        <a:t>When the computer is switched off, it retains data which is required for use later on. </a:t>
                      </a:r>
                    </a:p>
                  </a:txBody>
                  <a:tcPr/>
                </a:tc>
                <a:extLst>
                  <a:ext uri="{0D108BD9-81ED-4DB2-BD59-A6C34878D82A}">
                    <a16:rowId xmlns:a16="http://schemas.microsoft.com/office/drawing/2014/main" val="1523616069"/>
                  </a:ext>
                </a:extLst>
              </a:tr>
            </a:tbl>
          </a:graphicData>
        </a:graphic>
      </p:graphicFrame>
    </p:spTree>
    <p:extLst>
      <p:ext uri="{BB962C8B-B14F-4D97-AF65-F5344CB8AC3E}">
        <p14:creationId xmlns:p14="http://schemas.microsoft.com/office/powerpoint/2010/main" val="8805987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461665"/>
          </a:xfrm>
          <a:prstGeom prst="rect">
            <a:avLst/>
          </a:prstGeom>
          <a:noFill/>
        </p:spPr>
        <p:txBody>
          <a:bodyPr wrap="square" rtlCol="0">
            <a:spAutoFit/>
          </a:bodyPr>
          <a:lstStyle/>
          <a:p>
            <a:r>
              <a:rPr lang="en-GB" sz="2400" b="1" u="sng" dirty="0">
                <a:latin typeface="+mj-lt"/>
              </a:rPr>
              <a:t>Digital data</a:t>
            </a:r>
          </a:p>
        </p:txBody>
      </p:sp>
      <p:sp>
        <p:nvSpPr>
          <p:cNvPr id="16" name="Rectangle 15">
            <a:extLst>
              <a:ext uri="{FF2B5EF4-FFF2-40B4-BE49-F238E27FC236}">
                <a16:creationId xmlns:a16="http://schemas.microsoft.com/office/drawing/2014/main" id="{68AA8E14-3FFA-4E3D-9C52-CE14467164A4}"/>
              </a:ext>
            </a:extLst>
          </p:cNvPr>
          <p:cNvSpPr/>
          <p:nvPr/>
        </p:nvSpPr>
        <p:spPr>
          <a:xfrm>
            <a:off x="5964986" y="723840"/>
            <a:ext cx="5859987" cy="1956343"/>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dirty="0">
                <a:solidFill>
                  <a:schemeClr val="tx1"/>
                </a:solidFill>
                <a:latin typeface="+mj-lt"/>
              </a:rPr>
              <a:t>The size of a digital file can be measured in a number of different units. With files today, you will be more familiar with KB (Kilobytes), MB (Megabytes), GB (Gigabytes) and TB (Terabytes) but data stored in isolation is made up of bits (0 and 1).</a:t>
            </a:r>
          </a:p>
        </p:txBody>
      </p:sp>
      <p:graphicFrame>
        <p:nvGraphicFramePr>
          <p:cNvPr id="19" name="Table 18">
            <a:extLst>
              <a:ext uri="{FF2B5EF4-FFF2-40B4-BE49-F238E27FC236}">
                <a16:creationId xmlns:a16="http://schemas.microsoft.com/office/drawing/2014/main" id="{669D845E-43AC-45A5-8562-05B7A556DB65}"/>
              </a:ext>
            </a:extLst>
          </p:cNvPr>
          <p:cNvGraphicFramePr>
            <a:graphicFrameLocks noGrp="1"/>
          </p:cNvGraphicFramePr>
          <p:nvPr>
            <p:extLst>
              <p:ext uri="{D42A27DB-BD31-4B8C-83A1-F6EECF244321}">
                <p14:modId xmlns:p14="http://schemas.microsoft.com/office/powerpoint/2010/main" val="2890402433"/>
              </p:ext>
            </p:extLst>
          </p:nvPr>
        </p:nvGraphicFramePr>
        <p:xfrm>
          <a:off x="163544" y="5883847"/>
          <a:ext cx="5542746" cy="736600"/>
        </p:xfrm>
        <a:graphic>
          <a:graphicData uri="http://schemas.openxmlformats.org/drawingml/2006/table">
            <a:tbl>
              <a:tblPr firstRow="1" bandRow="1">
                <a:tableStyleId>{5C22544A-7EE6-4342-B048-85BDC9FD1C3A}</a:tableStyleId>
              </a:tblPr>
              <a:tblGrid>
                <a:gridCol w="5542746">
                  <a:extLst>
                    <a:ext uri="{9D8B030D-6E8A-4147-A177-3AD203B41FA5}">
                      <a16:colId xmlns:a16="http://schemas.microsoft.com/office/drawing/2014/main" val="1827917660"/>
                    </a:ext>
                  </a:extLst>
                </a:gridCol>
              </a:tblGrid>
              <a:tr h="0">
                <a:tc>
                  <a:txBody>
                    <a:bodyPr/>
                    <a:lstStyle/>
                    <a:p>
                      <a:r>
                        <a:rPr lang="en-GB" sz="1800" b="0" dirty="0">
                          <a:latin typeface="Tw Cen MT" panose="020B0602020104020603" pitchFamily="34" charset="0"/>
                        </a:rPr>
                        <a:t>Video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2204693053"/>
                  </a:ext>
                </a:extLst>
              </a:tr>
              <a:tr h="370840">
                <a:tc>
                  <a:txBody>
                    <a:bodyPr/>
                    <a:lstStyle/>
                    <a:p>
                      <a:pPr algn="l"/>
                      <a:r>
                        <a:rPr lang="en-GB" sz="1800" b="0" dirty="0">
                          <a:latin typeface="Tw Cen MT" panose="020B0602020104020603" pitchFamily="34" charset="0"/>
                          <a:hlinkClick r:id="rId3"/>
                        </a:rPr>
                        <a:t>Click here</a:t>
                      </a:r>
                      <a:endParaRPr lang="en-GB" sz="18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20" name="Picture 2" descr="Video Icon Icons - Download Free Vector Icons | Noun Project">
            <a:extLst>
              <a:ext uri="{FF2B5EF4-FFF2-40B4-BE49-F238E27FC236}">
                <a16:creationId xmlns:a16="http://schemas.microsoft.com/office/drawing/2014/main" id="{B8DC31E7-3A62-40AF-B483-B86E0840ED7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69688" y="5515546"/>
            <a:ext cx="736601" cy="73660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8" name="Table 27">
            <a:extLst>
              <a:ext uri="{FF2B5EF4-FFF2-40B4-BE49-F238E27FC236}">
                <a16:creationId xmlns:a16="http://schemas.microsoft.com/office/drawing/2014/main" id="{DE765EFC-1B06-439E-BC68-5B9CDBBCAE00}"/>
              </a:ext>
            </a:extLst>
          </p:cNvPr>
          <p:cNvGraphicFramePr>
            <a:graphicFrameLocks noGrp="1"/>
          </p:cNvGraphicFramePr>
          <p:nvPr>
            <p:extLst>
              <p:ext uri="{D42A27DB-BD31-4B8C-83A1-F6EECF244321}">
                <p14:modId xmlns:p14="http://schemas.microsoft.com/office/powerpoint/2010/main" val="2239626773"/>
              </p:ext>
            </p:extLst>
          </p:nvPr>
        </p:nvGraphicFramePr>
        <p:xfrm>
          <a:off x="5964988" y="2985183"/>
          <a:ext cx="5859985" cy="1706880"/>
        </p:xfrm>
        <a:graphic>
          <a:graphicData uri="http://schemas.openxmlformats.org/drawingml/2006/table">
            <a:tbl>
              <a:tblPr firstRow="1" bandRow="1">
                <a:tableStyleId>{5C22544A-7EE6-4342-B048-85BDC9FD1C3A}</a:tableStyleId>
              </a:tblPr>
              <a:tblGrid>
                <a:gridCol w="5859985">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370840">
                <a:tc>
                  <a:txBody>
                    <a:bodyPr/>
                    <a:lstStyle/>
                    <a:p>
                      <a:pPr marL="457200" indent="-457200" algn="l">
                        <a:buAutoNum type="arabicPeriod"/>
                      </a:pPr>
                      <a:r>
                        <a:rPr lang="en-GB" sz="2000" b="0" dirty="0">
                          <a:latin typeface="Tw Cen MT" panose="020B0602020104020603" pitchFamily="34" charset="0"/>
                        </a:rPr>
                        <a:t>How many bits can be stored in one byte?</a:t>
                      </a:r>
                    </a:p>
                    <a:p>
                      <a:pPr marL="457200" indent="-457200" algn="l">
                        <a:buAutoNum type="arabicPeriod"/>
                      </a:pPr>
                      <a:r>
                        <a:rPr lang="en-GB" sz="2000" b="0" dirty="0">
                          <a:latin typeface="Tw Cen MT" panose="020B0602020104020603" pitchFamily="34" charset="0"/>
                        </a:rPr>
                        <a:t>What is a nibble of data?</a:t>
                      </a:r>
                    </a:p>
                    <a:p>
                      <a:pPr marL="457200" indent="-457200" algn="l">
                        <a:buAutoNum type="arabicPeriod"/>
                      </a:pPr>
                      <a:r>
                        <a:rPr lang="en-GB" sz="2000" b="0" dirty="0">
                          <a:latin typeface="Tw Cen MT" panose="020B0602020104020603" pitchFamily="34" charset="0"/>
                        </a:rPr>
                        <a:t>What is the next unit of data up from TB (Terabyte)?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
        <p:nvSpPr>
          <p:cNvPr id="29" name="Arrow: Down 28">
            <a:extLst>
              <a:ext uri="{FF2B5EF4-FFF2-40B4-BE49-F238E27FC236}">
                <a16:creationId xmlns:a16="http://schemas.microsoft.com/office/drawing/2014/main" id="{1B784BCC-8040-49A8-AE95-1C6674838AEC}"/>
              </a:ext>
            </a:extLst>
          </p:cNvPr>
          <p:cNvSpPr/>
          <p:nvPr/>
        </p:nvSpPr>
        <p:spPr>
          <a:xfrm>
            <a:off x="8622993" y="2580813"/>
            <a:ext cx="659567" cy="667563"/>
          </a:xfrm>
          <a:prstGeom prst="downArrow">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0" name="Table 29">
            <a:extLst>
              <a:ext uri="{FF2B5EF4-FFF2-40B4-BE49-F238E27FC236}">
                <a16:creationId xmlns:a16="http://schemas.microsoft.com/office/drawing/2014/main" id="{CAA1B2F1-A157-434E-9C20-E612D5102422}"/>
              </a:ext>
            </a:extLst>
          </p:cNvPr>
          <p:cNvGraphicFramePr>
            <a:graphicFrameLocks noGrp="1"/>
          </p:cNvGraphicFramePr>
          <p:nvPr>
            <p:extLst>
              <p:ext uri="{D42A27DB-BD31-4B8C-83A1-F6EECF244321}">
                <p14:modId xmlns:p14="http://schemas.microsoft.com/office/powerpoint/2010/main" val="2099945244"/>
              </p:ext>
            </p:extLst>
          </p:nvPr>
        </p:nvGraphicFramePr>
        <p:xfrm>
          <a:off x="5964986" y="4964896"/>
          <a:ext cx="5856827" cy="1640910"/>
        </p:xfrm>
        <a:graphic>
          <a:graphicData uri="http://schemas.openxmlformats.org/drawingml/2006/table">
            <a:tbl>
              <a:tblPr firstRow="1" bandRow="1">
                <a:tableStyleId>{5C22544A-7EE6-4342-B048-85BDC9FD1C3A}</a:tableStyleId>
              </a:tblPr>
              <a:tblGrid>
                <a:gridCol w="5856827">
                  <a:extLst>
                    <a:ext uri="{9D8B030D-6E8A-4147-A177-3AD203B41FA5}">
                      <a16:colId xmlns:a16="http://schemas.microsoft.com/office/drawing/2014/main" val="1827917660"/>
                    </a:ext>
                  </a:extLst>
                </a:gridCol>
              </a:tblGrid>
              <a:tr h="463735">
                <a:tc>
                  <a:txBody>
                    <a:bodyPr/>
                    <a:lstStyle/>
                    <a:p>
                      <a:r>
                        <a:rPr lang="en-GB" sz="2000" b="0" dirty="0">
                          <a:latin typeface="Tw Cen MT" panose="020B0602020104020603" pitchFamily="34" charset="0"/>
                        </a:rPr>
                        <a:t>Answer: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04693053"/>
                  </a:ext>
                </a:extLst>
              </a:tr>
              <a:tr h="1177175">
                <a:tc>
                  <a:txBody>
                    <a:bodyPr/>
                    <a:lstStyle/>
                    <a:p>
                      <a:pPr marL="457200" indent="-457200" algn="l">
                        <a:buAutoNum type="arabicPeriod"/>
                      </a:pPr>
                      <a:r>
                        <a:rPr lang="en-GB" sz="2000" b="0" dirty="0">
                          <a:latin typeface="Tw Cen MT" panose="020B0602020104020603" pitchFamily="34" charset="0"/>
                        </a:rPr>
                        <a:t>8 bits in one byte.</a:t>
                      </a:r>
                    </a:p>
                    <a:p>
                      <a:pPr marL="457200" indent="-457200" algn="l">
                        <a:buAutoNum type="arabicPeriod"/>
                      </a:pPr>
                      <a:r>
                        <a:rPr lang="en-GB" sz="2000" b="0" dirty="0">
                          <a:latin typeface="Tw Cen MT" panose="020B0602020104020603" pitchFamily="34" charset="0"/>
                        </a:rPr>
                        <a:t>A nibble is made up of four bits (half a byte)</a:t>
                      </a:r>
                    </a:p>
                    <a:p>
                      <a:pPr marL="457200" indent="-457200" algn="l">
                        <a:buAutoNum type="arabicPeriod"/>
                      </a:pPr>
                      <a:r>
                        <a:rPr lang="en-GB" sz="2000" b="0" dirty="0">
                          <a:latin typeface="Tw Cen MT" panose="020B0602020104020603" pitchFamily="34" charset="0"/>
                        </a:rPr>
                        <a:t>PB (Petabyte)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31" name="Picture 4" descr="Question Mark PNG | PNG All">
            <a:extLst>
              <a:ext uri="{FF2B5EF4-FFF2-40B4-BE49-F238E27FC236}">
                <a16:creationId xmlns:a16="http://schemas.microsoft.com/office/drawing/2014/main" id="{536851BB-3E07-447E-9F34-F6796B2FD28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310320" y="2810171"/>
            <a:ext cx="537575" cy="53757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90F8FF4C-CFD2-41C2-82DA-E5AF910A9206}"/>
              </a:ext>
            </a:extLst>
          </p:cNvPr>
          <p:cNvPicPr>
            <a:picLocks noChangeAspect="1"/>
          </p:cNvPicPr>
          <p:nvPr/>
        </p:nvPicPr>
        <p:blipFill>
          <a:blip r:embed="rId6"/>
          <a:stretch>
            <a:fillRect/>
          </a:stretch>
        </p:blipFill>
        <p:spPr>
          <a:xfrm>
            <a:off x="163543" y="723840"/>
            <a:ext cx="5542746" cy="4435112"/>
          </a:xfrm>
          <a:prstGeom prst="rect">
            <a:avLst/>
          </a:prstGeom>
        </p:spPr>
      </p:pic>
    </p:spTree>
    <p:extLst>
      <p:ext uri="{BB962C8B-B14F-4D97-AF65-F5344CB8AC3E}">
        <p14:creationId xmlns:p14="http://schemas.microsoft.com/office/powerpoint/2010/main" val="394622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additive="base">
                                        <p:cTn id="17" dur="500" fill="hold"/>
                                        <p:tgtEl>
                                          <p:spTgt spid="30"/>
                                        </p:tgtEl>
                                        <p:attrNameLst>
                                          <p:attrName>ppt_x</p:attrName>
                                        </p:attrNameLst>
                                      </p:cBhvr>
                                      <p:tavLst>
                                        <p:tav tm="0">
                                          <p:val>
                                            <p:strVal val="#ppt_x"/>
                                          </p:val>
                                        </p:tav>
                                        <p:tav tm="100000">
                                          <p:val>
                                            <p:strVal val="#ppt_x"/>
                                          </p:val>
                                        </p:tav>
                                      </p:tavLst>
                                    </p:anim>
                                    <p:anim calcmode="lin" valueType="num">
                                      <p:cBhvr additive="base">
                                        <p:cTn id="1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Custom 153">
      <a:dk1>
        <a:sysClr val="windowText" lastClr="000000"/>
      </a:dk1>
      <a:lt1>
        <a:sysClr val="window" lastClr="FFFFFF"/>
      </a:lt1>
      <a:dk2>
        <a:srgbClr val="44546A"/>
      </a:dk2>
      <a:lt2>
        <a:srgbClr val="E7E6E6"/>
      </a:lt2>
      <a:accent1>
        <a:srgbClr val="00B0F0"/>
      </a:accent1>
      <a:accent2>
        <a:srgbClr val="0B6CD9"/>
      </a:accent2>
      <a:accent3>
        <a:srgbClr val="0C3DF8"/>
      </a:accent3>
      <a:accent4>
        <a:srgbClr val="F2194A"/>
      </a:accent4>
      <a:accent5>
        <a:srgbClr val="0CF8B6"/>
      </a:accent5>
      <a:accent6>
        <a:srgbClr val="BDB313"/>
      </a:accent6>
      <a:hlink>
        <a:srgbClr val="00B0F0"/>
      </a:hlink>
      <a:folHlink>
        <a:srgbClr val="00B0F0"/>
      </a:folHlink>
    </a:clrScheme>
    <a:fontScheme name="Custom 162">
      <a:majorFont>
        <a:latin typeface="Tw Cen MT"/>
        <a:ea typeface=""/>
        <a:cs typeface=""/>
      </a:majorFont>
      <a:minorFont>
        <a:latin typeface="Lucida Sans Typewrite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F78043420_Science fair presentation_RVA_v3.potx" id="{29D4BD8F-7488-49D9-BFBB-7DF8C2B0292D}" vid="{799E8309-D02B-4451-A1B1-915D5FF07E1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Science fair presentation</Template>
  <TotalTime>0</TotalTime>
  <Words>1047</Words>
  <Application>Microsoft Office PowerPoint</Application>
  <PresentationFormat>Widescreen</PresentationFormat>
  <Paragraphs>183</Paragraphs>
  <Slides>11</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Calibri</vt:lpstr>
      <vt:lpstr>Lucida Sans Typewriter</vt:lpstr>
      <vt:lpstr>Times New Roman</vt:lpstr>
      <vt:lpstr>Tw Cen MT</vt:lpstr>
      <vt:lpstr>Wingdings</vt:lpstr>
      <vt:lpstr>Office Theme</vt:lpstr>
      <vt:lpstr>WJEC Digital Technology</vt:lpstr>
      <vt:lpstr>PowerPoint Presentation</vt:lpstr>
      <vt:lpstr>PowerPoint Presentation</vt:lpstr>
      <vt:lpstr>PowerPoint Presentation</vt:lpstr>
      <vt:lpstr>PowerPoint Presentation</vt:lpstr>
      <vt:lpstr>Lesson Objectives:</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2020-07-10T06:49:00Z</dcterms:created>
  <dcterms:modified xsi:type="dcterms:W3CDTF">2021-03-27T19:45:39Z</dcterms:modified>
</cp:coreProperties>
</file>