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4"/>
  </p:notesMasterIdLst>
  <p:handoutMasterIdLst>
    <p:handoutMasterId r:id="rId15"/>
  </p:handoutMasterIdLst>
  <p:sldIdLst>
    <p:sldId id="256" r:id="rId2"/>
    <p:sldId id="297" r:id="rId3"/>
    <p:sldId id="409" r:id="rId4"/>
    <p:sldId id="406" r:id="rId5"/>
    <p:sldId id="407" r:id="rId6"/>
    <p:sldId id="287" r:id="rId7"/>
    <p:sldId id="405" r:id="rId8"/>
    <p:sldId id="375" r:id="rId9"/>
    <p:sldId id="388" r:id="rId10"/>
    <p:sldId id="408" r:id="rId11"/>
    <p:sldId id="376" r:id="rId12"/>
    <p:sldId id="37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0424" autoAdjust="0"/>
  </p:normalViewPr>
  <p:slideViewPr>
    <p:cSldViewPr snapToGrid="0">
      <p:cViewPr varScale="1">
        <p:scale>
          <a:sx n="65" d="100"/>
          <a:sy n="65" d="100"/>
        </p:scale>
        <p:origin x="936" y="72"/>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3/27/2021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3/27/2021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2162799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1305295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702361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Need to watch the video in order to answer the question. </a:t>
            </a:r>
          </a:p>
          <a:p>
            <a:r>
              <a:rPr lang="en-GB" dirty="0"/>
              <a:t>Complete Activity 1</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the video first</a:t>
            </a:r>
          </a:p>
          <a:p>
            <a:r>
              <a:rPr lang="en-GB" dirty="0"/>
              <a:t>Complete Activity 2</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3047435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quiz template for teachers to share with their students:</a:t>
            </a:r>
          </a:p>
          <a:p>
            <a:r>
              <a:rPr lang="en-GB" dirty="0"/>
              <a:t>https://forms.office.com/Pages/ShareFormPage.aspx?id=cdJyXzS9Y0yZF8UZZlqALiw7DWJu831Jg5qPZF4a9X9UNVlZQUNTTFM1MUJFSlNLSkExWjMwMEJISy4u&amp;sharetoken=xuwl4T0eD73DNHWXuvNJ</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1186020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Worksheet</a:t>
            </a:r>
          </a:p>
          <a:p>
            <a:r>
              <a:rPr lang="en-GB" dirty="0"/>
              <a:t>More able don’t have to use the worksheet template, they could choose to present it in their own way.</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1125193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hyperlink" Target="https://www.youtube.com/watch?v=O3xD_5bwzaE" TargetMode="External"/><Relationship Id="rId4" Type="http://schemas.openxmlformats.org/officeDocument/2006/relationships/image" Target="../media/image8.tm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1.tm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ALFXrlrnAcI"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DT2: Digital Sound</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117BDB08-2651-403D-85A6-B2FBC71262FA}"/>
              </a:ext>
            </a:extLst>
          </p:cNvPr>
          <p:cNvPicPr>
            <a:picLocks noGrp="1" noChangeAspect="1"/>
          </p:cNvPicPr>
          <p:nvPr>
            <p:ph type="pic" sz="quarter" idx="10"/>
          </p:nvPr>
        </p:nvPicPr>
        <p:blipFill>
          <a:blip r:embed="rId2"/>
          <a:srcRect l="11554" r="1155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Sampling</a:t>
            </a:r>
          </a:p>
        </p:txBody>
      </p:sp>
      <p:sp>
        <p:nvSpPr>
          <p:cNvPr id="16" name="Rectangle 15">
            <a:extLst>
              <a:ext uri="{FF2B5EF4-FFF2-40B4-BE49-F238E27FC236}">
                <a16:creationId xmlns:a16="http://schemas.microsoft.com/office/drawing/2014/main" id="{68AA8E14-3FFA-4E3D-9C52-CE14467164A4}"/>
              </a:ext>
            </a:extLst>
          </p:cNvPr>
          <p:cNvSpPr/>
          <p:nvPr/>
        </p:nvSpPr>
        <p:spPr>
          <a:xfrm>
            <a:off x="5964986" y="723840"/>
            <a:ext cx="5859987" cy="17068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When analogue sound is converted to digital, recording takes place using samples. These samples are taken at regular intervals to successfully record analogue sound to a digital sound. The regularity in which samples are taken is known as sampling frequency</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727404734"/>
              </p:ext>
            </p:extLst>
          </p:nvPr>
        </p:nvGraphicFramePr>
        <p:xfrm>
          <a:off x="5964986" y="2898416"/>
          <a:ext cx="5859985" cy="1097280"/>
        </p:xfrm>
        <a:graphic>
          <a:graphicData uri="http://schemas.openxmlformats.org/drawingml/2006/table">
            <a:tbl>
              <a:tblPr firstRow="1" bandRow="1">
                <a:tableStyleId>{5C22544A-7EE6-4342-B048-85BDC9FD1C3A}</a:tableStyleId>
              </a:tblPr>
              <a:tblGrid>
                <a:gridCol w="5859985">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AutoNum type="arabicPeriod"/>
                      </a:pPr>
                      <a:r>
                        <a:rPr lang="en-GB" sz="2000" b="0" dirty="0">
                          <a:latin typeface="Tw Cen MT" panose="020B0602020104020603" pitchFamily="34" charset="0"/>
                        </a:rPr>
                        <a:t>What impact will a higher sampling frequency have on the quality and size of a file?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667238" y="2271951"/>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79552500"/>
              </p:ext>
            </p:extLst>
          </p:nvPr>
        </p:nvGraphicFramePr>
        <p:xfrm>
          <a:off x="5964986" y="4242936"/>
          <a:ext cx="5856827" cy="2383975"/>
        </p:xfrm>
        <a:graphic>
          <a:graphicData uri="http://schemas.openxmlformats.org/drawingml/2006/table">
            <a:tbl>
              <a:tblPr firstRow="1" bandRow="1">
                <a:tableStyleId>{5C22544A-7EE6-4342-B048-85BDC9FD1C3A}</a:tableStyleId>
              </a:tblPr>
              <a:tblGrid>
                <a:gridCol w="5856827">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The more samples taken at regular intervals will allow the recording to be a much closer representation of the original sound. As a result of taking more samples will lead to an increase in storage requirements so naturally, the file size will be much bigger.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0320" y="2810171"/>
            <a:ext cx="537575" cy="537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054D684-2348-418E-913F-9D1CECA1215A}"/>
              </a:ext>
            </a:extLst>
          </p:cNvPr>
          <p:cNvPicPr>
            <a:picLocks noChangeAspect="1"/>
          </p:cNvPicPr>
          <p:nvPr/>
        </p:nvPicPr>
        <p:blipFill rotWithShape="1">
          <a:blip r:embed="rId4"/>
          <a:srcRect t="5233"/>
          <a:stretch/>
        </p:blipFill>
        <p:spPr>
          <a:xfrm>
            <a:off x="157163" y="723840"/>
            <a:ext cx="5542745" cy="3850227"/>
          </a:xfrm>
          <a:prstGeom prst="rect">
            <a:avLst/>
          </a:prstGeom>
        </p:spPr>
      </p:pic>
      <p:graphicFrame>
        <p:nvGraphicFramePr>
          <p:cNvPr id="13" name="Table 12">
            <a:extLst>
              <a:ext uri="{FF2B5EF4-FFF2-40B4-BE49-F238E27FC236}">
                <a16:creationId xmlns:a16="http://schemas.microsoft.com/office/drawing/2014/main" id="{3242C9EA-767C-49D5-8D9F-839D9783614F}"/>
              </a:ext>
            </a:extLst>
          </p:cNvPr>
          <p:cNvGraphicFramePr>
            <a:graphicFrameLocks noGrp="1"/>
          </p:cNvGraphicFramePr>
          <p:nvPr>
            <p:extLst>
              <p:ext uri="{D42A27DB-BD31-4B8C-83A1-F6EECF244321}">
                <p14:modId xmlns:p14="http://schemas.microsoft.com/office/powerpoint/2010/main" val="3777820957"/>
              </p:ext>
            </p:extLst>
          </p:nvPr>
        </p:nvGraphicFramePr>
        <p:xfrm>
          <a:off x="163544" y="5883847"/>
          <a:ext cx="5542746" cy="736600"/>
        </p:xfrm>
        <a:graphic>
          <a:graphicData uri="http://schemas.openxmlformats.org/drawingml/2006/table">
            <a:tbl>
              <a:tblPr firstRow="1" bandRow="1">
                <a:tableStyleId>{5C22544A-7EE6-4342-B048-85BDC9FD1C3A}</a:tableStyleId>
              </a:tblPr>
              <a:tblGrid>
                <a:gridCol w="5542746">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5"/>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2" descr="Video Icon Icons - Download Free Vector Icons | Noun Project">
            <a:extLst>
              <a:ext uri="{FF2B5EF4-FFF2-40B4-BE49-F238E27FC236}">
                <a16:creationId xmlns:a16="http://schemas.microsoft.com/office/drawing/2014/main" id="{78928A13-3D0E-4B55-B629-A21278ACC3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9688" y="5515546"/>
            <a:ext cx="736601" cy="736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16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Self-checker tool</a:t>
            </a:r>
          </a:p>
          <a:p>
            <a:r>
              <a:rPr lang="en-GB" dirty="0">
                <a:latin typeface="+mj-lt"/>
              </a:rPr>
              <a:t>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269817" y="698367"/>
            <a:ext cx="8004753" cy="1938992"/>
          </a:xfrm>
          <a:prstGeom prst="rect">
            <a:avLst/>
          </a:prstGeom>
          <a:noFill/>
          <a:ln>
            <a:solidFill>
              <a:schemeClr val="tx1"/>
            </a:solidFill>
          </a:ln>
        </p:spPr>
        <p:txBody>
          <a:bodyPr wrap="square" rtlCol="0">
            <a:spAutoFit/>
          </a:bodyPr>
          <a:lstStyle/>
          <a:p>
            <a:r>
              <a:rPr lang="en-GB" sz="2000" dirty="0">
                <a:latin typeface="+mj-lt"/>
              </a:rPr>
              <a:t>How confident are you that know what is meant by the following terms:</a:t>
            </a:r>
          </a:p>
          <a:p>
            <a:pPr marL="342900" indent="-342900">
              <a:buFont typeface="Arial" panose="020B0604020202020204" pitchFamily="34" charset="0"/>
              <a:buChar char="•"/>
            </a:pPr>
            <a:r>
              <a:rPr lang="en-GB" sz="2000" dirty="0">
                <a:latin typeface="+mj-lt"/>
              </a:rPr>
              <a:t>Analogue</a:t>
            </a:r>
          </a:p>
          <a:p>
            <a:pPr marL="342900" indent="-342900">
              <a:buFont typeface="Arial" panose="020B0604020202020204" pitchFamily="34" charset="0"/>
              <a:buChar char="•"/>
            </a:pPr>
            <a:r>
              <a:rPr lang="en-GB" sz="2000" dirty="0">
                <a:latin typeface="+mj-lt"/>
              </a:rPr>
              <a:t>Digital</a:t>
            </a:r>
          </a:p>
          <a:p>
            <a:pPr marL="342900" indent="-342900">
              <a:buFont typeface="Arial" panose="020B0604020202020204" pitchFamily="34" charset="0"/>
              <a:buChar char="•"/>
            </a:pPr>
            <a:r>
              <a:rPr lang="en-GB" sz="2000" dirty="0">
                <a:latin typeface="+mj-lt"/>
              </a:rPr>
              <a:t>Sampling</a:t>
            </a:r>
          </a:p>
          <a:p>
            <a:pPr marL="342900" indent="-342900">
              <a:buFont typeface="Arial" panose="020B0604020202020204" pitchFamily="34" charset="0"/>
              <a:buChar char="•"/>
            </a:pPr>
            <a:r>
              <a:rPr lang="en-GB" sz="2000" dirty="0">
                <a:latin typeface="+mj-lt"/>
              </a:rPr>
              <a:t>Bit depth</a:t>
            </a:r>
          </a:p>
          <a:p>
            <a:pPr marL="342900" indent="-342900">
              <a:buFont typeface="Arial" panose="020B0604020202020204" pitchFamily="34" charset="0"/>
              <a:buChar char="•"/>
            </a:pPr>
            <a:r>
              <a:rPr lang="en-GB" sz="2000" dirty="0">
                <a:latin typeface="+mj-lt"/>
              </a:rPr>
              <a:t>ADC (Analogue to Digital converter)</a:t>
            </a:r>
          </a:p>
        </p:txBody>
      </p:sp>
      <p:pic>
        <p:nvPicPr>
          <p:cNvPr id="2050" name="Picture 2" descr="Traffic light - Wikipedia">
            <a:extLst>
              <a:ext uri="{FF2B5EF4-FFF2-40B4-BE49-F238E27FC236}">
                <a16:creationId xmlns:a16="http://schemas.microsoft.com/office/drawing/2014/main" id="{2CF71E16-28E5-4112-BF99-9BA4302B45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3" r="20810"/>
          <a:stretch/>
        </p:blipFill>
        <p:spPr bwMode="auto">
          <a:xfrm>
            <a:off x="8664314" y="434715"/>
            <a:ext cx="3117955" cy="53065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a:extLst>
              <a:ext uri="{FF2B5EF4-FFF2-40B4-BE49-F238E27FC236}">
                <a16:creationId xmlns:a16="http://schemas.microsoft.com/office/drawing/2014/main" id="{C3F5A226-D20E-4B70-83A2-05E79609BF06}"/>
              </a:ext>
            </a:extLst>
          </p:cNvPr>
          <p:cNvGraphicFramePr>
            <a:graphicFrameLocks noGrp="1"/>
          </p:cNvGraphicFramePr>
          <p:nvPr>
            <p:extLst/>
          </p:nvPr>
        </p:nvGraphicFramePr>
        <p:xfrm>
          <a:off x="275951" y="4332493"/>
          <a:ext cx="7998619" cy="1097280"/>
        </p:xfrm>
        <a:graphic>
          <a:graphicData uri="http://schemas.openxmlformats.org/drawingml/2006/table">
            <a:tbl>
              <a:tblPr firstRow="1" bandRow="1">
                <a:tableStyleId>{5C22544A-7EE6-4342-B048-85BDC9FD1C3A}</a:tableStyleId>
              </a:tblPr>
              <a:tblGrid>
                <a:gridCol w="799861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Complete the multiple-choice quiz provided by your teacher to check understanding.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4" descr="Question Mark PNG | PNG All">
            <a:extLst>
              <a:ext uri="{FF2B5EF4-FFF2-40B4-BE49-F238E27FC236}">
                <a16:creationId xmlns:a16="http://schemas.microsoft.com/office/drawing/2014/main" id="{0551B630-659F-4D40-8149-D46100937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7007" y="4048348"/>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359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830997"/>
          </a:xfrm>
          <a:prstGeom prst="rect">
            <a:avLst/>
          </a:prstGeom>
          <a:noFill/>
        </p:spPr>
        <p:txBody>
          <a:bodyPr wrap="square" rtlCol="0">
            <a:spAutoFit/>
          </a:bodyPr>
          <a:lstStyle/>
          <a:p>
            <a:r>
              <a:rPr lang="en-GB" sz="2400" b="1" u="sng" dirty="0">
                <a:latin typeface="+mj-lt"/>
              </a:rPr>
              <a:t>Review</a:t>
            </a:r>
          </a:p>
          <a:p>
            <a:endParaRPr lang="en-GB" sz="2400" b="1" u="sng" dirty="0">
              <a:latin typeface="+mj-lt"/>
            </a:endParaRPr>
          </a:p>
        </p:txBody>
      </p:sp>
      <p:sp>
        <p:nvSpPr>
          <p:cNvPr id="12" name="TextBox 11">
            <a:extLst>
              <a:ext uri="{FF2B5EF4-FFF2-40B4-BE49-F238E27FC236}">
                <a16:creationId xmlns:a16="http://schemas.microsoft.com/office/drawing/2014/main" id="{98288692-25D1-46B1-8341-F5014D0C41B6}"/>
              </a:ext>
            </a:extLst>
          </p:cNvPr>
          <p:cNvSpPr txBox="1"/>
          <p:nvPr/>
        </p:nvSpPr>
        <p:spPr>
          <a:xfrm>
            <a:off x="269823" y="631184"/>
            <a:ext cx="11765017" cy="707886"/>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Complete the worksheet provided to demonstrate your understanding of the topic at a deeper level.</a:t>
            </a:r>
          </a:p>
          <a:p>
            <a:pPr marL="342900" indent="-342900">
              <a:buFont typeface="Arial" panose="020B0604020202020204" pitchFamily="34" charset="0"/>
              <a:buChar char="•"/>
            </a:pPr>
            <a:r>
              <a:rPr lang="en-GB" sz="2000" dirty="0">
                <a:latin typeface="+mj-lt"/>
              </a:rPr>
              <a:t>A table has been provided to allow you to build your response up slowly.</a:t>
            </a:r>
          </a:p>
        </p:txBody>
      </p:sp>
      <p:pic>
        <p:nvPicPr>
          <p:cNvPr id="7" name="Picture 6">
            <a:extLst>
              <a:ext uri="{FF2B5EF4-FFF2-40B4-BE49-F238E27FC236}">
                <a16:creationId xmlns:a16="http://schemas.microsoft.com/office/drawing/2014/main" id="{87B3DEA0-CF74-4C49-8E26-F208B5C7B0DB}"/>
              </a:ext>
            </a:extLst>
          </p:cNvPr>
          <p:cNvPicPr>
            <a:picLocks noChangeAspect="1"/>
          </p:cNvPicPr>
          <p:nvPr/>
        </p:nvPicPr>
        <p:blipFill>
          <a:blip r:embed="rId3"/>
          <a:stretch>
            <a:fillRect/>
          </a:stretch>
        </p:blipFill>
        <p:spPr>
          <a:xfrm>
            <a:off x="6388413" y="1605920"/>
            <a:ext cx="5646427" cy="3646159"/>
          </a:xfrm>
          <a:prstGeom prst="rect">
            <a:avLst/>
          </a:prstGeom>
          <a:ln>
            <a:solidFill>
              <a:schemeClr val="tx1"/>
            </a:solidFill>
          </a:ln>
        </p:spPr>
      </p:pic>
      <p:pic>
        <p:nvPicPr>
          <p:cNvPr id="9" name="Picture 8">
            <a:extLst>
              <a:ext uri="{FF2B5EF4-FFF2-40B4-BE49-F238E27FC236}">
                <a16:creationId xmlns:a16="http://schemas.microsoft.com/office/drawing/2014/main" id="{9838E5FD-1FD4-44BC-B477-CE15F8D95618}"/>
              </a:ext>
            </a:extLst>
          </p:cNvPr>
          <p:cNvPicPr>
            <a:picLocks noChangeAspect="1"/>
          </p:cNvPicPr>
          <p:nvPr/>
        </p:nvPicPr>
        <p:blipFill>
          <a:blip r:embed="rId4"/>
          <a:stretch>
            <a:fillRect/>
          </a:stretch>
        </p:blipFill>
        <p:spPr>
          <a:xfrm>
            <a:off x="269823" y="2256019"/>
            <a:ext cx="5969972" cy="3859968"/>
          </a:xfrm>
          <a:prstGeom prst="rect">
            <a:avLst/>
          </a:prstGeom>
          <a:ln>
            <a:solidFill>
              <a:schemeClr val="tx1"/>
            </a:solidFill>
          </a:ln>
        </p:spPr>
      </p:pic>
      <p:sp>
        <p:nvSpPr>
          <p:cNvPr id="10" name="TextBox 9">
            <a:extLst>
              <a:ext uri="{FF2B5EF4-FFF2-40B4-BE49-F238E27FC236}">
                <a16:creationId xmlns:a16="http://schemas.microsoft.com/office/drawing/2014/main" id="{E0D53E63-8787-4DC7-8DEC-1B5DFF9CD7B3}"/>
              </a:ext>
            </a:extLst>
          </p:cNvPr>
          <p:cNvSpPr txBox="1"/>
          <p:nvPr/>
        </p:nvSpPr>
        <p:spPr>
          <a:xfrm>
            <a:off x="269823" y="1605920"/>
            <a:ext cx="5969972" cy="523220"/>
          </a:xfrm>
          <a:prstGeom prst="rect">
            <a:avLst/>
          </a:prstGeom>
          <a:solidFill>
            <a:schemeClr val="accent5">
              <a:lumMod val="20000"/>
              <a:lumOff val="80000"/>
            </a:schemeClr>
          </a:solidFill>
          <a:ln>
            <a:solidFill>
              <a:schemeClr val="tx1"/>
            </a:solidFill>
          </a:ln>
        </p:spPr>
        <p:txBody>
          <a:bodyPr wrap="square" rtlCol="0">
            <a:spAutoFit/>
          </a:bodyPr>
          <a:lstStyle/>
          <a:p>
            <a:pPr algn="ctr"/>
            <a:r>
              <a:rPr lang="en-GB" sz="2800" dirty="0">
                <a:latin typeface="+mj-lt"/>
              </a:rPr>
              <a:t>WORKED EXAMPLE:</a:t>
            </a:r>
          </a:p>
        </p:txBody>
      </p:sp>
      <p:sp>
        <p:nvSpPr>
          <p:cNvPr id="11" name="TextBox 10">
            <a:extLst>
              <a:ext uri="{FF2B5EF4-FFF2-40B4-BE49-F238E27FC236}">
                <a16:creationId xmlns:a16="http://schemas.microsoft.com/office/drawing/2014/main" id="{0E6C56E2-21C4-4106-BDA9-2DE51BF68918}"/>
              </a:ext>
            </a:extLst>
          </p:cNvPr>
          <p:cNvSpPr txBox="1"/>
          <p:nvPr/>
        </p:nvSpPr>
        <p:spPr>
          <a:xfrm>
            <a:off x="6388412" y="5458968"/>
            <a:ext cx="5646427" cy="646331"/>
          </a:xfrm>
          <a:prstGeom prst="rect">
            <a:avLst/>
          </a:prstGeom>
          <a:noFill/>
        </p:spPr>
        <p:txBody>
          <a:bodyPr wrap="square" rtlCol="0">
            <a:spAutoFit/>
          </a:bodyPr>
          <a:lstStyle/>
          <a:p>
            <a:r>
              <a:rPr lang="en-GB" dirty="0">
                <a:solidFill>
                  <a:srgbClr val="FF0000"/>
                </a:solidFill>
                <a:latin typeface="+mj-lt"/>
              </a:rPr>
              <a:t>The example could just be a visual reminder of the concept. This could be a digital image or a hand-drawn diagram.</a:t>
            </a:r>
          </a:p>
        </p:txBody>
      </p:sp>
      <p:cxnSp>
        <p:nvCxnSpPr>
          <p:cNvPr id="14" name="Straight Arrow Connector 13">
            <a:extLst>
              <a:ext uri="{FF2B5EF4-FFF2-40B4-BE49-F238E27FC236}">
                <a16:creationId xmlns:a16="http://schemas.microsoft.com/office/drawing/2014/main" id="{875320B9-F5FE-4ED4-8425-DCF7C4E3957F}"/>
              </a:ext>
            </a:extLst>
          </p:cNvPr>
          <p:cNvCxnSpPr>
            <a:stCxn id="11" idx="0"/>
          </p:cNvCxnSpPr>
          <p:nvPr/>
        </p:nvCxnSpPr>
        <p:spPr>
          <a:xfrm flipV="1">
            <a:off x="9211626" y="2998033"/>
            <a:ext cx="921725" cy="24609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093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2" name="Table 1">
            <a:extLst>
              <a:ext uri="{FF2B5EF4-FFF2-40B4-BE49-F238E27FC236}">
                <a16:creationId xmlns:a16="http://schemas.microsoft.com/office/drawing/2014/main" id="{30F7B635-F814-4BA4-800B-63149FC70AB2}"/>
              </a:ext>
            </a:extLst>
          </p:cNvPr>
          <p:cNvGraphicFramePr>
            <a:graphicFrameLocks noGrp="1"/>
          </p:cNvGraphicFramePr>
          <p:nvPr>
            <p:extLst>
              <p:ext uri="{D42A27DB-BD31-4B8C-83A1-F6EECF244321}">
                <p14:modId xmlns:p14="http://schemas.microsoft.com/office/powerpoint/2010/main" val="2108755750"/>
              </p:ext>
            </p:extLst>
          </p:nvPr>
        </p:nvGraphicFramePr>
        <p:xfrm>
          <a:off x="276942" y="1029382"/>
          <a:ext cx="11536515" cy="3474720"/>
        </p:xfrm>
        <a:graphic>
          <a:graphicData uri="http://schemas.openxmlformats.org/drawingml/2006/table">
            <a:tbl>
              <a:tblPr firstRow="1" bandRow="1">
                <a:tableStyleId>{5940675A-B579-460E-94D1-54222C63F5DA}</a:tableStyleId>
              </a:tblPr>
              <a:tblGrid>
                <a:gridCol w="5681406">
                  <a:extLst>
                    <a:ext uri="{9D8B030D-6E8A-4147-A177-3AD203B41FA5}">
                      <a16:colId xmlns:a16="http://schemas.microsoft.com/office/drawing/2014/main" val="1835271281"/>
                    </a:ext>
                  </a:extLst>
                </a:gridCol>
                <a:gridCol w="1474839">
                  <a:extLst>
                    <a:ext uri="{9D8B030D-6E8A-4147-A177-3AD203B41FA5}">
                      <a16:colId xmlns:a16="http://schemas.microsoft.com/office/drawing/2014/main" val="2352812669"/>
                    </a:ext>
                  </a:extLst>
                </a:gridCol>
                <a:gridCol w="4380270">
                  <a:extLst>
                    <a:ext uri="{9D8B030D-6E8A-4147-A177-3AD203B41FA5}">
                      <a16:colId xmlns:a16="http://schemas.microsoft.com/office/drawing/2014/main" val="2237346382"/>
                    </a:ext>
                  </a:extLst>
                </a:gridCol>
              </a:tblGrid>
              <a:tr h="356966">
                <a:tc>
                  <a:txBody>
                    <a:bodyPr/>
                    <a:lstStyle/>
                    <a:p>
                      <a:r>
                        <a:rPr lang="en-GB" dirty="0">
                          <a:latin typeface="+mj-lt"/>
                        </a:rPr>
                        <a:t>Question</a:t>
                      </a:r>
                    </a:p>
                  </a:txBody>
                  <a:tcPr>
                    <a:solidFill>
                      <a:schemeClr val="bg1">
                        <a:lumMod val="85000"/>
                      </a:schemeClr>
                    </a:solidFill>
                  </a:tcPr>
                </a:tc>
                <a:tc>
                  <a:txBody>
                    <a:bodyPr/>
                    <a:lstStyle/>
                    <a:p>
                      <a:r>
                        <a:rPr lang="en-GB" dirty="0">
                          <a:latin typeface="+mj-lt"/>
                        </a:rPr>
                        <a:t>Points</a:t>
                      </a:r>
                    </a:p>
                  </a:txBody>
                  <a:tcPr>
                    <a:solidFill>
                      <a:schemeClr val="bg1">
                        <a:lumMod val="85000"/>
                      </a:schemeClr>
                    </a:solidFill>
                  </a:tcPr>
                </a:tc>
                <a:tc>
                  <a:txBody>
                    <a:bodyPr/>
                    <a:lstStyle/>
                    <a:p>
                      <a:r>
                        <a:rPr lang="en-GB" dirty="0">
                          <a:latin typeface="+mj-lt"/>
                        </a:rPr>
                        <a:t>Answer</a:t>
                      </a:r>
                    </a:p>
                  </a:txBody>
                  <a:tcPr>
                    <a:solidFill>
                      <a:schemeClr val="bg1">
                        <a:lumMod val="85000"/>
                      </a:schemeClr>
                    </a:solidFill>
                  </a:tcPr>
                </a:tc>
                <a:extLst>
                  <a:ext uri="{0D108BD9-81ED-4DB2-BD59-A6C34878D82A}">
                    <a16:rowId xmlns:a16="http://schemas.microsoft.com/office/drawing/2014/main" val="2999432127"/>
                  </a:ext>
                </a:extLst>
              </a:tr>
              <a:tr h="356966">
                <a:tc>
                  <a:txBody>
                    <a:bodyPr/>
                    <a:lstStyle/>
                    <a:p>
                      <a:pPr marL="0" indent="0">
                        <a:buFont typeface="+mj-lt"/>
                        <a:buNone/>
                      </a:pPr>
                      <a:r>
                        <a:rPr lang="en-GB" dirty="0">
                          <a:latin typeface="+mj-lt"/>
                        </a:rPr>
                        <a:t>What is a bitmap image made up of?</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570053126"/>
                  </a:ext>
                </a:extLst>
              </a:tr>
              <a:tr h="356966">
                <a:tc>
                  <a:txBody>
                    <a:bodyPr/>
                    <a:lstStyle/>
                    <a:p>
                      <a:pPr marL="0" indent="0">
                        <a:buFont typeface="+mj-lt"/>
                        <a:buNone/>
                      </a:pPr>
                      <a:r>
                        <a:rPr lang="en-GB" dirty="0">
                          <a:latin typeface="+mj-lt"/>
                        </a:rPr>
                        <a:t>What determines the colour depth (number of colours) in an image?</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2439357264"/>
                  </a:ext>
                </a:extLst>
              </a:tr>
              <a:tr h="356966">
                <a:tc>
                  <a:txBody>
                    <a:bodyPr/>
                    <a:lstStyle/>
                    <a:p>
                      <a:pPr marL="0" indent="0">
                        <a:buFont typeface="+mj-lt"/>
                        <a:buNone/>
                      </a:pPr>
                      <a:r>
                        <a:rPr lang="en-GB" dirty="0">
                          <a:latin typeface="+mj-lt"/>
                        </a:rPr>
                        <a:t>What is meant by resolution?</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260021261"/>
                  </a:ext>
                </a:extLst>
              </a:tr>
              <a:tr h="356966">
                <a:tc>
                  <a:txBody>
                    <a:bodyPr/>
                    <a:lstStyle/>
                    <a:p>
                      <a:pPr marL="0" indent="0">
                        <a:buFont typeface="+mj-lt"/>
                        <a:buNone/>
                      </a:pPr>
                      <a:r>
                        <a:rPr lang="en-GB" dirty="0">
                          <a:latin typeface="+mj-lt"/>
                        </a:rPr>
                        <a:t>What is a vector graphic made up of?</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19722564"/>
                  </a:ext>
                </a:extLst>
              </a:tr>
              <a:tr h="356966">
                <a:tc>
                  <a:txBody>
                    <a:bodyPr/>
                    <a:lstStyle/>
                    <a:p>
                      <a:pPr marL="0" indent="0">
                        <a:buFont typeface="+mj-lt"/>
                        <a:buNone/>
                      </a:pPr>
                      <a:r>
                        <a:rPr lang="en-GB" dirty="0">
                          <a:latin typeface="+mj-lt"/>
                        </a:rPr>
                        <a:t>What type of compression permanently removes data?</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663216963"/>
                  </a:ext>
                </a:extLst>
              </a:tr>
              <a:tr h="356966">
                <a:tc>
                  <a:txBody>
                    <a:bodyPr/>
                    <a:lstStyle/>
                    <a:p>
                      <a:pPr marL="0" indent="0">
                        <a:buFont typeface="+mj-lt"/>
                        <a:buNone/>
                      </a:pPr>
                      <a:r>
                        <a:rPr lang="en-GB" dirty="0">
                          <a:latin typeface="+mj-lt"/>
                        </a:rPr>
                        <a:t>What type of compression re-arranges/groups data together temporarily?</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2474725704"/>
                  </a:ext>
                </a:extLst>
              </a:tr>
              <a:tr h="356966">
                <a:tc>
                  <a:txBody>
                    <a:bodyPr/>
                    <a:lstStyle/>
                    <a:p>
                      <a:pPr marL="0" indent="0">
                        <a:buFont typeface="+mj-lt"/>
                        <a:buNone/>
                      </a:pPr>
                      <a:r>
                        <a:rPr lang="en-GB" dirty="0">
                          <a:latin typeface="+mj-lt"/>
                        </a:rPr>
                        <a:t>What is meant by a moving image file?</a:t>
                      </a:r>
                    </a:p>
                  </a:txBody>
                  <a:tcPr/>
                </a:tc>
                <a:tc>
                  <a:txBody>
                    <a:bodyPr/>
                    <a:lstStyle/>
                    <a:p>
                      <a:r>
                        <a:rPr lang="en-GB" dirty="0">
                          <a:latin typeface="+mj-lt"/>
                        </a:rPr>
                        <a:t>1</a:t>
                      </a:r>
                    </a:p>
                  </a:txBody>
                  <a:tcPr/>
                </a:tc>
                <a:tc>
                  <a:txBody>
                    <a:bodyPr/>
                    <a:lstStyle/>
                    <a:p>
                      <a:endParaRPr lang="en-GB" dirty="0">
                        <a:latin typeface="+mj-lt"/>
                      </a:endParaRPr>
                    </a:p>
                  </a:txBody>
                  <a:tcPr/>
                </a:tc>
                <a:extLst>
                  <a:ext uri="{0D108BD9-81ED-4DB2-BD59-A6C34878D82A}">
                    <a16:rowId xmlns:a16="http://schemas.microsoft.com/office/drawing/2014/main" val="1474738795"/>
                  </a:ext>
                </a:extLst>
              </a:tr>
            </a:tbl>
          </a:graphicData>
        </a:graphic>
      </p:graphicFrame>
    </p:spTree>
    <p:extLst>
      <p:ext uri="{BB962C8B-B14F-4D97-AF65-F5344CB8AC3E}">
        <p14:creationId xmlns:p14="http://schemas.microsoft.com/office/powerpoint/2010/main" val="2098102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2" name="Table 1">
            <a:extLst>
              <a:ext uri="{FF2B5EF4-FFF2-40B4-BE49-F238E27FC236}">
                <a16:creationId xmlns:a16="http://schemas.microsoft.com/office/drawing/2014/main" id="{30F7B635-F814-4BA4-800B-63149FC70AB2}"/>
              </a:ext>
            </a:extLst>
          </p:cNvPr>
          <p:cNvGraphicFramePr>
            <a:graphicFrameLocks noGrp="1"/>
          </p:cNvGraphicFramePr>
          <p:nvPr>
            <p:extLst>
              <p:ext uri="{D42A27DB-BD31-4B8C-83A1-F6EECF244321}">
                <p14:modId xmlns:p14="http://schemas.microsoft.com/office/powerpoint/2010/main" val="3974044656"/>
              </p:ext>
            </p:extLst>
          </p:nvPr>
        </p:nvGraphicFramePr>
        <p:xfrm>
          <a:off x="276942" y="1029382"/>
          <a:ext cx="11536515" cy="2926080"/>
        </p:xfrm>
        <a:graphic>
          <a:graphicData uri="http://schemas.openxmlformats.org/drawingml/2006/table">
            <a:tbl>
              <a:tblPr firstRow="1" bandRow="1">
                <a:tableStyleId>{5940675A-B579-460E-94D1-54222C63F5DA}</a:tableStyleId>
              </a:tblPr>
              <a:tblGrid>
                <a:gridCol w="7082503">
                  <a:extLst>
                    <a:ext uri="{9D8B030D-6E8A-4147-A177-3AD203B41FA5}">
                      <a16:colId xmlns:a16="http://schemas.microsoft.com/office/drawing/2014/main" val="1835271281"/>
                    </a:ext>
                  </a:extLst>
                </a:gridCol>
                <a:gridCol w="722671">
                  <a:extLst>
                    <a:ext uri="{9D8B030D-6E8A-4147-A177-3AD203B41FA5}">
                      <a16:colId xmlns:a16="http://schemas.microsoft.com/office/drawing/2014/main" val="2352812669"/>
                    </a:ext>
                  </a:extLst>
                </a:gridCol>
                <a:gridCol w="3731341">
                  <a:extLst>
                    <a:ext uri="{9D8B030D-6E8A-4147-A177-3AD203B41FA5}">
                      <a16:colId xmlns:a16="http://schemas.microsoft.com/office/drawing/2014/main" val="2237346382"/>
                    </a:ext>
                  </a:extLst>
                </a:gridCol>
              </a:tblGrid>
              <a:tr h="356966">
                <a:tc>
                  <a:txBody>
                    <a:bodyPr/>
                    <a:lstStyle/>
                    <a:p>
                      <a:r>
                        <a:rPr lang="en-GB" dirty="0">
                          <a:latin typeface="+mj-lt"/>
                        </a:rPr>
                        <a:t>Question</a:t>
                      </a:r>
                    </a:p>
                  </a:txBody>
                  <a:tcPr>
                    <a:solidFill>
                      <a:schemeClr val="bg1">
                        <a:lumMod val="85000"/>
                      </a:schemeClr>
                    </a:solidFill>
                  </a:tcPr>
                </a:tc>
                <a:tc>
                  <a:txBody>
                    <a:bodyPr/>
                    <a:lstStyle/>
                    <a:p>
                      <a:r>
                        <a:rPr lang="en-GB" dirty="0">
                          <a:latin typeface="+mj-lt"/>
                        </a:rPr>
                        <a:t>Points</a:t>
                      </a:r>
                    </a:p>
                  </a:txBody>
                  <a:tcPr>
                    <a:solidFill>
                      <a:schemeClr val="bg1">
                        <a:lumMod val="85000"/>
                      </a:schemeClr>
                    </a:solidFill>
                  </a:tcPr>
                </a:tc>
                <a:tc>
                  <a:txBody>
                    <a:bodyPr/>
                    <a:lstStyle/>
                    <a:p>
                      <a:r>
                        <a:rPr lang="en-GB" dirty="0">
                          <a:latin typeface="+mj-lt"/>
                        </a:rPr>
                        <a:t>Answer</a:t>
                      </a:r>
                    </a:p>
                  </a:txBody>
                  <a:tcPr>
                    <a:solidFill>
                      <a:schemeClr val="bg1">
                        <a:lumMod val="85000"/>
                      </a:schemeClr>
                    </a:solidFill>
                  </a:tcPr>
                </a:tc>
                <a:extLst>
                  <a:ext uri="{0D108BD9-81ED-4DB2-BD59-A6C34878D82A}">
                    <a16:rowId xmlns:a16="http://schemas.microsoft.com/office/drawing/2014/main" val="2999432127"/>
                  </a:ext>
                </a:extLst>
              </a:tr>
              <a:tr h="356966">
                <a:tc>
                  <a:txBody>
                    <a:bodyPr/>
                    <a:lstStyle/>
                    <a:p>
                      <a:pPr marL="0" indent="0">
                        <a:buFont typeface="+mj-lt"/>
                        <a:buNone/>
                      </a:pPr>
                      <a:r>
                        <a:rPr lang="en-GB" dirty="0">
                          <a:latin typeface="+mj-lt"/>
                        </a:rPr>
                        <a:t>What is a bitmap image made up of?</a:t>
                      </a:r>
                    </a:p>
                  </a:txBody>
                  <a:tcPr/>
                </a:tc>
                <a:tc>
                  <a:txBody>
                    <a:bodyPr/>
                    <a:lstStyle/>
                    <a:p>
                      <a:r>
                        <a:rPr lang="en-GB" dirty="0">
                          <a:latin typeface="+mj-lt"/>
                        </a:rPr>
                        <a:t>1</a:t>
                      </a:r>
                    </a:p>
                  </a:txBody>
                  <a:tcPr/>
                </a:tc>
                <a:tc>
                  <a:txBody>
                    <a:bodyPr/>
                    <a:lstStyle/>
                    <a:p>
                      <a:r>
                        <a:rPr lang="en-GB" dirty="0">
                          <a:latin typeface="+mj-lt"/>
                        </a:rPr>
                        <a:t>Pixels</a:t>
                      </a:r>
                    </a:p>
                  </a:txBody>
                  <a:tcPr/>
                </a:tc>
                <a:extLst>
                  <a:ext uri="{0D108BD9-81ED-4DB2-BD59-A6C34878D82A}">
                    <a16:rowId xmlns:a16="http://schemas.microsoft.com/office/drawing/2014/main" val="1570053126"/>
                  </a:ext>
                </a:extLst>
              </a:tr>
              <a:tr h="356966">
                <a:tc>
                  <a:txBody>
                    <a:bodyPr/>
                    <a:lstStyle/>
                    <a:p>
                      <a:pPr marL="0" indent="0">
                        <a:buFont typeface="+mj-lt"/>
                        <a:buNone/>
                      </a:pPr>
                      <a:r>
                        <a:rPr lang="en-GB" dirty="0">
                          <a:latin typeface="+mj-lt"/>
                        </a:rPr>
                        <a:t>What determines the colour depth (number of colours) in an image?</a:t>
                      </a:r>
                    </a:p>
                  </a:txBody>
                  <a:tcPr/>
                </a:tc>
                <a:tc>
                  <a:txBody>
                    <a:bodyPr/>
                    <a:lstStyle/>
                    <a:p>
                      <a:r>
                        <a:rPr lang="en-GB" dirty="0">
                          <a:latin typeface="+mj-lt"/>
                        </a:rPr>
                        <a:t>1</a:t>
                      </a:r>
                    </a:p>
                  </a:txBody>
                  <a:tcPr/>
                </a:tc>
                <a:tc>
                  <a:txBody>
                    <a:bodyPr/>
                    <a:lstStyle/>
                    <a:p>
                      <a:r>
                        <a:rPr lang="en-GB" dirty="0">
                          <a:latin typeface="+mj-lt"/>
                        </a:rPr>
                        <a:t>Bits per pixel</a:t>
                      </a:r>
                    </a:p>
                  </a:txBody>
                  <a:tcPr/>
                </a:tc>
                <a:extLst>
                  <a:ext uri="{0D108BD9-81ED-4DB2-BD59-A6C34878D82A}">
                    <a16:rowId xmlns:a16="http://schemas.microsoft.com/office/drawing/2014/main" val="2439357264"/>
                  </a:ext>
                </a:extLst>
              </a:tr>
              <a:tr h="356966">
                <a:tc>
                  <a:txBody>
                    <a:bodyPr/>
                    <a:lstStyle/>
                    <a:p>
                      <a:pPr marL="0" indent="0">
                        <a:buFont typeface="+mj-lt"/>
                        <a:buNone/>
                      </a:pPr>
                      <a:r>
                        <a:rPr lang="en-GB" dirty="0">
                          <a:latin typeface="+mj-lt"/>
                        </a:rPr>
                        <a:t>What is meant by resolution?</a:t>
                      </a:r>
                    </a:p>
                  </a:txBody>
                  <a:tcPr/>
                </a:tc>
                <a:tc>
                  <a:txBody>
                    <a:bodyPr/>
                    <a:lstStyle/>
                    <a:p>
                      <a:r>
                        <a:rPr lang="en-GB" dirty="0">
                          <a:latin typeface="+mj-lt"/>
                        </a:rPr>
                        <a:t>1</a:t>
                      </a:r>
                    </a:p>
                  </a:txBody>
                  <a:tcPr/>
                </a:tc>
                <a:tc>
                  <a:txBody>
                    <a:bodyPr/>
                    <a:lstStyle/>
                    <a:p>
                      <a:r>
                        <a:rPr lang="en-GB" dirty="0">
                          <a:latin typeface="+mj-lt"/>
                        </a:rPr>
                        <a:t>No. of pixels stored per inch.</a:t>
                      </a:r>
                    </a:p>
                  </a:txBody>
                  <a:tcPr/>
                </a:tc>
                <a:extLst>
                  <a:ext uri="{0D108BD9-81ED-4DB2-BD59-A6C34878D82A}">
                    <a16:rowId xmlns:a16="http://schemas.microsoft.com/office/drawing/2014/main" val="1260021261"/>
                  </a:ext>
                </a:extLst>
              </a:tr>
              <a:tr h="356966">
                <a:tc>
                  <a:txBody>
                    <a:bodyPr/>
                    <a:lstStyle/>
                    <a:p>
                      <a:pPr marL="0" indent="0">
                        <a:buFont typeface="+mj-lt"/>
                        <a:buNone/>
                      </a:pPr>
                      <a:r>
                        <a:rPr lang="en-GB" dirty="0">
                          <a:latin typeface="+mj-lt"/>
                        </a:rPr>
                        <a:t>What is a vector graphic made up of?</a:t>
                      </a:r>
                    </a:p>
                  </a:txBody>
                  <a:tcPr/>
                </a:tc>
                <a:tc>
                  <a:txBody>
                    <a:bodyPr/>
                    <a:lstStyle/>
                    <a:p>
                      <a:r>
                        <a:rPr lang="en-GB" dirty="0">
                          <a:latin typeface="+mj-lt"/>
                        </a:rPr>
                        <a:t>1</a:t>
                      </a:r>
                    </a:p>
                  </a:txBody>
                  <a:tcPr/>
                </a:tc>
                <a:tc>
                  <a:txBody>
                    <a:bodyPr/>
                    <a:lstStyle/>
                    <a:p>
                      <a:r>
                        <a:rPr lang="en-GB" dirty="0">
                          <a:latin typeface="+mj-lt"/>
                        </a:rPr>
                        <a:t>Lines and curves</a:t>
                      </a:r>
                    </a:p>
                  </a:txBody>
                  <a:tcPr/>
                </a:tc>
                <a:extLst>
                  <a:ext uri="{0D108BD9-81ED-4DB2-BD59-A6C34878D82A}">
                    <a16:rowId xmlns:a16="http://schemas.microsoft.com/office/drawing/2014/main" val="119722564"/>
                  </a:ext>
                </a:extLst>
              </a:tr>
              <a:tr h="356966">
                <a:tc>
                  <a:txBody>
                    <a:bodyPr/>
                    <a:lstStyle/>
                    <a:p>
                      <a:pPr marL="0" indent="0">
                        <a:buFont typeface="+mj-lt"/>
                        <a:buNone/>
                      </a:pPr>
                      <a:r>
                        <a:rPr lang="en-GB" dirty="0">
                          <a:latin typeface="+mj-lt"/>
                        </a:rPr>
                        <a:t>What type of compression permanently removes data?</a:t>
                      </a:r>
                    </a:p>
                  </a:txBody>
                  <a:tcPr/>
                </a:tc>
                <a:tc>
                  <a:txBody>
                    <a:bodyPr/>
                    <a:lstStyle/>
                    <a:p>
                      <a:r>
                        <a:rPr lang="en-GB" dirty="0">
                          <a:latin typeface="+mj-lt"/>
                        </a:rPr>
                        <a:t>1</a:t>
                      </a:r>
                    </a:p>
                  </a:txBody>
                  <a:tcPr/>
                </a:tc>
                <a:tc>
                  <a:txBody>
                    <a:bodyPr/>
                    <a:lstStyle/>
                    <a:p>
                      <a:r>
                        <a:rPr lang="en-GB" dirty="0">
                          <a:latin typeface="+mj-lt"/>
                        </a:rPr>
                        <a:t>Lossy</a:t>
                      </a:r>
                    </a:p>
                  </a:txBody>
                  <a:tcPr/>
                </a:tc>
                <a:extLst>
                  <a:ext uri="{0D108BD9-81ED-4DB2-BD59-A6C34878D82A}">
                    <a16:rowId xmlns:a16="http://schemas.microsoft.com/office/drawing/2014/main" val="1663216963"/>
                  </a:ext>
                </a:extLst>
              </a:tr>
              <a:tr h="356966">
                <a:tc>
                  <a:txBody>
                    <a:bodyPr/>
                    <a:lstStyle/>
                    <a:p>
                      <a:pPr marL="0" indent="0">
                        <a:buFont typeface="+mj-lt"/>
                        <a:buNone/>
                      </a:pPr>
                      <a:r>
                        <a:rPr lang="en-GB" dirty="0">
                          <a:latin typeface="+mj-lt"/>
                        </a:rPr>
                        <a:t>What type of compression re-arranges/groups data together temporarily?</a:t>
                      </a:r>
                    </a:p>
                  </a:txBody>
                  <a:tcPr/>
                </a:tc>
                <a:tc>
                  <a:txBody>
                    <a:bodyPr/>
                    <a:lstStyle/>
                    <a:p>
                      <a:r>
                        <a:rPr lang="en-GB" dirty="0">
                          <a:latin typeface="+mj-lt"/>
                        </a:rPr>
                        <a:t>1</a:t>
                      </a:r>
                    </a:p>
                  </a:txBody>
                  <a:tcPr/>
                </a:tc>
                <a:tc>
                  <a:txBody>
                    <a:bodyPr/>
                    <a:lstStyle/>
                    <a:p>
                      <a:r>
                        <a:rPr lang="en-GB" dirty="0">
                          <a:latin typeface="+mj-lt"/>
                        </a:rPr>
                        <a:t>Lossless</a:t>
                      </a:r>
                    </a:p>
                  </a:txBody>
                  <a:tcPr/>
                </a:tc>
                <a:extLst>
                  <a:ext uri="{0D108BD9-81ED-4DB2-BD59-A6C34878D82A}">
                    <a16:rowId xmlns:a16="http://schemas.microsoft.com/office/drawing/2014/main" val="2474725704"/>
                  </a:ext>
                </a:extLst>
              </a:tr>
              <a:tr h="356966">
                <a:tc>
                  <a:txBody>
                    <a:bodyPr/>
                    <a:lstStyle/>
                    <a:p>
                      <a:pPr marL="0" indent="0">
                        <a:buFont typeface="+mj-lt"/>
                        <a:buNone/>
                      </a:pPr>
                      <a:r>
                        <a:rPr lang="en-GB" dirty="0">
                          <a:latin typeface="+mj-lt"/>
                        </a:rPr>
                        <a:t>What is meant by a moving image file?</a:t>
                      </a:r>
                    </a:p>
                  </a:txBody>
                  <a:tcPr/>
                </a:tc>
                <a:tc>
                  <a:txBody>
                    <a:bodyPr/>
                    <a:lstStyle/>
                    <a:p>
                      <a:r>
                        <a:rPr lang="en-GB" dirty="0">
                          <a:latin typeface="+mj-lt"/>
                        </a:rPr>
                        <a:t>1</a:t>
                      </a:r>
                    </a:p>
                  </a:txBody>
                  <a:tcPr/>
                </a:tc>
                <a:tc>
                  <a:txBody>
                    <a:bodyPr/>
                    <a:lstStyle/>
                    <a:p>
                      <a:r>
                        <a:rPr lang="en-GB" dirty="0">
                          <a:latin typeface="+mj-lt"/>
                        </a:rPr>
                        <a:t>An image that includes movement.</a:t>
                      </a:r>
                    </a:p>
                  </a:txBody>
                  <a:tcPr/>
                </a:tc>
                <a:extLst>
                  <a:ext uri="{0D108BD9-81ED-4DB2-BD59-A6C34878D82A}">
                    <a16:rowId xmlns:a16="http://schemas.microsoft.com/office/drawing/2014/main" val="1474738795"/>
                  </a:ext>
                </a:extLst>
              </a:tr>
            </a:tbl>
          </a:graphicData>
        </a:graphic>
      </p:graphicFrame>
    </p:spTree>
    <p:extLst>
      <p:ext uri="{BB962C8B-B14F-4D97-AF65-F5344CB8AC3E}">
        <p14:creationId xmlns:p14="http://schemas.microsoft.com/office/powerpoint/2010/main" val="3268291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2" name="TextBox 1">
            <a:extLst>
              <a:ext uri="{FF2B5EF4-FFF2-40B4-BE49-F238E27FC236}">
                <a16:creationId xmlns:a16="http://schemas.microsoft.com/office/drawing/2014/main" id="{D7D5AECA-38E1-44DC-A46A-F1A91FCAA9F5}"/>
              </a:ext>
            </a:extLst>
          </p:cNvPr>
          <p:cNvSpPr txBox="1"/>
          <p:nvPr/>
        </p:nvSpPr>
        <p:spPr>
          <a:xfrm>
            <a:off x="271463" y="1036213"/>
            <a:ext cx="8088766" cy="5183727"/>
          </a:xfrm>
          <a:prstGeom prst="rect">
            <a:avLst/>
          </a:prstGeom>
          <a:noFill/>
          <a:ln>
            <a:solidFill>
              <a:schemeClr val="tx1"/>
            </a:solidFill>
          </a:ln>
        </p:spPr>
        <p:txBody>
          <a:bodyPr wrap="square" rtlCol="0">
            <a:spAutoFit/>
          </a:bodyPr>
          <a:lstStyle/>
          <a:p>
            <a:r>
              <a:rPr lang="en-GB" sz="2000" dirty="0">
                <a:latin typeface="+mj-lt"/>
              </a:rPr>
              <a:t>Look at the bitmap image (shown right)</a:t>
            </a:r>
          </a:p>
          <a:p>
            <a:endParaRPr lang="en-GB" sz="2000" dirty="0">
              <a:latin typeface="+mj-lt"/>
            </a:endParaRPr>
          </a:p>
          <a:p>
            <a:endParaRPr lang="en-GB" sz="2000" dirty="0">
              <a:latin typeface="+mj-lt"/>
            </a:endParaRPr>
          </a:p>
          <a:p>
            <a:r>
              <a:rPr lang="en-GB" sz="2000" dirty="0">
                <a:latin typeface="+mj-lt"/>
              </a:rPr>
              <a:t>State what is meant by the following terms:</a:t>
            </a:r>
          </a:p>
          <a:p>
            <a:endParaRPr lang="en-GB" sz="2000" dirty="0">
              <a:latin typeface="+mj-lt"/>
            </a:endParaRPr>
          </a:p>
          <a:p>
            <a:r>
              <a:rPr lang="en-GB" sz="2000" dirty="0">
                <a:latin typeface="+mj-lt"/>
              </a:rPr>
              <a:t>a) The size of an image.</a:t>
            </a:r>
            <a:endParaRPr lang="en-GB" dirty="0">
              <a:latin typeface="+mj-lt"/>
            </a:endParaRPr>
          </a:p>
          <a:p>
            <a:pPr>
              <a:lnSpc>
                <a:spcPct val="200000"/>
              </a:lnSpc>
            </a:pPr>
            <a:r>
              <a:rPr lang="en-GB" dirty="0">
                <a:latin typeface="+mj-lt"/>
              </a:rPr>
              <a:t>……………………………………………………………………………………………………………………………………………………………………………………</a:t>
            </a:r>
          </a:p>
          <a:p>
            <a:pPr>
              <a:lnSpc>
                <a:spcPct val="200000"/>
              </a:lnSpc>
            </a:pPr>
            <a:r>
              <a:rPr lang="en-GB" dirty="0">
                <a:latin typeface="+mj-lt"/>
              </a:rPr>
              <a:t>b) The resolution of an image. </a:t>
            </a:r>
          </a:p>
          <a:p>
            <a:pPr>
              <a:lnSpc>
                <a:spcPct val="200000"/>
              </a:lnSpc>
            </a:pPr>
            <a:r>
              <a:rPr lang="en-GB" dirty="0">
                <a:latin typeface="+mj-lt"/>
              </a:rPr>
              <a:t>……………………………………………………………………………………………………………………………………………………………………………………</a:t>
            </a:r>
          </a:p>
          <a:p>
            <a:pPr algn="r">
              <a:lnSpc>
                <a:spcPct val="200000"/>
              </a:lnSpc>
            </a:pPr>
            <a:r>
              <a:rPr lang="en-GB" b="1" dirty="0">
                <a:latin typeface="+mj-lt"/>
              </a:rPr>
              <a:t>[2]</a:t>
            </a: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1631216"/>
          </a:xfrm>
          <a:prstGeom prst="rect">
            <a:avLst/>
          </a:prstGeom>
          <a:noFill/>
          <a:ln>
            <a:solidFill>
              <a:schemeClr val="tx1"/>
            </a:solidFill>
          </a:ln>
        </p:spPr>
        <p:txBody>
          <a:bodyPr wrap="square" rtlCol="0">
            <a:spAutoFit/>
          </a:bodyPr>
          <a:lstStyle/>
          <a:p>
            <a:r>
              <a:rPr lang="en-GB" sz="2000" dirty="0">
                <a:latin typeface="+mj-lt"/>
              </a:rPr>
              <a:t>State means to…</a:t>
            </a:r>
          </a:p>
          <a:p>
            <a:endParaRPr lang="en-GB" sz="2000" dirty="0">
              <a:latin typeface="+mj-lt"/>
            </a:endParaRPr>
          </a:p>
          <a:p>
            <a:r>
              <a:rPr lang="en-GB" sz="2000" dirty="0">
                <a:latin typeface="+mj-lt"/>
              </a:rPr>
              <a:t>Give a specific name, value or other brief answer without explanation or calculation.</a:t>
            </a:r>
            <a:endParaRPr lang="en-GB" dirty="0"/>
          </a:p>
        </p:txBody>
      </p:sp>
      <p:sp>
        <p:nvSpPr>
          <p:cNvPr id="11" name="TextBox 10">
            <a:extLst>
              <a:ext uri="{FF2B5EF4-FFF2-40B4-BE49-F238E27FC236}">
                <a16:creationId xmlns:a16="http://schemas.microsoft.com/office/drawing/2014/main" id="{1B5CA7F2-05CB-463C-A376-11A6A7E0B9D8}"/>
              </a:ext>
            </a:extLst>
          </p:cNvPr>
          <p:cNvSpPr txBox="1"/>
          <p:nvPr/>
        </p:nvSpPr>
        <p:spPr>
          <a:xfrm>
            <a:off x="8572499" y="3744647"/>
            <a:ext cx="3348037" cy="2554545"/>
          </a:xfrm>
          <a:prstGeom prst="rect">
            <a:avLst/>
          </a:prstGeom>
          <a:noFill/>
          <a:ln>
            <a:solidFill>
              <a:schemeClr val="tx1"/>
            </a:solidFill>
          </a:ln>
        </p:spPr>
        <p:txBody>
          <a:bodyPr wrap="square" rtlCol="0">
            <a:spAutoFit/>
          </a:bodyPr>
          <a:lstStyle/>
          <a:p>
            <a:r>
              <a:rPr lang="en-GB" sz="2000" dirty="0">
                <a:latin typeface="+mj-lt"/>
              </a:rPr>
              <a:t>In this question, you get one mark for stating what is meant by the size of an image and one for resolution. </a:t>
            </a:r>
          </a:p>
          <a:p>
            <a:endParaRPr lang="en-GB" sz="2000" dirty="0">
              <a:latin typeface="+mj-lt"/>
            </a:endParaRPr>
          </a:p>
          <a:p>
            <a:r>
              <a:rPr lang="en-GB" sz="2000" dirty="0">
                <a:latin typeface="+mj-lt"/>
              </a:rPr>
              <a:t>Use your answer slip from the booklet provided to write your answer.</a:t>
            </a:r>
          </a:p>
        </p:txBody>
      </p:sp>
      <p:pic>
        <p:nvPicPr>
          <p:cNvPr id="8" name="Picture 7">
            <a:extLst>
              <a:ext uri="{FF2B5EF4-FFF2-40B4-BE49-F238E27FC236}">
                <a16:creationId xmlns:a16="http://schemas.microsoft.com/office/drawing/2014/main" id="{2BEC1CF3-3506-4A54-B6BA-D95359560CAF}"/>
              </a:ext>
            </a:extLst>
          </p:cNvPr>
          <p:cNvPicPr>
            <a:picLocks noChangeAspect="1"/>
          </p:cNvPicPr>
          <p:nvPr/>
        </p:nvPicPr>
        <p:blipFill>
          <a:blip r:embed="rId3"/>
          <a:stretch>
            <a:fillRect/>
          </a:stretch>
        </p:blipFill>
        <p:spPr>
          <a:xfrm>
            <a:off x="5121804" y="1125672"/>
            <a:ext cx="3100918" cy="2037072"/>
          </a:xfrm>
          <a:prstGeom prst="rect">
            <a:avLst/>
          </a:prstGeom>
        </p:spPr>
      </p:pic>
    </p:spTree>
    <p:extLst>
      <p:ext uri="{BB962C8B-B14F-4D97-AF65-F5344CB8AC3E}">
        <p14:creationId xmlns:p14="http://schemas.microsoft.com/office/powerpoint/2010/main" val="1486286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7223351" cy="738664"/>
          </a:xfrm>
          <a:prstGeom prst="rect">
            <a:avLst/>
          </a:prstGeom>
          <a:noFill/>
        </p:spPr>
        <p:txBody>
          <a:bodyPr wrap="square" rtlCol="0">
            <a:spAutoFit/>
          </a:bodyPr>
          <a:lstStyle/>
          <a:p>
            <a:r>
              <a:rPr lang="en-GB" sz="2400" b="1" u="sng" dirty="0">
                <a:latin typeface="+mj-lt"/>
              </a:rPr>
              <a:t>Exam prep! – Mark scheme (including model answer)</a:t>
            </a:r>
          </a:p>
          <a:p>
            <a:r>
              <a:rPr lang="en-GB" dirty="0">
                <a:latin typeface="+mj-lt"/>
              </a:rPr>
              <a:t>The revision starts here!!</a:t>
            </a:r>
            <a:endParaRPr lang="en-GB" sz="1600" dirty="0">
              <a:latin typeface="+mj-lt"/>
            </a:endParaRPr>
          </a:p>
        </p:txBody>
      </p:sp>
      <p:sp>
        <p:nvSpPr>
          <p:cNvPr id="6" name="TextBox 5">
            <a:extLst>
              <a:ext uri="{FF2B5EF4-FFF2-40B4-BE49-F238E27FC236}">
                <a16:creationId xmlns:a16="http://schemas.microsoft.com/office/drawing/2014/main" id="{5BB6CEDB-8122-4672-AE40-A215AC356722}"/>
              </a:ext>
            </a:extLst>
          </p:cNvPr>
          <p:cNvSpPr txBox="1"/>
          <p:nvPr/>
        </p:nvSpPr>
        <p:spPr>
          <a:xfrm>
            <a:off x="8572500" y="1036213"/>
            <a:ext cx="3348037" cy="3477875"/>
          </a:xfrm>
          <a:prstGeom prst="rect">
            <a:avLst/>
          </a:prstGeom>
          <a:solidFill>
            <a:schemeClr val="accent5">
              <a:lumMod val="20000"/>
              <a:lumOff val="80000"/>
            </a:schemeClr>
          </a:solidFill>
          <a:ln>
            <a:solidFill>
              <a:schemeClr val="tx1"/>
            </a:solidFill>
          </a:ln>
        </p:spPr>
        <p:txBody>
          <a:bodyPr wrap="square" rtlCol="0">
            <a:spAutoFit/>
          </a:bodyPr>
          <a:lstStyle/>
          <a:p>
            <a:r>
              <a:rPr lang="en-GB" sz="2000" dirty="0">
                <a:latin typeface="+mj-lt"/>
              </a:rPr>
              <a:t>Size of an image:</a:t>
            </a:r>
          </a:p>
          <a:p>
            <a:endParaRPr lang="en-GB" sz="2000" dirty="0">
              <a:latin typeface="+mj-lt"/>
            </a:endParaRPr>
          </a:p>
          <a:p>
            <a:pPr marL="285750" indent="-285750">
              <a:buFont typeface="Arial" panose="020B0604020202020204" pitchFamily="34" charset="0"/>
              <a:buChar char="•"/>
            </a:pPr>
            <a:r>
              <a:rPr lang="en-GB" sz="2000" dirty="0">
                <a:latin typeface="+mj-lt"/>
              </a:rPr>
              <a:t>The height and width. </a:t>
            </a:r>
          </a:p>
          <a:p>
            <a:pPr marL="285750" indent="-285750">
              <a:buFont typeface="Arial" panose="020B0604020202020204" pitchFamily="34" charset="0"/>
              <a:buChar char="•"/>
            </a:pPr>
            <a:r>
              <a:rPr lang="en-GB" sz="2000" dirty="0">
                <a:latin typeface="+mj-lt"/>
              </a:rPr>
              <a:t>The height and width in pixels.</a:t>
            </a:r>
          </a:p>
          <a:p>
            <a:pPr marL="285750" indent="-285750">
              <a:buFont typeface="Arial" panose="020B0604020202020204" pitchFamily="34" charset="0"/>
              <a:buChar char="•"/>
            </a:pPr>
            <a:endParaRPr lang="en-GB" sz="2000" dirty="0">
              <a:latin typeface="+mj-lt"/>
            </a:endParaRPr>
          </a:p>
          <a:p>
            <a:r>
              <a:rPr lang="en-GB" sz="2000" dirty="0">
                <a:latin typeface="+mj-lt"/>
              </a:rPr>
              <a:t>Resolution:</a:t>
            </a:r>
          </a:p>
          <a:p>
            <a:endParaRPr lang="en-GB" sz="2000" dirty="0">
              <a:latin typeface="+mj-lt"/>
            </a:endParaRPr>
          </a:p>
          <a:p>
            <a:pPr marL="342900" indent="-342900">
              <a:buFont typeface="Arial" panose="020B0604020202020204" pitchFamily="34" charset="0"/>
              <a:buChar char="•"/>
            </a:pPr>
            <a:r>
              <a:rPr lang="en-GB" sz="2000" dirty="0">
                <a:latin typeface="+mj-lt"/>
              </a:rPr>
              <a:t>Number of pixels per unit area of the display (per inch)</a:t>
            </a:r>
          </a:p>
        </p:txBody>
      </p:sp>
      <p:sp>
        <p:nvSpPr>
          <p:cNvPr id="7" name="TextBox 6">
            <a:extLst>
              <a:ext uri="{FF2B5EF4-FFF2-40B4-BE49-F238E27FC236}">
                <a16:creationId xmlns:a16="http://schemas.microsoft.com/office/drawing/2014/main" id="{166976D6-FC87-4E65-8448-E2678D28F6D9}"/>
              </a:ext>
            </a:extLst>
          </p:cNvPr>
          <p:cNvSpPr txBox="1"/>
          <p:nvPr/>
        </p:nvSpPr>
        <p:spPr>
          <a:xfrm>
            <a:off x="10937663" y="1416193"/>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
        <p:nvSpPr>
          <p:cNvPr id="8" name="TextBox 7">
            <a:extLst>
              <a:ext uri="{FF2B5EF4-FFF2-40B4-BE49-F238E27FC236}">
                <a16:creationId xmlns:a16="http://schemas.microsoft.com/office/drawing/2014/main" id="{5518F7D8-F37C-415B-87CA-D93B68129155}"/>
              </a:ext>
            </a:extLst>
          </p:cNvPr>
          <p:cNvSpPr txBox="1"/>
          <p:nvPr/>
        </p:nvSpPr>
        <p:spPr>
          <a:xfrm>
            <a:off x="11365366" y="3990868"/>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
        <p:nvSpPr>
          <p:cNvPr id="9" name="TextBox 8">
            <a:extLst>
              <a:ext uri="{FF2B5EF4-FFF2-40B4-BE49-F238E27FC236}">
                <a16:creationId xmlns:a16="http://schemas.microsoft.com/office/drawing/2014/main" id="{CDD8B8BA-8AC8-4286-9278-5F52D56AE16A}"/>
              </a:ext>
            </a:extLst>
          </p:cNvPr>
          <p:cNvSpPr txBox="1"/>
          <p:nvPr/>
        </p:nvSpPr>
        <p:spPr>
          <a:xfrm>
            <a:off x="271463" y="1036213"/>
            <a:ext cx="8088766" cy="4352730"/>
          </a:xfrm>
          <a:prstGeom prst="rect">
            <a:avLst/>
          </a:prstGeom>
          <a:noFill/>
          <a:ln>
            <a:solidFill>
              <a:schemeClr val="tx1"/>
            </a:solidFill>
          </a:ln>
        </p:spPr>
        <p:txBody>
          <a:bodyPr wrap="square" rtlCol="0">
            <a:spAutoFit/>
          </a:bodyPr>
          <a:lstStyle/>
          <a:p>
            <a:r>
              <a:rPr lang="en-GB" sz="2000" dirty="0">
                <a:latin typeface="+mj-lt"/>
              </a:rPr>
              <a:t>Look at the bitmap image (shown right)</a:t>
            </a:r>
          </a:p>
          <a:p>
            <a:endParaRPr lang="en-GB" sz="2000" dirty="0">
              <a:latin typeface="+mj-lt"/>
            </a:endParaRPr>
          </a:p>
          <a:p>
            <a:endParaRPr lang="en-GB" sz="2000" dirty="0">
              <a:latin typeface="+mj-lt"/>
            </a:endParaRPr>
          </a:p>
          <a:p>
            <a:r>
              <a:rPr lang="en-GB" sz="2000" dirty="0">
                <a:latin typeface="+mj-lt"/>
              </a:rPr>
              <a:t>State what is meant by the following terms:</a:t>
            </a:r>
          </a:p>
          <a:p>
            <a:endParaRPr lang="en-GB" sz="2000" dirty="0">
              <a:latin typeface="+mj-lt"/>
            </a:endParaRPr>
          </a:p>
          <a:p>
            <a:r>
              <a:rPr lang="en-GB" sz="2000" dirty="0">
                <a:latin typeface="+mj-lt"/>
              </a:rPr>
              <a:t>a) The size of an image.</a:t>
            </a:r>
          </a:p>
          <a:p>
            <a:endParaRPr lang="en-GB" dirty="0">
              <a:latin typeface="+mj-lt"/>
            </a:endParaRPr>
          </a:p>
          <a:p>
            <a:pPr>
              <a:lnSpc>
                <a:spcPct val="200000"/>
              </a:lnSpc>
            </a:pPr>
            <a:r>
              <a:rPr lang="en-GB" dirty="0">
                <a:solidFill>
                  <a:srgbClr val="FF0000"/>
                </a:solidFill>
                <a:latin typeface="+mj-lt"/>
              </a:rPr>
              <a:t>This refers to the height and width of the image which is measured in pixels.</a:t>
            </a:r>
          </a:p>
          <a:p>
            <a:pPr>
              <a:lnSpc>
                <a:spcPct val="200000"/>
              </a:lnSpc>
            </a:pPr>
            <a:r>
              <a:rPr lang="en-GB" dirty="0">
                <a:latin typeface="+mj-lt"/>
              </a:rPr>
              <a:t>b) The resolution of an image. </a:t>
            </a:r>
          </a:p>
          <a:p>
            <a:pPr>
              <a:lnSpc>
                <a:spcPct val="200000"/>
              </a:lnSpc>
            </a:pPr>
            <a:r>
              <a:rPr lang="en-GB" dirty="0">
                <a:solidFill>
                  <a:srgbClr val="FF0000"/>
                </a:solidFill>
                <a:latin typeface="+mj-lt"/>
              </a:rPr>
              <a:t>This refers to the number of pixels that can be stored per inch for example.</a:t>
            </a:r>
          </a:p>
          <a:p>
            <a:pPr algn="r">
              <a:lnSpc>
                <a:spcPct val="200000"/>
              </a:lnSpc>
            </a:pPr>
            <a:r>
              <a:rPr lang="en-GB" b="1" dirty="0">
                <a:latin typeface="+mj-lt"/>
              </a:rPr>
              <a:t>[2]</a:t>
            </a:r>
          </a:p>
        </p:txBody>
      </p:sp>
      <p:pic>
        <p:nvPicPr>
          <p:cNvPr id="10" name="Picture 9">
            <a:extLst>
              <a:ext uri="{FF2B5EF4-FFF2-40B4-BE49-F238E27FC236}">
                <a16:creationId xmlns:a16="http://schemas.microsoft.com/office/drawing/2014/main" id="{4652163E-B34A-4954-80D2-09C3C969D399}"/>
              </a:ext>
            </a:extLst>
          </p:cNvPr>
          <p:cNvPicPr>
            <a:picLocks noChangeAspect="1"/>
          </p:cNvPicPr>
          <p:nvPr/>
        </p:nvPicPr>
        <p:blipFill>
          <a:blip r:embed="rId3"/>
          <a:stretch>
            <a:fillRect/>
          </a:stretch>
        </p:blipFill>
        <p:spPr>
          <a:xfrm>
            <a:off x="5121804" y="1125672"/>
            <a:ext cx="3100918" cy="2037072"/>
          </a:xfrm>
          <a:prstGeom prst="rect">
            <a:avLst/>
          </a:prstGeom>
        </p:spPr>
      </p:pic>
    </p:spTree>
    <p:extLst>
      <p:ext uri="{BB962C8B-B14F-4D97-AF65-F5344CB8AC3E}">
        <p14:creationId xmlns:p14="http://schemas.microsoft.com/office/powerpoint/2010/main" val="1958466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Learners should understand: what is meant by analogue data, what is meant by digital data, analogue and digital devices and the relationship between analogue and digital data.</a:t>
            </a:r>
          </a:p>
          <a:p>
            <a:r>
              <a:rPr lang="en-GB" dirty="0"/>
              <a:t>Learners should: be able to explain the main principles of analogue to digital conversion in relation to recording, sampling and storing sound and light.</a:t>
            </a:r>
          </a:p>
          <a:p>
            <a:pPr marL="0" indent="0">
              <a:buNone/>
            </a:pPr>
            <a:endParaRPr lang="en-GB" dirty="0"/>
          </a:p>
          <a:p>
            <a:r>
              <a:rPr lang="en-GB" dirty="0"/>
              <a:t>Understand how sound is converted from analogue to digital form. </a:t>
            </a:r>
          </a:p>
          <a:p>
            <a:r>
              <a:rPr lang="en-GB" dirty="0"/>
              <a:t>Describe how sample rate and bit depth can have an impact on the quality and size of a sound file. </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6</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3096191"/>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770186AE-08F0-4BA9-B38F-FAA317EB9EC7}"/>
              </a:ext>
            </a:extLst>
          </p:cNvPr>
          <p:cNvPicPr>
            <a:picLocks noGrp="1" noChangeAspect="1"/>
          </p:cNvPicPr>
          <p:nvPr>
            <p:ph type="pic" sz="quarter" idx="13"/>
          </p:nvPr>
        </p:nvPicPr>
        <p:blipFill>
          <a:blip r:embed="rId2"/>
          <a:srcRect l="737" r="737"/>
          <a:stretch>
            <a:fillRect/>
          </a:stretch>
        </p:blipFill>
        <p:spPr/>
      </p:pic>
    </p:spTree>
    <p:extLst>
      <p:ext uri="{BB962C8B-B14F-4D97-AF65-F5344CB8AC3E}">
        <p14:creationId xmlns:p14="http://schemas.microsoft.com/office/powerpoint/2010/main" val="4191138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5B6132-E6EA-460E-923C-E5E672F5B9D1}"/>
              </a:ext>
            </a:extLst>
          </p:cNvPr>
          <p:cNvSpPr txBox="1"/>
          <p:nvPr/>
        </p:nvSpPr>
        <p:spPr>
          <a:xfrm>
            <a:off x="157163" y="128588"/>
            <a:ext cx="6515100" cy="738664"/>
          </a:xfrm>
          <a:prstGeom prst="rect">
            <a:avLst/>
          </a:prstGeom>
          <a:noFill/>
        </p:spPr>
        <p:txBody>
          <a:bodyPr wrap="square" rtlCol="0">
            <a:spAutoFit/>
          </a:bodyPr>
          <a:lstStyle/>
          <a:p>
            <a:r>
              <a:rPr lang="en-GB" sz="2400" b="1" u="sng" dirty="0">
                <a:latin typeface="+mj-lt"/>
              </a:rPr>
              <a:t>Big Picture</a:t>
            </a:r>
          </a:p>
          <a:p>
            <a:r>
              <a:rPr lang="en-GB" dirty="0">
                <a:latin typeface="+mj-lt"/>
              </a:rPr>
              <a:t>Concept map:</a:t>
            </a:r>
          </a:p>
        </p:txBody>
      </p:sp>
      <p:sp>
        <p:nvSpPr>
          <p:cNvPr id="38" name="Rectangle 37">
            <a:extLst>
              <a:ext uri="{FF2B5EF4-FFF2-40B4-BE49-F238E27FC236}">
                <a16:creationId xmlns:a16="http://schemas.microsoft.com/office/drawing/2014/main" id="{09DEB258-F177-426F-B38F-18B60869F1A8}"/>
              </a:ext>
            </a:extLst>
          </p:cNvPr>
          <p:cNvSpPr/>
          <p:nvPr/>
        </p:nvSpPr>
        <p:spPr>
          <a:xfrm>
            <a:off x="1993691" y="1856175"/>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Original sound:</a:t>
            </a:r>
          </a:p>
          <a:p>
            <a:r>
              <a:rPr lang="en-GB" b="1" dirty="0">
                <a:solidFill>
                  <a:schemeClr val="tx1"/>
                </a:solidFill>
                <a:latin typeface="+mj-lt"/>
              </a:rPr>
              <a:t>Analogue </a:t>
            </a:r>
          </a:p>
        </p:txBody>
      </p:sp>
      <p:sp>
        <p:nvSpPr>
          <p:cNvPr id="39" name="Rectangle 38">
            <a:extLst>
              <a:ext uri="{FF2B5EF4-FFF2-40B4-BE49-F238E27FC236}">
                <a16:creationId xmlns:a16="http://schemas.microsoft.com/office/drawing/2014/main" id="{5486AE71-A6D0-4D79-90CF-0B0A4CEA4CE2}"/>
              </a:ext>
            </a:extLst>
          </p:cNvPr>
          <p:cNvSpPr/>
          <p:nvPr/>
        </p:nvSpPr>
        <p:spPr>
          <a:xfrm>
            <a:off x="4986727" y="4944148"/>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Converter:</a:t>
            </a:r>
          </a:p>
          <a:p>
            <a:r>
              <a:rPr lang="en-GB" b="1" dirty="0">
                <a:solidFill>
                  <a:schemeClr val="tx1"/>
                </a:solidFill>
                <a:latin typeface="+mj-lt"/>
              </a:rPr>
              <a:t>Samples/Sampling</a:t>
            </a:r>
          </a:p>
        </p:txBody>
      </p:sp>
      <p:sp>
        <p:nvSpPr>
          <p:cNvPr id="40" name="Rectangle 39">
            <a:extLst>
              <a:ext uri="{FF2B5EF4-FFF2-40B4-BE49-F238E27FC236}">
                <a16:creationId xmlns:a16="http://schemas.microsoft.com/office/drawing/2014/main" id="{42C8E9A4-6CA3-465C-BE9D-BC6D0EB805F3}"/>
              </a:ext>
            </a:extLst>
          </p:cNvPr>
          <p:cNvSpPr/>
          <p:nvPr/>
        </p:nvSpPr>
        <p:spPr>
          <a:xfrm>
            <a:off x="7769902" y="1827708"/>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Recorded sound:</a:t>
            </a:r>
          </a:p>
          <a:p>
            <a:r>
              <a:rPr lang="en-GB" b="1" dirty="0">
                <a:solidFill>
                  <a:schemeClr val="tx1"/>
                </a:solidFill>
                <a:latin typeface="+mj-lt"/>
              </a:rPr>
              <a:t>Digital</a:t>
            </a:r>
          </a:p>
        </p:txBody>
      </p:sp>
      <p:sp>
        <p:nvSpPr>
          <p:cNvPr id="41" name="Rectangle 40">
            <a:extLst>
              <a:ext uri="{FF2B5EF4-FFF2-40B4-BE49-F238E27FC236}">
                <a16:creationId xmlns:a16="http://schemas.microsoft.com/office/drawing/2014/main" id="{9B8D45DD-E1F8-4214-9BC1-FE52AD729DA0}"/>
              </a:ext>
            </a:extLst>
          </p:cNvPr>
          <p:cNvSpPr/>
          <p:nvPr/>
        </p:nvSpPr>
        <p:spPr>
          <a:xfrm>
            <a:off x="1993691" y="3595349"/>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Format:</a:t>
            </a:r>
          </a:p>
          <a:p>
            <a:r>
              <a:rPr lang="en-GB" b="1" dirty="0">
                <a:solidFill>
                  <a:schemeClr val="tx1"/>
                </a:solidFill>
                <a:latin typeface="+mj-lt"/>
              </a:rPr>
              <a:t>Sound waves</a:t>
            </a:r>
          </a:p>
        </p:txBody>
      </p:sp>
      <p:sp>
        <p:nvSpPr>
          <p:cNvPr id="42" name="Rectangle 41">
            <a:extLst>
              <a:ext uri="{FF2B5EF4-FFF2-40B4-BE49-F238E27FC236}">
                <a16:creationId xmlns:a16="http://schemas.microsoft.com/office/drawing/2014/main" id="{864464CB-2B0D-49F5-9C79-95DF2295D102}"/>
              </a:ext>
            </a:extLst>
          </p:cNvPr>
          <p:cNvSpPr/>
          <p:nvPr/>
        </p:nvSpPr>
        <p:spPr>
          <a:xfrm>
            <a:off x="7769902" y="3591237"/>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Format:</a:t>
            </a:r>
          </a:p>
          <a:p>
            <a:r>
              <a:rPr lang="en-GB" b="1" dirty="0">
                <a:solidFill>
                  <a:schemeClr val="tx1"/>
                </a:solidFill>
                <a:latin typeface="+mj-lt"/>
              </a:rPr>
              <a:t>Binary</a:t>
            </a:r>
          </a:p>
        </p:txBody>
      </p:sp>
      <p:cxnSp>
        <p:nvCxnSpPr>
          <p:cNvPr id="43" name="Straight Arrow Connector 42">
            <a:extLst>
              <a:ext uri="{FF2B5EF4-FFF2-40B4-BE49-F238E27FC236}">
                <a16:creationId xmlns:a16="http://schemas.microsoft.com/office/drawing/2014/main" id="{AF17EB99-11A3-4A74-AD3E-EAB98A019B21}"/>
              </a:ext>
            </a:extLst>
          </p:cNvPr>
          <p:cNvCxnSpPr>
            <a:stCxn id="38" idx="2"/>
            <a:endCxn id="41" idx="0"/>
          </p:cNvCxnSpPr>
          <p:nvPr/>
        </p:nvCxnSpPr>
        <p:spPr>
          <a:xfrm>
            <a:off x="3207895" y="2575703"/>
            <a:ext cx="0" cy="10196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onnector: Elbow 43">
            <a:extLst>
              <a:ext uri="{FF2B5EF4-FFF2-40B4-BE49-F238E27FC236}">
                <a16:creationId xmlns:a16="http://schemas.microsoft.com/office/drawing/2014/main" id="{72B14C3A-4B21-48FE-9043-A9DEBD429A2B}"/>
              </a:ext>
            </a:extLst>
          </p:cNvPr>
          <p:cNvCxnSpPr>
            <a:stCxn id="41" idx="2"/>
            <a:endCxn id="39" idx="1"/>
          </p:cNvCxnSpPr>
          <p:nvPr/>
        </p:nvCxnSpPr>
        <p:spPr>
          <a:xfrm rot="16200000" flipH="1">
            <a:off x="3602794" y="3919978"/>
            <a:ext cx="989035" cy="177883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7618918E-D191-4B1A-AC33-FE819209AD05}"/>
              </a:ext>
            </a:extLst>
          </p:cNvPr>
          <p:cNvCxnSpPr>
            <a:stCxn id="39" idx="3"/>
            <a:endCxn id="42" idx="2"/>
          </p:cNvCxnSpPr>
          <p:nvPr/>
        </p:nvCxnSpPr>
        <p:spPr>
          <a:xfrm flipV="1">
            <a:off x="7415134" y="4310765"/>
            <a:ext cx="1568972" cy="99314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F5901FE-5DB8-4305-B4CD-A3E3BED50BDB}"/>
              </a:ext>
            </a:extLst>
          </p:cNvPr>
          <p:cNvCxnSpPr>
            <a:stCxn id="42" idx="0"/>
            <a:endCxn id="40" idx="2"/>
          </p:cNvCxnSpPr>
          <p:nvPr/>
        </p:nvCxnSpPr>
        <p:spPr>
          <a:xfrm flipV="1">
            <a:off x="8984106" y="2547236"/>
            <a:ext cx="0" cy="10440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998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5089394" cy="461665"/>
          </a:xfrm>
          <a:prstGeom prst="rect">
            <a:avLst/>
          </a:prstGeom>
          <a:noFill/>
        </p:spPr>
        <p:txBody>
          <a:bodyPr wrap="square" rtlCol="0">
            <a:spAutoFit/>
          </a:bodyPr>
          <a:lstStyle/>
          <a:p>
            <a:r>
              <a:rPr lang="en-GB" sz="2400" b="1" u="sng" dirty="0">
                <a:latin typeface="+mj-lt"/>
              </a:rPr>
              <a:t>Key terms</a:t>
            </a: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8</a:t>
            </a:fld>
            <a:endParaRPr lang="en-US" noProof="0"/>
          </a:p>
        </p:txBody>
      </p:sp>
      <p:sp>
        <p:nvSpPr>
          <p:cNvPr id="37" name="TextBox 36">
            <a:extLst>
              <a:ext uri="{FF2B5EF4-FFF2-40B4-BE49-F238E27FC236}">
                <a16:creationId xmlns:a16="http://schemas.microsoft.com/office/drawing/2014/main" id="{31DF6201-7AEA-4F10-B9D5-32AC05F37195}"/>
              </a:ext>
            </a:extLst>
          </p:cNvPr>
          <p:cNvSpPr txBox="1"/>
          <p:nvPr/>
        </p:nvSpPr>
        <p:spPr>
          <a:xfrm>
            <a:off x="157164" y="624840"/>
            <a:ext cx="2855860" cy="1631216"/>
          </a:xfrm>
          <a:prstGeom prst="rect">
            <a:avLst/>
          </a:prstGeom>
          <a:solidFill>
            <a:schemeClr val="accent4">
              <a:lumMod val="20000"/>
              <a:lumOff val="80000"/>
            </a:schemeClr>
          </a:solidFill>
          <a:ln>
            <a:solidFill>
              <a:schemeClr val="tx1"/>
            </a:solidFill>
          </a:ln>
        </p:spPr>
        <p:txBody>
          <a:bodyPr wrap="square" rtlCol="0">
            <a:spAutoFit/>
          </a:bodyPr>
          <a:lstStyle/>
          <a:p>
            <a:r>
              <a:rPr lang="en-GB" sz="2000" b="1" dirty="0">
                <a:latin typeface="+mj-lt"/>
              </a:rPr>
              <a:t>Important terms:</a:t>
            </a:r>
          </a:p>
          <a:p>
            <a:pPr marL="342900" indent="-342900">
              <a:buFont typeface="Arial" panose="020B0604020202020204" pitchFamily="34" charset="0"/>
              <a:buChar char="•"/>
            </a:pPr>
            <a:r>
              <a:rPr lang="en-GB" sz="2000" dirty="0">
                <a:latin typeface="+mj-lt"/>
              </a:rPr>
              <a:t>Analogue</a:t>
            </a:r>
          </a:p>
          <a:p>
            <a:pPr marL="342900" indent="-342900">
              <a:buFont typeface="Arial" panose="020B0604020202020204" pitchFamily="34" charset="0"/>
              <a:buChar char="•"/>
            </a:pPr>
            <a:r>
              <a:rPr lang="en-GB" sz="2000" dirty="0">
                <a:latin typeface="+mj-lt"/>
              </a:rPr>
              <a:t>Digital</a:t>
            </a:r>
          </a:p>
          <a:p>
            <a:pPr marL="342900" indent="-342900">
              <a:buFont typeface="Arial" panose="020B0604020202020204" pitchFamily="34" charset="0"/>
              <a:buChar char="•"/>
            </a:pPr>
            <a:r>
              <a:rPr lang="en-GB" sz="2000" dirty="0">
                <a:latin typeface="+mj-lt"/>
              </a:rPr>
              <a:t>Sampling</a:t>
            </a:r>
          </a:p>
          <a:p>
            <a:pPr marL="342900" indent="-342900">
              <a:buFont typeface="Arial" panose="020B0604020202020204" pitchFamily="34" charset="0"/>
              <a:buChar char="•"/>
            </a:pPr>
            <a:r>
              <a:rPr lang="en-GB" sz="2000" dirty="0">
                <a:latin typeface="+mj-lt"/>
              </a:rPr>
              <a:t>Bit depth</a:t>
            </a:r>
          </a:p>
        </p:txBody>
      </p:sp>
      <p:graphicFrame>
        <p:nvGraphicFramePr>
          <p:cNvPr id="2" name="Table 1">
            <a:extLst>
              <a:ext uri="{FF2B5EF4-FFF2-40B4-BE49-F238E27FC236}">
                <a16:creationId xmlns:a16="http://schemas.microsoft.com/office/drawing/2014/main" id="{8C78DC07-0DC5-40D2-8A2D-B11ACA8F2F4F}"/>
              </a:ext>
            </a:extLst>
          </p:cNvPr>
          <p:cNvGraphicFramePr>
            <a:graphicFrameLocks noGrp="1"/>
          </p:cNvGraphicFramePr>
          <p:nvPr>
            <p:extLst>
              <p:ext uri="{D42A27DB-BD31-4B8C-83A1-F6EECF244321}">
                <p14:modId xmlns:p14="http://schemas.microsoft.com/office/powerpoint/2010/main" val="3928675867"/>
              </p:ext>
            </p:extLst>
          </p:nvPr>
        </p:nvGraphicFramePr>
        <p:xfrm>
          <a:off x="3342808" y="624840"/>
          <a:ext cx="8724274" cy="5516880"/>
        </p:xfrm>
        <a:graphic>
          <a:graphicData uri="http://schemas.openxmlformats.org/drawingml/2006/table">
            <a:tbl>
              <a:tblPr firstRow="1" bandRow="1">
                <a:tableStyleId>{5940675A-B579-460E-94D1-54222C63F5DA}</a:tableStyleId>
              </a:tblPr>
              <a:tblGrid>
                <a:gridCol w="2291583">
                  <a:extLst>
                    <a:ext uri="{9D8B030D-6E8A-4147-A177-3AD203B41FA5}">
                      <a16:colId xmlns:a16="http://schemas.microsoft.com/office/drawing/2014/main" val="1736239629"/>
                    </a:ext>
                  </a:extLst>
                </a:gridCol>
                <a:gridCol w="6432691">
                  <a:extLst>
                    <a:ext uri="{9D8B030D-6E8A-4147-A177-3AD203B41FA5}">
                      <a16:colId xmlns:a16="http://schemas.microsoft.com/office/drawing/2014/main" val="2994654192"/>
                    </a:ext>
                  </a:extLst>
                </a:gridCol>
              </a:tblGrid>
              <a:tr h="370840">
                <a:tc gridSpan="2">
                  <a:txBody>
                    <a:bodyPr/>
                    <a:lstStyle/>
                    <a:p>
                      <a:r>
                        <a:rPr lang="en-GB" sz="2000" b="1" dirty="0">
                          <a:latin typeface="+mj-lt"/>
                        </a:rPr>
                        <a:t>Key words</a:t>
                      </a:r>
                    </a:p>
                  </a:txBody>
                  <a:tcPr/>
                </a:tc>
                <a:tc hMerge="1">
                  <a:txBody>
                    <a:bodyPr/>
                    <a:lstStyle/>
                    <a:p>
                      <a:endParaRPr lang="en-GB" dirty="0">
                        <a:latin typeface="+mj-lt"/>
                      </a:endParaRPr>
                    </a:p>
                  </a:txBody>
                  <a:tcPr/>
                </a:tc>
                <a:extLst>
                  <a:ext uri="{0D108BD9-81ED-4DB2-BD59-A6C34878D82A}">
                    <a16:rowId xmlns:a16="http://schemas.microsoft.com/office/drawing/2014/main" val="2155848176"/>
                  </a:ext>
                </a:extLst>
              </a:tr>
              <a:tr h="370840">
                <a:tc>
                  <a:txBody>
                    <a:bodyPr/>
                    <a:lstStyle/>
                    <a:p>
                      <a:r>
                        <a:rPr lang="en-GB" sz="2000" dirty="0">
                          <a:latin typeface="+mj-lt"/>
                        </a:rPr>
                        <a:t>Analogue data</a:t>
                      </a:r>
                    </a:p>
                  </a:txBody>
                  <a:tcPr>
                    <a:solidFill>
                      <a:schemeClr val="bg1">
                        <a:lumMod val="85000"/>
                      </a:schemeClr>
                    </a:solidFill>
                  </a:tcPr>
                </a:tc>
                <a:tc>
                  <a:txBody>
                    <a:bodyPr/>
                    <a:lstStyle/>
                    <a:p>
                      <a:r>
                        <a:rPr lang="en-GB" sz="2000" dirty="0">
                          <a:latin typeface="+mj-lt"/>
                        </a:rPr>
                        <a:t>Analogue data uses values that can change at a continuous and smooth rate. A good example is a clock in which the hand moved continuously every second. </a:t>
                      </a:r>
                    </a:p>
                  </a:txBody>
                  <a:tcPr/>
                </a:tc>
                <a:extLst>
                  <a:ext uri="{0D108BD9-81ED-4DB2-BD59-A6C34878D82A}">
                    <a16:rowId xmlns:a16="http://schemas.microsoft.com/office/drawing/2014/main" val="1513934218"/>
                  </a:ext>
                </a:extLst>
              </a:tr>
              <a:tr h="370840">
                <a:tc>
                  <a:txBody>
                    <a:bodyPr/>
                    <a:lstStyle/>
                    <a:p>
                      <a:r>
                        <a:rPr lang="en-GB" sz="2000" dirty="0">
                          <a:latin typeface="+mj-lt"/>
                        </a:rPr>
                        <a:t>Digital data</a:t>
                      </a:r>
                    </a:p>
                  </a:txBody>
                  <a:tcPr>
                    <a:solidFill>
                      <a:schemeClr val="bg1">
                        <a:lumMod val="85000"/>
                      </a:schemeClr>
                    </a:solidFill>
                  </a:tcPr>
                </a:tc>
                <a:tc>
                  <a:txBody>
                    <a:bodyPr/>
                    <a:lstStyle/>
                    <a:p>
                      <a:r>
                        <a:rPr lang="en-GB" sz="2000" dirty="0">
                          <a:latin typeface="+mj-lt"/>
                        </a:rPr>
                        <a:t>Digital data jumps from one value to the next on step at a time. This is because computers store digital data and therefore values are determined by series of switches which are either ON (1) or OFF (0)</a:t>
                      </a:r>
                    </a:p>
                  </a:txBody>
                  <a:tcPr/>
                </a:tc>
                <a:extLst>
                  <a:ext uri="{0D108BD9-81ED-4DB2-BD59-A6C34878D82A}">
                    <a16:rowId xmlns:a16="http://schemas.microsoft.com/office/drawing/2014/main" val="3403634850"/>
                  </a:ext>
                </a:extLst>
              </a:tr>
              <a:tr h="370840">
                <a:tc>
                  <a:txBody>
                    <a:bodyPr/>
                    <a:lstStyle/>
                    <a:p>
                      <a:r>
                        <a:rPr lang="en-GB" sz="2000" dirty="0">
                          <a:latin typeface="+mj-lt"/>
                        </a:rPr>
                        <a:t>Sampling</a:t>
                      </a:r>
                    </a:p>
                  </a:txBody>
                  <a:tcPr>
                    <a:solidFill>
                      <a:schemeClr val="bg1">
                        <a:lumMod val="85000"/>
                      </a:schemeClr>
                    </a:solidFill>
                  </a:tcPr>
                </a:tc>
                <a:tc>
                  <a:txBody>
                    <a:bodyPr/>
                    <a:lstStyle/>
                    <a:p>
                      <a:r>
                        <a:rPr lang="en-GB" sz="2000" dirty="0">
                          <a:latin typeface="+mj-lt"/>
                        </a:rPr>
                        <a:t>This is the process of recording analogue sound at regular intervals into digital form. </a:t>
                      </a:r>
                    </a:p>
                  </a:txBody>
                  <a:tcPr/>
                </a:tc>
                <a:extLst>
                  <a:ext uri="{0D108BD9-81ED-4DB2-BD59-A6C34878D82A}">
                    <a16:rowId xmlns:a16="http://schemas.microsoft.com/office/drawing/2014/main" val="4182491239"/>
                  </a:ext>
                </a:extLst>
              </a:tr>
              <a:tr h="370840">
                <a:tc>
                  <a:txBody>
                    <a:bodyPr/>
                    <a:lstStyle/>
                    <a:p>
                      <a:r>
                        <a:rPr lang="en-GB" sz="2000" dirty="0">
                          <a:latin typeface="+mj-lt"/>
                        </a:rPr>
                        <a:t>Bit depth</a:t>
                      </a:r>
                    </a:p>
                  </a:txBody>
                  <a:tcPr>
                    <a:solidFill>
                      <a:schemeClr val="bg1">
                        <a:lumMod val="85000"/>
                      </a:schemeClr>
                    </a:solidFill>
                  </a:tcPr>
                </a:tc>
                <a:tc>
                  <a:txBody>
                    <a:bodyPr/>
                    <a:lstStyle/>
                    <a:p>
                      <a:r>
                        <a:rPr lang="en-GB" sz="2000" dirty="0">
                          <a:latin typeface="+mj-lt"/>
                        </a:rPr>
                        <a:t>Bit depth is the number of bits available for each sample . The higher the bit depth, the higher the quality of the audio.</a:t>
                      </a:r>
                    </a:p>
                  </a:txBody>
                  <a:tcPr/>
                </a:tc>
                <a:extLst>
                  <a:ext uri="{0D108BD9-81ED-4DB2-BD59-A6C34878D82A}">
                    <a16:rowId xmlns:a16="http://schemas.microsoft.com/office/drawing/2014/main" val="3335760888"/>
                  </a:ext>
                </a:extLst>
              </a:tr>
              <a:tr h="370840">
                <a:tc>
                  <a:txBody>
                    <a:bodyPr/>
                    <a:lstStyle/>
                    <a:p>
                      <a:r>
                        <a:rPr lang="en-GB" sz="2000" dirty="0">
                          <a:latin typeface="+mj-lt"/>
                        </a:rPr>
                        <a:t>Amplitude</a:t>
                      </a:r>
                    </a:p>
                  </a:txBody>
                  <a:tcPr>
                    <a:solidFill>
                      <a:schemeClr val="bg1">
                        <a:lumMod val="85000"/>
                      </a:schemeClr>
                    </a:solidFill>
                  </a:tcPr>
                </a:tc>
                <a:tc>
                  <a:txBody>
                    <a:bodyPr/>
                    <a:lstStyle/>
                    <a:p>
                      <a:r>
                        <a:rPr lang="en-GB" sz="2000" dirty="0">
                          <a:latin typeface="+mj-lt"/>
                        </a:rPr>
                        <a:t>The height of the wave.</a:t>
                      </a:r>
                    </a:p>
                    <a:p>
                      <a:endParaRPr lang="en-GB" sz="2000" dirty="0">
                        <a:latin typeface="+mj-lt"/>
                      </a:endParaRPr>
                    </a:p>
                  </a:txBody>
                  <a:tcPr/>
                </a:tc>
                <a:extLst>
                  <a:ext uri="{0D108BD9-81ED-4DB2-BD59-A6C34878D82A}">
                    <a16:rowId xmlns:a16="http://schemas.microsoft.com/office/drawing/2014/main" val="2035955528"/>
                  </a:ext>
                </a:extLst>
              </a:tr>
              <a:tr h="370840">
                <a:tc>
                  <a:txBody>
                    <a:bodyPr/>
                    <a:lstStyle/>
                    <a:p>
                      <a:r>
                        <a:rPr lang="en-GB" sz="2000" dirty="0">
                          <a:latin typeface="+mj-lt"/>
                        </a:rPr>
                        <a:t>ADC (Analogue to Digital Converter)</a:t>
                      </a:r>
                    </a:p>
                  </a:txBody>
                  <a:tcPr>
                    <a:solidFill>
                      <a:schemeClr val="bg1">
                        <a:lumMod val="85000"/>
                      </a:schemeClr>
                    </a:solidFill>
                  </a:tcPr>
                </a:tc>
                <a:tc>
                  <a:txBody>
                    <a:bodyPr/>
                    <a:lstStyle/>
                    <a:p>
                      <a:r>
                        <a:rPr lang="en-GB" sz="2000" dirty="0">
                          <a:latin typeface="+mj-lt"/>
                        </a:rPr>
                        <a:t>The process of converting sound waves into binary form. </a:t>
                      </a:r>
                    </a:p>
                    <a:p>
                      <a:endParaRPr lang="en-GB" sz="2000" dirty="0">
                        <a:latin typeface="+mj-lt"/>
                      </a:endParaRPr>
                    </a:p>
                  </a:txBody>
                  <a:tcPr/>
                </a:tc>
                <a:extLst>
                  <a:ext uri="{0D108BD9-81ED-4DB2-BD59-A6C34878D82A}">
                    <a16:rowId xmlns:a16="http://schemas.microsoft.com/office/drawing/2014/main" val="1523616069"/>
                  </a:ext>
                </a:extLst>
              </a:tr>
            </a:tbl>
          </a:graphicData>
        </a:graphic>
      </p:graphicFrame>
    </p:spTree>
    <p:extLst>
      <p:ext uri="{BB962C8B-B14F-4D97-AF65-F5344CB8AC3E}">
        <p14:creationId xmlns:p14="http://schemas.microsoft.com/office/powerpoint/2010/main" val="88059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Analogue and Digital devices</a:t>
            </a:r>
          </a:p>
        </p:txBody>
      </p:sp>
      <p:sp>
        <p:nvSpPr>
          <p:cNvPr id="16" name="Rectangle 15">
            <a:extLst>
              <a:ext uri="{FF2B5EF4-FFF2-40B4-BE49-F238E27FC236}">
                <a16:creationId xmlns:a16="http://schemas.microsoft.com/office/drawing/2014/main" id="{68AA8E14-3FFA-4E3D-9C52-CE14467164A4}"/>
              </a:ext>
            </a:extLst>
          </p:cNvPr>
          <p:cNvSpPr/>
          <p:nvPr/>
        </p:nvSpPr>
        <p:spPr>
          <a:xfrm>
            <a:off x="5964986" y="723840"/>
            <a:ext cx="5859987" cy="195634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When we make sounds, it causes vibrations in the air which create sound waves and this means the data is currently in analogue form. We can use analogue devices such as a microphone for this. If we wish for the voice to be recorded and played on a digital device such as a laptop then it needs to be recorded.</a:t>
            </a:r>
          </a:p>
        </p:txBody>
      </p:sp>
      <p:graphicFrame>
        <p:nvGraphicFramePr>
          <p:cNvPr id="19" name="Table 18">
            <a:extLst>
              <a:ext uri="{FF2B5EF4-FFF2-40B4-BE49-F238E27FC236}">
                <a16:creationId xmlns:a16="http://schemas.microsoft.com/office/drawing/2014/main" id="{669D845E-43AC-45A5-8562-05B7A556DB65}"/>
              </a:ext>
            </a:extLst>
          </p:cNvPr>
          <p:cNvGraphicFramePr>
            <a:graphicFrameLocks noGrp="1"/>
          </p:cNvGraphicFramePr>
          <p:nvPr>
            <p:extLst>
              <p:ext uri="{D42A27DB-BD31-4B8C-83A1-F6EECF244321}">
                <p14:modId xmlns:p14="http://schemas.microsoft.com/office/powerpoint/2010/main" val="519320668"/>
              </p:ext>
            </p:extLst>
          </p:nvPr>
        </p:nvGraphicFramePr>
        <p:xfrm>
          <a:off x="163544" y="5883847"/>
          <a:ext cx="5542746" cy="736600"/>
        </p:xfrm>
        <a:graphic>
          <a:graphicData uri="http://schemas.openxmlformats.org/drawingml/2006/table">
            <a:tbl>
              <a:tblPr firstRow="1" bandRow="1">
                <a:tableStyleId>{5C22544A-7EE6-4342-B048-85BDC9FD1C3A}</a:tableStyleId>
              </a:tblPr>
              <a:tblGrid>
                <a:gridCol w="5542746">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3"/>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0" name="Picture 2" descr="Video Icon Icons - Download Free Vector Icons | Noun Project">
            <a:extLst>
              <a:ext uri="{FF2B5EF4-FFF2-40B4-BE49-F238E27FC236}">
                <a16:creationId xmlns:a16="http://schemas.microsoft.com/office/drawing/2014/main" id="{B8DC31E7-3A62-40AF-B483-B86E0840ED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9688" y="5515546"/>
            <a:ext cx="736601" cy="736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1707654831"/>
              </p:ext>
            </p:extLst>
          </p:nvPr>
        </p:nvGraphicFramePr>
        <p:xfrm>
          <a:off x="5964988" y="2985183"/>
          <a:ext cx="5859985" cy="1706880"/>
        </p:xfrm>
        <a:graphic>
          <a:graphicData uri="http://schemas.openxmlformats.org/drawingml/2006/table">
            <a:tbl>
              <a:tblPr firstRow="1" bandRow="1">
                <a:tableStyleId>{5C22544A-7EE6-4342-B048-85BDC9FD1C3A}</a:tableStyleId>
              </a:tblPr>
              <a:tblGrid>
                <a:gridCol w="5859985">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AutoNum type="arabicPeriod"/>
                      </a:pPr>
                      <a:r>
                        <a:rPr lang="en-GB" sz="2000" b="0" dirty="0">
                          <a:latin typeface="Tw Cen MT" panose="020B0602020104020603" pitchFamily="34" charset="0"/>
                        </a:rPr>
                        <a:t>What process is used to convert analogue sound to digital?</a:t>
                      </a:r>
                    </a:p>
                    <a:p>
                      <a:pPr marL="457200" indent="-457200" algn="l">
                        <a:buAutoNum type="arabicPeriod"/>
                      </a:pPr>
                      <a:r>
                        <a:rPr lang="en-GB" sz="2000" b="0" dirty="0">
                          <a:latin typeface="Tw Cen MT" panose="020B0602020104020603" pitchFamily="34" charset="0"/>
                        </a:rPr>
                        <a:t>How is digital data stored?</a:t>
                      </a:r>
                    </a:p>
                    <a:p>
                      <a:pPr marL="457200" indent="-457200" algn="l">
                        <a:buAutoNum type="arabicPeriod"/>
                      </a:pPr>
                      <a:r>
                        <a:rPr lang="en-GB" sz="2000" b="0" dirty="0">
                          <a:latin typeface="Tw Cen MT" panose="020B0602020104020603" pitchFamily="34" charset="0"/>
                        </a:rPr>
                        <a:t>What is meant by sampling?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622993" y="2580813"/>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1577244231"/>
              </p:ext>
            </p:extLst>
          </p:nvPr>
        </p:nvGraphicFramePr>
        <p:xfrm>
          <a:off x="5964986" y="4964896"/>
          <a:ext cx="5856827" cy="1640910"/>
        </p:xfrm>
        <a:graphic>
          <a:graphicData uri="http://schemas.openxmlformats.org/drawingml/2006/table">
            <a:tbl>
              <a:tblPr firstRow="1" bandRow="1">
                <a:tableStyleId>{5C22544A-7EE6-4342-B048-85BDC9FD1C3A}</a:tableStyleId>
              </a:tblPr>
              <a:tblGrid>
                <a:gridCol w="5856827">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ADC (Analogue to Digital Converter)</a:t>
                      </a:r>
                    </a:p>
                    <a:p>
                      <a:pPr marL="457200" indent="-457200" algn="l">
                        <a:buAutoNum type="arabicPeriod"/>
                      </a:pPr>
                      <a:r>
                        <a:rPr lang="en-GB" sz="2000" b="0" dirty="0">
                          <a:latin typeface="Tw Cen MT" panose="020B0602020104020603" pitchFamily="34" charset="0"/>
                        </a:rPr>
                        <a:t>Binary (Bits and Bytes)</a:t>
                      </a:r>
                    </a:p>
                    <a:p>
                      <a:pPr marL="457200" indent="-457200" algn="l">
                        <a:buAutoNum type="arabicPeriod"/>
                      </a:pPr>
                      <a:r>
                        <a:rPr lang="en-GB" sz="2000" b="0" dirty="0">
                          <a:latin typeface="Tw Cen MT" panose="020B0602020104020603" pitchFamily="34" charset="0"/>
                        </a:rPr>
                        <a:t>Recording snippets of sound for a digital recording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10320" y="2810171"/>
            <a:ext cx="537575" cy="537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24BC3C3-6973-43D7-B68C-57CD38EA6241}"/>
              </a:ext>
            </a:extLst>
          </p:cNvPr>
          <p:cNvPicPr>
            <a:picLocks noChangeAspect="1"/>
          </p:cNvPicPr>
          <p:nvPr/>
        </p:nvPicPr>
        <p:blipFill>
          <a:blip r:embed="rId6"/>
          <a:stretch>
            <a:fillRect/>
          </a:stretch>
        </p:blipFill>
        <p:spPr>
          <a:xfrm>
            <a:off x="157163" y="723840"/>
            <a:ext cx="5549127" cy="3699116"/>
          </a:xfrm>
          <a:prstGeom prst="rect">
            <a:avLst/>
          </a:prstGeom>
        </p:spPr>
      </p:pic>
    </p:spTree>
    <p:extLst>
      <p:ext uri="{BB962C8B-B14F-4D97-AF65-F5344CB8AC3E}">
        <p14:creationId xmlns:p14="http://schemas.microsoft.com/office/powerpoint/2010/main" val="3946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1132</Words>
  <Application>Microsoft Office PowerPoint</Application>
  <PresentationFormat>Widescreen</PresentationFormat>
  <Paragraphs>182</Paragraphs>
  <Slides>12</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Lucida Sans Typewriter</vt:lpstr>
      <vt:lpstr>Times New Roman</vt:lpstr>
      <vt:lpstr>Tw Cen MT</vt:lpstr>
      <vt:lpstr>Wingdings</vt:lpstr>
      <vt:lpstr>Office Theme</vt:lpstr>
      <vt:lpstr>WJEC Digital Technology</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2021-03-27T19:42:09Z</dcterms:modified>
</cp:coreProperties>
</file>