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429" r:id="rId3"/>
    <p:sldId id="409" r:id="rId4"/>
    <p:sldId id="406" r:id="rId5"/>
    <p:sldId id="413" r:id="rId6"/>
    <p:sldId id="287" r:id="rId7"/>
    <p:sldId id="375" r:id="rId8"/>
    <p:sldId id="388" r:id="rId9"/>
    <p:sldId id="430" r:id="rId10"/>
    <p:sldId id="37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996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9/11/2021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9/11/2021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98579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 worksheet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9430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https://forms.office.com/Pages/ShareFormPage.aspx?id=cdJyXzS9Y0yZF8UZZlqALiw7DWJu831Jg5qPZF4a9X9UQjlOOUhITk00SVlKWTRBTFg1OEwzTEQ0Ry4u&amp;sharetoken=XBOdX1qK4xVdez6vSezP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o93pM-b97H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tmp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DT16b:</a:t>
            </a:r>
          </a:p>
          <a:p>
            <a:r>
              <a:rPr lang="en-US" noProof="1"/>
              <a:t>Reliability of online sources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F1051B6-7DA5-480D-A5E6-8752CD25532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7282" b="728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issues around the reliability of online sources and facts in relation to: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accuracy of information, biased information, out of date information.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following methods that verify information found online: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checking multiple sources and using trustworthy websites.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digital methods of communication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stage of the systems development life cycle includes user guides, technical manuals and error checking?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Computer data storage available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on demand and remotely is also known as what? (3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FOUR methods of backing up date.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to describe software that is tailor-made to meet the specific needs of an organisation? (5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 of HCI (6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utility programs. (7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facilities provided by the operating system. (8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wireless methods of connectivity. (9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is a switch different to a hub? (10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compression (11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nibbles in 2 bytes? (12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215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943534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digital methods of communication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Email, Blogs, Instant messaging, Social media, Video conferencing.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stage of the systems development life cycle includes user guides, technical manuals and error checking? (2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Systems Maintenance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Computer data storage available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on demand and remotely is also known as what?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Cloud storage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FOUR methods of backing up date. (4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Full, Incremental, Differential, GFS (Grandfather-father-son)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to describe software that is tailor-made to meet the specific needs of an organisation? (5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Bespoke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 of HCI (6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CLI, TSI, GUI, Menu-driven, Voice-driven, Biometrics.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utility programs. (7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Anti-virus, Backup, Compression, Defragmentation, Encryption, Firewall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facilities provided by the operating system. (8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File management, Peripheral device management, Memory management , User interface, User management.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wireless methods of connectivity. (9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Bluetooth, Wi-Fi, Mobile (3G, 4G, 5G)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is a switch different to a hub? (10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Router can filter data packets so it’s send to it’s intended location. A hub can’t do this.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compression (11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Lossy and Lossless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nibbles in 2 bytes? (12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38899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Identify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advantages to using e-mail as a method of communication.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Advantage 1:</a:t>
            </a:r>
          </a:p>
          <a:p>
            <a:pPr>
              <a:lnSpc>
                <a:spcPct val="150000"/>
              </a:lnSpc>
            </a:pPr>
            <a:r>
              <a:rPr lang="en-GB" sz="2000" b="1" dirty="0">
                <a:latin typeface="+mj-lt"/>
              </a:rPr>
              <a:t>       …………………………………………………………………………</a:t>
            </a:r>
          </a:p>
          <a:p>
            <a:pPr>
              <a:lnSpc>
                <a:spcPct val="150000"/>
              </a:lnSpc>
            </a:pPr>
            <a:r>
              <a:rPr lang="en-GB" sz="2000" b="1" dirty="0">
                <a:latin typeface="+mj-lt"/>
              </a:rPr>
              <a:t>       </a:t>
            </a:r>
            <a:r>
              <a:rPr lang="en-GB" sz="2000" dirty="0">
                <a:latin typeface="+mj-lt"/>
              </a:rPr>
              <a:t>Advantage 2: 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…………………………………………………………………………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Advantage 3: 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………………………………………………………………………...</a:t>
            </a:r>
          </a:p>
          <a:p>
            <a:pPr algn="r">
              <a:lnSpc>
                <a:spcPct val="150000"/>
              </a:lnSpc>
            </a:pP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Identify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Provide an answer from a number of possibilities. Recognise and state briefly a</a:t>
            </a:r>
          </a:p>
          <a:p>
            <a:r>
              <a:rPr lang="en-GB" sz="2000" dirty="0">
                <a:latin typeface="+mj-lt"/>
              </a:rPr>
              <a:t>distinguishing factor or feature.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500" y="3294973"/>
            <a:ext cx="334803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three key points such as: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1 mark for each advantage.</a:t>
            </a:r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5291528" y="1036213"/>
            <a:ext cx="6629009" cy="40934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Intuitive and easy to learn how to send an email.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E-mails are sent and received quickly.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People don’t have to be present to receive the e-mail.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E-mails can be sent at any time on any day. (24/7)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Files can be attached to emails.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same email can be sent to a group of people.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You can request a receipt as proof the email has been sent.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Messages can be prepared in advance and saved until you are ready to send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Messages can be encrypted making it possible to send confidential information.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F8EDBD-DFEE-41CE-9C99-ABED5AD57303}"/>
              </a:ext>
            </a:extLst>
          </p:cNvPr>
          <p:cNvSpPr txBox="1"/>
          <p:nvPr/>
        </p:nvSpPr>
        <p:spPr>
          <a:xfrm>
            <a:off x="271463" y="1036213"/>
            <a:ext cx="4825193" cy="4197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Identify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advantages to using e-mail as a method of communication.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GB" sz="2000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Intuitive and easy to learn how to send an email.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70C0"/>
                </a:solidFill>
                <a:latin typeface="+mj-lt"/>
              </a:rPr>
              <a:t>E-mails are sent and received quickly.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B050"/>
                </a:solidFill>
                <a:latin typeface="+mj-lt"/>
              </a:rPr>
              <a:t>People don’t have to be present to receive the email. </a:t>
            </a:r>
          </a:p>
          <a:p>
            <a:pPr algn="r">
              <a:lnSpc>
                <a:spcPct val="150000"/>
              </a:lnSpc>
            </a:pP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D261A-B450-4407-A5A2-526998C54220}"/>
              </a:ext>
            </a:extLst>
          </p:cNvPr>
          <p:cNvSpPr txBox="1"/>
          <p:nvPr/>
        </p:nvSpPr>
        <p:spPr>
          <a:xfrm>
            <a:off x="10671297" y="1590211"/>
            <a:ext cx="52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90270-4DD5-40D0-93A0-F5027B984E07}"/>
              </a:ext>
            </a:extLst>
          </p:cNvPr>
          <p:cNvSpPr txBox="1"/>
          <p:nvPr/>
        </p:nvSpPr>
        <p:spPr>
          <a:xfrm>
            <a:off x="10742851" y="1858512"/>
            <a:ext cx="453102" cy="531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AEB8CC-6BC4-43BD-B514-F5087238C385}"/>
              </a:ext>
            </a:extLst>
          </p:cNvPr>
          <p:cNvSpPr txBox="1"/>
          <p:nvPr/>
        </p:nvSpPr>
        <p:spPr>
          <a:xfrm>
            <a:off x="11040956" y="2262631"/>
            <a:ext cx="453102" cy="531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5057638"/>
          </a:xfrm>
        </p:spPr>
        <p:txBody>
          <a:bodyPr/>
          <a:lstStyle/>
          <a:p>
            <a:r>
              <a:rPr lang="en-GB" dirty="0"/>
              <a:t>The issues around the reliability of online sources and facts in relation to:</a:t>
            </a:r>
          </a:p>
          <a:p>
            <a:pPr lvl="1"/>
            <a:r>
              <a:rPr lang="en-GB" dirty="0"/>
              <a:t>accuracy of information, biased information, out of date information.</a:t>
            </a:r>
          </a:p>
          <a:p>
            <a:r>
              <a:rPr lang="en-GB" dirty="0"/>
              <a:t>the following methods that verify information found online:</a:t>
            </a:r>
          </a:p>
          <a:p>
            <a:pPr lvl="1"/>
            <a:r>
              <a:rPr lang="en-GB" dirty="0"/>
              <a:t>checking multiple sources</a:t>
            </a:r>
          </a:p>
          <a:p>
            <a:pPr lvl="1"/>
            <a:r>
              <a:rPr lang="en-GB" dirty="0"/>
              <a:t>using trustworthy websites.</a:t>
            </a:r>
          </a:p>
          <a:p>
            <a:pPr lvl="1"/>
            <a:endParaRPr lang="en-GB" dirty="0"/>
          </a:p>
          <a:p>
            <a:pPr marL="263525" lvl="1" indent="0">
              <a:buNone/>
            </a:pPr>
            <a:endParaRPr lang="en-GB" dirty="0"/>
          </a:p>
          <a:p>
            <a:r>
              <a:rPr lang="en-GB" dirty="0"/>
              <a:t>To investigate a range of sources and comment on the reliability of the information provided based on factors such as: bias and when it was last updated. </a:t>
            </a:r>
          </a:p>
          <a:p>
            <a:r>
              <a:rPr lang="en-GB" dirty="0"/>
              <a:t>Identify the functions for a wide range of user-generated sites.</a:t>
            </a:r>
          </a:p>
          <a:p>
            <a:r>
              <a:rPr lang="en-GB" dirty="0"/>
              <a:t>Suggest ways users can check websites for reliability.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636" y="3068638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465FEFE-FD01-42B5-A23C-18AD1685C93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6731" r="26731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Bias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User-generated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Perspective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416375"/>
              </p:ext>
            </p:extLst>
          </p:nvPr>
        </p:nvGraphicFramePr>
        <p:xfrm>
          <a:off x="2893102" y="624840"/>
          <a:ext cx="9173980" cy="268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8603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7045377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Bias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Inclination or prejudice for or against one person or group, especially in a way considered to be unfair.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Source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place, person, or thing from which something originates or can be obtained.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User-generated site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site that allow users to contribute and share information.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Perspective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particular attitude towards or way of regarding something; a point of view.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Reliability of online sources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023378" y="550491"/>
            <a:ext cx="7998018" cy="76816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It’s very easy to believe any content you see posted on a website, but have you ever stopped to think whether that is reliable?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71618"/>
              </p:ext>
            </p:extLst>
          </p:nvPr>
        </p:nvGraphicFramePr>
        <p:xfrm>
          <a:off x="4037439" y="1383781"/>
          <a:ext cx="799034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0340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Two ways of checking the reliability of an online source is authority and perspective – what does this mean?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key terms are used in articles suggest that the article is not only informative, but also persuasive?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does this apply to the current drive for adults to become vaccinated against COVID-19.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647250" y="1192997"/>
            <a:ext cx="594609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715913"/>
              </p:ext>
            </p:extLst>
          </p:nvPr>
        </p:nvGraphicFramePr>
        <p:xfrm>
          <a:off x="4038735" y="3811272"/>
          <a:ext cx="7982661" cy="2938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2661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08927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963904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Authority is to recognise their knowledge and expertise on the topic. Perspective refers to using existing information to form an opinion on a topic/subject. This can in turn influence content that is produced.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Opinion, Analysis, Perspective and Viewpoint.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Many people are joining anti-vaccine groups based on content they’ve listened too via social media channels and opting against the advice given by the NHS. A reliable and trusted organisation where content has been added by medical experts.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8129866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6787" y="1140268"/>
            <a:ext cx="594609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D5B796D1-4C9B-49A0-BC06-7AC9B6C0AA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992600"/>
              </p:ext>
            </p:extLst>
          </p:nvPr>
        </p:nvGraphicFramePr>
        <p:xfrm>
          <a:off x="170604" y="5992812"/>
          <a:ext cx="3710299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029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4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4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4F57B199-0BE1-4A24-B151-80F94C84B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302" y="5624511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7AE107E-CF2E-4967-8299-53FD3B1E9F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163" y="585536"/>
            <a:ext cx="3710300" cy="252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User-generated reference sites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5523423" y="590253"/>
            <a:ext cx="6521360" cy="76816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User-generated sites allow users to contribute and share information.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21535"/>
              </p:ext>
            </p:extLst>
          </p:nvPr>
        </p:nvGraphicFramePr>
        <p:xfrm>
          <a:off x="5529683" y="1561656"/>
          <a:ext cx="651510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5100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With the person next to you, identify some examples of user-generated sites.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concerns are associated with content include on sites such as Wikipedia.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Come with a list of trustworthy sources – which websites could be consider to be reliable?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766977" y="1278649"/>
            <a:ext cx="484828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072845"/>
              </p:ext>
            </p:extLst>
          </p:nvPr>
        </p:nvGraphicFramePr>
        <p:xfrm>
          <a:off x="5535944" y="4081370"/>
          <a:ext cx="6508839" cy="2372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883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08927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963904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Wikis (e.g. Wikipedia), Internet forums, Message boards, Newsgroups, Review sites, Social media.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There is a concern that anyone can add material to a wiki, so the information might be biased or inaccurate.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BBC News, WJEC and government websites (e.g. NHS)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8129866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6514" y="1225920"/>
            <a:ext cx="484828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D669E62-40D1-4B9C-BFFA-903F3AC18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722" y="590253"/>
            <a:ext cx="5164791" cy="38735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361C47-1D03-4635-81DA-D30169ACFE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163" y="4593705"/>
            <a:ext cx="5151350" cy="18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1285</Words>
  <Application>Microsoft Office PowerPoint</Application>
  <PresentationFormat>Widescreen</PresentationFormat>
  <Paragraphs>171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2021-09-11T12:35:21Z</dcterms:modified>
</cp:coreProperties>
</file>