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4"/>
  </p:notesMasterIdLst>
  <p:handoutMasterIdLst>
    <p:handoutMasterId r:id="rId15"/>
  </p:handoutMasterIdLst>
  <p:sldIdLst>
    <p:sldId id="256" r:id="rId2"/>
    <p:sldId id="409" r:id="rId3"/>
    <p:sldId id="427" r:id="rId4"/>
    <p:sldId id="406" r:id="rId5"/>
    <p:sldId id="413" r:id="rId6"/>
    <p:sldId id="287" r:id="rId7"/>
    <p:sldId id="375" r:id="rId8"/>
    <p:sldId id="388" r:id="rId9"/>
    <p:sldId id="419" r:id="rId10"/>
    <p:sldId id="428" r:id="rId11"/>
    <p:sldId id="417" r:id="rId12"/>
    <p:sldId id="37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8/25/2021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8/25/2021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https://forms.office.com/Pages/ShareFormPage.aspx?id=cdJyXzS9Y0yZF8UZZlqALiw7DWJu831Jg5qPZF4a9X9UNkIxODQySlJZQ1ZaVTVUTzVZQVBNUzFEMC4u&amp;sharetoken=iAj8VWU9daPGTou9PFtv</a:t>
            </a:r>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3058207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527013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3074034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338469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youtube.com/watch?v=ECCfyKlxo-E&amp;t=163s"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app=desktop&amp;v=gvkbDc1LiV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DT16a: </a:t>
            </a:r>
          </a:p>
          <a:p>
            <a:r>
              <a:rPr lang="en-US" noProof="1"/>
              <a:t>Digital communication methods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C9C04250-3612-4B9B-BC35-22164390ABD5}"/>
              </a:ext>
            </a:extLst>
          </p:cNvPr>
          <p:cNvPicPr>
            <a:picLocks noGrp="1" noChangeAspect="1"/>
          </p:cNvPicPr>
          <p:nvPr>
            <p:ph type="pic" sz="quarter" idx="10"/>
          </p:nvPr>
        </p:nvPicPr>
        <p:blipFill>
          <a:blip r:embed="rId2"/>
          <a:srcRect l="10984" r="10984"/>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Marketing, advertising and promotion</a:t>
            </a:r>
          </a:p>
        </p:txBody>
      </p:sp>
      <p:sp>
        <p:nvSpPr>
          <p:cNvPr id="16" name="Rectangle 15">
            <a:extLst>
              <a:ext uri="{FF2B5EF4-FFF2-40B4-BE49-F238E27FC236}">
                <a16:creationId xmlns:a16="http://schemas.microsoft.com/office/drawing/2014/main" id="{68AA8E14-3FFA-4E3D-9C52-CE14467164A4}"/>
              </a:ext>
            </a:extLst>
          </p:cNvPr>
          <p:cNvSpPr/>
          <p:nvPr/>
        </p:nvSpPr>
        <p:spPr>
          <a:xfrm>
            <a:off x="4487035" y="590251"/>
            <a:ext cx="7626384" cy="126852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Two methods of marketing are known as advertising and promotion. Advertising generally refers to controlled, paid messages in the media. Whereas, promotion includes paid and free marketing activities, such as sales or sponsorships to raise awareness of the product/service.</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613630053"/>
              </p:ext>
            </p:extLst>
          </p:nvPr>
        </p:nvGraphicFramePr>
        <p:xfrm>
          <a:off x="4487035" y="1946983"/>
          <a:ext cx="7626384" cy="1402080"/>
        </p:xfrm>
        <a:graphic>
          <a:graphicData uri="http://schemas.openxmlformats.org/drawingml/2006/table">
            <a:tbl>
              <a:tblPr firstRow="1" bandRow="1">
                <a:tableStyleId>{5C22544A-7EE6-4342-B048-85BDC9FD1C3A}</a:tableStyleId>
              </a:tblPr>
              <a:tblGrid>
                <a:gridCol w="762638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With the person next to you, using the digital methods shown on the left, identify how businesses have made use of these in order to advertise/promote a product or service.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449275" y="1817363"/>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3661504875"/>
              </p:ext>
            </p:extLst>
          </p:nvPr>
        </p:nvGraphicFramePr>
        <p:xfrm>
          <a:off x="4487035" y="3437266"/>
          <a:ext cx="7626384" cy="3230880"/>
        </p:xfrm>
        <a:graphic>
          <a:graphicData uri="http://schemas.openxmlformats.org/drawingml/2006/table">
            <a:tbl>
              <a:tblPr firstRow="1" bandRow="1">
                <a:tableStyleId>{5C22544A-7EE6-4342-B048-85BDC9FD1C3A}</a:tableStyleId>
              </a:tblPr>
              <a:tblGrid>
                <a:gridCol w="7626384">
                  <a:extLst>
                    <a:ext uri="{9D8B030D-6E8A-4147-A177-3AD203B41FA5}">
                      <a16:colId xmlns:a16="http://schemas.microsoft.com/office/drawing/2014/main" val="1827917660"/>
                    </a:ext>
                  </a:extLst>
                </a:gridCol>
              </a:tblGrid>
              <a:tr h="291868">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592246">
                <a:tc>
                  <a:txBody>
                    <a:bodyPr/>
                    <a:lstStyle/>
                    <a:p>
                      <a:pPr marL="457200" indent="-457200" algn="l">
                        <a:buFont typeface="+mj-lt"/>
                        <a:buAutoNum type="arabicPeriod"/>
                      </a:pPr>
                      <a:r>
                        <a:rPr lang="en-GB" sz="2000" b="0" dirty="0">
                          <a:latin typeface="Tw Cen MT" panose="020B0602020104020603" pitchFamily="34" charset="0"/>
                        </a:rPr>
                        <a:t>E-mail marketing - can be used to target existing and potential new customers with special offers. Customers would subscribe to this service or a newsletter.</a:t>
                      </a:r>
                    </a:p>
                    <a:p>
                      <a:pPr marL="457200" indent="-457200" algn="l">
                        <a:buFont typeface="+mj-lt"/>
                        <a:buAutoNum type="arabicPeriod"/>
                      </a:pPr>
                      <a:r>
                        <a:rPr lang="en-GB" sz="2000" b="0" dirty="0">
                          <a:latin typeface="Tw Cen MT" panose="020B0602020104020603" pitchFamily="34" charset="0"/>
                        </a:rPr>
                        <a:t>Instant messaging – companies can provide a customer enquire service via WhatsApp.</a:t>
                      </a:r>
                    </a:p>
                    <a:p>
                      <a:pPr marL="457200" indent="-457200" algn="l">
                        <a:buFont typeface="+mj-lt"/>
                        <a:buAutoNum type="arabicPeriod"/>
                      </a:pPr>
                      <a:r>
                        <a:rPr lang="en-GB" sz="2000" b="0" dirty="0">
                          <a:latin typeface="Tw Cen MT" panose="020B0602020104020603" pitchFamily="34" charset="0"/>
                        </a:rPr>
                        <a:t>Video conferencing – businesses can use this to pitch products/services to prospective buyers. </a:t>
                      </a:r>
                    </a:p>
                    <a:p>
                      <a:pPr marL="457200" indent="-457200" algn="l">
                        <a:buFont typeface="+mj-lt"/>
                        <a:buAutoNum type="arabicPeriod"/>
                      </a:pPr>
                      <a:r>
                        <a:rPr lang="en-GB" sz="2000" b="0" dirty="0">
                          <a:latin typeface="Tw Cen MT" panose="020B0602020104020603" pitchFamily="34" charset="0"/>
                        </a:rPr>
                        <a:t>Social media – Posts on news feeds advertising products.</a:t>
                      </a:r>
                    </a:p>
                    <a:p>
                      <a:pPr marL="457200" indent="-457200" algn="l">
                        <a:buFont typeface="+mj-lt"/>
                        <a:buAutoNum type="arabicPeriod"/>
                      </a:pPr>
                      <a:r>
                        <a:rPr lang="en-GB" sz="2000" b="0" dirty="0">
                          <a:latin typeface="Tw Cen MT" panose="020B0602020104020603" pitchFamily="34" charset="0"/>
                        </a:rPr>
                        <a:t>Blogs/Vlogs – Vloggers on how to use certain makeup/give reviews.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84496" y="1728045"/>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5" name="Table 14">
            <a:extLst>
              <a:ext uri="{FF2B5EF4-FFF2-40B4-BE49-F238E27FC236}">
                <a16:creationId xmlns:a16="http://schemas.microsoft.com/office/drawing/2014/main" id="{D7322E03-5180-4264-A294-5AA8558E4127}"/>
              </a:ext>
            </a:extLst>
          </p:cNvPr>
          <p:cNvGraphicFramePr>
            <a:graphicFrameLocks noGrp="1"/>
          </p:cNvGraphicFramePr>
          <p:nvPr>
            <p:extLst>
              <p:ext uri="{D42A27DB-BD31-4B8C-83A1-F6EECF244321}">
                <p14:modId xmlns:p14="http://schemas.microsoft.com/office/powerpoint/2010/main" val="1478658673"/>
              </p:ext>
            </p:extLst>
          </p:nvPr>
        </p:nvGraphicFramePr>
        <p:xfrm>
          <a:off x="176308" y="703433"/>
          <a:ext cx="2248524" cy="100584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461851">
                <a:tc>
                  <a:txBody>
                    <a:bodyPr/>
                    <a:lstStyle/>
                    <a:p>
                      <a:pPr algn="ctr"/>
                      <a:r>
                        <a:rPr lang="en-GB" sz="2000" b="0" dirty="0">
                          <a:latin typeface="Tw Cen MT" panose="020B0602020104020603" pitchFamily="34" charset="0"/>
                        </a:rPr>
                        <a:t>Digital communication methods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204693053"/>
                  </a:ext>
                </a:extLst>
              </a:tr>
            </a:tbl>
          </a:graphicData>
        </a:graphic>
      </p:graphicFrame>
      <p:graphicFrame>
        <p:nvGraphicFramePr>
          <p:cNvPr id="17" name="Table 16">
            <a:extLst>
              <a:ext uri="{FF2B5EF4-FFF2-40B4-BE49-F238E27FC236}">
                <a16:creationId xmlns:a16="http://schemas.microsoft.com/office/drawing/2014/main" id="{BE658BA3-61DA-4DB2-912C-3B3154B2FF1F}"/>
              </a:ext>
            </a:extLst>
          </p:cNvPr>
          <p:cNvGraphicFramePr>
            <a:graphicFrameLocks noGrp="1"/>
          </p:cNvGraphicFramePr>
          <p:nvPr>
            <p:extLst>
              <p:ext uri="{D42A27DB-BD31-4B8C-83A1-F6EECF244321}">
                <p14:modId xmlns:p14="http://schemas.microsoft.com/office/powerpoint/2010/main" val="3596682196"/>
              </p:ext>
            </p:extLst>
          </p:nvPr>
        </p:nvGraphicFramePr>
        <p:xfrm>
          <a:off x="2152201" y="2252311"/>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04693053"/>
                  </a:ext>
                </a:extLst>
              </a:tr>
            </a:tbl>
          </a:graphicData>
        </a:graphic>
      </p:graphicFrame>
      <p:cxnSp>
        <p:nvCxnSpPr>
          <p:cNvPr id="18" name="Connector: Elbow 17">
            <a:extLst>
              <a:ext uri="{FF2B5EF4-FFF2-40B4-BE49-F238E27FC236}">
                <a16:creationId xmlns:a16="http://schemas.microsoft.com/office/drawing/2014/main" id="{A7FE99E7-528B-4FD8-9160-8CF4D39AB515}"/>
              </a:ext>
            </a:extLst>
          </p:cNvPr>
          <p:cNvCxnSpPr>
            <a:cxnSpLocks/>
            <a:endCxn id="17" idx="1"/>
          </p:cNvCxnSpPr>
          <p:nvPr/>
        </p:nvCxnSpPr>
        <p:spPr>
          <a:xfrm rot="16200000" flipH="1">
            <a:off x="974741" y="1408415"/>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9" name="Table 18">
            <a:extLst>
              <a:ext uri="{FF2B5EF4-FFF2-40B4-BE49-F238E27FC236}">
                <a16:creationId xmlns:a16="http://schemas.microsoft.com/office/drawing/2014/main" id="{B6FFA93D-1A63-44CC-A401-3A3FC79048F4}"/>
              </a:ext>
            </a:extLst>
          </p:cNvPr>
          <p:cNvGraphicFramePr>
            <a:graphicFrameLocks noGrp="1"/>
          </p:cNvGraphicFramePr>
          <p:nvPr>
            <p:extLst>
              <p:ext uri="{D42A27DB-BD31-4B8C-83A1-F6EECF244321}">
                <p14:modId xmlns:p14="http://schemas.microsoft.com/office/powerpoint/2010/main" val="1640924764"/>
              </p:ext>
            </p:extLst>
          </p:nvPr>
        </p:nvGraphicFramePr>
        <p:xfrm>
          <a:off x="2152201" y="3047727"/>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bl>
          </a:graphicData>
        </a:graphic>
      </p:graphicFrame>
      <p:graphicFrame>
        <p:nvGraphicFramePr>
          <p:cNvPr id="20" name="Table 19">
            <a:extLst>
              <a:ext uri="{FF2B5EF4-FFF2-40B4-BE49-F238E27FC236}">
                <a16:creationId xmlns:a16="http://schemas.microsoft.com/office/drawing/2014/main" id="{D88C8602-FFDC-42C8-BAB8-D7009E3B126D}"/>
              </a:ext>
            </a:extLst>
          </p:cNvPr>
          <p:cNvGraphicFramePr>
            <a:graphicFrameLocks noGrp="1"/>
          </p:cNvGraphicFramePr>
          <p:nvPr>
            <p:extLst>
              <p:ext uri="{D42A27DB-BD31-4B8C-83A1-F6EECF244321}">
                <p14:modId xmlns:p14="http://schemas.microsoft.com/office/powerpoint/2010/main" val="2812388863"/>
              </p:ext>
            </p:extLst>
          </p:nvPr>
        </p:nvGraphicFramePr>
        <p:xfrm>
          <a:off x="2152201" y="3843143"/>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04693053"/>
                  </a:ext>
                </a:extLst>
              </a:tr>
            </a:tbl>
          </a:graphicData>
        </a:graphic>
      </p:graphicFrame>
      <p:graphicFrame>
        <p:nvGraphicFramePr>
          <p:cNvPr id="21" name="Table 20">
            <a:extLst>
              <a:ext uri="{FF2B5EF4-FFF2-40B4-BE49-F238E27FC236}">
                <a16:creationId xmlns:a16="http://schemas.microsoft.com/office/drawing/2014/main" id="{8D4071E7-98CE-441C-AB95-1F82BAF457D5}"/>
              </a:ext>
            </a:extLst>
          </p:cNvPr>
          <p:cNvGraphicFramePr>
            <a:graphicFrameLocks noGrp="1"/>
          </p:cNvGraphicFramePr>
          <p:nvPr>
            <p:extLst>
              <p:ext uri="{D42A27DB-BD31-4B8C-83A1-F6EECF244321}">
                <p14:modId xmlns:p14="http://schemas.microsoft.com/office/powerpoint/2010/main" val="1704355472"/>
              </p:ext>
            </p:extLst>
          </p:nvPr>
        </p:nvGraphicFramePr>
        <p:xfrm>
          <a:off x="2152201" y="4638559"/>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2204693053"/>
                  </a:ext>
                </a:extLst>
              </a:tr>
            </a:tbl>
          </a:graphicData>
        </a:graphic>
      </p:graphicFrame>
      <p:graphicFrame>
        <p:nvGraphicFramePr>
          <p:cNvPr id="22" name="Table 21">
            <a:extLst>
              <a:ext uri="{FF2B5EF4-FFF2-40B4-BE49-F238E27FC236}">
                <a16:creationId xmlns:a16="http://schemas.microsoft.com/office/drawing/2014/main" id="{6D408903-5E56-4E6B-B3F0-0AD236B8FDB5}"/>
              </a:ext>
            </a:extLst>
          </p:cNvPr>
          <p:cNvGraphicFramePr>
            <a:graphicFrameLocks noGrp="1"/>
          </p:cNvGraphicFramePr>
          <p:nvPr>
            <p:extLst>
              <p:ext uri="{D42A27DB-BD31-4B8C-83A1-F6EECF244321}">
                <p14:modId xmlns:p14="http://schemas.microsoft.com/office/powerpoint/2010/main" val="647099393"/>
              </p:ext>
            </p:extLst>
          </p:nvPr>
        </p:nvGraphicFramePr>
        <p:xfrm>
          <a:off x="2152201" y="5433975"/>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204693053"/>
                  </a:ext>
                </a:extLst>
              </a:tr>
            </a:tbl>
          </a:graphicData>
        </a:graphic>
      </p:graphicFrame>
      <p:cxnSp>
        <p:nvCxnSpPr>
          <p:cNvPr id="23" name="Connector: Elbow 22">
            <a:extLst>
              <a:ext uri="{FF2B5EF4-FFF2-40B4-BE49-F238E27FC236}">
                <a16:creationId xmlns:a16="http://schemas.microsoft.com/office/drawing/2014/main" id="{70BA4000-CB5D-4702-8C4F-A6EF2983AB13}"/>
              </a:ext>
            </a:extLst>
          </p:cNvPr>
          <p:cNvCxnSpPr>
            <a:endCxn id="19" idx="1"/>
          </p:cNvCxnSpPr>
          <p:nvPr/>
        </p:nvCxnSpPr>
        <p:spPr>
          <a:xfrm rot="16200000" flipH="1">
            <a:off x="571325" y="1800415"/>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A95DFB14-5E7B-4A88-B8CE-5AD3C3EAD636}"/>
              </a:ext>
            </a:extLst>
          </p:cNvPr>
          <p:cNvCxnSpPr>
            <a:cxnSpLocks/>
            <a:endCxn id="20" idx="1"/>
          </p:cNvCxnSpPr>
          <p:nvPr/>
        </p:nvCxnSpPr>
        <p:spPr>
          <a:xfrm rot="16200000" flipH="1">
            <a:off x="179323" y="2203830"/>
            <a:ext cx="2467436" cy="1478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E08B5C86-455F-46E3-980F-6472D7415A0F}"/>
              </a:ext>
            </a:extLst>
          </p:cNvPr>
          <p:cNvCxnSpPr>
            <a:cxnSpLocks/>
            <a:endCxn id="21" idx="1"/>
          </p:cNvCxnSpPr>
          <p:nvPr/>
        </p:nvCxnSpPr>
        <p:spPr>
          <a:xfrm rot="16200000" flipH="1">
            <a:off x="-224094" y="2595829"/>
            <a:ext cx="3262854"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BB3014C7-6527-4F59-BDDA-59DAD1F7314B}"/>
              </a:ext>
            </a:extLst>
          </p:cNvPr>
          <p:cNvCxnSpPr>
            <a:endCxn id="22" idx="1"/>
          </p:cNvCxnSpPr>
          <p:nvPr/>
        </p:nvCxnSpPr>
        <p:spPr>
          <a:xfrm rot="16200000" flipH="1">
            <a:off x="-621802" y="2993536"/>
            <a:ext cx="4058271"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7" name="Table 26">
            <a:extLst>
              <a:ext uri="{FF2B5EF4-FFF2-40B4-BE49-F238E27FC236}">
                <a16:creationId xmlns:a16="http://schemas.microsoft.com/office/drawing/2014/main" id="{ACDD0ABE-CF92-4D67-92FA-80E964A4D190}"/>
              </a:ext>
            </a:extLst>
          </p:cNvPr>
          <p:cNvGraphicFramePr>
            <a:graphicFrameLocks noGrp="1"/>
          </p:cNvGraphicFramePr>
          <p:nvPr>
            <p:extLst>
              <p:ext uri="{D42A27DB-BD31-4B8C-83A1-F6EECF244321}">
                <p14:modId xmlns:p14="http://schemas.microsoft.com/office/powerpoint/2010/main" val="4127286168"/>
              </p:ext>
            </p:extLst>
          </p:nvPr>
        </p:nvGraphicFramePr>
        <p:xfrm>
          <a:off x="2152201" y="2252311"/>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04693053"/>
                  </a:ext>
                </a:extLst>
              </a:tr>
            </a:tbl>
          </a:graphicData>
        </a:graphic>
      </p:graphicFrame>
      <p:cxnSp>
        <p:nvCxnSpPr>
          <p:cNvPr id="32" name="Connector: Elbow 31">
            <a:extLst>
              <a:ext uri="{FF2B5EF4-FFF2-40B4-BE49-F238E27FC236}">
                <a16:creationId xmlns:a16="http://schemas.microsoft.com/office/drawing/2014/main" id="{8E44C7BE-B3D2-4AB8-A77F-FE00910DA2CD}"/>
              </a:ext>
            </a:extLst>
          </p:cNvPr>
          <p:cNvCxnSpPr>
            <a:cxnSpLocks/>
          </p:cNvCxnSpPr>
          <p:nvPr/>
        </p:nvCxnSpPr>
        <p:spPr>
          <a:xfrm rot="16200000" flipH="1">
            <a:off x="974742" y="1408416"/>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3" name="Table 32">
            <a:extLst>
              <a:ext uri="{FF2B5EF4-FFF2-40B4-BE49-F238E27FC236}">
                <a16:creationId xmlns:a16="http://schemas.microsoft.com/office/drawing/2014/main" id="{26CD1A1C-B71F-4FD7-8563-60D31FFD35EB}"/>
              </a:ext>
            </a:extLst>
          </p:cNvPr>
          <p:cNvGraphicFramePr>
            <a:graphicFrameLocks noGrp="1"/>
          </p:cNvGraphicFramePr>
          <p:nvPr>
            <p:extLst>
              <p:ext uri="{D42A27DB-BD31-4B8C-83A1-F6EECF244321}">
                <p14:modId xmlns:p14="http://schemas.microsoft.com/office/powerpoint/2010/main" val="540912958"/>
              </p:ext>
            </p:extLst>
          </p:nvPr>
        </p:nvGraphicFramePr>
        <p:xfrm>
          <a:off x="2152201" y="3047727"/>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Instant messaging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bl>
          </a:graphicData>
        </a:graphic>
      </p:graphicFrame>
      <p:graphicFrame>
        <p:nvGraphicFramePr>
          <p:cNvPr id="34" name="Table 33">
            <a:extLst>
              <a:ext uri="{FF2B5EF4-FFF2-40B4-BE49-F238E27FC236}">
                <a16:creationId xmlns:a16="http://schemas.microsoft.com/office/drawing/2014/main" id="{692F1FF8-7D0F-463A-9278-0F17A22884EB}"/>
              </a:ext>
            </a:extLst>
          </p:cNvPr>
          <p:cNvGraphicFramePr>
            <a:graphicFrameLocks noGrp="1"/>
          </p:cNvGraphicFramePr>
          <p:nvPr>
            <p:extLst>
              <p:ext uri="{D42A27DB-BD31-4B8C-83A1-F6EECF244321}">
                <p14:modId xmlns:p14="http://schemas.microsoft.com/office/powerpoint/2010/main" val="1985107996"/>
              </p:ext>
            </p:extLst>
          </p:nvPr>
        </p:nvGraphicFramePr>
        <p:xfrm>
          <a:off x="2152201" y="3843143"/>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Video conferencing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04693053"/>
                  </a:ext>
                </a:extLst>
              </a:tr>
            </a:tbl>
          </a:graphicData>
        </a:graphic>
      </p:graphicFrame>
      <p:graphicFrame>
        <p:nvGraphicFramePr>
          <p:cNvPr id="35" name="Table 34">
            <a:extLst>
              <a:ext uri="{FF2B5EF4-FFF2-40B4-BE49-F238E27FC236}">
                <a16:creationId xmlns:a16="http://schemas.microsoft.com/office/drawing/2014/main" id="{45DE1659-EBF8-4A4B-BF88-6E5104A629FD}"/>
              </a:ext>
            </a:extLst>
          </p:cNvPr>
          <p:cNvGraphicFramePr>
            <a:graphicFrameLocks noGrp="1"/>
          </p:cNvGraphicFramePr>
          <p:nvPr>
            <p:extLst>
              <p:ext uri="{D42A27DB-BD31-4B8C-83A1-F6EECF244321}">
                <p14:modId xmlns:p14="http://schemas.microsoft.com/office/powerpoint/2010/main" val="2809632944"/>
              </p:ext>
            </p:extLst>
          </p:nvPr>
        </p:nvGraphicFramePr>
        <p:xfrm>
          <a:off x="2152201" y="4638559"/>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Social media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2204693053"/>
                  </a:ext>
                </a:extLst>
              </a:tr>
            </a:tbl>
          </a:graphicData>
        </a:graphic>
      </p:graphicFrame>
      <p:graphicFrame>
        <p:nvGraphicFramePr>
          <p:cNvPr id="36" name="Table 35">
            <a:extLst>
              <a:ext uri="{FF2B5EF4-FFF2-40B4-BE49-F238E27FC236}">
                <a16:creationId xmlns:a16="http://schemas.microsoft.com/office/drawing/2014/main" id="{F82DDE88-737D-4414-BDD6-0FEC35521444}"/>
              </a:ext>
            </a:extLst>
          </p:cNvPr>
          <p:cNvGraphicFramePr>
            <a:graphicFrameLocks noGrp="1"/>
          </p:cNvGraphicFramePr>
          <p:nvPr>
            <p:extLst>
              <p:ext uri="{D42A27DB-BD31-4B8C-83A1-F6EECF244321}">
                <p14:modId xmlns:p14="http://schemas.microsoft.com/office/powerpoint/2010/main" val="549332336"/>
              </p:ext>
            </p:extLst>
          </p:nvPr>
        </p:nvGraphicFramePr>
        <p:xfrm>
          <a:off x="2152201" y="5433975"/>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Blogs/Vlogs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204693053"/>
                  </a:ext>
                </a:extLst>
              </a:tr>
            </a:tbl>
          </a:graphicData>
        </a:graphic>
      </p:graphicFrame>
      <p:cxnSp>
        <p:nvCxnSpPr>
          <p:cNvPr id="37" name="Connector: Elbow 36">
            <a:extLst>
              <a:ext uri="{FF2B5EF4-FFF2-40B4-BE49-F238E27FC236}">
                <a16:creationId xmlns:a16="http://schemas.microsoft.com/office/drawing/2014/main" id="{051B4248-4E64-465A-BB31-8D004569CF63}"/>
              </a:ext>
            </a:extLst>
          </p:cNvPr>
          <p:cNvCxnSpPr>
            <a:endCxn id="33" idx="1"/>
          </p:cNvCxnSpPr>
          <p:nvPr/>
        </p:nvCxnSpPr>
        <p:spPr>
          <a:xfrm rot="16200000" flipH="1">
            <a:off x="571325" y="1800415"/>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E1A7C303-7F85-48E4-917D-ACDA2B21DBAE}"/>
              </a:ext>
            </a:extLst>
          </p:cNvPr>
          <p:cNvCxnSpPr>
            <a:cxnSpLocks/>
            <a:endCxn id="34" idx="1"/>
          </p:cNvCxnSpPr>
          <p:nvPr/>
        </p:nvCxnSpPr>
        <p:spPr>
          <a:xfrm rot="16200000" flipH="1">
            <a:off x="179323" y="2203830"/>
            <a:ext cx="2467436" cy="1478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7477712B-1262-48E4-82D3-BBCAD5636A6D}"/>
              </a:ext>
            </a:extLst>
          </p:cNvPr>
          <p:cNvCxnSpPr>
            <a:cxnSpLocks/>
            <a:endCxn id="35" idx="1"/>
          </p:cNvCxnSpPr>
          <p:nvPr/>
        </p:nvCxnSpPr>
        <p:spPr>
          <a:xfrm rot="16200000" flipH="1">
            <a:off x="-224094" y="2595829"/>
            <a:ext cx="3262854"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834BFFE1-E03F-41DB-BB76-962BD11CACF3}"/>
              </a:ext>
            </a:extLst>
          </p:cNvPr>
          <p:cNvCxnSpPr>
            <a:cxnSpLocks/>
            <a:endCxn id="36" idx="1"/>
          </p:cNvCxnSpPr>
          <p:nvPr/>
        </p:nvCxnSpPr>
        <p:spPr>
          <a:xfrm rot="16200000" flipH="1">
            <a:off x="-621802" y="2993536"/>
            <a:ext cx="4058271"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E0EBF395-C594-4A96-8C2A-291DB8E92328}"/>
              </a:ext>
            </a:extLst>
          </p:cNvPr>
          <p:cNvCxnSpPr>
            <a:cxnSpLocks/>
          </p:cNvCxnSpPr>
          <p:nvPr/>
        </p:nvCxnSpPr>
        <p:spPr>
          <a:xfrm rot="16200000" flipH="1">
            <a:off x="974743" y="1408417"/>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EA583B00-E6D9-4B06-9B00-A6F9D8DFFAD8}"/>
              </a:ext>
            </a:extLst>
          </p:cNvPr>
          <p:cNvCxnSpPr/>
          <p:nvPr/>
        </p:nvCxnSpPr>
        <p:spPr>
          <a:xfrm rot="16200000" flipH="1">
            <a:off x="571326" y="1800416"/>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979FC6C4-045A-437C-A859-96A1F5D9099C}"/>
              </a:ext>
            </a:extLst>
          </p:cNvPr>
          <p:cNvCxnSpPr>
            <a:cxnSpLocks/>
          </p:cNvCxnSpPr>
          <p:nvPr/>
        </p:nvCxnSpPr>
        <p:spPr>
          <a:xfrm rot="16200000" flipH="1">
            <a:off x="974744" y="1408419"/>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479A41A2-3DFF-4D91-A95B-9261C1E452F6}"/>
              </a:ext>
            </a:extLst>
          </p:cNvPr>
          <p:cNvCxnSpPr>
            <a:cxnSpLocks/>
          </p:cNvCxnSpPr>
          <p:nvPr/>
        </p:nvCxnSpPr>
        <p:spPr>
          <a:xfrm rot="16200000" flipH="1">
            <a:off x="571327" y="1800417"/>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16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Data mining</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9"/>
            <a:ext cx="7861190" cy="591139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Arial" panose="020B0604020202020204" pitchFamily="34" charset="0"/>
              <a:buChar char="•"/>
            </a:pPr>
            <a:r>
              <a:rPr lang="en-GB" sz="2000" dirty="0">
                <a:solidFill>
                  <a:schemeClr val="tx1"/>
                </a:solidFill>
                <a:latin typeface="+mj-lt"/>
              </a:rPr>
              <a:t>The Tesco Clubcard is a plastic card in the shape of a credit card that customers present at a checkout when paying for their shopping.</a:t>
            </a:r>
          </a:p>
          <a:p>
            <a:pPr marL="342900" indent="-342900">
              <a:buFont typeface="Arial" panose="020B0604020202020204" pitchFamily="34" charset="0"/>
              <a:buChar char="•"/>
            </a:pPr>
            <a:r>
              <a:rPr lang="en-GB" sz="2000" dirty="0">
                <a:solidFill>
                  <a:schemeClr val="tx1"/>
                </a:solidFill>
                <a:latin typeface="+mj-lt"/>
              </a:rPr>
              <a:t>When customers used this card, Tesco would take a record of the sale and associate it with the customer’s name.</a:t>
            </a:r>
          </a:p>
          <a:p>
            <a:pPr marL="342900" indent="-342900">
              <a:buFont typeface="Arial" panose="020B0604020202020204" pitchFamily="34" charset="0"/>
              <a:buChar char="•"/>
            </a:pPr>
            <a:r>
              <a:rPr lang="en-GB" sz="2000" dirty="0">
                <a:solidFill>
                  <a:schemeClr val="tx1"/>
                </a:solidFill>
                <a:latin typeface="+mj-lt"/>
              </a:rPr>
              <a:t>Tesco could check their postcode to see how far people are willing to travel to their stores.</a:t>
            </a:r>
          </a:p>
          <a:p>
            <a:pPr marL="342900" indent="-342900">
              <a:buFont typeface="Arial" panose="020B0604020202020204" pitchFamily="34" charset="0"/>
              <a:buChar char="•"/>
            </a:pPr>
            <a:r>
              <a:rPr lang="en-GB" sz="2000" dirty="0">
                <a:solidFill>
                  <a:schemeClr val="tx1"/>
                </a:solidFill>
                <a:latin typeface="+mj-lt"/>
              </a:rPr>
              <a:t>The data would also reveal which customers came back on a regular basis.</a:t>
            </a:r>
          </a:p>
          <a:p>
            <a:pPr marL="342900" indent="-342900">
              <a:buFont typeface="Arial" panose="020B0604020202020204" pitchFamily="34" charset="0"/>
              <a:buChar char="•"/>
            </a:pPr>
            <a:r>
              <a:rPr lang="en-GB" sz="2000" dirty="0">
                <a:solidFill>
                  <a:schemeClr val="tx1"/>
                </a:solidFill>
                <a:latin typeface="+mj-lt"/>
              </a:rPr>
              <a:t>Tesco would react by sending coupons to high spenders up to the value of £30. Low spenders were sent smaller coupons up to the value of £10.</a:t>
            </a:r>
          </a:p>
          <a:p>
            <a:pPr marL="342900" indent="-342900">
              <a:buFont typeface="Arial" panose="020B0604020202020204" pitchFamily="34" charset="0"/>
              <a:buChar char="•"/>
            </a:pPr>
            <a:r>
              <a:rPr lang="en-GB" sz="2000" dirty="0">
                <a:solidFill>
                  <a:schemeClr val="tx1"/>
                </a:solidFill>
                <a:latin typeface="+mj-lt"/>
              </a:rPr>
              <a:t>This led to 70% of their customers redeeming these vouchers.</a:t>
            </a:r>
          </a:p>
          <a:p>
            <a:pPr marL="342900" indent="-342900">
              <a:buFont typeface="Arial" panose="020B0604020202020204" pitchFamily="34" charset="0"/>
              <a:buChar char="•"/>
            </a:pPr>
            <a:r>
              <a:rPr lang="en-GB" sz="2000" dirty="0">
                <a:solidFill>
                  <a:schemeClr val="tx1"/>
                </a:solidFill>
                <a:latin typeface="+mj-lt"/>
              </a:rPr>
              <a:t>Customers would receive vouchers for products that they regularly purchase. Tesco used an algorithm to monitor consumers buyer behaviour.</a:t>
            </a:r>
          </a:p>
          <a:p>
            <a:pPr marL="342900" indent="-342900">
              <a:buFont typeface="Arial" panose="020B0604020202020204" pitchFamily="34" charset="0"/>
              <a:buChar char="•"/>
            </a:pPr>
            <a:r>
              <a:rPr lang="en-GB" sz="2000" dirty="0">
                <a:solidFill>
                  <a:schemeClr val="tx1"/>
                </a:solidFill>
                <a:latin typeface="+mj-lt"/>
              </a:rPr>
              <a:t>Tesco took the same approach with online shopping when they introduced a feature known as ‘my favourites’ which would include items they would’ve previously purchased when they logged onto the website.</a:t>
            </a:r>
          </a:p>
          <a:p>
            <a:pPr marL="342900" indent="-342900">
              <a:buFont typeface="Arial" panose="020B0604020202020204" pitchFamily="34" charset="0"/>
              <a:buChar char="•"/>
            </a:pPr>
            <a:r>
              <a:rPr lang="en-GB" sz="2000" dirty="0">
                <a:solidFill>
                  <a:schemeClr val="tx1"/>
                </a:solidFill>
                <a:latin typeface="+mj-lt"/>
              </a:rPr>
              <a:t>This method is known as data mining – which aims to spots trends and patterns so they can learn more about their customers.</a:t>
            </a:r>
          </a:p>
        </p:txBody>
      </p:sp>
      <p:pic>
        <p:nvPicPr>
          <p:cNvPr id="12" name="Picture 2" descr="File:TescoClubcard2017.jpg - Wikimedia Commons">
            <a:extLst>
              <a:ext uri="{FF2B5EF4-FFF2-40B4-BE49-F238E27FC236}">
                <a16:creationId xmlns:a16="http://schemas.microsoft.com/office/drawing/2014/main" id="{E7C7F844-500F-4F46-B599-4F9C979081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17" y="631476"/>
            <a:ext cx="3784996" cy="283874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4B57B75D-D8D5-4EA3-93E7-261959FE74BA}"/>
              </a:ext>
            </a:extLst>
          </p:cNvPr>
          <p:cNvGraphicFramePr>
            <a:graphicFrameLocks noGrp="1"/>
          </p:cNvGraphicFramePr>
          <p:nvPr>
            <p:extLst>
              <p:ext uri="{D42A27DB-BD31-4B8C-83A1-F6EECF244321}">
                <p14:modId xmlns:p14="http://schemas.microsoft.com/office/powerpoint/2010/main" val="1782226473"/>
              </p:ext>
            </p:extLst>
          </p:nvPr>
        </p:nvGraphicFramePr>
        <p:xfrm>
          <a:off x="269717" y="3620874"/>
          <a:ext cx="3784996" cy="2926080"/>
        </p:xfrm>
        <a:graphic>
          <a:graphicData uri="http://schemas.openxmlformats.org/drawingml/2006/table">
            <a:tbl>
              <a:tblPr firstRow="1" bandRow="1">
                <a:tableStyleId>{5C22544A-7EE6-4342-B048-85BDC9FD1C3A}</a:tableStyleId>
              </a:tblPr>
              <a:tblGrid>
                <a:gridCol w="3784996">
                  <a:extLst>
                    <a:ext uri="{9D8B030D-6E8A-4147-A177-3AD203B41FA5}">
                      <a16:colId xmlns:a16="http://schemas.microsoft.com/office/drawing/2014/main" val="1827917660"/>
                    </a:ext>
                  </a:extLst>
                </a:gridCol>
              </a:tblGrid>
              <a:tr h="291868">
                <a:tc>
                  <a:txBody>
                    <a:bodyPr/>
                    <a:lstStyle/>
                    <a:p>
                      <a:r>
                        <a:rPr lang="en-GB" sz="2000" b="0" dirty="0">
                          <a:latin typeface="Tw Cen MT" panose="020B0602020104020603" pitchFamily="34" charset="0"/>
                        </a:rPr>
                        <a:t>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04693053"/>
                  </a:ext>
                </a:extLst>
              </a:tr>
              <a:tr h="1592246">
                <a:tc>
                  <a:txBody>
                    <a:bodyPr/>
                    <a:lstStyle/>
                    <a:p>
                      <a:pPr marL="0" indent="0" algn="l">
                        <a:buFont typeface="+mj-lt"/>
                        <a:buNone/>
                      </a:pPr>
                      <a:r>
                        <a:rPr lang="en-GB" sz="2000" b="0" dirty="0">
                          <a:latin typeface="Tw Cen MT" panose="020B0602020104020603" pitchFamily="34" charset="0"/>
                        </a:rPr>
                        <a:t>The chair person of Tesco’s response to the creator of the Clubcard Clive Humby…</a:t>
                      </a:r>
                    </a:p>
                    <a:p>
                      <a:pPr marL="0" indent="0" algn="l">
                        <a:buFont typeface="+mj-lt"/>
                        <a:buNone/>
                      </a:pPr>
                      <a:endParaRPr lang="en-GB" sz="2000" b="0" dirty="0">
                        <a:latin typeface="Tw Cen MT" panose="020B0602020104020603" pitchFamily="34" charset="0"/>
                      </a:endParaRPr>
                    </a:p>
                    <a:p>
                      <a:pPr marL="0" indent="0" algn="l">
                        <a:buFont typeface="+mj-lt"/>
                        <a:buNone/>
                      </a:pPr>
                      <a:r>
                        <a:rPr lang="en-GB" sz="2000" b="0" dirty="0">
                          <a:latin typeface="Tw Cen MT" panose="020B0602020104020603" pitchFamily="34" charset="0"/>
                        </a:rPr>
                        <a:t>“What scares me about this, is that you know more about my customers in three months than I know in 30 years”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343436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132343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Identify various methods of personal and social digital communication.</a:t>
            </a:r>
          </a:p>
          <a:p>
            <a:pPr marL="342900" indent="-342900">
              <a:buFont typeface="Arial" panose="020B0604020202020204" pitchFamily="34" charset="0"/>
              <a:buChar char="•"/>
            </a:pPr>
            <a:r>
              <a:rPr lang="en-GB" sz="2000" dirty="0">
                <a:latin typeface="+mj-lt"/>
              </a:rPr>
              <a:t>Understand the advantages and disadvantages associated with them.</a:t>
            </a:r>
          </a:p>
          <a:p>
            <a:pPr marL="342900" indent="-342900">
              <a:buFont typeface="Arial" panose="020B0604020202020204" pitchFamily="34" charset="0"/>
              <a:buChar char="•"/>
            </a:pPr>
            <a:r>
              <a:rPr lang="en-GB" sz="2000" dirty="0">
                <a:latin typeface="+mj-lt"/>
              </a:rPr>
              <a:t>Understand what would stop you communicating with any specific method.</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765280377"/>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THREE stages of the systems development life cycle (1 point)</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What term is used to describe data storage that can be accessed remotely? (1 point)</a:t>
                      </a:r>
                    </a:p>
                    <a:p>
                      <a:endParaRPr lang="en-GB" sz="1600" dirty="0">
                        <a:latin typeface="+mj-lt"/>
                      </a:endParaRPr>
                    </a:p>
                    <a:p>
                      <a:endParaRPr lang="en-GB" sz="1600" dirty="0">
                        <a:latin typeface="+mj-lt"/>
                      </a:endParaRPr>
                    </a:p>
                  </a:txBody>
                  <a:tcPr/>
                </a:tc>
                <a:tc>
                  <a:txBody>
                    <a:bodyPr/>
                    <a:lstStyle/>
                    <a:p>
                      <a:r>
                        <a:rPr lang="en-GB" sz="1600" dirty="0">
                          <a:latin typeface="+mj-lt"/>
                        </a:rPr>
                        <a:t>What do organisations put in place in case they suffer significant data loss? (1 point)</a:t>
                      </a:r>
                    </a:p>
                  </a:txBody>
                  <a:tcPr/>
                </a:tc>
                <a:extLst>
                  <a:ext uri="{0D108BD9-81ED-4DB2-BD59-A6C34878D82A}">
                    <a16:rowId xmlns:a16="http://schemas.microsoft.com/office/drawing/2014/main" val="3712293696"/>
                  </a:ext>
                </a:extLst>
              </a:tr>
              <a:tr h="1006630">
                <a:tc>
                  <a:txBody>
                    <a:bodyPr/>
                    <a:lstStyle/>
                    <a:p>
                      <a:r>
                        <a:rPr lang="en-GB" sz="1600" dirty="0">
                          <a:latin typeface="+mj-lt"/>
                        </a:rPr>
                        <a:t>Other than incremental, name THREE other backup methods (2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Which utility program monitors traffic going in and out of a computer and/or network? (2 points)</a:t>
                      </a:r>
                    </a:p>
                  </a:txBody>
                  <a:tcPr/>
                </a:tc>
                <a:tc>
                  <a:txBody>
                    <a:bodyPr/>
                    <a:lstStyle/>
                    <a:p>
                      <a:r>
                        <a:rPr lang="en-GB" sz="1600" dirty="0">
                          <a:latin typeface="+mj-lt"/>
                        </a:rPr>
                        <a:t>What does GUI stand for? (2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modes of connection. (3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Which piece of network hardware stores the addresses of computers on the network and transfers data between devices? (3 points)</a:t>
                      </a:r>
                    </a:p>
                    <a:p>
                      <a:endParaRPr lang="en-GB" sz="1600" dirty="0">
                        <a:latin typeface="+mj-lt"/>
                      </a:endParaRPr>
                    </a:p>
                    <a:p>
                      <a:endParaRPr lang="en-GB" sz="1600" dirty="0">
                        <a:latin typeface="+mj-lt"/>
                      </a:endParaRPr>
                    </a:p>
                  </a:txBody>
                  <a:tcPr/>
                </a:tc>
                <a:tc>
                  <a:txBody>
                    <a:bodyPr/>
                    <a:lstStyle/>
                    <a:p>
                      <a:r>
                        <a:rPr lang="en-GB" sz="1600" dirty="0">
                          <a:latin typeface="+mj-lt"/>
                        </a:rPr>
                        <a:t>How many bits in one byte ? (3 points)</a:t>
                      </a:r>
                    </a:p>
                  </a:txBody>
                  <a:tcPr/>
                </a:tc>
                <a:extLst>
                  <a:ext uri="{0D108BD9-81ED-4DB2-BD59-A6C34878D82A}">
                    <a16:rowId xmlns:a16="http://schemas.microsoft.com/office/drawing/2014/main" val="901875089"/>
                  </a:ext>
                </a:extLst>
              </a:tr>
              <a:tr h="1006630">
                <a:tc>
                  <a:txBody>
                    <a:bodyPr/>
                    <a:lstStyle/>
                    <a:p>
                      <a:r>
                        <a:rPr lang="en-GB" sz="1600" dirty="0">
                          <a:latin typeface="+mj-lt"/>
                        </a:rPr>
                        <a:t>Which type of compression permanently removes data? (4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What do video and animation files have in common? (4 points)</a:t>
                      </a:r>
                    </a:p>
                  </a:txBody>
                  <a:tcPr/>
                </a:tc>
                <a:tc>
                  <a:txBody>
                    <a:bodyPr/>
                    <a:lstStyle/>
                    <a:p>
                      <a:r>
                        <a:rPr lang="en-GB" sz="1600" dirty="0">
                          <a:latin typeface="+mj-lt"/>
                        </a:rPr>
                        <a:t>What are bitmap images made up of? (4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651510083"/>
              </p:ext>
            </p:extLst>
          </p:nvPr>
        </p:nvGraphicFramePr>
        <p:xfrm>
          <a:off x="157163" y="927960"/>
          <a:ext cx="11430234" cy="548640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THREE stages of the systems development life cycle (1 point)</a:t>
                      </a:r>
                    </a:p>
                    <a:p>
                      <a:endParaRPr lang="en-GB" sz="1600" dirty="0">
                        <a:latin typeface="+mj-lt"/>
                      </a:endParaRPr>
                    </a:p>
                    <a:p>
                      <a:r>
                        <a:rPr lang="en-GB" sz="1600" dirty="0">
                          <a:solidFill>
                            <a:srgbClr val="FF0000"/>
                          </a:solidFill>
                          <a:latin typeface="+mj-lt"/>
                        </a:rPr>
                        <a:t>Investigation, Analysis, Design, Implementation, Maintenance, Evaluation</a:t>
                      </a:r>
                    </a:p>
                  </a:txBody>
                  <a:tcPr/>
                </a:tc>
                <a:tc>
                  <a:txBody>
                    <a:bodyPr/>
                    <a:lstStyle/>
                    <a:p>
                      <a:r>
                        <a:rPr lang="en-GB" sz="1600" dirty="0">
                          <a:latin typeface="+mj-lt"/>
                        </a:rPr>
                        <a:t>What term is used to describe data storage that can be accessed remotely? (1 point)</a:t>
                      </a:r>
                    </a:p>
                    <a:p>
                      <a:endParaRPr lang="en-GB" sz="1600" dirty="0">
                        <a:latin typeface="+mj-lt"/>
                      </a:endParaRPr>
                    </a:p>
                    <a:p>
                      <a:r>
                        <a:rPr lang="en-GB" sz="1600" dirty="0">
                          <a:solidFill>
                            <a:srgbClr val="FF0000"/>
                          </a:solidFill>
                          <a:latin typeface="+mj-lt"/>
                        </a:rPr>
                        <a:t>Cloud storage</a:t>
                      </a:r>
                    </a:p>
                  </a:txBody>
                  <a:tcPr/>
                </a:tc>
                <a:tc>
                  <a:txBody>
                    <a:bodyPr/>
                    <a:lstStyle/>
                    <a:p>
                      <a:r>
                        <a:rPr lang="en-GB" sz="1600" dirty="0">
                          <a:latin typeface="+mj-lt"/>
                        </a:rPr>
                        <a:t>What do organisations put in place in case they suffer significant data loss? (1 point)</a:t>
                      </a:r>
                    </a:p>
                    <a:p>
                      <a:endParaRPr lang="en-GB" sz="1600" dirty="0">
                        <a:latin typeface="+mj-lt"/>
                      </a:endParaRPr>
                    </a:p>
                    <a:p>
                      <a:r>
                        <a:rPr lang="en-GB" sz="1600" dirty="0">
                          <a:solidFill>
                            <a:srgbClr val="FF0000"/>
                          </a:solidFill>
                          <a:latin typeface="+mj-lt"/>
                        </a:rPr>
                        <a:t>Disaster recovery plan</a:t>
                      </a:r>
                    </a:p>
                  </a:txBody>
                  <a:tcPr/>
                </a:tc>
                <a:extLst>
                  <a:ext uri="{0D108BD9-81ED-4DB2-BD59-A6C34878D82A}">
                    <a16:rowId xmlns:a16="http://schemas.microsoft.com/office/drawing/2014/main" val="3712293696"/>
                  </a:ext>
                </a:extLst>
              </a:tr>
              <a:tr h="1006630">
                <a:tc>
                  <a:txBody>
                    <a:bodyPr/>
                    <a:lstStyle/>
                    <a:p>
                      <a:r>
                        <a:rPr lang="en-GB" sz="1600" dirty="0">
                          <a:latin typeface="+mj-lt"/>
                        </a:rPr>
                        <a:t>Other than incremental, name THREE other backup methods (2 points)</a:t>
                      </a:r>
                    </a:p>
                    <a:p>
                      <a:endParaRPr lang="en-GB" sz="1600" dirty="0">
                        <a:latin typeface="+mj-lt"/>
                      </a:endParaRPr>
                    </a:p>
                    <a:p>
                      <a:r>
                        <a:rPr lang="en-GB" sz="1600" dirty="0">
                          <a:solidFill>
                            <a:srgbClr val="FF0000"/>
                          </a:solidFill>
                          <a:latin typeface="+mj-lt"/>
                        </a:rPr>
                        <a:t>Full, Differential, Grandfather-Father-Son</a:t>
                      </a:r>
                    </a:p>
                    <a:p>
                      <a:endParaRPr lang="en-GB" sz="1600" dirty="0">
                        <a:latin typeface="+mj-lt"/>
                      </a:endParaRPr>
                    </a:p>
                  </a:txBody>
                  <a:tcPr/>
                </a:tc>
                <a:tc>
                  <a:txBody>
                    <a:bodyPr/>
                    <a:lstStyle/>
                    <a:p>
                      <a:r>
                        <a:rPr lang="en-GB" sz="1600" dirty="0">
                          <a:latin typeface="+mj-lt"/>
                        </a:rPr>
                        <a:t>Which utility program monitors traffic going in and out of a computer and/or network? (2 points)</a:t>
                      </a:r>
                    </a:p>
                    <a:p>
                      <a:r>
                        <a:rPr lang="en-GB" sz="1600" dirty="0">
                          <a:solidFill>
                            <a:srgbClr val="FF0000"/>
                          </a:solidFill>
                          <a:latin typeface="+mj-lt"/>
                        </a:rPr>
                        <a:t>Firewall </a:t>
                      </a:r>
                    </a:p>
                  </a:txBody>
                  <a:tcPr/>
                </a:tc>
                <a:tc>
                  <a:txBody>
                    <a:bodyPr/>
                    <a:lstStyle/>
                    <a:p>
                      <a:r>
                        <a:rPr lang="en-GB" sz="1600" dirty="0">
                          <a:latin typeface="+mj-lt"/>
                        </a:rPr>
                        <a:t>What does GUI stand for? (2 points)</a:t>
                      </a:r>
                    </a:p>
                    <a:p>
                      <a:endParaRPr lang="en-GB" sz="1600" dirty="0">
                        <a:latin typeface="+mj-lt"/>
                      </a:endParaRPr>
                    </a:p>
                    <a:p>
                      <a:r>
                        <a:rPr lang="en-GB" sz="1600" dirty="0">
                          <a:solidFill>
                            <a:srgbClr val="FF0000"/>
                          </a:solidFill>
                          <a:latin typeface="+mj-lt"/>
                        </a:rPr>
                        <a:t>Graphical User Interface</a:t>
                      </a:r>
                    </a:p>
                  </a:txBody>
                  <a:tcPr/>
                </a:tc>
                <a:extLst>
                  <a:ext uri="{0D108BD9-81ED-4DB2-BD59-A6C34878D82A}">
                    <a16:rowId xmlns:a16="http://schemas.microsoft.com/office/drawing/2014/main" val="2257671480"/>
                  </a:ext>
                </a:extLst>
              </a:tr>
              <a:tr h="1006630">
                <a:tc>
                  <a:txBody>
                    <a:bodyPr/>
                    <a:lstStyle/>
                    <a:p>
                      <a:r>
                        <a:rPr lang="en-GB" sz="1600" dirty="0">
                          <a:latin typeface="+mj-lt"/>
                        </a:rPr>
                        <a:t>Name THREE modes of connection. (3 points)</a:t>
                      </a:r>
                    </a:p>
                    <a:p>
                      <a:endParaRPr lang="en-GB" sz="1600" dirty="0">
                        <a:latin typeface="+mj-lt"/>
                      </a:endParaRPr>
                    </a:p>
                    <a:p>
                      <a:r>
                        <a:rPr lang="en-GB" sz="1600" dirty="0">
                          <a:solidFill>
                            <a:srgbClr val="FF0000"/>
                          </a:solidFill>
                          <a:latin typeface="+mj-lt"/>
                        </a:rPr>
                        <a:t>Broadband, Fibre optic, Wi-Fi, Bluetooth, Satellite, GIS, Mobile (3G/4G/5G)</a:t>
                      </a:r>
                    </a:p>
                    <a:p>
                      <a:endParaRPr lang="en-GB" sz="1600" dirty="0">
                        <a:solidFill>
                          <a:srgbClr val="FF0000"/>
                        </a:solidFill>
                        <a:latin typeface="+mj-lt"/>
                      </a:endParaRPr>
                    </a:p>
                    <a:p>
                      <a:endParaRPr lang="en-GB" sz="1600" dirty="0">
                        <a:latin typeface="+mj-lt"/>
                      </a:endParaRPr>
                    </a:p>
                  </a:txBody>
                  <a:tcPr/>
                </a:tc>
                <a:tc>
                  <a:txBody>
                    <a:bodyPr/>
                    <a:lstStyle/>
                    <a:p>
                      <a:r>
                        <a:rPr lang="en-GB" sz="1600" dirty="0">
                          <a:latin typeface="+mj-lt"/>
                        </a:rPr>
                        <a:t>Which piece of network hardware stores the addresses of computers on the network and transfers data between devices? (3 points)</a:t>
                      </a:r>
                    </a:p>
                    <a:p>
                      <a:r>
                        <a:rPr lang="en-GB" sz="1600" dirty="0">
                          <a:solidFill>
                            <a:srgbClr val="FF0000"/>
                          </a:solidFill>
                          <a:latin typeface="+mj-lt"/>
                        </a:rPr>
                        <a:t>Router</a:t>
                      </a:r>
                    </a:p>
                    <a:p>
                      <a:endParaRPr lang="en-GB" sz="1600" dirty="0">
                        <a:latin typeface="+mj-lt"/>
                      </a:endParaRPr>
                    </a:p>
                  </a:txBody>
                  <a:tcPr/>
                </a:tc>
                <a:tc>
                  <a:txBody>
                    <a:bodyPr/>
                    <a:lstStyle/>
                    <a:p>
                      <a:r>
                        <a:rPr lang="en-GB" sz="1600" dirty="0">
                          <a:latin typeface="+mj-lt"/>
                        </a:rPr>
                        <a:t>How many bits in one byte ? (3 points)</a:t>
                      </a:r>
                    </a:p>
                    <a:p>
                      <a:endParaRPr lang="en-GB" sz="1600" dirty="0">
                        <a:latin typeface="+mj-lt"/>
                      </a:endParaRPr>
                    </a:p>
                    <a:p>
                      <a:r>
                        <a:rPr lang="en-GB" sz="1600" dirty="0">
                          <a:solidFill>
                            <a:srgbClr val="FF0000"/>
                          </a:solidFill>
                          <a:latin typeface="+mj-lt"/>
                        </a:rPr>
                        <a:t>8 (Eight)</a:t>
                      </a:r>
                    </a:p>
                  </a:txBody>
                  <a:tcPr/>
                </a:tc>
                <a:extLst>
                  <a:ext uri="{0D108BD9-81ED-4DB2-BD59-A6C34878D82A}">
                    <a16:rowId xmlns:a16="http://schemas.microsoft.com/office/drawing/2014/main" val="901875089"/>
                  </a:ext>
                </a:extLst>
              </a:tr>
              <a:tr h="1006630">
                <a:tc>
                  <a:txBody>
                    <a:bodyPr/>
                    <a:lstStyle/>
                    <a:p>
                      <a:r>
                        <a:rPr lang="en-GB" sz="1600" dirty="0">
                          <a:latin typeface="+mj-lt"/>
                        </a:rPr>
                        <a:t>Which type of compression permanently removes data? (4 points)</a:t>
                      </a:r>
                    </a:p>
                    <a:p>
                      <a:endParaRPr lang="en-GB" sz="1600" dirty="0">
                        <a:latin typeface="+mj-lt"/>
                      </a:endParaRPr>
                    </a:p>
                    <a:p>
                      <a:r>
                        <a:rPr lang="en-GB" sz="1600" dirty="0">
                          <a:solidFill>
                            <a:srgbClr val="FF0000"/>
                          </a:solidFill>
                          <a:latin typeface="+mj-lt"/>
                        </a:rPr>
                        <a:t>Lossy Compression</a:t>
                      </a:r>
                    </a:p>
                    <a:p>
                      <a:endParaRPr lang="en-GB" sz="1600" dirty="0">
                        <a:latin typeface="+mj-lt"/>
                      </a:endParaRPr>
                    </a:p>
                  </a:txBody>
                  <a:tcPr/>
                </a:tc>
                <a:tc>
                  <a:txBody>
                    <a:bodyPr/>
                    <a:lstStyle/>
                    <a:p>
                      <a:r>
                        <a:rPr lang="en-GB" sz="1600" dirty="0">
                          <a:latin typeface="+mj-lt"/>
                        </a:rPr>
                        <a:t>What do video and animation files have in common? (4 points)</a:t>
                      </a:r>
                    </a:p>
                    <a:p>
                      <a:endParaRPr lang="en-GB" sz="1600" dirty="0">
                        <a:latin typeface="+mj-lt"/>
                      </a:endParaRPr>
                    </a:p>
                    <a:p>
                      <a:r>
                        <a:rPr lang="en-GB" sz="1600" dirty="0">
                          <a:solidFill>
                            <a:srgbClr val="FF0000"/>
                          </a:solidFill>
                          <a:latin typeface="+mj-lt"/>
                        </a:rPr>
                        <a:t>Moving image (files)</a:t>
                      </a:r>
                    </a:p>
                  </a:txBody>
                  <a:tcPr/>
                </a:tc>
                <a:tc>
                  <a:txBody>
                    <a:bodyPr/>
                    <a:lstStyle/>
                    <a:p>
                      <a:r>
                        <a:rPr lang="en-GB" sz="1600" dirty="0">
                          <a:latin typeface="+mj-lt"/>
                        </a:rPr>
                        <a:t>What are bitmap images made up of? (4 points)</a:t>
                      </a:r>
                    </a:p>
                    <a:p>
                      <a:endParaRPr lang="en-GB" sz="1600" dirty="0">
                        <a:latin typeface="+mj-lt"/>
                      </a:endParaRPr>
                    </a:p>
                    <a:p>
                      <a:r>
                        <a:rPr lang="en-GB" sz="1600" dirty="0">
                          <a:solidFill>
                            <a:srgbClr val="FF0000"/>
                          </a:solidFill>
                          <a:latin typeface="+mj-lt"/>
                        </a:rPr>
                        <a:t>Pixels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751963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3120534"/>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three</a:t>
            </a:r>
            <a:r>
              <a:rPr lang="en-GB" sz="2000" dirty="0">
                <a:latin typeface="+mj-lt"/>
              </a:rPr>
              <a:t> methods that can be used in the analysis stage of the Systems Development Life Cycle to assess the functionalities required for a new system to be successful.</a:t>
            </a:r>
          </a:p>
          <a:p>
            <a:endParaRPr lang="en-GB" sz="2000" dirty="0">
              <a:latin typeface="+mj-lt"/>
            </a:endParaRP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p>
          <a:p>
            <a:pPr algn="r">
              <a:lnSpc>
                <a:spcPct val="150000"/>
              </a:lnSpc>
            </a:pPr>
            <a:r>
              <a:rPr lang="en-GB" sz="2000" b="1" dirty="0">
                <a:latin typeface="+mj-lt"/>
              </a:rPr>
              <a:t>[3]</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938992"/>
          </a:xfrm>
          <a:prstGeom prst="rect">
            <a:avLst/>
          </a:prstGeom>
          <a:noFill/>
          <a:ln>
            <a:solidFill>
              <a:schemeClr val="tx1"/>
            </a:solidFill>
          </a:ln>
        </p:spPr>
        <p:txBody>
          <a:bodyPr wrap="square" rtlCol="0">
            <a:spAutoFit/>
          </a:bodyPr>
          <a:lstStyle/>
          <a:p>
            <a:r>
              <a:rPr lang="en-GB" sz="2000" dirty="0">
                <a:latin typeface="+mj-lt"/>
              </a:rPr>
              <a:t>Identify means to…</a:t>
            </a:r>
          </a:p>
          <a:p>
            <a:endParaRPr lang="en-GB" sz="2000" dirty="0">
              <a:latin typeface="+mj-lt"/>
            </a:endParaRPr>
          </a:p>
          <a:p>
            <a:r>
              <a:rPr lang="en-GB" sz="2000" dirty="0">
                <a:latin typeface="+mj-lt"/>
              </a:rPr>
              <a:t>Provide an answer from a number of possibilities. Recognise and state briefly a</a:t>
            </a:r>
          </a:p>
          <a:p>
            <a:r>
              <a:rPr lang="en-GB" sz="2000" dirty="0">
                <a:latin typeface="+mj-lt"/>
              </a:rPr>
              <a:t>distinguishing factor or feature.</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2913299"/>
            <a:ext cx="3348037" cy="1323439"/>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each method.</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pPr marL="342900" indent="-342900">
              <a:buFont typeface="Arial" panose="020B0604020202020204" pitchFamily="34" charset="0"/>
              <a:buChar char="•"/>
            </a:pPr>
            <a:r>
              <a:rPr lang="en-GB" sz="2000" dirty="0">
                <a:latin typeface="+mj-lt"/>
              </a:rPr>
              <a:t>Decision table</a:t>
            </a:r>
          </a:p>
          <a:p>
            <a:pPr marL="342900" indent="-342900">
              <a:buFont typeface="Arial" panose="020B0604020202020204" pitchFamily="34" charset="0"/>
              <a:buChar char="•"/>
            </a:pPr>
            <a:r>
              <a:rPr lang="en-GB" sz="2000" dirty="0">
                <a:latin typeface="+mj-lt"/>
              </a:rPr>
              <a:t>Data dictionary</a:t>
            </a:r>
          </a:p>
          <a:p>
            <a:pPr marL="342900" indent="-342900">
              <a:buFont typeface="Arial" panose="020B0604020202020204" pitchFamily="34" charset="0"/>
              <a:buChar char="•"/>
            </a:pPr>
            <a:r>
              <a:rPr lang="en-GB" sz="2000" dirty="0">
                <a:latin typeface="+mj-lt"/>
              </a:rPr>
              <a:t>Data flow diagram</a:t>
            </a:r>
          </a:p>
        </p:txBody>
      </p:sp>
      <p:sp>
        <p:nvSpPr>
          <p:cNvPr id="6" name="TextBox 5">
            <a:extLst>
              <a:ext uri="{FF2B5EF4-FFF2-40B4-BE49-F238E27FC236}">
                <a16:creationId xmlns:a16="http://schemas.microsoft.com/office/drawing/2014/main" id="{1BF8EDBD-DFEE-41CE-9C99-ABED5AD57303}"/>
              </a:ext>
            </a:extLst>
          </p:cNvPr>
          <p:cNvSpPr txBox="1"/>
          <p:nvPr/>
        </p:nvSpPr>
        <p:spPr>
          <a:xfrm>
            <a:off x="271463" y="1036213"/>
            <a:ext cx="8088766" cy="3274423"/>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three</a:t>
            </a:r>
            <a:r>
              <a:rPr lang="en-GB" sz="2000" dirty="0">
                <a:latin typeface="+mj-lt"/>
              </a:rPr>
              <a:t> methods that can be used in the analysis stage of the Systems Development Life Cycle to assess the functionalities required for a new system to be successful.</a:t>
            </a:r>
          </a:p>
          <a:p>
            <a:pPr>
              <a:lnSpc>
                <a:spcPct val="150000"/>
              </a:lnSpc>
            </a:pPr>
            <a:endParaRPr lang="en-GB" sz="2000" dirty="0">
              <a:solidFill>
                <a:srgbClr val="FF0000"/>
              </a:solidFill>
              <a:latin typeface="+mj-lt"/>
            </a:endParaRPr>
          </a:p>
          <a:p>
            <a:pPr>
              <a:lnSpc>
                <a:spcPct val="150000"/>
              </a:lnSpc>
            </a:pPr>
            <a:r>
              <a:rPr lang="en-GB" sz="2000" dirty="0">
                <a:solidFill>
                  <a:srgbClr val="FF0000"/>
                </a:solidFill>
                <a:latin typeface="+mj-lt"/>
              </a:rPr>
              <a:t>Decision table</a:t>
            </a:r>
          </a:p>
          <a:p>
            <a:pPr>
              <a:lnSpc>
                <a:spcPct val="150000"/>
              </a:lnSpc>
            </a:pPr>
            <a:r>
              <a:rPr lang="en-GB" sz="2000" dirty="0">
                <a:solidFill>
                  <a:srgbClr val="0070C0"/>
                </a:solidFill>
                <a:latin typeface="+mj-lt"/>
              </a:rPr>
              <a:t>Data dictionary</a:t>
            </a:r>
          </a:p>
          <a:p>
            <a:pPr>
              <a:lnSpc>
                <a:spcPct val="150000"/>
              </a:lnSpc>
            </a:pPr>
            <a:r>
              <a:rPr lang="en-GB" sz="2000" dirty="0">
                <a:solidFill>
                  <a:srgbClr val="00B050"/>
                </a:solidFill>
                <a:latin typeface="+mj-lt"/>
              </a:rPr>
              <a:t>Data flow diagram</a:t>
            </a:r>
          </a:p>
          <a:p>
            <a:pPr algn="r">
              <a:lnSpc>
                <a:spcPct val="150000"/>
              </a:lnSpc>
            </a:pPr>
            <a:r>
              <a:rPr lang="en-GB" sz="2000" b="1" dirty="0">
                <a:latin typeface="+mj-lt"/>
              </a:rPr>
              <a:t>[3]</a:t>
            </a:r>
            <a:endParaRPr lang="en-GB" sz="2000" dirty="0">
              <a:latin typeface="+mj-lt"/>
            </a:endParaRPr>
          </a:p>
        </p:txBody>
      </p:sp>
      <p:sp>
        <p:nvSpPr>
          <p:cNvPr id="10" name="TextBox 9">
            <a:extLst>
              <a:ext uri="{FF2B5EF4-FFF2-40B4-BE49-F238E27FC236}">
                <a16:creationId xmlns:a16="http://schemas.microsoft.com/office/drawing/2014/main" id="{DD7D261A-B450-4407-A5A2-526998C54220}"/>
              </a:ext>
            </a:extLst>
          </p:cNvPr>
          <p:cNvSpPr txBox="1"/>
          <p:nvPr/>
        </p:nvSpPr>
        <p:spPr>
          <a:xfrm>
            <a:off x="10671297" y="1590211"/>
            <a:ext cx="524656"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p>
        </p:txBody>
      </p:sp>
      <p:sp>
        <p:nvSpPr>
          <p:cNvPr id="7" name="TextBox 6">
            <a:extLst>
              <a:ext uri="{FF2B5EF4-FFF2-40B4-BE49-F238E27FC236}">
                <a16:creationId xmlns:a16="http://schemas.microsoft.com/office/drawing/2014/main" id="{6BB90270-4DD5-40D0-93A0-F5027B984E07}"/>
              </a:ext>
            </a:extLst>
          </p:cNvPr>
          <p:cNvSpPr txBox="1"/>
          <p:nvPr/>
        </p:nvSpPr>
        <p:spPr>
          <a:xfrm>
            <a:off x="10742851" y="1858512"/>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8" name="TextBox 7">
            <a:extLst>
              <a:ext uri="{FF2B5EF4-FFF2-40B4-BE49-F238E27FC236}">
                <a16:creationId xmlns:a16="http://schemas.microsoft.com/office/drawing/2014/main" id="{AEAEB8CC-6BC4-43BD-B514-F5087238C385}"/>
              </a:ext>
            </a:extLst>
          </p:cNvPr>
          <p:cNvSpPr txBox="1"/>
          <p:nvPr/>
        </p:nvSpPr>
        <p:spPr>
          <a:xfrm>
            <a:off x="10901945" y="2146551"/>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Identify a range of digital communication methods, their advantages and disadvantages and any associated barriers to communication.</a:t>
            </a:r>
          </a:p>
          <a:p>
            <a:pPr marL="0" indent="0">
              <a:buNone/>
            </a:pPr>
            <a:endParaRPr lang="en-GB" dirty="0"/>
          </a:p>
          <a:p>
            <a:pPr marL="0" indent="0">
              <a:buNone/>
            </a:pPr>
            <a:endParaRPr lang="en-GB" dirty="0"/>
          </a:p>
          <a:p>
            <a:r>
              <a:rPr lang="en-GB" dirty="0"/>
              <a:t>Identify various methods of personal and social digital communication.</a:t>
            </a:r>
          </a:p>
          <a:p>
            <a:r>
              <a:rPr lang="en-GB" dirty="0"/>
              <a:t>Understand the advantages and disadvantages associated with them.</a:t>
            </a:r>
          </a:p>
          <a:p>
            <a:r>
              <a:rPr lang="en-GB" dirty="0"/>
              <a:t>Understand what would stop you communicating with any specific method.</a:t>
            </a:r>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2203275"/>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B32F93D4-E83A-4CD6-A054-777AC6302F2A}"/>
              </a:ext>
            </a:extLst>
          </p:cNvPr>
          <p:cNvPicPr>
            <a:picLocks noGrp="1" noChangeAspect="1"/>
          </p:cNvPicPr>
          <p:nvPr>
            <p:ph type="pic" sz="quarter" idx="13"/>
          </p:nvPr>
        </p:nvPicPr>
        <p:blipFill>
          <a:blip r:embed="rId2"/>
          <a:srcRect l="28105" r="28105"/>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317009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E-Mail</a:t>
            </a:r>
          </a:p>
          <a:p>
            <a:pPr marL="342900" indent="-342900">
              <a:buFont typeface="Arial" panose="020B0604020202020204" pitchFamily="34" charset="0"/>
              <a:buChar char="•"/>
            </a:pPr>
            <a:r>
              <a:rPr lang="en-GB" sz="2000" dirty="0">
                <a:latin typeface="+mj-lt"/>
              </a:rPr>
              <a:t>Instant messaging</a:t>
            </a:r>
          </a:p>
          <a:p>
            <a:pPr marL="342900" indent="-342900">
              <a:buFont typeface="Arial" panose="020B0604020202020204" pitchFamily="34" charset="0"/>
              <a:buChar char="•"/>
            </a:pPr>
            <a:r>
              <a:rPr lang="en-GB" sz="2000" dirty="0">
                <a:latin typeface="+mj-lt"/>
              </a:rPr>
              <a:t>Video conferencing</a:t>
            </a:r>
          </a:p>
          <a:p>
            <a:pPr marL="342900" indent="-342900">
              <a:buFont typeface="Arial" panose="020B0604020202020204" pitchFamily="34" charset="0"/>
              <a:buChar char="•"/>
            </a:pPr>
            <a:r>
              <a:rPr lang="en-GB" sz="2000" dirty="0">
                <a:latin typeface="+mj-lt"/>
              </a:rPr>
              <a:t>VoIP</a:t>
            </a:r>
          </a:p>
          <a:p>
            <a:pPr marL="342900" indent="-342900">
              <a:buFont typeface="Arial" panose="020B0604020202020204" pitchFamily="34" charset="0"/>
              <a:buChar char="•"/>
            </a:pPr>
            <a:r>
              <a:rPr lang="en-GB" sz="2000" dirty="0">
                <a:latin typeface="+mj-lt"/>
              </a:rPr>
              <a:t>Vlog</a:t>
            </a:r>
          </a:p>
          <a:p>
            <a:pPr marL="342900" indent="-342900">
              <a:buFont typeface="Arial" panose="020B0604020202020204" pitchFamily="34" charset="0"/>
              <a:buChar char="•"/>
            </a:pPr>
            <a:r>
              <a:rPr lang="en-GB" sz="2000" dirty="0">
                <a:latin typeface="+mj-lt"/>
              </a:rPr>
              <a:t>Marketing</a:t>
            </a:r>
          </a:p>
          <a:p>
            <a:pPr marL="342900" indent="-342900">
              <a:buFont typeface="Arial" panose="020B0604020202020204" pitchFamily="34" charset="0"/>
              <a:buChar char="•"/>
            </a:pPr>
            <a:r>
              <a:rPr lang="en-GB" sz="2000" dirty="0">
                <a:latin typeface="+mj-lt"/>
              </a:rPr>
              <a:t>Promotion</a:t>
            </a:r>
          </a:p>
          <a:p>
            <a:pPr marL="342900" indent="-342900">
              <a:buFont typeface="Arial" panose="020B0604020202020204" pitchFamily="34" charset="0"/>
              <a:buChar char="•"/>
            </a:pPr>
            <a:r>
              <a:rPr lang="en-GB" sz="2000" dirty="0">
                <a:latin typeface="+mj-lt"/>
              </a:rPr>
              <a:t>Advertising</a:t>
            </a:r>
          </a:p>
          <a:p>
            <a:pPr marL="342900" indent="-342900">
              <a:buFont typeface="Arial" panose="020B0604020202020204" pitchFamily="34" charset="0"/>
              <a:buChar char="•"/>
            </a:pPr>
            <a:r>
              <a:rPr lang="en-GB" sz="2000" dirty="0">
                <a:latin typeface="+mj-lt"/>
              </a:rPr>
              <a:t>Data mining</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3509572107"/>
              </p:ext>
            </p:extLst>
          </p:nvPr>
        </p:nvGraphicFramePr>
        <p:xfrm>
          <a:off x="2893102" y="624840"/>
          <a:ext cx="9173980" cy="588772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E-Mail</a:t>
                      </a:r>
                    </a:p>
                  </a:txBody>
                  <a:tcPr>
                    <a:solidFill>
                      <a:schemeClr val="bg1">
                        <a:lumMod val="85000"/>
                      </a:schemeClr>
                    </a:solidFill>
                  </a:tcPr>
                </a:tc>
                <a:tc>
                  <a:txBody>
                    <a:bodyPr/>
                    <a:lstStyle/>
                    <a:p>
                      <a:r>
                        <a:rPr lang="en-GB" sz="1800" dirty="0">
                          <a:latin typeface="+mj-lt"/>
                        </a:rPr>
                        <a:t>Messages distributed by electronic means from one computer user to one or more recipients via a network</a:t>
                      </a:r>
                    </a:p>
                  </a:txBody>
                  <a:tcPr/>
                </a:tc>
                <a:extLst>
                  <a:ext uri="{0D108BD9-81ED-4DB2-BD59-A6C34878D82A}">
                    <a16:rowId xmlns:a16="http://schemas.microsoft.com/office/drawing/2014/main" val="1513934218"/>
                  </a:ext>
                </a:extLst>
              </a:tr>
              <a:tr h="370840">
                <a:tc>
                  <a:txBody>
                    <a:bodyPr/>
                    <a:lstStyle/>
                    <a:p>
                      <a:r>
                        <a:rPr lang="en-GB" sz="1800" dirty="0">
                          <a:latin typeface="+mj-lt"/>
                        </a:rPr>
                        <a:t>Instant messaging</a:t>
                      </a:r>
                    </a:p>
                  </a:txBody>
                  <a:tcPr>
                    <a:solidFill>
                      <a:schemeClr val="bg1">
                        <a:lumMod val="85000"/>
                      </a:schemeClr>
                    </a:solidFill>
                  </a:tcPr>
                </a:tc>
                <a:tc>
                  <a:txBody>
                    <a:bodyPr/>
                    <a:lstStyle/>
                    <a:p>
                      <a:r>
                        <a:rPr lang="en-GB" sz="1800" dirty="0">
                          <a:latin typeface="+mj-lt"/>
                        </a:rPr>
                        <a:t>A type of online chat allowing real-time text transmission over the Internet or another computer network.</a:t>
                      </a:r>
                    </a:p>
                  </a:txBody>
                  <a:tcPr/>
                </a:tc>
                <a:extLst>
                  <a:ext uri="{0D108BD9-81ED-4DB2-BD59-A6C34878D82A}">
                    <a16:rowId xmlns:a16="http://schemas.microsoft.com/office/drawing/2014/main" val="3403634850"/>
                  </a:ext>
                </a:extLst>
              </a:tr>
              <a:tr h="370840">
                <a:tc>
                  <a:txBody>
                    <a:bodyPr/>
                    <a:lstStyle/>
                    <a:p>
                      <a:r>
                        <a:rPr lang="en-GB" sz="1800" dirty="0">
                          <a:latin typeface="+mj-lt"/>
                        </a:rPr>
                        <a:t>Video conferencing</a:t>
                      </a:r>
                    </a:p>
                  </a:txBody>
                  <a:tcPr>
                    <a:solidFill>
                      <a:schemeClr val="bg1">
                        <a:lumMod val="85000"/>
                      </a:schemeClr>
                    </a:solidFill>
                  </a:tcPr>
                </a:tc>
                <a:tc>
                  <a:txBody>
                    <a:bodyPr/>
                    <a:lstStyle/>
                    <a:p>
                      <a:r>
                        <a:rPr lang="en-GB" sz="1800" dirty="0">
                          <a:latin typeface="+mj-lt"/>
                        </a:rPr>
                        <a:t>The action or practice of working from home, making use of the internet, email, and the telephone.</a:t>
                      </a:r>
                    </a:p>
                  </a:txBody>
                  <a:tcPr/>
                </a:tc>
                <a:extLst>
                  <a:ext uri="{0D108BD9-81ED-4DB2-BD59-A6C34878D82A}">
                    <a16:rowId xmlns:a16="http://schemas.microsoft.com/office/drawing/2014/main" val="1560296519"/>
                  </a:ext>
                </a:extLst>
              </a:tr>
              <a:tr h="370840">
                <a:tc>
                  <a:txBody>
                    <a:bodyPr/>
                    <a:lstStyle/>
                    <a:p>
                      <a:r>
                        <a:rPr lang="en-GB" sz="1800" dirty="0">
                          <a:latin typeface="+mj-lt"/>
                        </a:rPr>
                        <a:t>VoIP</a:t>
                      </a:r>
                    </a:p>
                  </a:txBody>
                  <a:tcPr>
                    <a:solidFill>
                      <a:schemeClr val="bg1">
                        <a:lumMod val="85000"/>
                      </a:schemeClr>
                    </a:solidFill>
                  </a:tcPr>
                </a:tc>
                <a:tc>
                  <a:txBody>
                    <a:bodyPr/>
                    <a:lstStyle/>
                    <a:p>
                      <a:r>
                        <a:rPr lang="en-GB" sz="1800" dirty="0">
                          <a:latin typeface="+mj-lt"/>
                        </a:rPr>
                        <a:t>A protocol used for video calls using software such as Skype/Discord. </a:t>
                      </a:r>
                    </a:p>
                  </a:txBody>
                  <a:tcPr/>
                </a:tc>
                <a:extLst>
                  <a:ext uri="{0D108BD9-81ED-4DB2-BD59-A6C34878D82A}">
                    <a16:rowId xmlns:a16="http://schemas.microsoft.com/office/drawing/2014/main" val="397322574"/>
                  </a:ext>
                </a:extLst>
              </a:tr>
              <a:tr h="370840">
                <a:tc>
                  <a:txBody>
                    <a:bodyPr/>
                    <a:lstStyle/>
                    <a:p>
                      <a:r>
                        <a:rPr lang="en-GB" sz="1800" dirty="0">
                          <a:latin typeface="+mj-lt"/>
                        </a:rPr>
                        <a:t>Vlog</a:t>
                      </a:r>
                    </a:p>
                  </a:txBody>
                  <a:tcPr>
                    <a:solidFill>
                      <a:schemeClr val="bg1">
                        <a:lumMod val="85000"/>
                      </a:schemeClr>
                    </a:solidFill>
                  </a:tcPr>
                </a:tc>
                <a:tc>
                  <a:txBody>
                    <a:bodyPr/>
                    <a:lstStyle/>
                    <a:p>
                      <a:r>
                        <a:rPr lang="en-GB" sz="1800" dirty="0">
                          <a:latin typeface="+mj-lt"/>
                        </a:rPr>
                        <a:t>A personal website or social media account where a person regularly posts short videos.</a:t>
                      </a:r>
                    </a:p>
                  </a:txBody>
                  <a:tcPr/>
                </a:tc>
                <a:extLst>
                  <a:ext uri="{0D108BD9-81ED-4DB2-BD59-A6C34878D82A}">
                    <a16:rowId xmlns:a16="http://schemas.microsoft.com/office/drawing/2014/main" val="3033513686"/>
                  </a:ext>
                </a:extLst>
              </a:tr>
              <a:tr h="370840">
                <a:tc>
                  <a:txBody>
                    <a:bodyPr/>
                    <a:lstStyle/>
                    <a:p>
                      <a:r>
                        <a:rPr lang="en-GB" sz="1800" dirty="0">
                          <a:latin typeface="+mj-lt"/>
                        </a:rPr>
                        <a:t>Marketing</a:t>
                      </a:r>
                    </a:p>
                  </a:txBody>
                  <a:tcPr>
                    <a:solidFill>
                      <a:schemeClr val="bg1">
                        <a:lumMod val="85000"/>
                      </a:schemeClr>
                    </a:solidFill>
                  </a:tcPr>
                </a:tc>
                <a:tc>
                  <a:txBody>
                    <a:bodyPr/>
                    <a:lstStyle/>
                    <a:p>
                      <a:r>
                        <a:rPr lang="en-GB" sz="1800" dirty="0">
                          <a:latin typeface="+mj-lt"/>
                        </a:rPr>
                        <a:t>The action or business of promoting and selling products or services, including market research and advertising.</a:t>
                      </a:r>
                    </a:p>
                  </a:txBody>
                  <a:tcPr/>
                </a:tc>
                <a:extLst>
                  <a:ext uri="{0D108BD9-81ED-4DB2-BD59-A6C34878D82A}">
                    <a16:rowId xmlns:a16="http://schemas.microsoft.com/office/drawing/2014/main" val="2101698791"/>
                  </a:ext>
                </a:extLst>
              </a:tr>
              <a:tr h="370840">
                <a:tc>
                  <a:txBody>
                    <a:bodyPr/>
                    <a:lstStyle/>
                    <a:p>
                      <a:r>
                        <a:rPr lang="en-GB" sz="1800" dirty="0">
                          <a:latin typeface="+mj-lt"/>
                        </a:rPr>
                        <a:t>Promotion</a:t>
                      </a:r>
                    </a:p>
                  </a:txBody>
                  <a:tcPr>
                    <a:solidFill>
                      <a:schemeClr val="bg1">
                        <a:lumMod val="85000"/>
                      </a:schemeClr>
                    </a:solidFill>
                  </a:tcPr>
                </a:tc>
                <a:tc>
                  <a:txBody>
                    <a:bodyPr/>
                    <a:lstStyle/>
                    <a:p>
                      <a:r>
                        <a:rPr lang="en-GB" sz="1800" dirty="0">
                          <a:latin typeface="+mj-lt"/>
                        </a:rPr>
                        <a:t>The publicising of a product, organization, or venture so as to increase sales or public awareness</a:t>
                      </a:r>
                    </a:p>
                  </a:txBody>
                  <a:tcPr/>
                </a:tc>
                <a:extLst>
                  <a:ext uri="{0D108BD9-81ED-4DB2-BD59-A6C34878D82A}">
                    <a16:rowId xmlns:a16="http://schemas.microsoft.com/office/drawing/2014/main" val="2914757020"/>
                  </a:ext>
                </a:extLst>
              </a:tr>
              <a:tr h="370840">
                <a:tc>
                  <a:txBody>
                    <a:bodyPr/>
                    <a:lstStyle/>
                    <a:p>
                      <a:r>
                        <a:rPr lang="en-GB" sz="1800" dirty="0">
                          <a:latin typeface="+mj-lt"/>
                        </a:rPr>
                        <a:t>Advertising</a:t>
                      </a:r>
                    </a:p>
                  </a:txBody>
                  <a:tcPr>
                    <a:solidFill>
                      <a:schemeClr val="bg1">
                        <a:lumMod val="85000"/>
                      </a:schemeClr>
                    </a:solidFill>
                  </a:tcPr>
                </a:tc>
                <a:tc>
                  <a:txBody>
                    <a:bodyPr/>
                    <a:lstStyle/>
                    <a:p>
                      <a:r>
                        <a:rPr lang="en-GB" sz="1800" dirty="0">
                          <a:latin typeface="+mj-lt"/>
                        </a:rPr>
                        <a:t>The activity or profession of producing advertisements for commercial products or services.</a:t>
                      </a:r>
                    </a:p>
                  </a:txBody>
                  <a:tcPr/>
                </a:tc>
                <a:extLst>
                  <a:ext uri="{0D108BD9-81ED-4DB2-BD59-A6C34878D82A}">
                    <a16:rowId xmlns:a16="http://schemas.microsoft.com/office/drawing/2014/main" val="2946090619"/>
                  </a:ext>
                </a:extLst>
              </a:tr>
              <a:tr h="370840">
                <a:tc>
                  <a:txBody>
                    <a:bodyPr/>
                    <a:lstStyle/>
                    <a:p>
                      <a:r>
                        <a:rPr lang="en-GB" sz="1800" dirty="0">
                          <a:latin typeface="+mj-lt"/>
                        </a:rPr>
                        <a:t>Data mining</a:t>
                      </a:r>
                    </a:p>
                  </a:txBody>
                  <a:tcPr>
                    <a:solidFill>
                      <a:schemeClr val="bg1">
                        <a:lumMod val="85000"/>
                      </a:schemeClr>
                    </a:solidFill>
                  </a:tcPr>
                </a:tc>
                <a:tc>
                  <a:txBody>
                    <a:bodyPr/>
                    <a:lstStyle/>
                    <a:p>
                      <a:r>
                        <a:rPr lang="en-GB" sz="1800" dirty="0">
                          <a:latin typeface="+mj-lt"/>
                        </a:rPr>
                        <a:t>The practice of analysing large databases in order to generate new information.</a:t>
                      </a:r>
                    </a:p>
                  </a:txBody>
                  <a:tcPr/>
                </a:tc>
                <a:extLst>
                  <a:ext uri="{0D108BD9-81ED-4DB2-BD59-A6C34878D82A}">
                    <a16:rowId xmlns:a16="http://schemas.microsoft.com/office/drawing/2014/main" val="1876086619"/>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Digital communication methods</a:t>
            </a:r>
          </a:p>
        </p:txBody>
      </p:sp>
      <p:sp>
        <p:nvSpPr>
          <p:cNvPr id="16" name="Rectangle 15">
            <a:extLst>
              <a:ext uri="{FF2B5EF4-FFF2-40B4-BE49-F238E27FC236}">
                <a16:creationId xmlns:a16="http://schemas.microsoft.com/office/drawing/2014/main" id="{68AA8E14-3FFA-4E3D-9C52-CE14467164A4}"/>
              </a:ext>
            </a:extLst>
          </p:cNvPr>
          <p:cNvSpPr/>
          <p:nvPr/>
        </p:nvSpPr>
        <p:spPr>
          <a:xfrm>
            <a:off x="5381468" y="590251"/>
            <a:ext cx="6646987" cy="100613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Telephone, posting letters and face to face were the most traditional ways of communicating with others, but now we’re in a digital world – that has changed.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838235457"/>
              </p:ext>
            </p:extLst>
          </p:nvPr>
        </p:nvGraphicFramePr>
        <p:xfrm>
          <a:off x="5381468" y="1709273"/>
          <a:ext cx="6640606" cy="2316480"/>
        </p:xfrm>
        <a:graphic>
          <a:graphicData uri="http://schemas.openxmlformats.org/drawingml/2006/table">
            <a:tbl>
              <a:tblPr firstRow="1" bandRow="1">
                <a:tableStyleId>{5C22544A-7EE6-4342-B048-85BDC9FD1C3A}</a:tableStyleId>
              </a:tblPr>
              <a:tblGrid>
                <a:gridCol w="6640606">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List different ways in which we can communicate with others digitally. </a:t>
                      </a:r>
                    </a:p>
                    <a:p>
                      <a:pPr marL="457200" indent="-457200" algn="l">
                        <a:buFont typeface="+mj-lt"/>
                        <a:buAutoNum type="arabicPeriod"/>
                      </a:pPr>
                      <a:r>
                        <a:rPr lang="en-GB" sz="2000" b="0" dirty="0">
                          <a:latin typeface="Tw Cen MT" panose="020B0602020104020603" pitchFamily="34" charset="0"/>
                        </a:rPr>
                        <a:t>Split the list shown on the left into two sections. One list should include methods that are mainly for personal/social use and the second list should show methods mainly for business use.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98580" y="1518489"/>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526464077"/>
              </p:ext>
            </p:extLst>
          </p:nvPr>
        </p:nvGraphicFramePr>
        <p:xfrm>
          <a:off x="5381468" y="4133093"/>
          <a:ext cx="6634224" cy="2372831"/>
        </p:xfrm>
        <a:graphic>
          <a:graphicData uri="http://schemas.openxmlformats.org/drawingml/2006/table">
            <a:tbl>
              <a:tblPr firstRow="1" bandRow="1">
                <a:tableStyleId>{5C22544A-7EE6-4342-B048-85BDC9FD1C3A}</a:tableStyleId>
              </a:tblPr>
              <a:tblGrid>
                <a:gridCol w="6634224">
                  <a:extLst>
                    <a:ext uri="{9D8B030D-6E8A-4147-A177-3AD203B41FA5}">
                      <a16:colId xmlns:a16="http://schemas.microsoft.com/office/drawing/2014/main" val="1827917660"/>
                    </a:ext>
                  </a:extLst>
                </a:gridCol>
              </a:tblGrid>
              <a:tr h="408927">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963904">
                <a:tc>
                  <a:txBody>
                    <a:bodyPr/>
                    <a:lstStyle/>
                    <a:p>
                      <a:pPr marL="457200" indent="-457200">
                        <a:buFont typeface="+mj-lt"/>
                        <a:buAutoNum type="arabicPeriod"/>
                      </a:pPr>
                      <a:r>
                        <a:rPr lang="en-GB" sz="2000" b="0" dirty="0">
                          <a:latin typeface="Tw Cen MT" panose="020B0602020104020603" pitchFamily="34" charset="0"/>
                        </a:rPr>
                        <a:t>Answers on the left.</a:t>
                      </a:r>
                    </a:p>
                    <a:p>
                      <a:pPr marL="457200" indent="-457200">
                        <a:buFont typeface="+mj-lt"/>
                        <a:buAutoNum type="arabicPeriod"/>
                      </a:pPr>
                      <a:r>
                        <a:rPr lang="en-GB" sz="2000" b="0" dirty="0">
                          <a:latin typeface="Tw Cen MT" panose="020B0602020104020603" pitchFamily="34" charset="0"/>
                        </a:rPr>
                        <a:t>This might vary but most of you may have gone for e-mail and video conferencing for business use and Instant messaging, Social media, Blogs and Vlogs for Personal. It’s actually conceivable that all these methods listed can be used for both business and personal use.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8129866"/>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8117" y="1465760"/>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58C6C30E-D66E-4911-B4DC-8DD48E54B7E4}"/>
              </a:ext>
            </a:extLst>
          </p:cNvPr>
          <p:cNvGraphicFramePr>
            <a:graphicFrameLocks noGrp="1"/>
          </p:cNvGraphicFramePr>
          <p:nvPr>
            <p:extLst>
              <p:ext uri="{D42A27DB-BD31-4B8C-83A1-F6EECF244321}">
                <p14:modId xmlns:p14="http://schemas.microsoft.com/office/powerpoint/2010/main" val="3806021271"/>
              </p:ext>
            </p:extLst>
          </p:nvPr>
        </p:nvGraphicFramePr>
        <p:xfrm>
          <a:off x="176308" y="703433"/>
          <a:ext cx="2248524" cy="100584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461851">
                <a:tc>
                  <a:txBody>
                    <a:bodyPr/>
                    <a:lstStyle/>
                    <a:p>
                      <a:pPr algn="ctr"/>
                      <a:r>
                        <a:rPr lang="en-GB" sz="2000" b="0" dirty="0">
                          <a:latin typeface="Tw Cen MT" panose="020B0602020104020603" pitchFamily="34" charset="0"/>
                        </a:rPr>
                        <a:t>Digital communication methods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204693053"/>
                  </a:ext>
                </a:extLst>
              </a:tr>
            </a:tbl>
          </a:graphicData>
        </a:graphic>
      </p:graphicFrame>
      <p:graphicFrame>
        <p:nvGraphicFramePr>
          <p:cNvPr id="14" name="Table 13">
            <a:extLst>
              <a:ext uri="{FF2B5EF4-FFF2-40B4-BE49-F238E27FC236}">
                <a16:creationId xmlns:a16="http://schemas.microsoft.com/office/drawing/2014/main" id="{DFB14897-3BE0-4553-BC37-6DCB1368BACB}"/>
              </a:ext>
            </a:extLst>
          </p:cNvPr>
          <p:cNvGraphicFramePr>
            <a:graphicFrameLocks noGrp="1"/>
          </p:cNvGraphicFramePr>
          <p:nvPr>
            <p:extLst>
              <p:ext uri="{D42A27DB-BD31-4B8C-83A1-F6EECF244321}">
                <p14:modId xmlns:p14="http://schemas.microsoft.com/office/powerpoint/2010/main" val="496030077"/>
              </p:ext>
            </p:extLst>
          </p:nvPr>
        </p:nvGraphicFramePr>
        <p:xfrm>
          <a:off x="2778888" y="2252311"/>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04693053"/>
                  </a:ext>
                </a:extLst>
              </a:tr>
            </a:tbl>
          </a:graphicData>
        </a:graphic>
      </p:graphicFrame>
      <p:cxnSp>
        <p:nvCxnSpPr>
          <p:cNvPr id="9" name="Connector: Elbow 8">
            <a:extLst>
              <a:ext uri="{FF2B5EF4-FFF2-40B4-BE49-F238E27FC236}">
                <a16:creationId xmlns:a16="http://schemas.microsoft.com/office/drawing/2014/main" id="{60A1B71C-E886-4BAF-B75E-44CC33D68E17}"/>
              </a:ext>
            </a:extLst>
          </p:cNvPr>
          <p:cNvCxnSpPr>
            <a:cxnSpLocks/>
            <a:stCxn id="13" idx="2"/>
            <a:endCxn id="14" idx="1"/>
          </p:cNvCxnSpPr>
          <p:nvPr/>
        </p:nvCxnSpPr>
        <p:spPr>
          <a:xfrm rot="16200000" flipH="1">
            <a:off x="1601428" y="1408415"/>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5" name="Table 24">
            <a:extLst>
              <a:ext uri="{FF2B5EF4-FFF2-40B4-BE49-F238E27FC236}">
                <a16:creationId xmlns:a16="http://schemas.microsoft.com/office/drawing/2014/main" id="{8167142B-668A-419A-8916-F9C09F2AB089}"/>
              </a:ext>
            </a:extLst>
          </p:cNvPr>
          <p:cNvGraphicFramePr>
            <a:graphicFrameLocks noGrp="1"/>
          </p:cNvGraphicFramePr>
          <p:nvPr>
            <p:extLst>
              <p:ext uri="{D42A27DB-BD31-4B8C-83A1-F6EECF244321}">
                <p14:modId xmlns:p14="http://schemas.microsoft.com/office/powerpoint/2010/main" val="3536023918"/>
              </p:ext>
            </p:extLst>
          </p:nvPr>
        </p:nvGraphicFramePr>
        <p:xfrm>
          <a:off x="2778888" y="3047727"/>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bl>
          </a:graphicData>
        </a:graphic>
      </p:graphicFrame>
      <p:graphicFrame>
        <p:nvGraphicFramePr>
          <p:cNvPr id="26" name="Table 25">
            <a:extLst>
              <a:ext uri="{FF2B5EF4-FFF2-40B4-BE49-F238E27FC236}">
                <a16:creationId xmlns:a16="http://schemas.microsoft.com/office/drawing/2014/main" id="{4284CFF3-9F24-49E2-B347-5759510DAEB8}"/>
              </a:ext>
            </a:extLst>
          </p:cNvPr>
          <p:cNvGraphicFramePr>
            <a:graphicFrameLocks noGrp="1"/>
          </p:cNvGraphicFramePr>
          <p:nvPr>
            <p:extLst>
              <p:ext uri="{D42A27DB-BD31-4B8C-83A1-F6EECF244321}">
                <p14:modId xmlns:p14="http://schemas.microsoft.com/office/powerpoint/2010/main" val="4194030570"/>
              </p:ext>
            </p:extLst>
          </p:nvPr>
        </p:nvGraphicFramePr>
        <p:xfrm>
          <a:off x="2778888" y="3843143"/>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04693053"/>
                  </a:ext>
                </a:extLst>
              </a:tr>
            </a:tbl>
          </a:graphicData>
        </a:graphic>
      </p:graphicFrame>
      <p:graphicFrame>
        <p:nvGraphicFramePr>
          <p:cNvPr id="27" name="Table 26">
            <a:extLst>
              <a:ext uri="{FF2B5EF4-FFF2-40B4-BE49-F238E27FC236}">
                <a16:creationId xmlns:a16="http://schemas.microsoft.com/office/drawing/2014/main" id="{7D18F1CB-3A6A-4C8A-B055-CDB73BCDF510}"/>
              </a:ext>
            </a:extLst>
          </p:cNvPr>
          <p:cNvGraphicFramePr>
            <a:graphicFrameLocks noGrp="1"/>
          </p:cNvGraphicFramePr>
          <p:nvPr>
            <p:extLst>
              <p:ext uri="{D42A27DB-BD31-4B8C-83A1-F6EECF244321}">
                <p14:modId xmlns:p14="http://schemas.microsoft.com/office/powerpoint/2010/main" val="3390458537"/>
              </p:ext>
            </p:extLst>
          </p:nvPr>
        </p:nvGraphicFramePr>
        <p:xfrm>
          <a:off x="2778888" y="4638559"/>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2204693053"/>
                  </a:ext>
                </a:extLst>
              </a:tr>
            </a:tbl>
          </a:graphicData>
        </a:graphic>
      </p:graphicFrame>
      <p:graphicFrame>
        <p:nvGraphicFramePr>
          <p:cNvPr id="32" name="Table 31">
            <a:extLst>
              <a:ext uri="{FF2B5EF4-FFF2-40B4-BE49-F238E27FC236}">
                <a16:creationId xmlns:a16="http://schemas.microsoft.com/office/drawing/2014/main" id="{91331812-8A9A-4CFF-A642-90FE291DBFF5}"/>
              </a:ext>
            </a:extLst>
          </p:cNvPr>
          <p:cNvGraphicFramePr>
            <a:graphicFrameLocks noGrp="1"/>
          </p:cNvGraphicFramePr>
          <p:nvPr>
            <p:extLst>
              <p:ext uri="{D42A27DB-BD31-4B8C-83A1-F6EECF244321}">
                <p14:modId xmlns:p14="http://schemas.microsoft.com/office/powerpoint/2010/main" val="108543249"/>
              </p:ext>
            </p:extLst>
          </p:nvPr>
        </p:nvGraphicFramePr>
        <p:xfrm>
          <a:off x="2778888" y="5433975"/>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204693053"/>
                  </a:ext>
                </a:extLst>
              </a:tr>
            </a:tbl>
          </a:graphicData>
        </a:graphic>
      </p:graphicFrame>
      <p:cxnSp>
        <p:nvCxnSpPr>
          <p:cNvPr id="21" name="Connector: Elbow 20">
            <a:extLst>
              <a:ext uri="{FF2B5EF4-FFF2-40B4-BE49-F238E27FC236}">
                <a16:creationId xmlns:a16="http://schemas.microsoft.com/office/drawing/2014/main" id="{6DC4D449-90B2-4DB8-BEC3-6C23F2923CCC}"/>
              </a:ext>
            </a:extLst>
          </p:cNvPr>
          <p:cNvCxnSpPr>
            <a:endCxn id="25" idx="1"/>
          </p:cNvCxnSpPr>
          <p:nvPr/>
        </p:nvCxnSpPr>
        <p:spPr>
          <a:xfrm rot="16200000" flipH="1">
            <a:off x="1198012" y="1800415"/>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865E5719-0B72-4DCB-A479-219A56FA2A69}"/>
              </a:ext>
            </a:extLst>
          </p:cNvPr>
          <p:cNvCxnSpPr>
            <a:cxnSpLocks/>
            <a:endCxn id="26" idx="1"/>
          </p:cNvCxnSpPr>
          <p:nvPr/>
        </p:nvCxnSpPr>
        <p:spPr>
          <a:xfrm rot="16200000" flipH="1">
            <a:off x="806010" y="2203830"/>
            <a:ext cx="2467436" cy="1478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E06CCE94-3D87-4D1D-B2F0-8FFB2F43CD79}"/>
              </a:ext>
            </a:extLst>
          </p:cNvPr>
          <p:cNvCxnSpPr>
            <a:cxnSpLocks/>
            <a:endCxn id="27" idx="1"/>
          </p:cNvCxnSpPr>
          <p:nvPr/>
        </p:nvCxnSpPr>
        <p:spPr>
          <a:xfrm rot="16200000" flipH="1">
            <a:off x="402593" y="2595829"/>
            <a:ext cx="3262854"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or: Elbow 40">
            <a:extLst>
              <a:ext uri="{FF2B5EF4-FFF2-40B4-BE49-F238E27FC236}">
                <a16:creationId xmlns:a16="http://schemas.microsoft.com/office/drawing/2014/main" id="{F7B94E8C-2951-4075-B803-D2C987DFA824}"/>
              </a:ext>
            </a:extLst>
          </p:cNvPr>
          <p:cNvCxnSpPr>
            <a:endCxn id="32" idx="1"/>
          </p:cNvCxnSpPr>
          <p:nvPr/>
        </p:nvCxnSpPr>
        <p:spPr>
          <a:xfrm rot="16200000" flipH="1">
            <a:off x="4885" y="2993536"/>
            <a:ext cx="4058271"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4" name="Table 43">
            <a:extLst>
              <a:ext uri="{FF2B5EF4-FFF2-40B4-BE49-F238E27FC236}">
                <a16:creationId xmlns:a16="http://schemas.microsoft.com/office/drawing/2014/main" id="{4CC66DB8-A029-45D0-B641-43B558A3F9E4}"/>
              </a:ext>
            </a:extLst>
          </p:cNvPr>
          <p:cNvGraphicFramePr>
            <a:graphicFrameLocks noGrp="1"/>
          </p:cNvGraphicFramePr>
          <p:nvPr>
            <p:extLst>
              <p:ext uri="{D42A27DB-BD31-4B8C-83A1-F6EECF244321}">
                <p14:modId xmlns:p14="http://schemas.microsoft.com/office/powerpoint/2010/main" val="2571946389"/>
              </p:ext>
            </p:extLst>
          </p:nvPr>
        </p:nvGraphicFramePr>
        <p:xfrm>
          <a:off x="2778888" y="2252311"/>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204693053"/>
                  </a:ext>
                </a:extLst>
              </a:tr>
            </a:tbl>
          </a:graphicData>
        </a:graphic>
      </p:graphicFrame>
      <p:cxnSp>
        <p:nvCxnSpPr>
          <p:cNvPr id="45" name="Connector: Elbow 44">
            <a:extLst>
              <a:ext uri="{FF2B5EF4-FFF2-40B4-BE49-F238E27FC236}">
                <a16:creationId xmlns:a16="http://schemas.microsoft.com/office/drawing/2014/main" id="{BCC1DBBE-3062-4640-8E93-B9E7B041390B}"/>
              </a:ext>
            </a:extLst>
          </p:cNvPr>
          <p:cNvCxnSpPr>
            <a:cxnSpLocks/>
            <a:endCxn id="44" idx="1"/>
          </p:cNvCxnSpPr>
          <p:nvPr/>
        </p:nvCxnSpPr>
        <p:spPr>
          <a:xfrm rot="16200000" flipH="1">
            <a:off x="1601428" y="1408415"/>
            <a:ext cx="876603" cy="147831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6" name="Table 45">
            <a:extLst>
              <a:ext uri="{FF2B5EF4-FFF2-40B4-BE49-F238E27FC236}">
                <a16:creationId xmlns:a16="http://schemas.microsoft.com/office/drawing/2014/main" id="{9B23D8E6-F088-4933-AADD-B8079840D7CA}"/>
              </a:ext>
            </a:extLst>
          </p:cNvPr>
          <p:cNvGraphicFramePr>
            <a:graphicFrameLocks noGrp="1"/>
          </p:cNvGraphicFramePr>
          <p:nvPr>
            <p:extLst>
              <p:ext uri="{D42A27DB-BD31-4B8C-83A1-F6EECF244321}">
                <p14:modId xmlns:p14="http://schemas.microsoft.com/office/powerpoint/2010/main" val="1796963239"/>
              </p:ext>
            </p:extLst>
          </p:nvPr>
        </p:nvGraphicFramePr>
        <p:xfrm>
          <a:off x="2778888" y="3047727"/>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Instant messaging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bl>
          </a:graphicData>
        </a:graphic>
      </p:graphicFrame>
      <p:graphicFrame>
        <p:nvGraphicFramePr>
          <p:cNvPr id="47" name="Table 46">
            <a:extLst>
              <a:ext uri="{FF2B5EF4-FFF2-40B4-BE49-F238E27FC236}">
                <a16:creationId xmlns:a16="http://schemas.microsoft.com/office/drawing/2014/main" id="{79416D69-4F10-411E-A4C5-93497C9F6E5B}"/>
              </a:ext>
            </a:extLst>
          </p:cNvPr>
          <p:cNvGraphicFramePr>
            <a:graphicFrameLocks noGrp="1"/>
          </p:cNvGraphicFramePr>
          <p:nvPr>
            <p:extLst>
              <p:ext uri="{D42A27DB-BD31-4B8C-83A1-F6EECF244321}">
                <p14:modId xmlns:p14="http://schemas.microsoft.com/office/powerpoint/2010/main" val="3364624393"/>
              </p:ext>
            </p:extLst>
          </p:nvPr>
        </p:nvGraphicFramePr>
        <p:xfrm>
          <a:off x="2778888" y="3843143"/>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Video conferencing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204693053"/>
                  </a:ext>
                </a:extLst>
              </a:tr>
            </a:tbl>
          </a:graphicData>
        </a:graphic>
      </p:graphicFrame>
      <p:graphicFrame>
        <p:nvGraphicFramePr>
          <p:cNvPr id="48" name="Table 47">
            <a:extLst>
              <a:ext uri="{FF2B5EF4-FFF2-40B4-BE49-F238E27FC236}">
                <a16:creationId xmlns:a16="http://schemas.microsoft.com/office/drawing/2014/main" id="{D0BC5B2F-BEB2-492D-A268-07005215CA92}"/>
              </a:ext>
            </a:extLst>
          </p:cNvPr>
          <p:cNvGraphicFramePr>
            <a:graphicFrameLocks noGrp="1"/>
          </p:cNvGraphicFramePr>
          <p:nvPr>
            <p:extLst>
              <p:ext uri="{D42A27DB-BD31-4B8C-83A1-F6EECF244321}">
                <p14:modId xmlns:p14="http://schemas.microsoft.com/office/powerpoint/2010/main" val="3591437372"/>
              </p:ext>
            </p:extLst>
          </p:nvPr>
        </p:nvGraphicFramePr>
        <p:xfrm>
          <a:off x="2778888" y="4638559"/>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Social media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75000"/>
                      </a:schemeClr>
                    </a:solidFill>
                  </a:tcPr>
                </a:tc>
                <a:extLst>
                  <a:ext uri="{0D108BD9-81ED-4DB2-BD59-A6C34878D82A}">
                    <a16:rowId xmlns:a16="http://schemas.microsoft.com/office/drawing/2014/main" val="2204693053"/>
                  </a:ext>
                </a:extLst>
              </a:tr>
            </a:tbl>
          </a:graphicData>
        </a:graphic>
      </p:graphicFrame>
      <p:graphicFrame>
        <p:nvGraphicFramePr>
          <p:cNvPr id="49" name="Table 48">
            <a:extLst>
              <a:ext uri="{FF2B5EF4-FFF2-40B4-BE49-F238E27FC236}">
                <a16:creationId xmlns:a16="http://schemas.microsoft.com/office/drawing/2014/main" id="{CC7109C5-795B-4407-AD29-8B2997E2EDA7}"/>
              </a:ext>
            </a:extLst>
          </p:cNvPr>
          <p:cNvGraphicFramePr>
            <a:graphicFrameLocks noGrp="1"/>
          </p:cNvGraphicFramePr>
          <p:nvPr>
            <p:extLst>
              <p:ext uri="{D42A27DB-BD31-4B8C-83A1-F6EECF244321}">
                <p14:modId xmlns:p14="http://schemas.microsoft.com/office/powerpoint/2010/main" val="2739686757"/>
              </p:ext>
            </p:extLst>
          </p:nvPr>
        </p:nvGraphicFramePr>
        <p:xfrm>
          <a:off x="2778888" y="5433975"/>
          <a:ext cx="2248524" cy="667130"/>
        </p:xfrm>
        <a:graphic>
          <a:graphicData uri="http://schemas.openxmlformats.org/drawingml/2006/table">
            <a:tbl>
              <a:tblPr firstRow="1" bandRow="1">
                <a:tableStyleId>{5C22544A-7EE6-4342-B048-85BDC9FD1C3A}</a:tableStyleId>
              </a:tblPr>
              <a:tblGrid>
                <a:gridCol w="2248524">
                  <a:extLst>
                    <a:ext uri="{9D8B030D-6E8A-4147-A177-3AD203B41FA5}">
                      <a16:colId xmlns:a16="http://schemas.microsoft.com/office/drawing/2014/main" val="1827917660"/>
                    </a:ext>
                  </a:extLst>
                </a:gridCol>
              </a:tblGrid>
              <a:tr h="667130">
                <a:tc>
                  <a:txBody>
                    <a:bodyPr/>
                    <a:lstStyle/>
                    <a:p>
                      <a:pPr algn="ctr"/>
                      <a:r>
                        <a:rPr lang="en-GB" sz="2000" b="0" dirty="0">
                          <a:latin typeface="Tw Cen MT" panose="020B0602020104020603" pitchFamily="34" charset="0"/>
                        </a:rPr>
                        <a:t>Blogs/Vlogs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204693053"/>
                  </a:ext>
                </a:extLst>
              </a:tr>
            </a:tbl>
          </a:graphicData>
        </a:graphic>
      </p:graphicFrame>
      <p:cxnSp>
        <p:nvCxnSpPr>
          <p:cNvPr id="50" name="Connector: Elbow 49">
            <a:extLst>
              <a:ext uri="{FF2B5EF4-FFF2-40B4-BE49-F238E27FC236}">
                <a16:creationId xmlns:a16="http://schemas.microsoft.com/office/drawing/2014/main" id="{A1BDB592-FB9A-443F-8219-5BA64FD70F99}"/>
              </a:ext>
            </a:extLst>
          </p:cNvPr>
          <p:cNvCxnSpPr>
            <a:endCxn id="46" idx="1"/>
          </p:cNvCxnSpPr>
          <p:nvPr/>
        </p:nvCxnSpPr>
        <p:spPr>
          <a:xfrm rot="16200000" flipH="1">
            <a:off x="1198012" y="1800415"/>
            <a:ext cx="1672019" cy="148973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ctor: Elbow 50">
            <a:extLst>
              <a:ext uri="{FF2B5EF4-FFF2-40B4-BE49-F238E27FC236}">
                <a16:creationId xmlns:a16="http://schemas.microsoft.com/office/drawing/2014/main" id="{058ACF90-4B44-4C8F-A8A2-C3F43DF11B4B}"/>
              </a:ext>
            </a:extLst>
          </p:cNvPr>
          <p:cNvCxnSpPr>
            <a:cxnSpLocks/>
            <a:endCxn id="47" idx="1"/>
          </p:cNvCxnSpPr>
          <p:nvPr/>
        </p:nvCxnSpPr>
        <p:spPr>
          <a:xfrm rot="16200000" flipH="1">
            <a:off x="806010" y="2203830"/>
            <a:ext cx="2467436" cy="14783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12DD881B-B00E-497C-9717-EDC78E46DD62}"/>
              </a:ext>
            </a:extLst>
          </p:cNvPr>
          <p:cNvCxnSpPr>
            <a:cxnSpLocks/>
            <a:endCxn id="48" idx="1"/>
          </p:cNvCxnSpPr>
          <p:nvPr/>
        </p:nvCxnSpPr>
        <p:spPr>
          <a:xfrm rot="16200000" flipH="1">
            <a:off x="402593" y="2595829"/>
            <a:ext cx="3262854"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DE463AE5-BBE6-483E-879D-2C9E4B327C55}"/>
              </a:ext>
            </a:extLst>
          </p:cNvPr>
          <p:cNvCxnSpPr>
            <a:endCxn id="49" idx="1"/>
          </p:cNvCxnSpPr>
          <p:nvPr/>
        </p:nvCxnSpPr>
        <p:spPr>
          <a:xfrm rot="16200000" flipH="1">
            <a:off x="4885" y="2993536"/>
            <a:ext cx="4058271" cy="148973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ppt_x"/>
                                          </p:val>
                                        </p:tav>
                                        <p:tav tm="100000">
                                          <p:val>
                                            <p:strVal val="#ppt_x"/>
                                          </p:val>
                                        </p:tav>
                                      </p:tavLst>
                                    </p:anim>
                                    <p:anim calcmode="lin" valueType="num">
                                      <p:cBhvr additive="base">
                                        <p:cTn id="1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ppt_x"/>
                                          </p:val>
                                        </p:tav>
                                        <p:tav tm="100000">
                                          <p:val>
                                            <p:strVal val="#ppt_x"/>
                                          </p:val>
                                        </p:tav>
                                      </p:tavLst>
                                    </p:anim>
                                    <p:anim calcmode="lin" valueType="num">
                                      <p:cBhvr additive="base">
                                        <p:cTn id="2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ppt_x"/>
                                          </p:val>
                                        </p:tav>
                                        <p:tav tm="100000">
                                          <p:val>
                                            <p:strVal val="#ppt_x"/>
                                          </p:val>
                                        </p:tav>
                                      </p:tavLst>
                                    </p:anim>
                                    <p:anim calcmode="lin" valueType="num">
                                      <p:cBhvr additive="base">
                                        <p:cTn id="26"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500" fill="hold"/>
                                        <p:tgtEl>
                                          <p:spTgt spid="49"/>
                                        </p:tgtEl>
                                        <p:attrNameLst>
                                          <p:attrName>ppt_x</p:attrName>
                                        </p:attrNameLst>
                                      </p:cBhvr>
                                      <p:tavLst>
                                        <p:tav tm="0">
                                          <p:val>
                                            <p:strVal val="#ppt_x"/>
                                          </p:val>
                                        </p:tav>
                                        <p:tav tm="100000">
                                          <p:val>
                                            <p:strVal val="#ppt_x"/>
                                          </p:val>
                                        </p:tav>
                                      </p:tavLst>
                                    </p:anim>
                                    <p:anim calcmode="lin" valueType="num">
                                      <p:cBhvr additive="base">
                                        <p:cTn id="3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Netiquette</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2"/>
            <a:ext cx="7846200" cy="128363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Although the convenience digital communication brings to our lives is unquestionable, it does pose a few issues. One issue is users find it difficult to adapt the language they use. For personal use, we tend to use informal language whereas in the business world, this. is seen as unprofessional.</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18485501"/>
              </p:ext>
            </p:extLst>
          </p:nvPr>
        </p:nvGraphicFramePr>
        <p:xfrm>
          <a:off x="4188637" y="1967280"/>
          <a:ext cx="7846200" cy="17068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What does the term ‘netiquette’ mean?</a:t>
                      </a:r>
                    </a:p>
                    <a:p>
                      <a:pPr marL="457200" indent="-457200" algn="l">
                        <a:buFont typeface="+mj-lt"/>
                        <a:buAutoNum type="arabicPeriod"/>
                      </a:pPr>
                      <a:r>
                        <a:rPr lang="en-GB" sz="2000" b="0" dirty="0">
                          <a:latin typeface="Tw Cen MT" panose="020B0602020104020603" pitchFamily="34" charset="0"/>
                        </a:rPr>
                        <a:t>Why is netiquette important?</a:t>
                      </a:r>
                    </a:p>
                    <a:p>
                      <a:pPr marL="457200" indent="-457200" algn="l">
                        <a:buFont typeface="+mj-lt"/>
                        <a:buAutoNum type="arabicPeriod"/>
                      </a:pPr>
                      <a:r>
                        <a:rPr lang="en-GB" sz="2000" b="0" dirty="0">
                          <a:latin typeface="Tw Cen MT" panose="020B0602020104020603" pitchFamily="34" charset="0"/>
                        </a:rPr>
                        <a:t>List some tips on how to demonstrate netiquette when using email. </a:t>
                      </a:r>
                    </a:p>
                    <a:p>
                      <a:pPr marL="457200" indent="-457200" algn="l">
                        <a:buFont typeface="+mj-lt"/>
                        <a:buAutoNum type="arabicPeriod"/>
                      </a:pPr>
                      <a:r>
                        <a:rPr lang="en-GB" sz="2000" b="0" dirty="0">
                          <a:latin typeface="Tw Cen MT" panose="020B0602020104020603" pitchFamily="34" charset="0"/>
                        </a:rPr>
                        <a:t>What should be the netiquette for video calls?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42950" y="187388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443513367"/>
              </p:ext>
            </p:extLst>
          </p:nvPr>
        </p:nvGraphicFramePr>
        <p:xfrm>
          <a:off x="4182256" y="3748398"/>
          <a:ext cx="7846200" cy="29260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291868">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592246">
                <a:tc>
                  <a:txBody>
                    <a:bodyPr/>
                    <a:lstStyle/>
                    <a:p>
                      <a:pPr marL="457200" indent="-457200" algn="l">
                        <a:buFont typeface="+mj-lt"/>
                        <a:buAutoNum type="arabicPeriod"/>
                      </a:pPr>
                      <a:r>
                        <a:rPr lang="en-GB" sz="2000" b="0" dirty="0">
                          <a:latin typeface="Tw Cen MT" panose="020B0602020104020603" pitchFamily="34" charset="0"/>
                        </a:rPr>
                        <a:t>This term is used to describe the way we conduct ourselves online. This includes social media platforms aswell as e-mail. </a:t>
                      </a:r>
                    </a:p>
                    <a:p>
                      <a:pPr marL="457200" indent="-457200" algn="l">
                        <a:buFont typeface="+mj-lt"/>
                        <a:buAutoNum type="arabicPeriod"/>
                      </a:pPr>
                      <a:r>
                        <a:rPr lang="en-GB" sz="2000" b="0" dirty="0">
                          <a:latin typeface="Tw Cen MT" panose="020B0602020104020603" pitchFamily="34" charset="0"/>
                        </a:rPr>
                        <a:t>To protect your digital reputation (digital footprint)</a:t>
                      </a:r>
                    </a:p>
                    <a:p>
                      <a:pPr marL="457200" indent="-457200" algn="l">
                        <a:buFont typeface="+mj-lt"/>
                        <a:buAutoNum type="arabicPeriod"/>
                      </a:pPr>
                      <a:r>
                        <a:rPr lang="en-GB" sz="2000" b="0" dirty="0">
                          <a:latin typeface="Tw Cen MT" panose="020B0602020104020603" pitchFamily="34" charset="0"/>
                        </a:rPr>
                        <a:t>Check spelling and grammar before sending, Do not send an email when angry or upset, Use an e-mail signature, Don’t use all caps in an email. </a:t>
                      </a:r>
                    </a:p>
                    <a:p>
                      <a:pPr marL="457200" indent="-457200" algn="l">
                        <a:buFont typeface="+mj-lt"/>
                        <a:buAutoNum type="arabicPeriod"/>
                      </a:pPr>
                      <a:r>
                        <a:rPr lang="en-GB" sz="2000" b="0" dirty="0">
                          <a:latin typeface="Tw Cen MT" panose="020B0602020104020603" pitchFamily="34" charset="0"/>
                        </a:rPr>
                        <a:t>Turn camera off and use a location with very little background noise and distractions.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0881" y="1723767"/>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381A8BCB-24B1-4836-B685-E71DD59C930C}"/>
              </a:ext>
            </a:extLst>
          </p:cNvPr>
          <p:cNvGraphicFramePr>
            <a:graphicFrameLocks noGrp="1"/>
          </p:cNvGraphicFramePr>
          <p:nvPr>
            <p:extLst>
              <p:ext uri="{D42A27DB-BD31-4B8C-83A1-F6EECF244321}">
                <p14:modId xmlns:p14="http://schemas.microsoft.com/office/powerpoint/2010/main" val="2741702060"/>
              </p:ext>
            </p:extLst>
          </p:nvPr>
        </p:nvGraphicFramePr>
        <p:xfrm>
          <a:off x="134354" y="5018741"/>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1" name="Picture 2" descr="Video Icon Icons - Download Free Vector Icons | Noun Project">
            <a:extLst>
              <a:ext uri="{FF2B5EF4-FFF2-40B4-BE49-F238E27FC236}">
                <a16:creationId xmlns:a16="http://schemas.microsoft.com/office/drawing/2014/main" id="{225A61FC-4F62-45DE-BE85-C25A551A43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1788" y="4743322"/>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99B34AE-8B6B-47EA-8AFD-D829B5994ACE}"/>
              </a:ext>
            </a:extLst>
          </p:cNvPr>
          <p:cNvPicPr>
            <a:picLocks noChangeAspect="1"/>
          </p:cNvPicPr>
          <p:nvPr/>
        </p:nvPicPr>
        <p:blipFill>
          <a:blip r:embed="rId6"/>
          <a:stretch>
            <a:fillRect/>
          </a:stretch>
        </p:blipFill>
        <p:spPr>
          <a:xfrm>
            <a:off x="163544" y="595665"/>
            <a:ext cx="3864845" cy="2556434"/>
          </a:xfrm>
          <a:prstGeom prst="rect">
            <a:avLst/>
          </a:prstGeom>
        </p:spPr>
      </p:pic>
      <p:graphicFrame>
        <p:nvGraphicFramePr>
          <p:cNvPr id="13" name="Table 12">
            <a:extLst>
              <a:ext uri="{FF2B5EF4-FFF2-40B4-BE49-F238E27FC236}">
                <a16:creationId xmlns:a16="http://schemas.microsoft.com/office/drawing/2014/main" id="{4117580E-89D3-45B9-AA7A-BAF89D95BA41}"/>
              </a:ext>
            </a:extLst>
          </p:cNvPr>
          <p:cNvGraphicFramePr>
            <a:graphicFrameLocks noGrp="1"/>
          </p:cNvGraphicFramePr>
          <p:nvPr>
            <p:extLst>
              <p:ext uri="{D42A27DB-BD31-4B8C-83A1-F6EECF244321}">
                <p14:modId xmlns:p14="http://schemas.microsoft.com/office/powerpoint/2010/main" val="1827403097"/>
              </p:ext>
            </p:extLst>
          </p:nvPr>
        </p:nvGraphicFramePr>
        <p:xfrm>
          <a:off x="134354" y="5937878"/>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7"/>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2" descr="Video Icon Icons - Download Free Vector Icons | Noun Project">
            <a:extLst>
              <a:ext uri="{FF2B5EF4-FFF2-40B4-BE49-F238E27FC236}">
                <a16:creationId xmlns:a16="http://schemas.microsoft.com/office/drawing/2014/main" id="{09DE39CB-CA3E-41E9-A489-E06DFF466C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1788" y="5662459"/>
            <a:ext cx="736601" cy="73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789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1691</Words>
  <Application>Microsoft Office PowerPoint</Application>
  <PresentationFormat>Widescreen</PresentationFormat>
  <Paragraphs>214</Paragraphs>
  <Slides>12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2021-08-25T10:33:17Z</dcterms:modified>
</cp:coreProperties>
</file>