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7"/>
  </p:notesMasterIdLst>
  <p:handoutMasterIdLst>
    <p:handoutMasterId r:id="rId18"/>
  </p:handoutMasterIdLst>
  <p:sldIdLst>
    <p:sldId id="256" r:id="rId2"/>
    <p:sldId id="409" r:id="rId3"/>
    <p:sldId id="406" r:id="rId4"/>
    <p:sldId id="413" r:id="rId5"/>
    <p:sldId id="287" r:id="rId6"/>
    <p:sldId id="375" r:id="rId7"/>
    <p:sldId id="388" r:id="rId8"/>
    <p:sldId id="419" r:id="rId9"/>
    <p:sldId id="417" r:id="rId10"/>
    <p:sldId id="422" r:id="rId11"/>
    <p:sldId id="423" r:id="rId12"/>
    <p:sldId id="424" r:id="rId13"/>
    <p:sldId id="425" r:id="rId14"/>
    <p:sldId id="426" r:id="rId15"/>
    <p:sldId id="37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59" autoAdjust="0"/>
    <p:restoredTop sz="88029" autoAdjust="0"/>
  </p:normalViewPr>
  <p:slideViewPr>
    <p:cSldViewPr snapToGrid="0">
      <p:cViewPr varScale="1">
        <p:scale>
          <a:sx n="64" d="100"/>
          <a:sy n="64" d="100"/>
        </p:scale>
        <p:origin x="996" y="66"/>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6/7/2021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6/7/2021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a:p>
        </p:txBody>
      </p:sp>
    </p:spTree>
    <p:extLst>
      <p:ext uri="{BB962C8B-B14F-4D97-AF65-F5344CB8AC3E}">
        <p14:creationId xmlns:p14="http://schemas.microsoft.com/office/powerpoint/2010/main" val="779159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2</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12</a:t>
            </a:fld>
            <a:endParaRPr lang="en-US" noProof="0"/>
          </a:p>
        </p:txBody>
      </p:sp>
    </p:spTree>
    <p:extLst>
      <p:ext uri="{BB962C8B-B14F-4D97-AF65-F5344CB8AC3E}">
        <p14:creationId xmlns:p14="http://schemas.microsoft.com/office/powerpoint/2010/main" val="31211969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3</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13</a:t>
            </a:fld>
            <a:endParaRPr lang="en-US" noProof="0"/>
          </a:p>
        </p:txBody>
      </p:sp>
    </p:spTree>
    <p:extLst>
      <p:ext uri="{BB962C8B-B14F-4D97-AF65-F5344CB8AC3E}">
        <p14:creationId xmlns:p14="http://schemas.microsoft.com/office/powerpoint/2010/main" val="20740070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4</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14</a:t>
            </a:fld>
            <a:endParaRPr lang="en-US" noProof="0"/>
          </a:p>
        </p:txBody>
      </p:sp>
    </p:spTree>
    <p:extLst>
      <p:ext uri="{BB962C8B-B14F-4D97-AF65-F5344CB8AC3E}">
        <p14:creationId xmlns:p14="http://schemas.microsoft.com/office/powerpoint/2010/main" val="6296347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quiz template for teachers to share with their students:</a:t>
            </a:r>
          </a:p>
          <a:p>
            <a:r>
              <a:rPr lang="en-GB" dirty="0"/>
              <a:t>https://forms.office.com/Pages/ShareFormPage.aspx?id=cdJyXzS9Y0yZF8UZZlqALiw7DWJu831Jg5qPZF4a9X9URTc3MEc0MUUxV0MzSkpZWjlWNTNHWkJEMy4u&amp;sharetoken=QY38fFydOZs9BVtl7kU3</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15</a:t>
            </a:fld>
            <a:endParaRPr lang="en-US" noProof="0" dirty="0"/>
          </a:p>
        </p:txBody>
      </p:sp>
    </p:spTree>
    <p:extLst>
      <p:ext uri="{BB962C8B-B14F-4D97-AF65-F5344CB8AC3E}">
        <p14:creationId xmlns:p14="http://schemas.microsoft.com/office/powerpoint/2010/main" val="1186020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2162799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2535936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6</a:t>
            </a:fld>
            <a:endParaRPr lang="en-US" noProof="0" dirty="0"/>
          </a:p>
        </p:txBody>
      </p:sp>
    </p:spTree>
    <p:extLst>
      <p:ext uri="{BB962C8B-B14F-4D97-AF65-F5344CB8AC3E}">
        <p14:creationId xmlns:p14="http://schemas.microsoft.com/office/powerpoint/2010/main" val="1702361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Development and Integration/testing are included in system design section on the WJEC specification. </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7</a:t>
            </a:fld>
            <a:endParaRPr lang="en-US" noProof="0"/>
          </a:p>
        </p:txBody>
      </p:sp>
    </p:spTree>
    <p:extLst>
      <p:ext uri="{BB962C8B-B14F-4D97-AF65-F5344CB8AC3E}">
        <p14:creationId xmlns:p14="http://schemas.microsoft.com/office/powerpoint/2010/main" val="1778752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1</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8</a:t>
            </a:fld>
            <a:endParaRPr lang="en-US" noProof="0"/>
          </a:p>
        </p:txBody>
      </p:sp>
    </p:spTree>
    <p:extLst>
      <p:ext uri="{BB962C8B-B14F-4D97-AF65-F5344CB8AC3E}">
        <p14:creationId xmlns:p14="http://schemas.microsoft.com/office/powerpoint/2010/main" val="527013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https://www.skylinetechnologies.com/Blog/Skyline-Blog/May_2019/how-to-use-data-flow-diagrams-bi-requirements</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9</a:t>
            </a:fld>
            <a:endParaRPr lang="en-US" noProof="0"/>
          </a:p>
        </p:txBody>
      </p:sp>
    </p:spTree>
    <p:extLst>
      <p:ext uri="{BB962C8B-B14F-4D97-AF65-F5344CB8AC3E}">
        <p14:creationId xmlns:p14="http://schemas.microsoft.com/office/powerpoint/2010/main" val="3384692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10</a:t>
            </a:fld>
            <a:endParaRPr lang="en-US" noProof="0"/>
          </a:p>
        </p:txBody>
      </p:sp>
    </p:spTree>
    <p:extLst>
      <p:ext uri="{BB962C8B-B14F-4D97-AF65-F5344CB8AC3E}">
        <p14:creationId xmlns:p14="http://schemas.microsoft.com/office/powerpoint/2010/main" val="26683780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2</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11</a:t>
            </a:fld>
            <a:endParaRPr lang="en-US" noProof="0"/>
          </a:p>
        </p:txBody>
      </p:sp>
    </p:spTree>
    <p:extLst>
      <p:ext uri="{BB962C8B-B14F-4D97-AF65-F5344CB8AC3E}">
        <p14:creationId xmlns:p14="http://schemas.microsoft.com/office/powerpoint/2010/main" val="4255254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Kj6Q1XiP2ZI&amp;t=4s"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5.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Kj6Q1XiP2ZI&amp;t=4s" TargetMode="External"/><Relationship Id="rId7" Type="http://schemas.openxmlformats.org/officeDocument/2006/relationships/image" Target="../media/image14.tmp"/><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5.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5.tmp"/></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32xMkntKbO4&amp;t=138s"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XzWvfAxFSKU"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6.png"/><Relationship Id="rId5" Type="http://schemas.openxmlformats.org/officeDocument/2006/relationships/image" Target="../media/image5.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7.tmp"/><Relationship Id="rId5" Type="http://schemas.openxmlformats.org/officeDocument/2006/relationships/image" Target="../media/image6.png"/><Relationship Id="rId4" Type="http://schemas.openxmlformats.org/officeDocument/2006/relationships/hyperlink" Target="https://www.youtube.com/watch?v=b1iBIMF_mz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hyperlink" Target="https://www.youtube.com/watch?v=ECCfyKlxo-E&amp;t=163s" TargetMode="Externa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YbD3oy181s8" TargetMode="External"/><Relationship Id="rId7"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5.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noProof="1"/>
              <a:t>Unit 1:</a:t>
            </a:r>
          </a:p>
          <a:p>
            <a:r>
              <a:rPr lang="en-US" noProof="1"/>
              <a:t>The digital world</a:t>
            </a:r>
          </a:p>
          <a:p>
            <a:endParaRPr lang="en-US" noProof="1"/>
          </a:p>
          <a:p>
            <a:r>
              <a:rPr lang="en-US" noProof="1"/>
              <a:t>DT15: </a:t>
            </a:r>
          </a:p>
          <a:p>
            <a:r>
              <a:rPr lang="en-US" noProof="1"/>
              <a:t>Systems Development Life Cycle.</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6" name="Picture Placeholder 5">
            <a:extLst>
              <a:ext uri="{FF2B5EF4-FFF2-40B4-BE49-F238E27FC236}">
                <a16:creationId xmlns:a16="http://schemas.microsoft.com/office/drawing/2014/main" id="{60DD2C7C-D9FD-4CB3-ADBE-7754636AD99E}"/>
              </a:ext>
            </a:extLst>
          </p:cNvPr>
          <p:cNvPicPr>
            <a:picLocks noGrp="1" noChangeAspect="1"/>
          </p:cNvPicPr>
          <p:nvPr>
            <p:ph type="pic" sz="quarter" idx="10"/>
          </p:nvPr>
        </p:nvPicPr>
        <p:blipFill>
          <a:blip r:embed="rId2"/>
          <a:srcRect l="5269" r="5269"/>
          <a:stretch>
            <a:fillRect/>
          </a:stretch>
        </p:blipFill>
        <p:spPr>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Decision table</a:t>
            </a:r>
          </a:p>
        </p:txBody>
      </p:sp>
      <p:sp>
        <p:nvSpPr>
          <p:cNvPr id="16" name="Rectangle 15">
            <a:extLst>
              <a:ext uri="{FF2B5EF4-FFF2-40B4-BE49-F238E27FC236}">
                <a16:creationId xmlns:a16="http://schemas.microsoft.com/office/drawing/2014/main" id="{68AA8E14-3FFA-4E3D-9C52-CE14467164A4}"/>
              </a:ext>
            </a:extLst>
          </p:cNvPr>
          <p:cNvSpPr/>
          <p:nvPr/>
        </p:nvSpPr>
        <p:spPr>
          <a:xfrm>
            <a:off x="4167266" y="594339"/>
            <a:ext cx="7861190" cy="104027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The analysis phase looks at the system requirements which are a brief set of functionalities that the system needs to meet to be successful. One way of mapping this out is through the use of a Decision table.</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2231122131"/>
              </p:ext>
            </p:extLst>
          </p:nvPr>
        </p:nvGraphicFramePr>
        <p:xfrm>
          <a:off x="124135" y="5899446"/>
          <a:ext cx="3894035" cy="736600"/>
        </p:xfrm>
        <a:graphic>
          <a:graphicData uri="http://schemas.openxmlformats.org/drawingml/2006/table">
            <a:tbl>
              <a:tblPr firstRow="1" bandRow="1">
                <a:tableStyleId>{5C22544A-7EE6-4342-B048-85BDC9FD1C3A}</a:tableStyleId>
              </a:tblPr>
              <a:tblGrid>
                <a:gridCol w="3894035">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1569" y="5624027"/>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2634251885"/>
              </p:ext>
            </p:extLst>
          </p:nvPr>
        </p:nvGraphicFramePr>
        <p:xfrm>
          <a:off x="4167266" y="1786385"/>
          <a:ext cx="7861190" cy="1706880"/>
        </p:xfrm>
        <a:graphic>
          <a:graphicData uri="http://schemas.openxmlformats.org/drawingml/2006/table">
            <a:tbl>
              <a:tblPr firstRow="1" bandRow="1">
                <a:tableStyleId>{5C22544A-7EE6-4342-B048-85BDC9FD1C3A}</a:tableStyleId>
              </a:tblPr>
              <a:tblGrid>
                <a:gridCol w="7861190">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0">
                <a:tc>
                  <a:txBody>
                    <a:bodyPr/>
                    <a:lstStyle/>
                    <a:p>
                      <a:pPr marL="457200" indent="-457200" algn="l">
                        <a:buAutoNum type="arabicPeriod"/>
                      </a:pPr>
                      <a:r>
                        <a:rPr lang="en-GB" sz="2000" b="0" dirty="0">
                          <a:latin typeface="Tw Cen MT" panose="020B0602020104020603" pitchFamily="34" charset="0"/>
                        </a:rPr>
                        <a:t>What is the purpose of a decision table?</a:t>
                      </a:r>
                    </a:p>
                    <a:p>
                      <a:pPr marL="457200" indent="-457200" algn="l">
                        <a:buAutoNum type="arabicPeriod"/>
                      </a:pPr>
                      <a:r>
                        <a:rPr lang="en-GB" sz="2000" b="0" dirty="0">
                          <a:latin typeface="Tw Cen MT" panose="020B0602020104020603" pitchFamily="34" charset="0"/>
                        </a:rPr>
                        <a:t>What does it mean by a condition?</a:t>
                      </a:r>
                    </a:p>
                    <a:p>
                      <a:pPr marL="457200" indent="-457200" algn="l">
                        <a:buAutoNum type="arabicPeriod"/>
                      </a:pPr>
                      <a:r>
                        <a:rPr lang="en-GB" sz="2000" b="0" dirty="0">
                          <a:latin typeface="Tw Cen MT" panose="020B0602020104020603" pitchFamily="34" charset="0"/>
                        </a:rPr>
                        <a:t>What does it mean by a rule?</a:t>
                      </a:r>
                    </a:p>
                    <a:p>
                      <a:pPr marL="457200" indent="-457200" algn="l">
                        <a:buAutoNum type="arabicPeriod"/>
                      </a:pPr>
                      <a:r>
                        <a:rPr lang="en-GB" sz="2000" b="0" dirty="0">
                          <a:latin typeface="Tw Cen MT" panose="020B0602020104020603" pitchFamily="34" charset="0"/>
                        </a:rPr>
                        <a:t>What does it mean by an 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989740" y="1575408"/>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456947726"/>
              </p:ext>
            </p:extLst>
          </p:nvPr>
        </p:nvGraphicFramePr>
        <p:xfrm>
          <a:off x="4167266" y="3645037"/>
          <a:ext cx="7861190" cy="2993575"/>
        </p:xfrm>
        <a:graphic>
          <a:graphicData uri="http://schemas.openxmlformats.org/drawingml/2006/table">
            <a:tbl>
              <a:tblPr firstRow="1" bandRow="1">
                <a:tableStyleId>{5C22544A-7EE6-4342-B048-85BDC9FD1C3A}</a:tableStyleId>
              </a:tblPr>
              <a:tblGrid>
                <a:gridCol w="7861190">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The purpose of a decision table is to identify how a system would respond to a different section of actions. </a:t>
                      </a:r>
                    </a:p>
                    <a:p>
                      <a:pPr marL="457200" indent="-457200" algn="l">
                        <a:buAutoNum type="arabicPeriod"/>
                      </a:pPr>
                      <a:r>
                        <a:rPr lang="en-GB" sz="2000" b="0" dirty="0">
                          <a:latin typeface="Tw Cen MT" panose="020B0602020104020603" pitchFamily="34" charset="0"/>
                        </a:rPr>
                        <a:t>A condition is the question that is being asked. In this example, is the person buying the ticket under 18?</a:t>
                      </a:r>
                    </a:p>
                    <a:p>
                      <a:pPr marL="457200" indent="-457200" algn="l">
                        <a:buAutoNum type="arabicPeriod"/>
                      </a:pPr>
                      <a:r>
                        <a:rPr lang="en-GB" sz="2000" b="0" dirty="0">
                          <a:latin typeface="Tw Cen MT" panose="020B0602020104020603" pitchFamily="34" charset="0"/>
                        </a:rPr>
                        <a:t>The rule determines whether that condition has been met, this might be in the form at a YES/NO, TRUE/FALSE or TICK/CROSS.</a:t>
                      </a:r>
                    </a:p>
                    <a:p>
                      <a:pPr marL="457200" indent="-457200" algn="l">
                        <a:buAutoNum type="arabicPeriod"/>
                      </a:pPr>
                      <a:r>
                        <a:rPr lang="en-GB" sz="2000" b="0" dirty="0">
                          <a:latin typeface="Tw Cen MT" panose="020B0602020104020603" pitchFamily="34" charset="0"/>
                        </a:rPr>
                        <a:t>Action is the outcome of one of the conditions being met. For example if the customer buying a ticket is under 18 then they pay $10.00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90881" y="1542872"/>
            <a:ext cx="537575" cy="48702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E319A355-44D6-4E1B-BD19-244803AE6929}"/>
              </a:ext>
            </a:extLst>
          </p:cNvPr>
          <p:cNvPicPr>
            <a:picLocks noChangeAspect="1"/>
          </p:cNvPicPr>
          <p:nvPr/>
        </p:nvPicPr>
        <p:blipFill rotWithShape="1">
          <a:blip r:embed="rId6"/>
          <a:srcRect l="29262" r="3115" b="1875"/>
          <a:stretch/>
        </p:blipFill>
        <p:spPr>
          <a:xfrm>
            <a:off x="77620" y="616935"/>
            <a:ext cx="4015098" cy="3277209"/>
          </a:xfrm>
          <a:prstGeom prst="rect">
            <a:avLst/>
          </a:prstGeom>
          <a:ln>
            <a:solidFill>
              <a:schemeClr val="tx1"/>
            </a:solidFill>
          </a:ln>
        </p:spPr>
      </p:pic>
    </p:spTree>
    <p:extLst>
      <p:ext uri="{BB962C8B-B14F-4D97-AF65-F5344CB8AC3E}">
        <p14:creationId xmlns:p14="http://schemas.microsoft.com/office/powerpoint/2010/main" val="3860218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Data dictionary</a:t>
            </a:r>
          </a:p>
        </p:txBody>
      </p:sp>
      <p:sp>
        <p:nvSpPr>
          <p:cNvPr id="16" name="Rectangle 15">
            <a:extLst>
              <a:ext uri="{FF2B5EF4-FFF2-40B4-BE49-F238E27FC236}">
                <a16:creationId xmlns:a16="http://schemas.microsoft.com/office/drawing/2014/main" id="{68AA8E14-3FFA-4E3D-9C52-CE14467164A4}"/>
              </a:ext>
            </a:extLst>
          </p:cNvPr>
          <p:cNvSpPr/>
          <p:nvPr/>
        </p:nvSpPr>
        <p:spPr>
          <a:xfrm>
            <a:off x="4167266" y="594339"/>
            <a:ext cx="7861190" cy="104027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The analysis phase looks at the system requirements which are a brief set of functionalities that the system needs to meet to be successful. One way of mapping this out is through the use of a Data dictionary.</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980937408"/>
              </p:ext>
            </p:extLst>
          </p:nvPr>
        </p:nvGraphicFramePr>
        <p:xfrm>
          <a:off x="124135" y="5899446"/>
          <a:ext cx="3933444" cy="736600"/>
        </p:xfrm>
        <a:graphic>
          <a:graphicData uri="http://schemas.openxmlformats.org/drawingml/2006/table">
            <a:tbl>
              <a:tblPr firstRow="1" bandRow="1">
                <a:tableStyleId>{5C22544A-7EE6-4342-B048-85BDC9FD1C3A}</a:tableStyleId>
              </a:tblPr>
              <a:tblGrid>
                <a:gridCol w="3933444">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0978" y="5614407"/>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1054831423"/>
              </p:ext>
            </p:extLst>
          </p:nvPr>
        </p:nvGraphicFramePr>
        <p:xfrm>
          <a:off x="4167266" y="1786385"/>
          <a:ext cx="7861190" cy="1706880"/>
        </p:xfrm>
        <a:graphic>
          <a:graphicData uri="http://schemas.openxmlformats.org/drawingml/2006/table">
            <a:tbl>
              <a:tblPr firstRow="1" bandRow="1">
                <a:tableStyleId>{5C22544A-7EE6-4342-B048-85BDC9FD1C3A}</a:tableStyleId>
              </a:tblPr>
              <a:tblGrid>
                <a:gridCol w="7861190">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0">
                <a:tc>
                  <a:txBody>
                    <a:bodyPr/>
                    <a:lstStyle/>
                    <a:p>
                      <a:pPr marL="457200" indent="-457200" algn="l">
                        <a:buAutoNum type="arabicPeriod"/>
                      </a:pPr>
                      <a:r>
                        <a:rPr lang="en-GB" sz="2000" b="0" dirty="0">
                          <a:latin typeface="Tw Cen MT" panose="020B0602020104020603" pitchFamily="34" charset="0"/>
                        </a:rPr>
                        <a:t>What is a field?</a:t>
                      </a:r>
                    </a:p>
                    <a:p>
                      <a:pPr marL="457200" indent="-457200" algn="l">
                        <a:buAutoNum type="arabicPeriod"/>
                      </a:pPr>
                      <a:r>
                        <a:rPr lang="en-GB" sz="2000" b="0" dirty="0">
                          <a:latin typeface="Tw Cen MT" panose="020B0602020104020603" pitchFamily="34" charset="0"/>
                        </a:rPr>
                        <a:t>What does is mean by data type?</a:t>
                      </a:r>
                    </a:p>
                    <a:p>
                      <a:pPr marL="457200" indent="-457200" algn="l">
                        <a:buAutoNum type="arabicPeriod"/>
                      </a:pPr>
                      <a:r>
                        <a:rPr lang="en-GB" sz="2000" b="0" dirty="0">
                          <a:latin typeface="Tw Cen MT" panose="020B0602020104020603" pitchFamily="34" charset="0"/>
                        </a:rPr>
                        <a:t>What does it mean by data format?</a:t>
                      </a:r>
                    </a:p>
                    <a:p>
                      <a:pPr marL="457200" indent="-457200" algn="l">
                        <a:buAutoNum type="arabicPeriod"/>
                      </a:pPr>
                      <a:r>
                        <a:rPr lang="en-GB" sz="2000" b="0" dirty="0">
                          <a:latin typeface="Tw Cen MT" panose="020B0602020104020603" pitchFamily="34" charset="0"/>
                        </a:rPr>
                        <a:t>Why is phone number displayed as text?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989740" y="1575408"/>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127425485"/>
              </p:ext>
            </p:extLst>
          </p:nvPr>
        </p:nvGraphicFramePr>
        <p:xfrm>
          <a:off x="4167266" y="3645037"/>
          <a:ext cx="7861190" cy="2993575"/>
        </p:xfrm>
        <a:graphic>
          <a:graphicData uri="http://schemas.openxmlformats.org/drawingml/2006/table">
            <a:tbl>
              <a:tblPr firstRow="1" bandRow="1">
                <a:tableStyleId>{5C22544A-7EE6-4342-B048-85BDC9FD1C3A}</a:tableStyleId>
              </a:tblPr>
              <a:tblGrid>
                <a:gridCol w="7861190">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A field is a single piece of information from a record. A database record is a set of fields.</a:t>
                      </a:r>
                    </a:p>
                    <a:p>
                      <a:pPr marL="457200" indent="-457200" algn="l">
                        <a:buAutoNum type="arabicPeriod"/>
                      </a:pPr>
                      <a:r>
                        <a:rPr lang="en-GB" sz="2000" b="0" dirty="0">
                          <a:latin typeface="Tw Cen MT" panose="020B0602020104020603" pitchFamily="34" charset="0"/>
                        </a:rPr>
                        <a:t>A data type determines how the data should be represented. Whether it is an integer, text or a date/time.</a:t>
                      </a:r>
                    </a:p>
                    <a:p>
                      <a:pPr marL="457200" indent="-457200" algn="l">
                        <a:buAutoNum type="arabicPeriod"/>
                      </a:pPr>
                      <a:r>
                        <a:rPr lang="en-GB" sz="2000" b="0" dirty="0">
                          <a:latin typeface="Tw Cen MT" panose="020B0602020104020603" pitchFamily="34" charset="0"/>
                        </a:rPr>
                        <a:t>Format determines how the data should be inputted, especially if specific characters are required such as date of birth.</a:t>
                      </a:r>
                    </a:p>
                    <a:p>
                      <a:pPr marL="457200" indent="-457200" algn="l">
                        <a:buAutoNum type="arabicPeriod"/>
                      </a:pPr>
                      <a:r>
                        <a:rPr lang="en-GB" sz="2000" b="0" dirty="0">
                          <a:latin typeface="Tw Cen MT" panose="020B0602020104020603" pitchFamily="34" charset="0"/>
                        </a:rPr>
                        <a:t>Although it’s numeric, it might contain an area code which sometimes is displayed in brackets. For example, (01933) 455455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90881" y="1542872"/>
            <a:ext cx="537575" cy="4870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8820238E-B903-4DDA-B0CD-50EF9676506A}"/>
              </a:ext>
            </a:extLst>
          </p:cNvPr>
          <p:cNvPicPr>
            <a:picLocks noChangeAspect="1"/>
          </p:cNvPicPr>
          <p:nvPr/>
        </p:nvPicPr>
        <p:blipFill>
          <a:blip r:embed="rId6"/>
          <a:stretch>
            <a:fillRect/>
          </a:stretch>
        </p:blipFill>
        <p:spPr>
          <a:xfrm>
            <a:off x="93420" y="614682"/>
            <a:ext cx="3964159" cy="1921451"/>
          </a:xfrm>
          <a:prstGeom prst="rect">
            <a:avLst/>
          </a:prstGeom>
          <a:ln>
            <a:solidFill>
              <a:schemeClr val="tx1"/>
            </a:solidFill>
          </a:ln>
        </p:spPr>
      </p:pic>
      <p:pic>
        <p:nvPicPr>
          <p:cNvPr id="7" name="Picture 6">
            <a:extLst>
              <a:ext uri="{FF2B5EF4-FFF2-40B4-BE49-F238E27FC236}">
                <a16:creationId xmlns:a16="http://schemas.microsoft.com/office/drawing/2014/main" id="{7572C023-25A3-413B-A1EE-78329340ECDB}"/>
              </a:ext>
            </a:extLst>
          </p:cNvPr>
          <p:cNvPicPr>
            <a:picLocks noChangeAspect="1"/>
          </p:cNvPicPr>
          <p:nvPr/>
        </p:nvPicPr>
        <p:blipFill rotWithShape="1">
          <a:blip r:embed="rId7"/>
          <a:srcRect r="12719"/>
          <a:stretch/>
        </p:blipFill>
        <p:spPr>
          <a:xfrm>
            <a:off x="73233" y="2650978"/>
            <a:ext cx="3984346" cy="2160865"/>
          </a:xfrm>
          <a:prstGeom prst="rect">
            <a:avLst/>
          </a:prstGeom>
          <a:ln>
            <a:solidFill>
              <a:schemeClr val="tx1"/>
            </a:solidFill>
          </a:ln>
        </p:spPr>
      </p:pic>
    </p:spTree>
    <p:extLst>
      <p:ext uri="{BB962C8B-B14F-4D97-AF65-F5344CB8AC3E}">
        <p14:creationId xmlns:p14="http://schemas.microsoft.com/office/powerpoint/2010/main" val="2228279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Testing</a:t>
            </a:r>
          </a:p>
        </p:txBody>
      </p:sp>
      <p:sp>
        <p:nvSpPr>
          <p:cNvPr id="16" name="Rectangle 15">
            <a:extLst>
              <a:ext uri="{FF2B5EF4-FFF2-40B4-BE49-F238E27FC236}">
                <a16:creationId xmlns:a16="http://schemas.microsoft.com/office/drawing/2014/main" id="{68AA8E14-3FFA-4E3D-9C52-CE14467164A4}"/>
              </a:ext>
            </a:extLst>
          </p:cNvPr>
          <p:cNvSpPr/>
          <p:nvPr/>
        </p:nvSpPr>
        <p:spPr>
          <a:xfrm>
            <a:off x="4167266" y="594339"/>
            <a:ext cx="7861190" cy="104027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A team of testers will have been chosen to test the system. They are known as beta testers. Their role is to check that the system does everything exactly as specified in the system and user specification.</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374644964"/>
              </p:ext>
            </p:extLst>
          </p:nvPr>
        </p:nvGraphicFramePr>
        <p:xfrm>
          <a:off x="4167266" y="1786385"/>
          <a:ext cx="7861190" cy="2316480"/>
        </p:xfrm>
        <a:graphic>
          <a:graphicData uri="http://schemas.openxmlformats.org/drawingml/2006/table">
            <a:tbl>
              <a:tblPr firstRow="1" bandRow="1">
                <a:tableStyleId>{5C22544A-7EE6-4342-B048-85BDC9FD1C3A}</a:tableStyleId>
              </a:tblPr>
              <a:tblGrid>
                <a:gridCol w="7861190">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0">
                <a:tc>
                  <a:txBody>
                    <a:bodyPr/>
                    <a:lstStyle/>
                    <a:p>
                      <a:pPr marL="0" indent="0" algn="l">
                        <a:buNone/>
                      </a:pPr>
                      <a:r>
                        <a:rPr lang="en-GB" sz="2000" b="0" dirty="0">
                          <a:latin typeface="Tw Cen MT" panose="020B0602020104020603" pitchFamily="34" charset="0"/>
                        </a:rPr>
                        <a:t>Using the program on the left, answer the following questions:</a:t>
                      </a:r>
                    </a:p>
                    <a:p>
                      <a:pPr marL="457200" indent="-457200" algn="l">
                        <a:buAutoNum type="arabicPeriod"/>
                      </a:pPr>
                      <a:r>
                        <a:rPr lang="en-GB" sz="2000" b="0" dirty="0">
                          <a:latin typeface="Tw Cen MT" panose="020B0602020104020603" pitchFamily="34" charset="0"/>
                        </a:rPr>
                        <a:t>Provide an example of a valid test.</a:t>
                      </a:r>
                    </a:p>
                    <a:p>
                      <a:pPr marL="457200" indent="-457200" algn="l">
                        <a:buAutoNum type="arabicPeriod"/>
                      </a:pPr>
                      <a:r>
                        <a:rPr lang="en-GB" sz="2000" b="0" dirty="0">
                          <a:latin typeface="Tw Cen MT" panose="020B0602020104020603" pitchFamily="34" charset="0"/>
                        </a:rPr>
                        <a:t>Provide an example of an invalid test.</a:t>
                      </a:r>
                    </a:p>
                    <a:p>
                      <a:pPr marL="457200" indent="-457200" algn="l">
                        <a:buAutoNum type="arabicPeriod"/>
                      </a:pPr>
                      <a:r>
                        <a:rPr lang="en-GB" sz="2000" b="0" dirty="0">
                          <a:latin typeface="Tw Cen MT" panose="020B0602020104020603" pitchFamily="34" charset="0"/>
                        </a:rPr>
                        <a:t>Provide an example of an invalid extreme boundary test and valid extreme boundary test.</a:t>
                      </a:r>
                    </a:p>
                    <a:p>
                      <a:pPr marL="457200" indent="-457200" algn="l">
                        <a:buAutoNum type="arabicPeriod"/>
                      </a:pPr>
                      <a:r>
                        <a:rPr lang="en-GB" sz="2000" b="0" dirty="0">
                          <a:latin typeface="Tw Cen MT" panose="020B0602020104020603" pitchFamily="34" charset="0"/>
                        </a:rPr>
                        <a:t>Provide an example of an erroneous test.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989740" y="1575408"/>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4235875348"/>
              </p:ext>
            </p:extLst>
          </p:nvPr>
        </p:nvGraphicFramePr>
        <p:xfrm>
          <a:off x="4167266" y="4184683"/>
          <a:ext cx="7861190" cy="2383975"/>
        </p:xfrm>
        <a:graphic>
          <a:graphicData uri="http://schemas.openxmlformats.org/drawingml/2006/table">
            <a:tbl>
              <a:tblPr firstRow="1" bandRow="1">
                <a:tableStyleId>{5C22544A-7EE6-4342-B048-85BDC9FD1C3A}</a:tableStyleId>
              </a:tblPr>
              <a:tblGrid>
                <a:gridCol w="7861190">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A number comfortably within the range (e.g. 43)</a:t>
                      </a:r>
                    </a:p>
                    <a:p>
                      <a:pPr marL="457200" indent="-457200" algn="l">
                        <a:buAutoNum type="arabicPeriod"/>
                      </a:pPr>
                      <a:r>
                        <a:rPr lang="en-GB" sz="2000" b="0" dirty="0">
                          <a:latin typeface="Tw Cen MT" panose="020B0602020104020603" pitchFamily="34" charset="0"/>
                        </a:rPr>
                        <a:t>A number outside of the range but not unrealistic (e.g. 110)</a:t>
                      </a:r>
                    </a:p>
                    <a:p>
                      <a:pPr marL="457200" indent="-457200" algn="l">
                        <a:buAutoNum type="arabicPeriod"/>
                      </a:pPr>
                      <a:r>
                        <a:rPr lang="en-GB" sz="2000" b="0" dirty="0">
                          <a:latin typeface="Tw Cen MT" panose="020B0602020104020603" pitchFamily="34" charset="0"/>
                        </a:rPr>
                        <a:t>Invalid extreme would be testing numbers just outside the boundary (e.g. 0 and 101) whereas Valid extreme would be numbers just inside the boundary (e.g. 1 and 100)</a:t>
                      </a:r>
                    </a:p>
                    <a:p>
                      <a:pPr marL="457200" indent="-457200" algn="l">
                        <a:buAutoNum type="arabicPeriod"/>
                      </a:pPr>
                      <a:r>
                        <a:rPr lang="en-GB" sz="2000" b="0" dirty="0">
                          <a:latin typeface="Tw Cen MT" panose="020B0602020104020603" pitchFamily="34" charset="0"/>
                        </a:rPr>
                        <a:t>Erroneous test would be a completely different data type (e.g. apple)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90881" y="1542872"/>
            <a:ext cx="537575" cy="48702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B6149ED6-392C-4834-916E-9F5537394BD2}"/>
              </a:ext>
            </a:extLst>
          </p:cNvPr>
          <p:cNvPicPr>
            <a:picLocks noChangeAspect="1"/>
          </p:cNvPicPr>
          <p:nvPr/>
        </p:nvPicPr>
        <p:blipFill>
          <a:blip r:embed="rId4"/>
          <a:stretch>
            <a:fillRect/>
          </a:stretch>
        </p:blipFill>
        <p:spPr>
          <a:xfrm>
            <a:off x="119720" y="1508857"/>
            <a:ext cx="3933444" cy="2331355"/>
          </a:xfrm>
          <a:prstGeom prst="rect">
            <a:avLst/>
          </a:prstGeom>
          <a:ln>
            <a:solidFill>
              <a:schemeClr val="tx1"/>
            </a:solidFill>
          </a:ln>
        </p:spPr>
      </p:pic>
      <p:sp>
        <p:nvSpPr>
          <p:cNvPr id="14" name="Rectangle 13">
            <a:extLst>
              <a:ext uri="{FF2B5EF4-FFF2-40B4-BE49-F238E27FC236}">
                <a16:creationId xmlns:a16="http://schemas.microsoft.com/office/drawing/2014/main" id="{39B8C09F-B12E-4F76-A004-89BD4A5B4B8C}"/>
              </a:ext>
            </a:extLst>
          </p:cNvPr>
          <p:cNvSpPr/>
          <p:nvPr/>
        </p:nvSpPr>
        <p:spPr>
          <a:xfrm>
            <a:off x="124135" y="4027052"/>
            <a:ext cx="3929029" cy="2604655"/>
          </a:xfrm>
          <a:prstGeom prst="rect">
            <a:avLst/>
          </a:prstGeom>
          <a:solidFill>
            <a:schemeClr val="accent5">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This program will randomly generate a number between 1 and a 100.</a:t>
            </a:r>
          </a:p>
          <a:p>
            <a:r>
              <a:rPr lang="en-GB" sz="2000" dirty="0">
                <a:solidFill>
                  <a:schemeClr val="tx1"/>
                </a:solidFill>
                <a:latin typeface="+mj-lt"/>
              </a:rPr>
              <a:t>The user must guess the randomly generated number. Each time they guess incorrectly, the program records it as a guess but will also prompt the user as to whether their guess is too high or too low.</a:t>
            </a:r>
          </a:p>
        </p:txBody>
      </p:sp>
      <p:sp>
        <p:nvSpPr>
          <p:cNvPr id="15" name="Rectangle 14">
            <a:extLst>
              <a:ext uri="{FF2B5EF4-FFF2-40B4-BE49-F238E27FC236}">
                <a16:creationId xmlns:a16="http://schemas.microsoft.com/office/drawing/2014/main" id="{B33481EE-DE56-49CA-B6D7-95753FDE519F}"/>
              </a:ext>
            </a:extLst>
          </p:cNvPr>
          <p:cNvSpPr/>
          <p:nvPr/>
        </p:nvSpPr>
        <p:spPr>
          <a:xfrm>
            <a:off x="124135" y="586822"/>
            <a:ext cx="3929029" cy="762294"/>
          </a:xfrm>
          <a:prstGeom prst="rect">
            <a:avLst/>
          </a:prstGeom>
          <a:solidFill>
            <a:schemeClr val="accent5">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b="1" dirty="0">
                <a:solidFill>
                  <a:schemeClr val="tx1"/>
                </a:solidFill>
                <a:latin typeface="+mj-lt"/>
              </a:rPr>
              <a:t>Worked example:</a:t>
            </a:r>
          </a:p>
          <a:p>
            <a:r>
              <a:rPr lang="en-GB" sz="2000" dirty="0">
                <a:solidFill>
                  <a:schemeClr val="tx1"/>
                </a:solidFill>
                <a:latin typeface="+mj-lt"/>
              </a:rPr>
              <a:t>Guess the number program.</a:t>
            </a:r>
          </a:p>
        </p:txBody>
      </p:sp>
    </p:spTree>
    <p:extLst>
      <p:ext uri="{BB962C8B-B14F-4D97-AF65-F5344CB8AC3E}">
        <p14:creationId xmlns:p14="http://schemas.microsoft.com/office/powerpoint/2010/main" val="2520250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83617"/>
            <a:ext cx="6515100" cy="461665"/>
          </a:xfrm>
          <a:prstGeom prst="rect">
            <a:avLst/>
          </a:prstGeom>
          <a:noFill/>
        </p:spPr>
        <p:txBody>
          <a:bodyPr wrap="square" rtlCol="0">
            <a:spAutoFit/>
          </a:bodyPr>
          <a:lstStyle/>
          <a:p>
            <a:r>
              <a:rPr lang="en-GB" sz="2400" b="1" u="sng" dirty="0">
                <a:latin typeface="+mj-lt"/>
              </a:rPr>
              <a:t>Implementation methods</a:t>
            </a:r>
          </a:p>
        </p:txBody>
      </p:sp>
      <p:sp>
        <p:nvSpPr>
          <p:cNvPr id="16" name="Rectangle 15">
            <a:extLst>
              <a:ext uri="{FF2B5EF4-FFF2-40B4-BE49-F238E27FC236}">
                <a16:creationId xmlns:a16="http://schemas.microsoft.com/office/drawing/2014/main" id="{68AA8E14-3FFA-4E3D-9C52-CE14467164A4}"/>
              </a:ext>
            </a:extLst>
          </p:cNvPr>
          <p:cNvSpPr/>
          <p:nvPr/>
        </p:nvSpPr>
        <p:spPr>
          <a:xfrm>
            <a:off x="3447737" y="638072"/>
            <a:ext cx="8580718" cy="72241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Once the design stage has been completed the software developers can begin to write the code and actually develop the new system.</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2598505957"/>
              </p:ext>
            </p:extLst>
          </p:nvPr>
        </p:nvGraphicFramePr>
        <p:xfrm>
          <a:off x="124135" y="5899446"/>
          <a:ext cx="3196843" cy="736600"/>
        </p:xfrm>
        <a:graphic>
          <a:graphicData uri="http://schemas.openxmlformats.org/drawingml/2006/table">
            <a:tbl>
              <a:tblPr firstRow="1" bandRow="1">
                <a:tableStyleId>{5C22544A-7EE6-4342-B048-85BDC9FD1C3A}</a:tableStyleId>
              </a:tblPr>
              <a:tblGrid>
                <a:gridCol w="3196843">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4377" y="5599024"/>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2405633831"/>
              </p:ext>
            </p:extLst>
          </p:nvPr>
        </p:nvGraphicFramePr>
        <p:xfrm>
          <a:off x="3447738" y="1753205"/>
          <a:ext cx="8580718" cy="1097280"/>
        </p:xfrm>
        <a:graphic>
          <a:graphicData uri="http://schemas.openxmlformats.org/drawingml/2006/table">
            <a:tbl>
              <a:tblPr firstRow="1" bandRow="1">
                <a:tableStyleId>{5C22544A-7EE6-4342-B048-85BDC9FD1C3A}</a:tableStyleId>
              </a:tblPr>
              <a:tblGrid>
                <a:gridCol w="8580718">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0">
                <a:tc>
                  <a:txBody>
                    <a:bodyPr/>
                    <a:lstStyle/>
                    <a:p>
                      <a:pPr marL="457200" indent="-457200" algn="l">
                        <a:buAutoNum type="arabicPeriod"/>
                      </a:pPr>
                      <a:r>
                        <a:rPr lang="en-GB" sz="2000" b="0" dirty="0">
                          <a:latin typeface="Tw Cen MT" panose="020B0602020104020603" pitchFamily="34" charset="0"/>
                        </a:rPr>
                        <a:t>Name and describe the </a:t>
                      </a:r>
                      <a:r>
                        <a:rPr lang="en-GB" sz="2000" b="1" u="sng" dirty="0">
                          <a:latin typeface="Tw Cen MT" panose="020B0602020104020603" pitchFamily="34" charset="0"/>
                        </a:rPr>
                        <a:t>four</a:t>
                      </a:r>
                      <a:r>
                        <a:rPr lang="en-GB" sz="2000" b="0" dirty="0">
                          <a:latin typeface="Tw Cen MT" panose="020B0602020104020603" pitchFamily="34" charset="0"/>
                        </a:rPr>
                        <a:t> different implementation methods mentioned in the 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469308" y="1355813"/>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1250497041"/>
              </p:ext>
            </p:extLst>
          </p:nvPr>
        </p:nvGraphicFramePr>
        <p:xfrm>
          <a:off x="3447738" y="3032871"/>
          <a:ext cx="8580718" cy="3603175"/>
        </p:xfrm>
        <a:graphic>
          <a:graphicData uri="http://schemas.openxmlformats.org/drawingml/2006/table">
            <a:tbl>
              <a:tblPr firstRow="1" bandRow="1">
                <a:tableStyleId>{5C22544A-7EE6-4342-B048-85BDC9FD1C3A}</a:tableStyleId>
              </a:tblPr>
              <a:tblGrid>
                <a:gridCol w="8580718">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0" indent="0" algn="l">
                        <a:buNone/>
                      </a:pPr>
                      <a:r>
                        <a:rPr lang="en-GB" sz="2000" b="1" dirty="0">
                          <a:latin typeface="Tw Cen MT" panose="020B0602020104020603" pitchFamily="34" charset="0"/>
                        </a:rPr>
                        <a:t>Direct:</a:t>
                      </a:r>
                      <a:r>
                        <a:rPr lang="en-GB" sz="2000" b="0" dirty="0">
                          <a:latin typeface="Tw Cen MT" panose="020B0602020104020603" pitchFamily="34" charset="0"/>
                        </a:rPr>
                        <a:t> This is where the new IT system is immediately implemented in place of the old system, which is now rendered useless. This can also be referred to as the ‘big bang’ method.</a:t>
                      </a:r>
                    </a:p>
                    <a:p>
                      <a:pPr marL="0" indent="0" algn="l">
                        <a:buNone/>
                      </a:pPr>
                      <a:r>
                        <a:rPr lang="en-GB" sz="2000" b="1" dirty="0">
                          <a:latin typeface="Tw Cen MT" panose="020B0602020104020603" pitchFamily="34" charset="0"/>
                        </a:rPr>
                        <a:t>Parallel: </a:t>
                      </a:r>
                      <a:r>
                        <a:rPr lang="en-GB" sz="2000" b="0" dirty="0">
                          <a:latin typeface="Tw Cen MT" panose="020B0602020104020603" pitchFamily="34" charset="0"/>
                        </a:rPr>
                        <a:t>The new IT system and old IT system run side by side in order to iron out any issues with the new one, enabling the old system to remain in use. </a:t>
                      </a:r>
                    </a:p>
                    <a:p>
                      <a:pPr marL="0" indent="0" algn="l">
                        <a:buNone/>
                      </a:pPr>
                      <a:r>
                        <a:rPr lang="en-GB" sz="2000" b="1" dirty="0">
                          <a:latin typeface="Tw Cen MT" panose="020B0602020104020603" pitchFamily="34" charset="0"/>
                        </a:rPr>
                        <a:t>Phased: </a:t>
                      </a:r>
                      <a:r>
                        <a:rPr lang="en-GB" sz="2000" b="0" dirty="0">
                          <a:latin typeface="Tw Cen MT" panose="020B0602020104020603" pitchFamily="34" charset="0"/>
                        </a:rPr>
                        <a:t>The new IT system is gradually implemented in parts at different intervals and the old system remains in use until all parts of the new system have been installed in full. </a:t>
                      </a:r>
                    </a:p>
                    <a:p>
                      <a:pPr marL="0" indent="0" algn="l">
                        <a:buNone/>
                      </a:pPr>
                      <a:r>
                        <a:rPr lang="en-GB" sz="2000" b="1" dirty="0">
                          <a:latin typeface="Tw Cen MT" panose="020B0602020104020603" pitchFamily="34" charset="0"/>
                        </a:rPr>
                        <a:t>Pilot</a:t>
                      </a:r>
                      <a:r>
                        <a:rPr lang="en-GB" sz="2000" b="0" dirty="0">
                          <a:latin typeface="Tw Cen MT" panose="020B0602020104020603" pitchFamily="34" charset="0"/>
                        </a:rPr>
                        <a:t>: This may involve one part of the organisation (one or two departments) to trial the new system whereas the rest of the organisation continue using the old one.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90881" y="1542872"/>
            <a:ext cx="537575"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Table 12">
            <a:extLst>
              <a:ext uri="{FF2B5EF4-FFF2-40B4-BE49-F238E27FC236}">
                <a16:creationId xmlns:a16="http://schemas.microsoft.com/office/drawing/2014/main" id="{52C2A055-2502-41C8-99E5-BEAF24E0CBA5}"/>
              </a:ext>
            </a:extLst>
          </p:cNvPr>
          <p:cNvGraphicFramePr>
            <a:graphicFrameLocks noGrp="1"/>
          </p:cNvGraphicFramePr>
          <p:nvPr>
            <p:extLst>
              <p:ext uri="{D42A27DB-BD31-4B8C-83A1-F6EECF244321}">
                <p14:modId xmlns:p14="http://schemas.microsoft.com/office/powerpoint/2010/main" val="1976118047"/>
              </p:ext>
            </p:extLst>
          </p:nvPr>
        </p:nvGraphicFramePr>
        <p:xfrm>
          <a:off x="143786" y="638072"/>
          <a:ext cx="3177192" cy="4960952"/>
        </p:xfrm>
        <a:graphic>
          <a:graphicData uri="http://schemas.openxmlformats.org/drawingml/2006/table">
            <a:tbl>
              <a:tblPr firstRow="1" bandRow="1">
                <a:tableStyleId>{5940675A-B579-460E-94D1-54222C63F5DA}</a:tableStyleId>
              </a:tblPr>
              <a:tblGrid>
                <a:gridCol w="3177192">
                  <a:extLst>
                    <a:ext uri="{9D8B030D-6E8A-4147-A177-3AD203B41FA5}">
                      <a16:colId xmlns:a16="http://schemas.microsoft.com/office/drawing/2014/main" val="171282285"/>
                    </a:ext>
                  </a:extLst>
                </a:gridCol>
              </a:tblGrid>
              <a:tr h="1240238">
                <a:tc>
                  <a:txBody>
                    <a:bodyPr/>
                    <a:lstStyle/>
                    <a:p>
                      <a:pPr algn="ctr"/>
                      <a:r>
                        <a:rPr lang="en-GB" sz="3600" dirty="0">
                          <a:latin typeface="+mj-lt"/>
                        </a:rPr>
                        <a:t>Direct</a:t>
                      </a:r>
                    </a:p>
                  </a:txBody>
                  <a:tcPr anchor="ctr">
                    <a:solidFill>
                      <a:schemeClr val="accent5">
                        <a:lumMod val="20000"/>
                        <a:lumOff val="80000"/>
                      </a:schemeClr>
                    </a:solidFill>
                  </a:tcPr>
                </a:tc>
                <a:extLst>
                  <a:ext uri="{0D108BD9-81ED-4DB2-BD59-A6C34878D82A}">
                    <a16:rowId xmlns:a16="http://schemas.microsoft.com/office/drawing/2014/main" val="3888776593"/>
                  </a:ext>
                </a:extLst>
              </a:tr>
              <a:tr h="1240238">
                <a:tc>
                  <a:txBody>
                    <a:bodyPr/>
                    <a:lstStyle/>
                    <a:p>
                      <a:pPr algn="ctr"/>
                      <a:r>
                        <a:rPr lang="en-GB" sz="3600" dirty="0">
                          <a:latin typeface="+mj-lt"/>
                        </a:rPr>
                        <a:t>Parallel</a:t>
                      </a:r>
                    </a:p>
                  </a:txBody>
                  <a:tcPr anchor="ctr">
                    <a:solidFill>
                      <a:schemeClr val="accent4">
                        <a:lumMod val="20000"/>
                        <a:lumOff val="80000"/>
                      </a:schemeClr>
                    </a:solidFill>
                  </a:tcPr>
                </a:tc>
                <a:extLst>
                  <a:ext uri="{0D108BD9-81ED-4DB2-BD59-A6C34878D82A}">
                    <a16:rowId xmlns:a16="http://schemas.microsoft.com/office/drawing/2014/main" val="3899935816"/>
                  </a:ext>
                </a:extLst>
              </a:tr>
              <a:tr h="1240238">
                <a:tc>
                  <a:txBody>
                    <a:bodyPr/>
                    <a:lstStyle/>
                    <a:p>
                      <a:pPr algn="ctr"/>
                      <a:r>
                        <a:rPr lang="en-GB" sz="3600" dirty="0">
                          <a:latin typeface="+mj-lt"/>
                        </a:rPr>
                        <a:t>Phased</a:t>
                      </a:r>
                    </a:p>
                  </a:txBody>
                  <a:tcPr anchor="ctr">
                    <a:solidFill>
                      <a:srgbClr val="FFFF00"/>
                    </a:solidFill>
                  </a:tcPr>
                </a:tc>
                <a:extLst>
                  <a:ext uri="{0D108BD9-81ED-4DB2-BD59-A6C34878D82A}">
                    <a16:rowId xmlns:a16="http://schemas.microsoft.com/office/drawing/2014/main" val="417479076"/>
                  </a:ext>
                </a:extLst>
              </a:tr>
              <a:tr h="1240238">
                <a:tc>
                  <a:txBody>
                    <a:bodyPr/>
                    <a:lstStyle/>
                    <a:p>
                      <a:pPr algn="ctr"/>
                      <a:r>
                        <a:rPr lang="en-GB" sz="3600" dirty="0">
                          <a:latin typeface="+mj-lt"/>
                        </a:rPr>
                        <a:t>Pilot</a:t>
                      </a:r>
                    </a:p>
                  </a:txBody>
                  <a:tcPr anchor="ctr">
                    <a:solidFill>
                      <a:srgbClr val="92D050"/>
                    </a:solidFill>
                  </a:tcPr>
                </a:tc>
                <a:extLst>
                  <a:ext uri="{0D108BD9-81ED-4DB2-BD59-A6C34878D82A}">
                    <a16:rowId xmlns:a16="http://schemas.microsoft.com/office/drawing/2014/main" val="4032579199"/>
                  </a:ext>
                </a:extLst>
              </a:tr>
            </a:tbl>
          </a:graphicData>
        </a:graphic>
      </p:graphicFrame>
      <p:graphicFrame>
        <p:nvGraphicFramePr>
          <p:cNvPr id="21" name="Table 20">
            <a:extLst>
              <a:ext uri="{FF2B5EF4-FFF2-40B4-BE49-F238E27FC236}">
                <a16:creationId xmlns:a16="http://schemas.microsoft.com/office/drawing/2014/main" id="{477D89E6-12BB-44AE-96DA-7EAEB437A121}"/>
              </a:ext>
            </a:extLst>
          </p:cNvPr>
          <p:cNvGraphicFramePr>
            <a:graphicFrameLocks noGrp="1"/>
          </p:cNvGraphicFramePr>
          <p:nvPr>
            <p:extLst>
              <p:ext uri="{D42A27DB-BD31-4B8C-83A1-F6EECF244321}">
                <p14:modId xmlns:p14="http://schemas.microsoft.com/office/powerpoint/2010/main" val="1935430295"/>
              </p:ext>
            </p:extLst>
          </p:nvPr>
        </p:nvGraphicFramePr>
        <p:xfrm>
          <a:off x="133960" y="638072"/>
          <a:ext cx="3177192" cy="4960952"/>
        </p:xfrm>
        <a:graphic>
          <a:graphicData uri="http://schemas.openxmlformats.org/drawingml/2006/table">
            <a:tbl>
              <a:tblPr firstRow="1" bandRow="1">
                <a:tableStyleId>{5940675A-B579-460E-94D1-54222C63F5DA}</a:tableStyleId>
              </a:tblPr>
              <a:tblGrid>
                <a:gridCol w="3177192">
                  <a:extLst>
                    <a:ext uri="{9D8B030D-6E8A-4147-A177-3AD203B41FA5}">
                      <a16:colId xmlns:a16="http://schemas.microsoft.com/office/drawing/2014/main" val="171282285"/>
                    </a:ext>
                  </a:extLst>
                </a:gridCol>
              </a:tblGrid>
              <a:tr h="1240238">
                <a:tc>
                  <a:txBody>
                    <a:bodyPr/>
                    <a:lstStyle/>
                    <a:p>
                      <a:endParaRPr lang="en-GB" dirty="0"/>
                    </a:p>
                  </a:txBody>
                  <a:tcPr>
                    <a:solidFill>
                      <a:schemeClr val="accent5">
                        <a:lumMod val="20000"/>
                        <a:lumOff val="80000"/>
                      </a:schemeClr>
                    </a:solidFill>
                  </a:tcPr>
                </a:tc>
                <a:extLst>
                  <a:ext uri="{0D108BD9-81ED-4DB2-BD59-A6C34878D82A}">
                    <a16:rowId xmlns:a16="http://schemas.microsoft.com/office/drawing/2014/main" val="3888776593"/>
                  </a:ext>
                </a:extLst>
              </a:tr>
              <a:tr h="1240238">
                <a:tc>
                  <a:txBody>
                    <a:bodyPr/>
                    <a:lstStyle/>
                    <a:p>
                      <a:endParaRPr lang="en-GB" dirty="0"/>
                    </a:p>
                  </a:txBody>
                  <a:tcPr>
                    <a:solidFill>
                      <a:schemeClr val="accent4">
                        <a:lumMod val="20000"/>
                        <a:lumOff val="80000"/>
                      </a:schemeClr>
                    </a:solidFill>
                  </a:tcPr>
                </a:tc>
                <a:extLst>
                  <a:ext uri="{0D108BD9-81ED-4DB2-BD59-A6C34878D82A}">
                    <a16:rowId xmlns:a16="http://schemas.microsoft.com/office/drawing/2014/main" val="3899935816"/>
                  </a:ext>
                </a:extLst>
              </a:tr>
              <a:tr h="1240238">
                <a:tc>
                  <a:txBody>
                    <a:bodyPr/>
                    <a:lstStyle/>
                    <a:p>
                      <a:endParaRPr lang="en-GB" dirty="0"/>
                    </a:p>
                  </a:txBody>
                  <a:tcPr>
                    <a:solidFill>
                      <a:srgbClr val="FFFF00"/>
                    </a:solidFill>
                  </a:tcPr>
                </a:tc>
                <a:extLst>
                  <a:ext uri="{0D108BD9-81ED-4DB2-BD59-A6C34878D82A}">
                    <a16:rowId xmlns:a16="http://schemas.microsoft.com/office/drawing/2014/main" val="417479076"/>
                  </a:ext>
                </a:extLst>
              </a:tr>
              <a:tr h="1240238">
                <a:tc>
                  <a:txBody>
                    <a:bodyPr/>
                    <a:lstStyle/>
                    <a:p>
                      <a:endParaRPr lang="en-GB" dirty="0"/>
                    </a:p>
                  </a:txBody>
                  <a:tcPr>
                    <a:solidFill>
                      <a:srgbClr val="92D050"/>
                    </a:solidFill>
                  </a:tcPr>
                </a:tc>
                <a:extLst>
                  <a:ext uri="{0D108BD9-81ED-4DB2-BD59-A6C34878D82A}">
                    <a16:rowId xmlns:a16="http://schemas.microsoft.com/office/drawing/2014/main" val="4032579199"/>
                  </a:ext>
                </a:extLst>
              </a:tr>
            </a:tbl>
          </a:graphicData>
        </a:graphic>
      </p:graphicFrame>
    </p:spTree>
    <p:extLst>
      <p:ext uri="{BB962C8B-B14F-4D97-AF65-F5344CB8AC3E}">
        <p14:creationId xmlns:p14="http://schemas.microsoft.com/office/powerpoint/2010/main" val="874408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nodeType="clickEffect">
                                  <p:stCondLst>
                                    <p:cond delay="0"/>
                                  </p:stCondLst>
                                  <p:childTnLst>
                                    <p:animEffect transition="out" filter="fade">
                                      <p:cBhvr>
                                        <p:cTn id="12" dur="500"/>
                                        <p:tgtEl>
                                          <p:spTgt spid="21"/>
                                        </p:tgtEl>
                                      </p:cBhvr>
                                    </p:animEffect>
                                    <p:set>
                                      <p:cBhvr>
                                        <p:cTn id="13" dur="1" fill="hold">
                                          <p:stCondLst>
                                            <p:cond delay="4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83617"/>
            <a:ext cx="6515100" cy="461665"/>
          </a:xfrm>
          <a:prstGeom prst="rect">
            <a:avLst/>
          </a:prstGeom>
          <a:noFill/>
        </p:spPr>
        <p:txBody>
          <a:bodyPr wrap="square" rtlCol="0">
            <a:spAutoFit/>
          </a:bodyPr>
          <a:lstStyle/>
          <a:p>
            <a:r>
              <a:rPr lang="en-GB" sz="2400" b="1" u="sng" dirty="0">
                <a:latin typeface="+mj-lt"/>
              </a:rPr>
              <a:t>Evaluation</a:t>
            </a:r>
          </a:p>
        </p:txBody>
      </p:sp>
      <p:sp>
        <p:nvSpPr>
          <p:cNvPr id="16" name="Rectangle 15">
            <a:extLst>
              <a:ext uri="{FF2B5EF4-FFF2-40B4-BE49-F238E27FC236}">
                <a16:creationId xmlns:a16="http://schemas.microsoft.com/office/drawing/2014/main" id="{68AA8E14-3FFA-4E3D-9C52-CE14467164A4}"/>
              </a:ext>
            </a:extLst>
          </p:cNvPr>
          <p:cNvSpPr/>
          <p:nvPr/>
        </p:nvSpPr>
        <p:spPr>
          <a:xfrm>
            <a:off x="3447737" y="622601"/>
            <a:ext cx="8580718" cy="1041307"/>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Once the installation stage is over, the system is up and running. Staff are fully trained and bugs have been ironed out. This next stage is the 'Evaluation phase'. The evaluation stage looks at the overall project and considers how things went.</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2856253912"/>
              </p:ext>
            </p:extLst>
          </p:nvPr>
        </p:nvGraphicFramePr>
        <p:xfrm>
          <a:off x="124135" y="5899446"/>
          <a:ext cx="3196843" cy="736600"/>
        </p:xfrm>
        <a:graphic>
          <a:graphicData uri="http://schemas.openxmlformats.org/drawingml/2006/table">
            <a:tbl>
              <a:tblPr firstRow="1" bandRow="1">
                <a:tableStyleId>{5C22544A-7EE6-4342-B048-85BDC9FD1C3A}</a:tableStyleId>
              </a:tblPr>
              <a:tblGrid>
                <a:gridCol w="3196843">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4377" y="5599024"/>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305465763"/>
              </p:ext>
            </p:extLst>
          </p:nvPr>
        </p:nvGraphicFramePr>
        <p:xfrm>
          <a:off x="3447737" y="1871588"/>
          <a:ext cx="8580718" cy="1706880"/>
        </p:xfrm>
        <a:graphic>
          <a:graphicData uri="http://schemas.openxmlformats.org/drawingml/2006/table">
            <a:tbl>
              <a:tblPr firstRow="1" bandRow="1">
                <a:tableStyleId>{5C22544A-7EE6-4342-B048-85BDC9FD1C3A}</a:tableStyleId>
              </a:tblPr>
              <a:tblGrid>
                <a:gridCol w="8580718">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0">
                <a:tc>
                  <a:txBody>
                    <a:bodyPr/>
                    <a:lstStyle/>
                    <a:p>
                      <a:pPr marL="457200" indent="-457200" algn="l">
                        <a:buAutoNum type="arabicPeriod"/>
                      </a:pPr>
                      <a:r>
                        <a:rPr lang="en-GB" sz="2000" b="0" dirty="0">
                          <a:latin typeface="Tw Cen MT" panose="020B0602020104020603" pitchFamily="34" charset="0"/>
                        </a:rPr>
                        <a:t>Why is testing important at this stage?</a:t>
                      </a:r>
                    </a:p>
                    <a:p>
                      <a:pPr marL="457200" indent="-457200" algn="l">
                        <a:buAutoNum type="arabicPeriod"/>
                      </a:pPr>
                      <a:r>
                        <a:rPr lang="en-GB" sz="2000" b="0" dirty="0">
                          <a:latin typeface="Tw Cen MT" panose="020B0602020104020603" pitchFamily="34" charset="0"/>
                        </a:rPr>
                        <a:t>What questions must be asked when evaluating the success of a new system?</a:t>
                      </a:r>
                    </a:p>
                    <a:p>
                      <a:pPr marL="457200" indent="-457200" algn="l">
                        <a:buAutoNum type="arabicPeriod"/>
                      </a:pPr>
                      <a:r>
                        <a:rPr lang="en-GB" sz="2000" b="0" dirty="0">
                          <a:latin typeface="Tw Cen MT" panose="020B0602020104020603" pitchFamily="34" charset="0"/>
                        </a:rPr>
                        <a:t>How can the organisation maintain the new system so that is stays efficient and functional?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469309" y="1542872"/>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1189367203"/>
              </p:ext>
            </p:extLst>
          </p:nvPr>
        </p:nvGraphicFramePr>
        <p:xfrm>
          <a:off x="3447737" y="3642471"/>
          <a:ext cx="8580718" cy="2993575"/>
        </p:xfrm>
        <a:graphic>
          <a:graphicData uri="http://schemas.openxmlformats.org/drawingml/2006/table">
            <a:tbl>
              <a:tblPr firstRow="1" bandRow="1">
                <a:tableStyleId>{5C22544A-7EE6-4342-B048-85BDC9FD1C3A}</a:tableStyleId>
              </a:tblPr>
              <a:tblGrid>
                <a:gridCol w="8580718">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Font typeface="+mj-lt"/>
                        <a:buAutoNum type="arabicPeriod"/>
                      </a:pPr>
                      <a:r>
                        <a:rPr lang="en-GB" sz="2000" b="0" dirty="0">
                          <a:latin typeface="Tw Cen MT" panose="020B0602020104020603" pitchFamily="34" charset="0"/>
                        </a:rPr>
                        <a:t>It allows users to feedback as to whether the system is working as intended.</a:t>
                      </a:r>
                    </a:p>
                    <a:p>
                      <a:pPr marL="457200" indent="-457200" algn="l">
                        <a:buFont typeface="+mj-lt"/>
                        <a:buAutoNum type="arabicPeriod"/>
                      </a:pPr>
                      <a:r>
                        <a:rPr lang="en-GB" sz="2000" b="0" dirty="0">
                          <a:latin typeface="Tw Cen MT" panose="020B0602020104020603" pitchFamily="34" charset="0"/>
                        </a:rPr>
                        <a:t>They need to ask questions such as: Is the system easy to use? Is the information provided by the system useful? Does the system meet the client requirements? Does the documentation help users manage the system effectively?</a:t>
                      </a:r>
                    </a:p>
                    <a:p>
                      <a:pPr marL="457200" indent="-457200" algn="l">
                        <a:buFont typeface="+mj-lt"/>
                        <a:buAutoNum type="arabicPeriod"/>
                      </a:pPr>
                      <a:r>
                        <a:rPr lang="en-GB" sz="2000" b="0" dirty="0">
                          <a:latin typeface="Tw Cen MT" panose="020B0602020104020603" pitchFamily="34" charset="0"/>
                        </a:rPr>
                        <a:t>They must maintain the hardware, software must be regularly updated in order to fix bugs and add new features. Finally, the organisation must ensure that users are provided with the necessary documentation whether it’s a paper-based manual or on-screen documentation.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90881" y="1542872"/>
            <a:ext cx="537575" cy="48702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DD73524E-0D0C-409C-91B0-1A5B3514386C}"/>
              </a:ext>
            </a:extLst>
          </p:cNvPr>
          <p:cNvPicPr>
            <a:picLocks noChangeAspect="1"/>
          </p:cNvPicPr>
          <p:nvPr/>
        </p:nvPicPr>
        <p:blipFill rotWithShape="1">
          <a:blip r:embed="rId6"/>
          <a:srcRect l="26311" r="22910"/>
          <a:stretch/>
        </p:blipFill>
        <p:spPr>
          <a:xfrm>
            <a:off x="124135" y="638072"/>
            <a:ext cx="3145425" cy="3097189"/>
          </a:xfrm>
          <a:prstGeom prst="rect">
            <a:avLst/>
          </a:prstGeom>
          <a:ln>
            <a:solidFill>
              <a:schemeClr val="tx1"/>
            </a:solidFill>
          </a:ln>
        </p:spPr>
      </p:pic>
    </p:spTree>
    <p:extLst>
      <p:ext uri="{BB962C8B-B14F-4D97-AF65-F5344CB8AC3E}">
        <p14:creationId xmlns:p14="http://schemas.microsoft.com/office/powerpoint/2010/main" val="1933186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53637"/>
            <a:ext cx="12034837" cy="1138773"/>
          </a:xfrm>
          <a:prstGeom prst="rect">
            <a:avLst/>
          </a:prstGeom>
          <a:noFill/>
        </p:spPr>
        <p:txBody>
          <a:bodyPr wrap="square" rtlCol="0">
            <a:spAutoFit/>
          </a:bodyPr>
          <a:lstStyle/>
          <a:p>
            <a:r>
              <a:rPr lang="en-GB" sz="2400" b="1" u="sng" dirty="0">
                <a:latin typeface="+mj-lt"/>
              </a:rPr>
              <a:t>Self-checker tool</a:t>
            </a:r>
          </a:p>
          <a:p>
            <a:r>
              <a:rPr lang="en-GB" dirty="0">
                <a:latin typeface="+mj-lt"/>
              </a:rPr>
              <a:t> </a:t>
            </a:r>
          </a:p>
          <a:p>
            <a:endParaRPr lang="en-GB" sz="2400" b="1" u="sng" dirty="0">
              <a:latin typeface="+mj-lt"/>
            </a:endParaRPr>
          </a:p>
        </p:txBody>
      </p:sp>
      <p:sp>
        <p:nvSpPr>
          <p:cNvPr id="17" name="TextBox 16">
            <a:extLst>
              <a:ext uri="{FF2B5EF4-FFF2-40B4-BE49-F238E27FC236}">
                <a16:creationId xmlns:a16="http://schemas.microsoft.com/office/drawing/2014/main" id="{0E99D91F-DACF-47AB-9D51-979816D6725A}"/>
              </a:ext>
            </a:extLst>
          </p:cNvPr>
          <p:cNvSpPr txBox="1"/>
          <p:nvPr/>
        </p:nvSpPr>
        <p:spPr>
          <a:xfrm>
            <a:off x="269817" y="698367"/>
            <a:ext cx="8004753" cy="2246769"/>
          </a:xfrm>
          <a:prstGeom prst="rect">
            <a:avLst/>
          </a:prstGeom>
          <a:noFill/>
          <a:ln>
            <a:solidFill>
              <a:schemeClr val="tx1"/>
            </a:solidFill>
          </a:ln>
        </p:spPr>
        <p:txBody>
          <a:bodyPr wrap="square" rtlCol="0">
            <a:spAutoFit/>
          </a:bodyPr>
          <a:lstStyle/>
          <a:p>
            <a:r>
              <a:rPr lang="en-GB" sz="2000" dirty="0">
                <a:latin typeface="+mj-lt"/>
              </a:rPr>
              <a:t>How confident are you that know what is meant by the following terms:</a:t>
            </a:r>
          </a:p>
          <a:p>
            <a:pPr marL="342900" indent="-342900">
              <a:buFont typeface="Arial" panose="020B0604020202020204" pitchFamily="34" charset="0"/>
              <a:buChar char="•"/>
            </a:pPr>
            <a:r>
              <a:rPr lang="en-GB" sz="2000" dirty="0">
                <a:latin typeface="+mj-lt"/>
              </a:rPr>
              <a:t>System Investigation</a:t>
            </a:r>
          </a:p>
          <a:p>
            <a:pPr marL="342900" indent="-342900">
              <a:buFont typeface="Arial" panose="020B0604020202020204" pitchFamily="34" charset="0"/>
              <a:buChar char="•"/>
            </a:pPr>
            <a:r>
              <a:rPr lang="en-GB" sz="2000" dirty="0">
                <a:latin typeface="+mj-lt"/>
              </a:rPr>
              <a:t>System Analysis</a:t>
            </a:r>
          </a:p>
          <a:p>
            <a:pPr marL="342900" indent="-342900">
              <a:buFont typeface="Arial" panose="020B0604020202020204" pitchFamily="34" charset="0"/>
              <a:buChar char="•"/>
            </a:pPr>
            <a:r>
              <a:rPr lang="en-GB" sz="2000" dirty="0">
                <a:latin typeface="+mj-lt"/>
              </a:rPr>
              <a:t>System Design</a:t>
            </a:r>
          </a:p>
          <a:p>
            <a:pPr marL="342900" indent="-342900">
              <a:buFont typeface="Arial" panose="020B0604020202020204" pitchFamily="34" charset="0"/>
              <a:buChar char="•"/>
            </a:pPr>
            <a:r>
              <a:rPr lang="en-GB" sz="2000" dirty="0">
                <a:latin typeface="+mj-lt"/>
              </a:rPr>
              <a:t>System Implementation</a:t>
            </a:r>
          </a:p>
          <a:p>
            <a:pPr marL="342900" indent="-342900">
              <a:buFont typeface="Arial" panose="020B0604020202020204" pitchFamily="34" charset="0"/>
              <a:buChar char="•"/>
            </a:pPr>
            <a:r>
              <a:rPr lang="en-GB" sz="2000" dirty="0">
                <a:latin typeface="+mj-lt"/>
              </a:rPr>
              <a:t>System Maintenance</a:t>
            </a:r>
          </a:p>
          <a:p>
            <a:pPr marL="342900" indent="-342900">
              <a:buFont typeface="Arial" panose="020B0604020202020204" pitchFamily="34" charset="0"/>
              <a:buChar char="•"/>
            </a:pPr>
            <a:r>
              <a:rPr lang="en-GB" sz="2000" dirty="0">
                <a:latin typeface="+mj-lt"/>
              </a:rPr>
              <a:t>System Evaluation</a:t>
            </a:r>
          </a:p>
        </p:txBody>
      </p:sp>
      <p:pic>
        <p:nvPicPr>
          <p:cNvPr id="2050" name="Picture 2" descr="Traffic light - Wikipedia">
            <a:extLst>
              <a:ext uri="{FF2B5EF4-FFF2-40B4-BE49-F238E27FC236}">
                <a16:creationId xmlns:a16="http://schemas.microsoft.com/office/drawing/2014/main" id="{2CF71E16-28E5-4112-BF99-9BA4302B45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433" r="20810"/>
          <a:stretch/>
        </p:blipFill>
        <p:spPr bwMode="auto">
          <a:xfrm>
            <a:off x="8664314" y="434715"/>
            <a:ext cx="3117955" cy="530651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Table 12">
            <a:extLst>
              <a:ext uri="{FF2B5EF4-FFF2-40B4-BE49-F238E27FC236}">
                <a16:creationId xmlns:a16="http://schemas.microsoft.com/office/drawing/2014/main" id="{C3F5A226-D20E-4B70-83A2-05E79609BF06}"/>
              </a:ext>
            </a:extLst>
          </p:cNvPr>
          <p:cNvGraphicFramePr>
            <a:graphicFrameLocks noGrp="1"/>
          </p:cNvGraphicFramePr>
          <p:nvPr>
            <p:extLst/>
          </p:nvPr>
        </p:nvGraphicFramePr>
        <p:xfrm>
          <a:off x="275951" y="4332493"/>
          <a:ext cx="7998619" cy="1097280"/>
        </p:xfrm>
        <a:graphic>
          <a:graphicData uri="http://schemas.openxmlformats.org/drawingml/2006/table">
            <a:tbl>
              <a:tblPr firstRow="1" bandRow="1">
                <a:tableStyleId>{5C22544A-7EE6-4342-B048-85BDC9FD1C3A}</a:tableStyleId>
              </a:tblPr>
              <a:tblGrid>
                <a:gridCol w="7998619">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0" indent="0" algn="l">
                        <a:buFont typeface="+mj-lt"/>
                        <a:buNone/>
                      </a:pPr>
                      <a:r>
                        <a:rPr lang="en-GB" sz="2000" b="0" dirty="0">
                          <a:latin typeface="Tw Cen MT" panose="020B0602020104020603" pitchFamily="34" charset="0"/>
                        </a:rPr>
                        <a:t>Complete the multiple-choice quiz provided by your teacher to check understanding.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4" name="Picture 4" descr="Question Mark PNG | PNG All">
            <a:extLst>
              <a:ext uri="{FF2B5EF4-FFF2-40B4-BE49-F238E27FC236}">
                <a16:creationId xmlns:a16="http://schemas.microsoft.com/office/drawing/2014/main" id="{0551B630-659F-4D40-8149-D46100937C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7007" y="4048348"/>
            <a:ext cx="667563" cy="667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2359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1032775244"/>
              </p:ext>
            </p:extLst>
          </p:nvPr>
        </p:nvGraphicFramePr>
        <p:xfrm>
          <a:off x="157163" y="927960"/>
          <a:ext cx="11430234" cy="402652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endParaRPr lang="en-GB" sz="1600" dirty="0">
                        <a:latin typeface="+mj-lt"/>
                      </a:endParaRPr>
                    </a:p>
                  </a:txBody>
                  <a:tcPr/>
                </a:tc>
                <a:tc>
                  <a:txBody>
                    <a:bodyPr/>
                    <a:lstStyle/>
                    <a:p>
                      <a:endParaRPr lang="en-GB" sz="1600" dirty="0">
                        <a:latin typeface="+mj-lt"/>
                      </a:endParaRPr>
                    </a:p>
                  </a:txBody>
                  <a:tcPr/>
                </a:tc>
                <a:tc>
                  <a:txBody>
                    <a:bodyPr/>
                    <a:lstStyle/>
                    <a:p>
                      <a:endParaRPr lang="en-GB" sz="1600" dirty="0">
                        <a:latin typeface="+mj-lt"/>
                      </a:endParaRPr>
                    </a:p>
                  </a:txBody>
                  <a:tcPr/>
                </a:tc>
                <a:extLst>
                  <a:ext uri="{0D108BD9-81ED-4DB2-BD59-A6C34878D82A}">
                    <a16:rowId xmlns:a16="http://schemas.microsoft.com/office/drawing/2014/main" val="3712293696"/>
                  </a:ext>
                </a:extLst>
              </a:tr>
              <a:tr h="1006630">
                <a:tc>
                  <a:txBody>
                    <a:bodyPr/>
                    <a:lstStyle/>
                    <a:p>
                      <a:endParaRPr lang="en-GB" sz="1600" dirty="0">
                        <a:latin typeface="+mj-lt"/>
                      </a:endParaRPr>
                    </a:p>
                  </a:txBody>
                  <a:tcPr/>
                </a:tc>
                <a:tc>
                  <a:txBody>
                    <a:bodyPr/>
                    <a:lstStyle/>
                    <a:p>
                      <a:endParaRPr lang="en-GB" sz="1600" dirty="0">
                        <a:latin typeface="+mj-lt"/>
                      </a:endParaRPr>
                    </a:p>
                  </a:txBody>
                  <a:tcPr/>
                </a:tc>
                <a:tc>
                  <a:txBody>
                    <a:bodyPr/>
                    <a:lstStyle/>
                    <a:p>
                      <a:endParaRPr lang="en-GB" sz="1600" dirty="0">
                        <a:latin typeface="+mj-lt"/>
                      </a:endParaRPr>
                    </a:p>
                  </a:txBody>
                  <a:tcPr/>
                </a:tc>
                <a:extLst>
                  <a:ext uri="{0D108BD9-81ED-4DB2-BD59-A6C34878D82A}">
                    <a16:rowId xmlns:a16="http://schemas.microsoft.com/office/drawing/2014/main" val="2257671480"/>
                  </a:ext>
                </a:extLst>
              </a:tr>
              <a:tr h="1006630">
                <a:tc>
                  <a:txBody>
                    <a:bodyPr/>
                    <a:lstStyle/>
                    <a:p>
                      <a:endParaRPr lang="en-GB" sz="1600" dirty="0">
                        <a:latin typeface="+mj-lt"/>
                      </a:endParaRPr>
                    </a:p>
                  </a:txBody>
                  <a:tcPr/>
                </a:tc>
                <a:tc>
                  <a:txBody>
                    <a:bodyPr/>
                    <a:lstStyle/>
                    <a:p>
                      <a:endParaRPr lang="en-GB" sz="1600" dirty="0">
                        <a:latin typeface="+mj-lt"/>
                      </a:endParaRPr>
                    </a:p>
                  </a:txBody>
                  <a:tcPr/>
                </a:tc>
                <a:tc>
                  <a:txBody>
                    <a:bodyPr/>
                    <a:lstStyle/>
                    <a:p>
                      <a:endParaRPr lang="en-GB" sz="1600" dirty="0">
                        <a:latin typeface="+mj-lt"/>
                      </a:endParaRPr>
                    </a:p>
                  </a:txBody>
                  <a:tcPr/>
                </a:tc>
                <a:extLst>
                  <a:ext uri="{0D108BD9-81ED-4DB2-BD59-A6C34878D82A}">
                    <a16:rowId xmlns:a16="http://schemas.microsoft.com/office/drawing/2014/main" val="901875089"/>
                  </a:ext>
                </a:extLst>
              </a:tr>
              <a:tr h="1006630">
                <a:tc>
                  <a:txBody>
                    <a:bodyPr/>
                    <a:lstStyle/>
                    <a:p>
                      <a:endParaRPr lang="en-GB" sz="1600" dirty="0">
                        <a:latin typeface="+mj-lt"/>
                      </a:endParaRPr>
                    </a:p>
                  </a:txBody>
                  <a:tcPr/>
                </a:tc>
                <a:tc>
                  <a:txBody>
                    <a:bodyPr/>
                    <a:lstStyle/>
                    <a:p>
                      <a:endParaRPr lang="en-GB" sz="1600" dirty="0">
                        <a:latin typeface="+mj-lt"/>
                      </a:endParaRPr>
                    </a:p>
                  </a:txBody>
                  <a:tcPr/>
                </a:tc>
                <a:tc>
                  <a:txBody>
                    <a:bodyPr/>
                    <a:lstStyle/>
                    <a:p>
                      <a:endParaRPr lang="en-GB" sz="1600" dirty="0">
                        <a:latin typeface="+mj-lt"/>
                      </a:endParaRP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3268291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2" name="TextBox 1">
            <a:extLst>
              <a:ext uri="{FF2B5EF4-FFF2-40B4-BE49-F238E27FC236}">
                <a16:creationId xmlns:a16="http://schemas.microsoft.com/office/drawing/2014/main" id="{D7D5AECA-38E1-44DC-A46A-F1A91FCAA9F5}"/>
              </a:ext>
            </a:extLst>
          </p:cNvPr>
          <p:cNvSpPr txBox="1"/>
          <p:nvPr/>
        </p:nvSpPr>
        <p:spPr>
          <a:xfrm>
            <a:off x="271463" y="1036213"/>
            <a:ext cx="8088766" cy="2197205"/>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Describe what is meant by encryption software.</a:t>
            </a:r>
          </a:p>
          <a:p>
            <a:pPr>
              <a:lnSpc>
                <a:spcPct val="150000"/>
              </a:lnSpc>
            </a:pPr>
            <a:r>
              <a:rPr lang="en-GB" sz="2000" dirty="0">
                <a:latin typeface="+mj-lt"/>
              </a:rPr>
              <a:t>       ……………………………………………………………………………</a:t>
            </a:r>
          </a:p>
          <a:p>
            <a:pPr>
              <a:lnSpc>
                <a:spcPct val="150000"/>
              </a:lnSpc>
            </a:pPr>
            <a:r>
              <a:rPr lang="en-GB" sz="2000" dirty="0">
                <a:latin typeface="+mj-lt"/>
              </a:rPr>
              <a:t>       ……………………………………………………………………………</a:t>
            </a:r>
          </a:p>
          <a:p>
            <a:pPr>
              <a:lnSpc>
                <a:spcPct val="150000"/>
              </a:lnSpc>
            </a:pPr>
            <a:r>
              <a:rPr lang="en-GB" sz="2000" dirty="0">
                <a:latin typeface="+mj-lt"/>
              </a:rPr>
              <a:t>       ……………………………………………………………………………</a:t>
            </a:r>
          </a:p>
          <a:p>
            <a:pPr algn="r">
              <a:lnSpc>
                <a:spcPct val="150000"/>
              </a:lnSpc>
            </a:pPr>
            <a:r>
              <a:rPr lang="en-GB" sz="2000" b="1" dirty="0">
                <a:latin typeface="+mj-lt"/>
              </a:rPr>
              <a:t>[2]</a:t>
            </a:r>
            <a:endParaRPr lang="en-GB" sz="20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1631216"/>
          </a:xfrm>
          <a:prstGeom prst="rect">
            <a:avLst/>
          </a:prstGeom>
          <a:noFill/>
          <a:ln>
            <a:solidFill>
              <a:schemeClr val="tx1"/>
            </a:solidFill>
          </a:ln>
        </p:spPr>
        <p:txBody>
          <a:bodyPr wrap="square" rtlCol="0">
            <a:spAutoFit/>
          </a:bodyPr>
          <a:lstStyle/>
          <a:p>
            <a:r>
              <a:rPr lang="en-GB" sz="2000" dirty="0">
                <a:latin typeface="+mj-lt"/>
              </a:rPr>
              <a:t>Describe means to…</a:t>
            </a:r>
          </a:p>
          <a:p>
            <a:endParaRPr lang="en-GB" sz="2000" dirty="0">
              <a:latin typeface="+mj-lt"/>
            </a:endParaRPr>
          </a:p>
          <a:p>
            <a:r>
              <a:rPr lang="en-GB" sz="2000" dirty="0">
                <a:latin typeface="+mj-lt"/>
              </a:rPr>
              <a:t>Give a detailed account or picture of a situation, event, pattern or process.</a:t>
            </a:r>
            <a:endParaRPr lang="en-GB" dirty="0"/>
          </a:p>
        </p:txBody>
      </p:sp>
      <p:sp>
        <p:nvSpPr>
          <p:cNvPr id="11" name="TextBox 10">
            <a:extLst>
              <a:ext uri="{FF2B5EF4-FFF2-40B4-BE49-F238E27FC236}">
                <a16:creationId xmlns:a16="http://schemas.microsoft.com/office/drawing/2014/main" id="{1B5CA7F2-05CB-463C-A376-11A6A7E0B9D8}"/>
              </a:ext>
            </a:extLst>
          </p:cNvPr>
          <p:cNvSpPr txBox="1"/>
          <p:nvPr/>
        </p:nvSpPr>
        <p:spPr>
          <a:xfrm>
            <a:off x="8572500" y="2913299"/>
            <a:ext cx="3348037" cy="1631216"/>
          </a:xfrm>
          <a:prstGeom prst="rect">
            <a:avLst/>
          </a:prstGeom>
          <a:noFill/>
          <a:ln>
            <a:solidFill>
              <a:schemeClr val="tx1"/>
            </a:solidFill>
          </a:ln>
        </p:spPr>
        <p:txBody>
          <a:bodyPr wrap="square" rtlCol="0">
            <a:spAutoFit/>
          </a:bodyPr>
          <a:lstStyle/>
          <a:p>
            <a:r>
              <a:rPr lang="en-GB" sz="2000" dirty="0">
                <a:latin typeface="+mj-lt"/>
              </a:rPr>
              <a:t>In this question you need two key points such as:</a:t>
            </a:r>
          </a:p>
          <a:p>
            <a:endParaRPr lang="en-GB" sz="2000" dirty="0">
              <a:latin typeface="+mj-lt"/>
            </a:endParaRPr>
          </a:p>
          <a:p>
            <a:pPr marL="342900" indent="-342900">
              <a:buFontTx/>
              <a:buChar char="-"/>
            </a:pPr>
            <a:r>
              <a:rPr lang="en-GB" sz="2000" dirty="0">
                <a:latin typeface="+mj-lt"/>
              </a:rPr>
              <a:t>What does encryption do?</a:t>
            </a:r>
          </a:p>
          <a:p>
            <a:pPr marL="342900" indent="-342900">
              <a:buFontTx/>
              <a:buChar char="-"/>
            </a:pPr>
            <a:r>
              <a:rPr lang="en-GB" sz="2000" dirty="0">
                <a:latin typeface="+mj-lt"/>
              </a:rPr>
              <a:t>Why is data encrypted?</a:t>
            </a:r>
          </a:p>
        </p:txBody>
      </p:sp>
    </p:spTree>
    <p:extLst>
      <p:ext uri="{BB962C8B-B14F-4D97-AF65-F5344CB8AC3E}">
        <p14:creationId xmlns:p14="http://schemas.microsoft.com/office/powerpoint/2010/main" val="14862860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3477875"/>
          </a:xfrm>
          <a:prstGeom prst="rect">
            <a:avLst/>
          </a:prstGeom>
          <a:solidFill>
            <a:schemeClr val="accent5">
              <a:lumMod val="20000"/>
              <a:lumOff val="80000"/>
            </a:schemeClr>
          </a:solidFill>
          <a:ln>
            <a:solidFill>
              <a:schemeClr val="tx1"/>
            </a:solidFill>
          </a:ln>
        </p:spPr>
        <p:txBody>
          <a:bodyPr wrap="square" rtlCol="0">
            <a:spAutoFit/>
          </a:bodyPr>
          <a:lstStyle/>
          <a:p>
            <a:r>
              <a:rPr lang="en-GB" sz="2000" dirty="0">
                <a:latin typeface="+mj-lt"/>
              </a:rPr>
              <a:t>1 mark per bullet to max 2</a:t>
            </a:r>
          </a:p>
          <a:p>
            <a:endParaRPr lang="en-GB" sz="2000" dirty="0">
              <a:latin typeface="+mj-lt"/>
            </a:endParaRPr>
          </a:p>
          <a:p>
            <a:pPr marL="342900" indent="-342900">
              <a:buFont typeface="Arial" panose="020B0604020202020204" pitchFamily="34" charset="0"/>
              <a:buChar char="•"/>
            </a:pPr>
            <a:r>
              <a:rPr lang="en-GB" sz="2000" dirty="0">
                <a:latin typeface="+mj-lt"/>
              </a:rPr>
              <a:t>Uses an algorithm to</a:t>
            </a:r>
          </a:p>
          <a:p>
            <a:pPr marL="342900" indent="-342900">
              <a:buFont typeface="Arial" panose="020B0604020202020204" pitchFamily="34" charset="0"/>
              <a:buChar char="•"/>
            </a:pPr>
            <a:r>
              <a:rPr lang="en-GB" sz="2000" dirty="0">
                <a:latin typeface="+mj-lt"/>
              </a:rPr>
              <a:t>… jumble/scramble/mix up the data // turns it into cypher text // by example</a:t>
            </a:r>
          </a:p>
          <a:p>
            <a:pPr marL="342900" indent="-342900">
              <a:buFont typeface="Arial" panose="020B0604020202020204" pitchFamily="34" charset="0"/>
              <a:buChar char="•"/>
            </a:pPr>
            <a:r>
              <a:rPr lang="en-GB" sz="2000" dirty="0">
                <a:latin typeface="+mj-lt"/>
              </a:rPr>
              <a:t>If it is accessed it cannot be understood // it is unintelligible</a:t>
            </a:r>
          </a:p>
          <a:p>
            <a:pPr marL="342900" indent="-342900">
              <a:buFont typeface="Arial" panose="020B0604020202020204" pitchFamily="34" charset="0"/>
              <a:buChar char="•"/>
            </a:pPr>
            <a:r>
              <a:rPr lang="en-GB" sz="2000" dirty="0">
                <a:latin typeface="+mj-lt"/>
              </a:rPr>
              <a:t>Use of keys to encrypt/decrypt data</a:t>
            </a:r>
          </a:p>
        </p:txBody>
      </p:sp>
      <p:sp>
        <p:nvSpPr>
          <p:cNvPr id="6" name="TextBox 5">
            <a:extLst>
              <a:ext uri="{FF2B5EF4-FFF2-40B4-BE49-F238E27FC236}">
                <a16:creationId xmlns:a16="http://schemas.microsoft.com/office/drawing/2014/main" id="{1BF8EDBD-DFEE-41CE-9C99-ABED5AD57303}"/>
              </a:ext>
            </a:extLst>
          </p:cNvPr>
          <p:cNvSpPr txBox="1"/>
          <p:nvPr/>
        </p:nvSpPr>
        <p:spPr>
          <a:xfrm>
            <a:off x="271463" y="1036213"/>
            <a:ext cx="8088766" cy="1735540"/>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Describe what is meant by encryption software.</a:t>
            </a:r>
          </a:p>
          <a:p>
            <a:pPr>
              <a:lnSpc>
                <a:spcPct val="150000"/>
              </a:lnSpc>
            </a:pPr>
            <a:r>
              <a:rPr lang="en-GB" sz="2000" dirty="0">
                <a:solidFill>
                  <a:srgbClr val="FF0000"/>
                </a:solidFill>
                <a:latin typeface="+mj-lt"/>
              </a:rPr>
              <a:t>Data is scrambled into a different order. </a:t>
            </a:r>
            <a:r>
              <a:rPr lang="en-GB" sz="2000" dirty="0">
                <a:solidFill>
                  <a:srgbClr val="0070C0"/>
                </a:solidFill>
                <a:latin typeface="+mj-lt"/>
              </a:rPr>
              <a:t>This is done to make it unreadable so packet sniffers cannot easily intercept data as it passes along the network. </a:t>
            </a:r>
          </a:p>
          <a:p>
            <a:pPr algn="r">
              <a:lnSpc>
                <a:spcPct val="150000"/>
              </a:lnSpc>
            </a:pPr>
            <a:r>
              <a:rPr lang="en-GB" sz="2000" b="1" dirty="0">
                <a:latin typeface="+mj-lt"/>
              </a:rPr>
              <a:t>[2]</a:t>
            </a:r>
            <a:endParaRPr lang="en-GB" sz="2000" dirty="0">
              <a:latin typeface="+mj-lt"/>
            </a:endParaRPr>
          </a:p>
        </p:txBody>
      </p:sp>
      <p:sp>
        <p:nvSpPr>
          <p:cNvPr id="10" name="TextBox 9">
            <a:extLst>
              <a:ext uri="{FF2B5EF4-FFF2-40B4-BE49-F238E27FC236}">
                <a16:creationId xmlns:a16="http://schemas.microsoft.com/office/drawing/2014/main" id="{DD7D261A-B450-4407-A5A2-526998C54220}"/>
              </a:ext>
            </a:extLst>
          </p:cNvPr>
          <p:cNvSpPr txBox="1"/>
          <p:nvPr/>
        </p:nvSpPr>
        <p:spPr>
          <a:xfrm>
            <a:off x="11248419" y="2234835"/>
            <a:ext cx="524656" cy="523220"/>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p>
        </p:txBody>
      </p:sp>
      <p:sp>
        <p:nvSpPr>
          <p:cNvPr id="7" name="TextBox 6">
            <a:extLst>
              <a:ext uri="{FF2B5EF4-FFF2-40B4-BE49-F238E27FC236}">
                <a16:creationId xmlns:a16="http://schemas.microsoft.com/office/drawing/2014/main" id="{6BB90270-4DD5-40D0-93A0-F5027B984E07}"/>
              </a:ext>
            </a:extLst>
          </p:cNvPr>
          <p:cNvSpPr txBox="1"/>
          <p:nvPr/>
        </p:nvSpPr>
        <p:spPr>
          <a:xfrm>
            <a:off x="10444746" y="3429000"/>
            <a:ext cx="453102" cy="531918"/>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endParaRPr lang="en-GB" sz="2800" b="1" dirty="0">
              <a:solidFill>
                <a:srgbClr val="00B050"/>
              </a:solidFill>
            </a:endParaRPr>
          </a:p>
        </p:txBody>
      </p:sp>
    </p:spTree>
    <p:extLst>
      <p:ext uri="{BB962C8B-B14F-4D97-AF65-F5344CB8AC3E}">
        <p14:creationId xmlns:p14="http://schemas.microsoft.com/office/powerpoint/2010/main" val="3459771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360000" y="1440362"/>
            <a:ext cx="6992936" cy="5057638"/>
          </a:xfrm>
        </p:spPr>
        <p:txBody>
          <a:bodyPr/>
          <a:lstStyle/>
          <a:p>
            <a:r>
              <a:rPr lang="en-GB" dirty="0"/>
              <a:t>Learners should understand the six parts of the systems</a:t>
            </a:r>
          </a:p>
          <a:p>
            <a:pPr marL="263525" lvl="1" indent="0">
              <a:buNone/>
            </a:pPr>
            <a:r>
              <a:rPr lang="en-GB" dirty="0"/>
              <a:t>development life cycle:</a:t>
            </a:r>
          </a:p>
          <a:p>
            <a:pPr lvl="1"/>
            <a:r>
              <a:rPr lang="en-GB" dirty="0"/>
              <a:t>System Investigation</a:t>
            </a:r>
          </a:p>
          <a:p>
            <a:pPr lvl="1"/>
            <a:r>
              <a:rPr lang="en-GB" dirty="0"/>
              <a:t>System Analysis</a:t>
            </a:r>
          </a:p>
          <a:p>
            <a:pPr lvl="1"/>
            <a:r>
              <a:rPr lang="en-GB" dirty="0"/>
              <a:t>System Design</a:t>
            </a:r>
          </a:p>
          <a:p>
            <a:pPr lvl="1"/>
            <a:r>
              <a:rPr lang="en-GB" dirty="0"/>
              <a:t>System Implementation</a:t>
            </a:r>
          </a:p>
          <a:p>
            <a:pPr lvl="1"/>
            <a:r>
              <a:rPr lang="en-GB" dirty="0"/>
              <a:t>System Maintenance</a:t>
            </a:r>
          </a:p>
          <a:p>
            <a:pPr lvl="1"/>
            <a:r>
              <a:rPr lang="en-GB" dirty="0"/>
              <a:t>System Evaluation</a:t>
            </a:r>
          </a:p>
          <a:p>
            <a:pPr marL="0" indent="0">
              <a:buNone/>
            </a:pPr>
            <a:endParaRPr lang="en-GB" dirty="0"/>
          </a:p>
          <a:p>
            <a:r>
              <a:rPr lang="en-GB" dirty="0"/>
              <a:t>Investigation: Feasibility study and investigation methods.</a:t>
            </a:r>
          </a:p>
          <a:p>
            <a:r>
              <a:rPr lang="en-GB" dirty="0"/>
              <a:t>Analysis: Data flow diagram, Decision table and Data dictionary.  </a:t>
            </a:r>
          </a:p>
          <a:p>
            <a:r>
              <a:rPr lang="en-GB" dirty="0"/>
              <a:t>Design and Implementation methods: Direct, Parallel, Phased and Pilot implementation methods.</a:t>
            </a:r>
          </a:p>
          <a:p>
            <a:r>
              <a:rPr lang="en-GB" dirty="0"/>
              <a:t>Testing, Evaluation and Maintenance: Test plans and use of test data, what makes a new system successful and maintenance strategies such as documentation.</a:t>
            </a:r>
          </a:p>
          <a:p>
            <a:pPr marL="0" indent="0">
              <a:buNone/>
            </a:pPr>
            <a:endParaRPr lang="en-US" dirty="0"/>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5</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636" y="3837202"/>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9" name="Picture Placeholder 8">
            <a:extLst>
              <a:ext uri="{FF2B5EF4-FFF2-40B4-BE49-F238E27FC236}">
                <a16:creationId xmlns:a16="http://schemas.microsoft.com/office/drawing/2014/main" id="{20BAFFA2-C5AB-4AF3-B993-D88F314F690C}"/>
              </a:ext>
            </a:extLst>
          </p:cNvPr>
          <p:cNvPicPr>
            <a:picLocks noGrp="1" noChangeAspect="1"/>
          </p:cNvPicPr>
          <p:nvPr>
            <p:ph type="pic" sz="quarter" idx="13"/>
          </p:nvPr>
        </p:nvPicPr>
        <p:blipFill>
          <a:blip r:embed="rId2"/>
          <a:srcRect l="17158" r="17158"/>
          <a:stretch>
            <a:fillRect/>
          </a:stretch>
        </p:blipFill>
        <p:spPr>
          <a:prstGeom prst="rect">
            <a:avLst/>
          </a:prstGeom>
        </p:spPr>
      </p:pic>
    </p:spTree>
    <p:extLst>
      <p:ext uri="{BB962C8B-B14F-4D97-AF65-F5344CB8AC3E}">
        <p14:creationId xmlns:p14="http://schemas.microsoft.com/office/powerpoint/2010/main" val="4191138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5089394" cy="461665"/>
          </a:xfrm>
          <a:prstGeom prst="rect">
            <a:avLst/>
          </a:prstGeom>
          <a:noFill/>
        </p:spPr>
        <p:txBody>
          <a:bodyPr wrap="square" rtlCol="0">
            <a:spAutoFit/>
          </a:bodyPr>
          <a:lstStyle/>
          <a:p>
            <a:r>
              <a:rPr lang="en-GB" sz="2400" b="1" u="sng" dirty="0">
                <a:latin typeface="+mj-lt"/>
              </a:rPr>
              <a:t>Key terms</a:t>
            </a:r>
          </a:p>
        </p:txBody>
      </p:sp>
      <p:sp>
        <p:nvSpPr>
          <p:cNvPr id="9" name="Slide Number Placeholder 1">
            <a:extLst>
              <a:ext uri="{FF2B5EF4-FFF2-40B4-BE49-F238E27FC236}">
                <a16:creationId xmlns:a16="http://schemas.microsoft.com/office/drawing/2014/main" id="{DB93D879-5187-4FB1-9252-A89736885BDB}"/>
              </a:ext>
            </a:extLst>
          </p:cNvPr>
          <p:cNvSpPr>
            <a:spLocks noGrp="1"/>
          </p:cNvSpPr>
          <p:nvPr>
            <p:ph type="sldNum" sz="quarter" idx="11"/>
          </p:nvPr>
        </p:nvSpPr>
        <p:spPr>
          <a:xfrm>
            <a:off x="11594400" y="6678000"/>
            <a:ext cx="597600" cy="144000"/>
          </a:xfrm>
          <a:solidFill>
            <a:schemeClr val="accent6">
              <a:lumMod val="20000"/>
              <a:lumOff val="80000"/>
            </a:schemeClr>
          </a:solidFill>
        </p:spPr>
        <p:txBody>
          <a:bodyPr/>
          <a:lstStyle/>
          <a:p>
            <a:fld id="{058DB212-BFA2-403F-85EF-DFD3FF6D973A}" type="slidenum">
              <a:rPr lang="en-US" noProof="0" smtClean="0"/>
              <a:pPr/>
              <a:t>6</a:t>
            </a:fld>
            <a:endParaRPr lang="en-US" noProof="0"/>
          </a:p>
        </p:txBody>
      </p:sp>
      <p:sp>
        <p:nvSpPr>
          <p:cNvPr id="37" name="TextBox 36">
            <a:extLst>
              <a:ext uri="{FF2B5EF4-FFF2-40B4-BE49-F238E27FC236}">
                <a16:creationId xmlns:a16="http://schemas.microsoft.com/office/drawing/2014/main" id="{31DF6201-7AEA-4F10-B9D5-32AC05F37195}"/>
              </a:ext>
            </a:extLst>
          </p:cNvPr>
          <p:cNvSpPr txBox="1"/>
          <p:nvPr/>
        </p:nvSpPr>
        <p:spPr>
          <a:xfrm>
            <a:off x="157164" y="624840"/>
            <a:ext cx="2481105" cy="2554545"/>
          </a:xfrm>
          <a:prstGeom prst="rect">
            <a:avLst/>
          </a:prstGeom>
          <a:solidFill>
            <a:schemeClr val="accent4">
              <a:lumMod val="20000"/>
              <a:lumOff val="80000"/>
            </a:schemeClr>
          </a:solidFill>
          <a:ln>
            <a:solidFill>
              <a:schemeClr val="tx1"/>
            </a:solidFill>
          </a:ln>
        </p:spPr>
        <p:txBody>
          <a:bodyPr wrap="square" rtlCol="0">
            <a:spAutoFit/>
          </a:bodyPr>
          <a:lstStyle/>
          <a:p>
            <a:r>
              <a:rPr lang="en-GB" sz="2000" b="1" dirty="0">
                <a:latin typeface="+mj-lt"/>
              </a:rPr>
              <a:t>Important terms:</a:t>
            </a:r>
          </a:p>
          <a:p>
            <a:pPr marL="342900" indent="-342900">
              <a:buFont typeface="Arial" panose="020B0604020202020204" pitchFamily="34" charset="0"/>
              <a:buChar char="•"/>
            </a:pPr>
            <a:r>
              <a:rPr lang="en-GB" sz="2000" dirty="0">
                <a:latin typeface="+mj-lt"/>
              </a:rPr>
              <a:t>Variable</a:t>
            </a:r>
          </a:p>
          <a:p>
            <a:pPr marL="342900" indent="-342900">
              <a:buFont typeface="Arial" panose="020B0604020202020204" pitchFamily="34" charset="0"/>
              <a:buChar char="•"/>
            </a:pPr>
            <a:r>
              <a:rPr lang="en-GB" sz="2000" dirty="0">
                <a:latin typeface="+mj-lt"/>
              </a:rPr>
              <a:t>Feasibility</a:t>
            </a:r>
          </a:p>
          <a:p>
            <a:pPr marL="342900" indent="-342900">
              <a:buFont typeface="Arial" panose="020B0604020202020204" pitchFamily="34" charset="0"/>
              <a:buChar char="•"/>
            </a:pPr>
            <a:r>
              <a:rPr lang="en-GB" sz="2000" dirty="0">
                <a:latin typeface="+mj-lt"/>
              </a:rPr>
              <a:t>Condition</a:t>
            </a:r>
          </a:p>
          <a:p>
            <a:pPr marL="342900" indent="-342900">
              <a:buFont typeface="Arial" panose="020B0604020202020204" pitchFamily="34" charset="0"/>
              <a:buChar char="•"/>
            </a:pPr>
            <a:r>
              <a:rPr lang="en-GB" sz="2000" dirty="0">
                <a:latin typeface="+mj-lt"/>
              </a:rPr>
              <a:t>Integer</a:t>
            </a:r>
          </a:p>
          <a:p>
            <a:pPr marL="342900" indent="-342900">
              <a:buFont typeface="Arial" panose="020B0604020202020204" pitchFamily="34" charset="0"/>
              <a:buChar char="•"/>
            </a:pPr>
            <a:r>
              <a:rPr lang="en-GB" sz="2000" dirty="0">
                <a:latin typeface="+mj-lt"/>
              </a:rPr>
              <a:t>Field</a:t>
            </a:r>
          </a:p>
          <a:p>
            <a:pPr marL="342900" indent="-342900">
              <a:buFont typeface="Arial" panose="020B0604020202020204" pitchFamily="34" charset="0"/>
              <a:buChar char="•"/>
            </a:pPr>
            <a:r>
              <a:rPr lang="en-GB" sz="2000" dirty="0">
                <a:latin typeface="+mj-lt"/>
              </a:rPr>
              <a:t>Database</a:t>
            </a:r>
          </a:p>
          <a:p>
            <a:pPr marL="342900" indent="-342900">
              <a:buFont typeface="Arial" panose="020B0604020202020204" pitchFamily="34" charset="0"/>
              <a:buChar char="•"/>
            </a:pPr>
            <a:r>
              <a:rPr lang="en-GB" sz="2000" dirty="0">
                <a:latin typeface="+mj-lt"/>
              </a:rPr>
              <a:t>Implementation</a:t>
            </a:r>
          </a:p>
        </p:txBody>
      </p:sp>
      <p:graphicFrame>
        <p:nvGraphicFramePr>
          <p:cNvPr id="2" name="Table 1">
            <a:extLst>
              <a:ext uri="{FF2B5EF4-FFF2-40B4-BE49-F238E27FC236}">
                <a16:creationId xmlns:a16="http://schemas.microsoft.com/office/drawing/2014/main" id="{8C78DC07-0DC5-40D2-8A2D-B11ACA8F2F4F}"/>
              </a:ext>
            </a:extLst>
          </p:cNvPr>
          <p:cNvGraphicFramePr>
            <a:graphicFrameLocks noGrp="1"/>
          </p:cNvGraphicFramePr>
          <p:nvPr>
            <p:extLst>
              <p:ext uri="{D42A27DB-BD31-4B8C-83A1-F6EECF244321}">
                <p14:modId xmlns:p14="http://schemas.microsoft.com/office/powerpoint/2010/main" val="2019631530"/>
              </p:ext>
            </p:extLst>
          </p:nvPr>
        </p:nvGraphicFramePr>
        <p:xfrm>
          <a:off x="2893102" y="624840"/>
          <a:ext cx="9173980" cy="4338320"/>
        </p:xfrm>
        <a:graphic>
          <a:graphicData uri="http://schemas.openxmlformats.org/drawingml/2006/table">
            <a:tbl>
              <a:tblPr firstRow="1" bandRow="1">
                <a:tableStyleId>{5940675A-B579-460E-94D1-54222C63F5DA}</a:tableStyleId>
              </a:tblPr>
              <a:tblGrid>
                <a:gridCol w="2128603">
                  <a:extLst>
                    <a:ext uri="{9D8B030D-6E8A-4147-A177-3AD203B41FA5}">
                      <a16:colId xmlns:a16="http://schemas.microsoft.com/office/drawing/2014/main" val="1736239629"/>
                    </a:ext>
                  </a:extLst>
                </a:gridCol>
                <a:gridCol w="7045377">
                  <a:extLst>
                    <a:ext uri="{9D8B030D-6E8A-4147-A177-3AD203B41FA5}">
                      <a16:colId xmlns:a16="http://schemas.microsoft.com/office/drawing/2014/main" val="2994654192"/>
                    </a:ext>
                  </a:extLst>
                </a:gridCol>
              </a:tblGrid>
              <a:tr h="370840">
                <a:tc gridSpan="2">
                  <a:txBody>
                    <a:bodyPr/>
                    <a:lstStyle/>
                    <a:p>
                      <a:r>
                        <a:rPr lang="en-GB" sz="2000" b="1" dirty="0">
                          <a:latin typeface="+mj-lt"/>
                        </a:rPr>
                        <a:t>Key words</a:t>
                      </a:r>
                    </a:p>
                  </a:txBody>
                  <a:tcPr/>
                </a:tc>
                <a:tc hMerge="1">
                  <a:txBody>
                    <a:bodyPr/>
                    <a:lstStyle/>
                    <a:p>
                      <a:endParaRPr lang="en-GB" dirty="0">
                        <a:latin typeface="+mj-lt"/>
                      </a:endParaRPr>
                    </a:p>
                  </a:txBody>
                  <a:tcPr/>
                </a:tc>
                <a:extLst>
                  <a:ext uri="{0D108BD9-81ED-4DB2-BD59-A6C34878D82A}">
                    <a16:rowId xmlns:a16="http://schemas.microsoft.com/office/drawing/2014/main" val="2155848176"/>
                  </a:ext>
                </a:extLst>
              </a:tr>
              <a:tr h="370840">
                <a:tc>
                  <a:txBody>
                    <a:bodyPr/>
                    <a:lstStyle/>
                    <a:p>
                      <a:r>
                        <a:rPr lang="en-GB" sz="1800" dirty="0">
                          <a:latin typeface="+mj-lt"/>
                        </a:rPr>
                        <a:t>Variable</a:t>
                      </a:r>
                    </a:p>
                  </a:txBody>
                  <a:tcPr>
                    <a:solidFill>
                      <a:schemeClr val="bg1">
                        <a:lumMod val="85000"/>
                      </a:schemeClr>
                    </a:solidFill>
                  </a:tcPr>
                </a:tc>
                <a:tc>
                  <a:txBody>
                    <a:bodyPr/>
                    <a:lstStyle/>
                    <a:p>
                      <a:r>
                        <a:rPr lang="en-GB" sz="1800" dirty="0">
                          <a:latin typeface="+mj-lt"/>
                        </a:rPr>
                        <a:t>A named storage location that can store a value that could change at any point.</a:t>
                      </a:r>
                    </a:p>
                  </a:txBody>
                  <a:tcPr/>
                </a:tc>
                <a:extLst>
                  <a:ext uri="{0D108BD9-81ED-4DB2-BD59-A6C34878D82A}">
                    <a16:rowId xmlns:a16="http://schemas.microsoft.com/office/drawing/2014/main" val="1513934218"/>
                  </a:ext>
                </a:extLst>
              </a:tr>
              <a:tr h="370840">
                <a:tc>
                  <a:txBody>
                    <a:bodyPr/>
                    <a:lstStyle/>
                    <a:p>
                      <a:r>
                        <a:rPr lang="en-GB" sz="1800" dirty="0">
                          <a:latin typeface="+mj-lt"/>
                        </a:rPr>
                        <a:t>Feasibility</a:t>
                      </a:r>
                    </a:p>
                  </a:txBody>
                  <a:tcPr>
                    <a:solidFill>
                      <a:schemeClr val="bg1">
                        <a:lumMod val="85000"/>
                      </a:schemeClr>
                    </a:solidFill>
                  </a:tcPr>
                </a:tc>
                <a:tc>
                  <a:txBody>
                    <a:bodyPr/>
                    <a:lstStyle/>
                    <a:p>
                      <a:r>
                        <a:rPr lang="en-GB" sz="1800" dirty="0">
                          <a:latin typeface="+mj-lt"/>
                        </a:rPr>
                        <a:t>The possibility that can be made, done, or achieved, or is reasonable.</a:t>
                      </a:r>
                    </a:p>
                  </a:txBody>
                  <a:tcPr/>
                </a:tc>
                <a:extLst>
                  <a:ext uri="{0D108BD9-81ED-4DB2-BD59-A6C34878D82A}">
                    <a16:rowId xmlns:a16="http://schemas.microsoft.com/office/drawing/2014/main" val="3403634850"/>
                  </a:ext>
                </a:extLst>
              </a:tr>
              <a:tr h="370840">
                <a:tc>
                  <a:txBody>
                    <a:bodyPr/>
                    <a:lstStyle/>
                    <a:p>
                      <a:r>
                        <a:rPr lang="en-GB" sz="1800" dirty="0">
                          <a:latin typeface="+mj-lt"/>
                        </a:rPr>
                        <a:t>Condition</a:t>
                      </a:r>
                    </a:p>
                  </a:txBody>
                  <a:tcPr>
                    <a:solidFill>
                      <a:schemeClr val="bg1">
                        <a:lumMod val="85000"/>
                      </a:schemeClr>
                    </a:solidFill>
                  </a:tcPr>
                </a:tc>
                <a:tc>
                  <a:txBody>
                    <a:bodyPr/>
                    <a:lstStyle/>
                    <a:p>
                      <a:r>
                        <a:rPr lang="en-GB" sz="1800" dirty="0">
                          <a:latin typeface="+mj-lt"/>
                        </a:rPr>
                        <a:t>Statements that are created by the programmer which evaluates actions in the program and evaluates if it's true or false.</a:t>
                      </a:r>
                    </a:p>
                  </a:txBody>
                  <a:tcPr/>
                </a:tc>
                <a:extLst>
                  <a:ext uri="{0D108BD9-81ED-4DB2-BD59-A6C34878D82A}">
                    <a16:rowId xmlns:a16="http://schemas.microsoft.com/office/drawing/2014/main" val="1560296519"/>
                  </a:ext>
                </a:extLst>
              </a:tr>
              <a:tr h="370840">
                <a:tc>
                  <a:txBody>
                    <a:bodyPr/>
                    <a:lstStyle/>
                    <a:p>
                      <a:r>
                        <a:rPr lang="en-GB" sz="1800" dirty="0">
                          <a:latin typeface="+mj-lt"/>
                        </a:rPr>
                        <a:t>Integer</a:t>
                      </a:r>
                    </a:p>
                  </a:txBody>
                  <a:tcPr>
                    <a:solidFill>
                      <a:schemeClr val="bg1">
                        <a:lumMod val="85000"/>
                      </a:schemeClr>
                    </a:solidFill>
                  </a:tcPr>
                </a:tc>
                <a:tc>
                  <a:txBody>
                    <a:bodyPr/>
                    <a:lstStyle/>
                    <a:p>
                      <a:r>
                        <a:rPr lang="en-GB" sz="1800" dirty="0">
                          <a:latin typeface="+mj-lt"/>
                        </a:rPr>
                        <a:t>Used to represent a whole number.</a:t>
                      </a:r>
                    </a:p>
                  </a:txBody>
                  <a:tcPr/>
                </a:tc>
                <a:extLst>
                  <a:ext uri="{0D108BD9-81ED-4DB2-BD59-A6C34878D82A}">
                    <a16:rowId xmlns:a16="http://schemas.microsoft.com/office/drawing/2014/main" val="397322574"/>
                  </a:ext>
                </a:extLst>
              </a:tr>
              <a:tr h="370840">
                <a:tc>
                  <a:txBody>
                    <a:bodyPr/>
                    <a:lstStyle/>
                    <a:p>
                      <a:r>
                        <a:rPr lang="en-GB" sz="1800" dirty="0">
                          <a:latin typeface="+mj-lt"/>
                        </a:rPr>
                        <a:t>Field</a:t>
                      </a:r>
                    </a:p>
                  </a:txBody>
                  <a:tcPr>
                    <a:solidFill>
                      <a:schemeClr val="bg1">
                        <a:lumMod val="85000"/>
                      </a:schemeClr>
                    </a:solidFill>
                  </a:tcPr>
                </a:tc>
                <a:tc>
                  <a:txBody>
                    <a:bodyPr/>
                    <a:lstStyle/>
                    <a:p>
                      <a:r>
                        <a:rPr lang="en-GB" sz="1800" dirty="0">
                          <a:latin typeface="+mj-lt"/>
                        </a:rPr>
                        <a:t>A single piece of information from a record. A database record is a set of fields.</a:t>
                      </a:r>
                    </a:p>
                  </a:txBody>
                  <a:tcPr/>
                </a:tc>
                <a:extLst>
                  <a:ext uri="{0D108BD9-81ED-4DB2-BD59-A6C34878D82A}">
                    <a16:rowId xmlns:a16="http://schemas.microsoft.com/office/drawing/2014/main" val="3033513686"/>
                  </a:ext>
                </a:extLst>
              </a:tr>
              <a:tr h="370840">
                <a:tc>
                  <a:txBody>
                    <a:bodyPr/>
                    <a:lstStyle/>
                    <a:p>
                      <a:r>
                        <a:rPr lang="en-GB" sz="1800" dirty="0">
                          <a:latin typeface="+mj-lt"/>
                        </a:rPr>
                        <a:t>Database</a:t>
                      </a:r>
                    </a:p>
                  </a:txBody>
                  <a:tcPr>
                    <a:solidFill>
                      <a:schemeClr val="bg1">
                        <a:lumMod val="85000"/>
                      </a:schemeClr>
                    </a:solidFill>
                  </a:tcPr>
                </a:tc>
                <a:tc>
                  <a:txBody>
                    <a:bodyPr/>
                    <a:lstStyle/>
                    <a:p>
                      <a:r>
                        <a:rPr lang="en-GB" sz="1800" dirty="0">
                          <a:latin typeface="+mj-lt"/>
                        </a:rPr>
                        <a:t>A collection of information that is organised so that it can be easily accessed, managed and updated. </a:t>
                      </a:r>
                    </a:p>
                  </a:txBody>
                  <a:tcPr/>
                </a:tc>
                <a:extLst>
                  <a:ext uri="{0D108BD9-81ED-4DB2-BD59-A6C34878D82A}">
                    <a16:rowId xmlns:a16="http://schemas.microsoft.com/office/drawing/2014/main" val="2101698791"/>
                  </a:ext>
                </a:extLst>
              </a:tr>
              <a:tr h="370840">
                <a:tc>
                  <a:txBody>
                    <a:bodyPr/>
                    <a:lstStyle/>
                    <a:p>
                      <a:r>
                        <a:rPr lang="en-GB" sz="1800" dirty="0">
                          <a:latin typeface="+mj-lt"/>
                        </a:rPr>
                        <a:t>Implementation</a:t>
                      </a:r>
                    </a:p>
                  </a:txBody>
                  <a:tcPr>
                    <a:solidFill>
                      <a:schemeClr val="bg1">
                        <a:lumMod val="85000"/>
                      </a:schemeClr>
                    </a:solidFill>
                  </a:tcPr>
                </a:tc>
                <a:tc>
                  <a:txBody>
                    <a:bodyPr/>
                    <a:lstStyle/>
                    <a:p>
                      <a:r>
                        <a:rPr lang="en-GB" sz="1800" dirty="0">
                          <a:latin typeface="+mj-lt"/>
                        </a:rPr>
                        <a:t>The carrying out, execution, or practice of a plan, a method, or any design, idea, model, specification, standard or policy for doing something.</a:t>
                      </a:r>
                    </a:p>
                  </a:txBody>
                  <a:tcPr/>
                </a:tc>
                <a:extLst>
                  <a:ext uri="{0D108BD9-81ED-4DB2-BD59-A6C34878D82A}">
                    <a16:rowId xmlns:a16="http://schemas.microsoft.com/office/drawing/2014/main" val="2914757020"/>
                  </a:ext>
                </a:extLst>
              </a:tr>
            </a:tbl>
          </a:graphicData>
        </a:graphic>
      </p:graphicFrame>
    </p:spTree>
    <p:extLst>
      <p:ext uri="{BB962C8B-B14F-4D97-AF65-F5344CB8AC3E}">
        <p14:creationId xmlns:p14="http://schemas.microsoft.com/office/powerpoint/2010/main" val="880598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Systems Development Life Cycle</a:t>
            </a:r>
          </a:p>
        </p:txBody>
      </p:sp>
      <p:sp>
        <p:nvSpPr>
          <p:cNvPr id="16" name="Rectangle 15">
            <a:extLst>
              <a:ext uri="{FF2B5EF4-FFF2-40B4-BE49-F238E27FC236}">
                <a16:creationId xmlns:a16="http://schemas.microsoft.com/office/drawing/2014/main" id="{68AA8E14-3FFA-4E3D-9C52-CE14467164A4}"/>
              </a:ext>
            </a:extLst>
          </p:cNvPr>
          <p:cNvSpPr/>
          <p:nvPr/>
        </p:nvSpPr>
        <p:spPr>
          <a:xfrm>
            <a:off x="3687580" y="590251"/>
            <a:ext cx="8340876" cy="100613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The systems development life cycle (SDLC) is model used in project management that describes the stages involved in a project that involves a change to a new system.</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990250874"/>
              </p:ext>
            </p:extLst>
          </p:nvPr>
        </p:nvGraphicFramePr>
        <p:xfrm>
          <a:off x="3681198" y="1709273"/>
          <a:ext cx="8340876" cy="1097280"/>
        </p:xfrm>
        <a:graphic>
          <a:graphicData uri="http://schemas.openxmlformats.org/drawingml/2006/table">
            <a:tbl>
              <a:tblPr firstRow="1" bandRow="1">
                <a:tableStyleId>{5C22544A-7EE6-4342-B048-85BDC9FD1C3A}</a:tableStyleId>
              </a:tblPr>
              <a:tblGrid>
                <a:gridCol w="8340876">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0" indent="0" algn="l">
                        <a:buFont typeface="+mj-lt"/>
                        <a:buNone/>
                      </a:pPr>
                      <a:r>
                        <a:rPr lang="en-GB" sz="2000" b="0" dirty="0">
                          <a:latin typeface="Tw Cen MT" panose="020B0602020104020603" pitchFamily="34" charset="0"/>
                        </a:rPr>
                        <a:t>With the person next to you, name as many phases you spotted in the video and attempt to describe the purpose of each phase mentioned.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582848" y="1486497"/>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2274710330"/>
              </p:ext>
            </p:extLst>
          </p:nvPr>
        </p:nvGraphicFramePr>
        <p:xfrm>
          <a:off x="3681198" y="2984753"/>
          <a:ext cx="8340876" cy="461851"/>
        </p:xfrm>
        <a:graphic>
          <a:graphicData uri="http://schemas.openxmlformats.org/drawingml/2006/table">
            <a:tbl>
              <a:tblPr firstRow="1" bandRow="1">
                <a:tableStyleId>{5C22544A-7EE6-4342-B048-85BDC9FD1C3A}</a:tableStyleId>
              </a:tblPr>
              <a:tblGrid>
                <a:gridCol w="8340876">
                  <a:extLst>
                    <a:ext uri="{9D8B030D-6E8A-4147-A177-3AD203B41FA5}">
                      <a16:colId xmlns:a16="http://schemas.microsoft.com/office/drawing/2014/main" val="1827917660"/>
                    </a:ext>
                  </a:extLst>
                </a:gridCol>
              </a:tblGrid>
              <a:tr h="461851">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78117" y="1465760"/>
            <a:ext cx="537575"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7" name="Table 16">
            <a:extLst>
              <a:ext uri="{FF2B5EF4-FFF2-40B4-BE49-F238E27FC236}">
                <a16:creationId xmlns:a16="http://schemas.microsoft.com/office/drawing/2014/main" id="{F53ACD80-E1BD-455B-A8A8-1A888A70167D}"/>
              </a:ext>
            </a:extLst>
          </p:cNvPr>
          <p:cNvGraphicFramePr>
            <a:graphicFrameLocks noGrp="1"/>
          </p:cNvGraphicFramePr>
          <p:nvPr>
            <p:extLst>
              <p:ext uri="{D42A27DB-BD31-4B8C-83A1-F6EECF244321}">
                <p14:modId xmlns:p14="http://schemas.microsoft.com/office/powerpoint/2010/main" val="3089337696"/>
              </p:ext>
            </p:extLst>
          </p:nvPr>
        </p:nvGraphicFramePr>
        <p:xfrm>
          <a:off x="163545" y="5992812"/>
          <a:ext cx="3359144" cy="736600"/>
        </p:xfrm>
        <a:graphic>
          <a:graphicData uri="http://schemas.openxmlformats.org/drawingml/2006/table">
            <a:tbl>
              <a:tblPr firstRow="1" bandRow="1">
                <a:tableStyleId>{5C22544A-7EE6-4342-B048-85BDC9FD1C3A}</a:tableStyleId>
              </a:tblPr>
              <a:tblGrid>
                <a:gridCol w="3359144">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4"/>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8" name="Picture 2" descr="Video Icon Icons - Download Free Vector Icons | Noun Project">
            <a:extLst>
              <a:ext uri="{FF2B5EF4-FFF2-40B4-BE49-F238E27FC236}">
                <a16:creationId xmlns:a16="http://schemas.microsoft.com/office/drawing/2014/main" id="{14689AD0-2D98-4590-AE2C-19562397C7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097" y="5624511"/>
            <a:ext cx="736601" cy="7366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32937B10-0436-48AF-8B77-41B592A75C62}"/>
              </a:ext>
            </a:extLst>
          </p:cNvPr>
          <p:cNvPicPr>
            <a:picLocks noChangeAspect="1"/>
          </p:cNvPicPr>
          <p:nvPr/>
        </p:nvPicPr>
        <p:blipFill>
          <a:blip r:embed="rId6"/>
          <a:stretch>
            <a:fillRect/>
          </a:stretch>
        </p:blipFill>
        <p:spPr>
          <a:xfrm>
            <a:off x="163543" y="590252"/>
            <a:ext cx="3359145" cy="5097444"/>
          </a:xfrm>
          <a:prstGeom prst="rect">
            <a:avLst/>
          </a:prstGeom>
          <a:ln>
            <a:solidFill>
              <a:schemeClr val="tx1"/>
            </a:solidFill>
          </a:ln>
        </p:spPr>
      </p:pic>
      <p:graphicFrame>
        <p:nvGraphicFramePr>
          <p:cNvPr id="6" name="Table 5">
            <a:extLst>
              <a:ext uri="{FF2B5EF4-FFF2-40B4-BE49-F238E27FC236}">
                <a16:creationId xmlns:a16="http://schemas.microsoft.com/office/drawing/2014/main" id="{E07DA80F-4C41-4ABB-97C0-EBF838E31776}"/>
              </a:ext>
            </a:extLst>
          </p:cNvPr>
          <p:cNvGraphicFramePr>
            <a:graphicFrameLocks noGrp="1"/>
          </p:cNvGraphicFramePr>
          <p:nvPr>
            <p:extLst>
              <p:ext uri="{D42A27DB-BD31-4B8C-83A1-F6EECF244321}">
                <p14:modId xmlns:p14="http://schemas.microsoft.com/office/powerpoint/2010/main" val="3859512563"/>
              </p:ext>
            </p:extLst>
          </p:nvPr>
        </p:nvGraphicFramePr>
        <p:xfrm>
          <a:off x="3687580" y="3559492"/>
          <a:ext cx="8334494" cy="3169920"/>
        </p:xfrm>
        <a:graphic>
          <a:graphicData uri="http://schemas.openxmlformats.org/drawingml/2006/table">
            <a:tbl>
              <a:tblPr firstRow="1" bandRow="1">
                <a:tableStyleId>{5940675A-B579-460E-94D1-54222C63F5DA}</a:tableStyleId>
              </a:tblPr>
              <a:tblGrid>
                <a:gridCol w="4167247">
                  <a:extLst>
                    <a:ext uri="{9D8B030D-6E8A-4147-A177-3AD203B41FA5}">
                      <a16:colId xmlns:a16="http://schemas.microsoft.com/office/drawing/2014/main" val="1006413054"/>
                    </a:ext>
                  </a:extLst>
                </a:gridCol>
                <a:gridCol w="4167247">
                  <a:extLst>
                    <a:ext uri="{9D8B030D-6E8A-4147-A177-3AD203B41FA5}">
                      <a16:colId xmlns:a16="http://schemas.microsoft.com/office/drawing/2014/main" val="1324912136"/>
                    </a:ext>
                  </a:extLst>
                </a:gridCol>
              </a:tblGrid>
              <a:tr h="370840">
                <a:tc>
                  <a:txBody>
                    <a:bodyPr/>
                    <a:lstStyle/>
                    <a:p>
                      <a:r>
                        <a:rPr lang="en-GB" sz="2000" b="1" dirty="0">
                          <a:latin typeface="+mj-lt"/>
                        </a:rPr>
                        <a:t>Phase</a:t>
                      </a:r>
                    </a:p>
                  </a:txBody>
                  <a:tcPr/>
                </a:tc>
                <a:tc>
                  <a:txBody>
                    <a:bodyPr/>
                    <a:lstStyle/>
                    <a:p>
                      <a:r>
                        <a:rPr lang="en-GB" sz="2000" b="1" dirty="0">
                          <a:latin typeface="+mj-lt"/>
                        </a:rPr>
                        <a:t>Stage of the model</a:t>
                      </a:r>
                    </a:p>
                  </a:txBody>
                  <a:tcPr/>
                </a:tc>
                <a:extLst>
                  <a:ext uri="{0D108BD9-81ED-4DB2-BD59-A6C34878D82A}">
                    <a16:rowId xmlns:a16="http://schemas.microsoft.com/office/drawing/2014/main" val="4206506851"/>
                  </a:ext>
                </a:extLst>
              </a:tr>
              <a:tr h="370840">
                <a:tc>
                  <a:txBody>
                    <a:bodyPr/>
                    <a:lstStyle/>
                    <a:p>
                      <a:r>
                        <a:rPr lang="en-GB" sz="2000" dirty="0">
                          <a:latin typeface="+mj-lt"/>
                        </a:rPr>
                        <a:t>Planning</a:t>
                      </a:r>
                    </a:p>
                  </a:txBody>
                  <a:tcPr/>
                </a:tc>
                <a:tc>
                  <a:txBody>
                    <a:bodyPr/>
                    <a:lstStyle/>
                    <a:p>
                      <a:r>
                        <a:rPr lang="en-GB" sz="2000" dirty="0">
                          <a:latin typeface="+mj-lt"/>
                        </a:rPr>
                        <a:t>Investigation</a:t>
                      </a:r>
                    </a:p>
                  </a:txBody>
                  <a:tcPr/>
                </a:tc>
                <a:extLst>
                  <a:ext uri="{0D108BD9-81ED-4DB2-BD59-A6C34878D82A}">
                    <a16:rowId xmlns:a16="http://schemas.microsoft.com/office/drawing/2014/main" val="2605242147"/>
                  </a:ext>
                </a:extLst>
              </a:tr>
              <a:tr h="370840">
                <a:tc>
                  <a:txBody>
                    <a:bodyPr/>
                    <a:lstStyle/>
                    <a:p>
                      <a:r>
                        <a:rPr lang="en-GB" sz="2000" dirty="0">
                          <a:latin typeface="+mj-lt"/>
                        </a:rPr>
                        <a:t>Systems analysis and requirements</a:t>
                      </a:r>
                    </a:p>
                  </a:txBody>
                  <a:tcPr/>
                </a:tc>
                <a:tc>
                  <a:txBody>
                    <a:bodyPr/>
                    <a:lstStyle/>
                    <a:p>
                      <a:r>
                        <a:rPr lang="en-GB" sz="2000" dirty="0">
                          <a:latin typeface="+mj-lt"/>
                        </a:rPr>
                        <a:t>Analysis</a:t>
                      </a:r>
                    </a:p>
                  </a:txBody>
                  <a:tcPr/>
                </a:tc>
                <a:extLst>
                  <a:ext uri="{0D108BD9-81ED-4DB2-BD59-A6C34878D82A}">
                    <a16:rowId xmlns:a16="http://schemas.microsoft.com/office/drawing/2014/main" val="1876843628"/>
                  </a:ext>
                </a:extLst>
              </a:tr>
              <a:tr h="370840">
                <a:tc>
                  <a:txBody>
                    <a:bodyPr/>
                    <a:lstStyle/>
                    <a:p>
                      <a:r>
                        <a:rPr lang="en-GB" sz="2000" dirty="0">
                          <a:latin typeface="+mj-lt"/>
                        </a:rPr>
                        <a:t>Systems design</a:t>
                      </a:r>
                    </a:p>
                  </a:txBody>
                  <a:tcPr/>
                </a:tc>
                <a:tc>
                  <a:txBody>
                    <a:bodyPr/>
                    <a:lstStyle/>
                    <a:p>
                      <a:r>
                        <a:rPr lang="en-GB" sz="2000" dirty="0">
                          <a:latin typeface="+mj-lt"/>
                        </a:rPr>
                        <a:t>Design</a:t>
                      </a:r>
                    </a:p>
                  </a:txBody>
                  <a:tcPr/>
                </a:tc>
                <a:extLst>
                  <a:ext uri="{0D108BD9-81ED-4DB2-BD59-A6C34878D82A}">
                    <a16:rowId xmlns:a16="http://schemas.microsoft.com/office/drawing/2014/main" val="837138007"/>
                  </a:ext>
                </a:extLst>
              </a:tr>
              <a:tr h="370840">
                <a:tc>
                  <a:txBody>
                    <a:bodyPr/>
                    <a:lstStyle/>
                    <a:p>
                      <a:r>
                        <a:rPr lang="en-GB" sz="2000" dirty="0">
                          <a:latin typeface="+mj-lt"/>
                        </a:rPr>
                        <a:t>Development</a:t>
                      </a:r>
                    </a:p>
                  </a:txBody>
                  <a:tcPr/>
                </a:tc>
                <a:tc>
                  <a:txBody>
                    <a:bodyPr/>
                    <a:lstStyle/>
                    <a:p>
                      <a:r>
                        <a:rPr lang="en-GB" sz="2000" dirty="0">
                          <a:latin typeface="+mj-lt"/>
                        </a:rPr>
                        <a:t>Design</a:t>
                      </a:r>
                    </a:p>
                  </a:txBody>
                  <a:tcPr/>
                </a:tc>
                <a:extLst>
                  <a:ext uri="{0D108BD9-81ED-4DB2-BD59-A6C34878D82A}">
                    <a16:rowId xmlns:a16="http://schemas.microsoft.com/office/drawing/2014/main" val="57169586"/>
                  </a:ext>
                </a:extLst>
              </a:tr>
              <a:tr h="370840">
                <a:tc>
                  <a:txBody>
                    <a:bodyPr/>
                    <a:lstStyle/>
                    <a:p>
                      <a:r>
                        <a:rPr lang="en-GB" sz="2000" dirty="0">
                          <a:latin typeface="+mj-lt"/>
                        </a:rPr>
                        <a:t>Integration and testing</a:t>
                      </a:r>
                    </a:p>
                  </a:txBody>
                  <a:tcPr/>
                </a:tc>
                <a:tc>
                  <a:txBody>
                    <a:bodyPr/>
                    <a:lstStyle/>
                    <a:p>
                      <a:r>
                        <a:rPr lang="en-GB" sz="2000" dirty="0">
                          <a:latin typeface="+mj-lt"/>
                        </a:rPr>
                        <a:t>Design</a:t>
                      </a:r>
                    </a:p>
                  </a:txBody>
                  <a:tcPr/>
                </a:tc>
                <a:extLst>
                  <a:ext uri="{0D108BD9-81ED-4DB2-BD59-A6C34878D82A}">
                    <a16:rowId xmlns:a16="http://schemas.microsoft.com/office/drawing/2014/main" val="373487538"/>
                  </a:ext>
                </a:extLst>
              </a:tr>
              <a:tr h="370840">
                <a:tc>
                  <a:txBody>
                    <a:bodyPr/>
                    <a:lstStyle/>
                    <a:p>
                      <a:r>
                        <a:rPr lang="en-GB" sz="2000" dirty="0">
                          <a:latin typeface="+mj-lt"/>
                        </a:rPr>
                        <a:t>Implementation</a:t>
                      </a:r>
                    </a:p>
                  </a:txBody>
                  <a:tcPr/>
                </a:tc>
                <a:tc>
                  <a:txBody>
                    <a:bodyPr/>
                    <a:lstStyle/>
                    <a:p>
                      <a:r>
                        <a:rPr lang="en-GB" sz="2000" dirty="0">
                          <a:latin typeface="+mj-lt"/>
                        </a:rPr>
                        <a:t>Implementation</a:t>
                      </a:r>
                    </a:p>
                  </a:txBody>
                  <a:tcPr/>
                </a:tc>
                <a:extLst>
                  <a:ext uri="{0D108BD9-81ED-4DB2-BD59-A6C34878D82A}">
                    <a16:rowId xmlns:a16="http://schemas.microsoft.com/office/drawing/2014/main" val="280468182"/>
                  </a:ext>
                </a:extLst>
              </a:tr>
              <a:tr h="370840">
                <a:tc>
                  <a:txBody>
                    <a:bodyPr/>
                    <a:lstStyle/>
                    <a:p>
                      <a:r>
                        <a:rPr lang="en-GB" sz="2000" dirty="0">
                          <a:latin typeface="+mj-lt"/>
                        </a:rPr>
                        <a:t>Operations and Maintenance</a:t>
                      </a:r>
                    </a:p>
                  </a:txBody>
                  <a:tcPr/>
                </a:tc>
                <a:tc>
                  <a:txBody>
                    <a:bodyPr/>
                    <a:lstStyle/>
                    <a:p>
                      <a:r>
                        <a:rPr lang="en-GB" sz="2000" dirty="0">
                          <a:latin typeface="+mj-lt"/>
                        </a:rPr>
                        <a:t>Maintenance </a:t>
                      </a:r>
                    </a:p>
                  </a:txBody>
                  <a:tcPr/>
                </a:tc>
                <a:extLst>
                  <a:ext uri="{0D108BD9-81ED-4DB2-BD59-A6C34878D82A}">
                    <a16:rowId xmlns:a16="http://schemas.microsoft.com/office/drawing/2014/main" val="1362887828"/>
                  </a:ext>
                </a:extLst>
              </a:tr>
            </a:tbl>
          </a:graphicData>
        </a:graphic>
      </p:graphicFrame>
    </p:spTree>
    <p:extLst>
      <p:ext uri="{BB962C8B-B14F-4D97-AF65-F5344CB8AC3E}">
        <p14:creationId xmlns:p14="http://schemas.microsoft.com/office/powerpoint/2010/main" val="394622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Stage 1: Investigation - Feasibility Study</a:t>
            </a:r>
          </a:p>
        </p:txBody>
      </p:sp>
      <p:sp>
        <p:nvSpPr>
          <p:cNvPr id="16" name="Rectangle 15">
            <a:extLst>
              <a:ext uri="{FF2B5EF4-FFF2-40B4-BE49-F238E27FC236}">
                <a16:creationId xmlns:a16="http://schemas.microsoft.com/office/drawing/2014/main" id="{68AA8E14-3FFA-4E3D-9C52-CE14467164A4}"/>
              </a:ext>
            </a:extLst>
          </p:cNvPr>
          <p:cNvSpPr/>
          <p:nvPr/>
        </p:nvSpPr>
        <p:spPr>
          <a:xfrm>
            <a:off x="4182256" y="590252"/>
            <a:ext cx="7846200" cy="1250966"/>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A systems analyst will produce a feasibility study which will look to see if a new system is technically feasible and economically viable. Both of these conditions must be met if the project is to move forward. </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3199181591"/>
              </p:ext>
            </p:extLst>
          </p:nvPr>
        </p:nvGraphicFramePr>
        <p:xfrm>
          <a:off x="4188638" y="1964275"/>
          <a:ext cx="7846200" cy="1402080"/>
        </p:xfrm>
        <a:graphic>
          <a:graphicData uri="http://schemas.openxmlformats.org/drawingml/2006/table">
            <a:tbl>
              <a:tblPr firstRow="1" bandRow="1">
                <a:tableStyleId>{5C22544A-7EE6-4342-B048-85BDC9FD1C3A}</a:tableStyleId>
              </a:tblPr>
              <a:tblGrid>
                <a:gridCol w="7846200">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Font typeface="+mj-lt"/>
                        <a:buAutoNum type="arabicPeriod"/>
                      </a:pPr>
                      <a:r>
                        <a:rPr lang="en-GB" sz="2000" b="0" dirty="0">
                          <a:latin typeface="Tw Cen MT" panose="020B0602020104020603" pitchFamily="34" charset="0"/>
                        </a:rPr>
                        <a:t>What does it mean when it states the system must be:</a:t>
                      </a:r>
                    </a:p>
                    <a:p>
                      <a:pPr marL="914400" lvl="1" indent="-457200" algn="l">
                        <a:buFont typeface="+mj-lt"/>
                        <a:buAutoNum type="alphaLcParenR"/>
                      </a:pPr>
                      <a:r>
                        <a:rPr lang="en-GB" sz="2000" b="0" dirty="0">
                          <a:latin typeface="Tw Cen MT" panose="020B0602020104020603" pitchFamily="34" charset="0"/>
                        </a:rPr>
                        <a:t>Technically feasible</a:t>
                      </a:r>
                    </a:p>
                    <a:p>
                      <a:pPr marL="914400" lvl="1" indent="-457200" algn="l">
                        <a:buFont typeface="+mj-lt"/>
                        <a:buAutoNum type="alphaLcParenR"/>
                      </a:pPr>
                      <a:r>
                        <a:rPr lang="en-GB" sz="2000" b="0" dirty="0">
                          <a:latin typeface="Tw Cen MT" panose="020B0602020104020603" pitchFamily="34" charset="0"/>
                        </a:rPr>
                        <a:t>Economically viable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920841" y="1720762"/>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1010784208"/>
              </p:ext>
            </p:extLst>
          </p:nvPr>
        </p:nvGraphicFramePr>
        <p:xfrm>
          <a:off x="4188638" y="3489412"/>
          <a:ext cx="7846200" cy="2989412"/>
        </p:xfrm>
        <a:graphic>
          <a:graphicData uri="http://schemas.openxmlformats.org/drawingml/2006/table">
            <a:tbl>
              <a:tblPr firstRow="1" bandRow="1">
                <a:tableStyleId>{5C22544A-7EE6-4342-B048-85BDC9FD1C3A}</a:tableStyleId>
              </a:tblPr>
              <a:tblGrid>
                <a:gridCol w="7846200">
                  <a:extLst>
                    <a:ext uri="{9D8B030D-6E8A-4147-A177-3AD203B41FA5}">
                      <a16:colId xmlns:a16="http://schemas.microsoft.com/office/drawing/2014/main" val="1827917660"/>
                    </a:ext>
                  </a:extLst>
                </a:gridCol>
              </a:tblGrid>
              <a:tr h="459572">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2507130">
                <a:tc>
                  <a:txBody>
                    <a:bodyPr/>
                    <a:lstStyle/>
                    <a:p>
                      <a:pPr marL="457200" indent="-457200" algn="l">
                        <a:buFont typeface="+mj-lt"/>
                        <a:buAutoNum type="alphaLcParenR"/>
                      </a:pPr>
                      <a:r>
                        <a:rPr lang="en-GB" sz="2000" b="0" dirty="0">
                          <a:latin typeface="Tw Cen MT" panose="020B0602020104020603" pitchFamily="34" charset="0"/>
                        </a:rPr>
                        <a:t>For technical feasibility, the analyst will focus on the hardware and software requirements, aswell as the overall timeframe to assess whether this will cause much disruption.</a:t>
                      </a:r>
                    </a:p>
                    <a:p>
                      <a:pPr marL="457200" indent="-457200" algn="l">
                        <a:buFont typeface="+mj-lt"/>
                        <a:buAutoNum type="alphaLcParenR"/>
                      </a:pPr>
                      <a:r>
                        <a:rPr lang="en-GB" sz="2000" b="0" dirty="0">
                          <a:latin typeface="Tw Cen MT" panose="020B0602020104020603" pitchFamily="34" charset="0"/>
                        </a:rPr>
                        <a:t>For economic viability, it all comes to costs and whether the organisation has the budget to change to a new system. For this, they must consider hardware and software required, additional training of staff which will be used assess the overall costs of developing a new IT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90881" y="1720762"/>
            <a:ext cx="537575" cy="48702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96B89752-9B09-4F2F-B857-725A016097D6}"/>
              </a:ext>
            </a:extLst>
          </p:cNvPr>
          <p:cNvPicPr>
            <a:picLocks noChangeAspect="1"/>
          </p:cNvPicPr>
          <p:nvPr/>
        </p:nvPicPr>
        <p:blipFill>
          <a:blip r:embed="rId4"/>
          <a:stretch>
            <a:fillRect/>
          </a:stretch>
        </p:blipFill>
        <p:spPr>
          <a:xfrm>
            <a:off x="163544" y="632516"/>
            <a:ext cx="3722282" cy="2482733"/>
          </a:xfrm>
          <a:prstGeom prst="rect">
            <a:avLst/>
          </a:prstGeom>
        </p:spPr>
      </p:pic>
      <p:pic>
        <p:nvPicPr>
          <p:cNvPr id="4" name="Picture 3">
            <a:extLst>
              <a:ext uri="{FF2B5EF4-FFF2-40B4-BE49-F238E27FC236}">
                <a16:creationId xmlns:a16="http://schemas.microsoft.com/office/drawing/2014/main" id="{56F0A5FB-E0E5-4E3D-8018-92DFFE0698F4}"/>
              </a:ext>
            </a:extLst>
          </p:cNvPr>
          <p:cNvPicPr>
            <a:picLocks noChangeAspect="1"/>
          </p:cNvPicPr>
          <p:nvPr/>
        </p:nvPicPr>
        <p:blipFill>
          <a:blip r:embed="rId5"/>
          <a:stretch>
            <a:fillRect/>
          </a:stretch>
        </p:blipFill>
        <p:spPr>
          <a:xfrm>
            <a:off x="157162" y="3265981"/>
            <a:ext cx="3724100" cy="2482733"/>
          </a:xfrm>
          <a:prstGeom prst="rect">
            <a:avLst/>
          </a:prstGeom>
        </p:spPr>
      </p:pic>
      <p:graphicFrame>
        <p:nvGraphicFramePr>
          <p:cNvPr id="10" name="Table 9">
            <a:extLst>
              <a:ext uri="{FF2B5EF4-FFF2-40B4-BE49-F238E27FC236}">
                <a16:creationId xmlns:a16="http://schemas.microsoft.com/office/drawing/2014/main" id="{381A8BCB-24B1-4836-B685-E71DD59C930C}"/>
              </a:ext>
            </a:extLst>
          </p:cNvPr>
          <p:cNvGraphicFramePr>
            <a:graphicFrameLocks noGrp="1"/>
          </p:cNvGraphicFramePr>
          <p:nvPr>
            <p:extLst>
              <p:ext uri="{D42A27DB-BD31-4B8C-83A1-F6EECF244321}">
                <p14:modId xmlns:p14="http://schemas.microsoft.com/office/powerpoint/2010/main" val="2077652577"/>
              </p:ext>
            </p:extLst>
          </p:nvPr>
        </p:nvGraphicFramePr>
        <p:xfrm>
          <a:off x="124135" y="5899446"/>
          <a:ext cx="3894035" cy="736600"/>
        </p:xfrm>
        <a:graphic>
          <a:graphicData uri="http://schemas.openxmlformats.org/drawingml/2006/table">
            <a:tbl>
              <a:tblPr firstRow="1" bandRow="1">
                <a:tableStyleId>{5C22544A-7EE6-4342-B048-85BDC9FD1C3A}</a:tableStyleId>
              </a:tblPr>
              <a:tblGrid>
                <a:gridCol w="3894035">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6"/>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1" name="Picture 2" descr="Video Icon Icons - Download Free Vector Icons | Noun Project">
            <a:extLst>
              <a:ext uri="{FF2B5EF4-FFF2-40B4-BE49-F238E27FC236}">
                <a16:creationId xmlns:a16="http://schemas.microsoft.com/office/drawing/2014/main" id="{225A61FC-4F62-45DE-BE85-C25A551A437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81569" y="5624027"/>
            <a:ext cx="736601" cy="736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7898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Data Flow Diagram (DFD)</a:t>
            </a:r>
          </a:p>
        </p:txBody>
      </p:sp>
      <p:sp>
        <p:nvSpPr>
          <p:cNvPr id="16" name="Rectangle 15">
            <a:extLst>
              <a:ext uri="{FF2B5EF4-FFF2-40B4-BE49-F238E27FC236}">
                <a16:creationId xmlns:a16="http://schemas.microsoft.com/office/drawing/2014/main" id="{68AA8E14-3FFA-4E3D-9C52-CE14467164A4}"/>
              </a:ext>
            </a:extLst>
          </p:cNvPr>
          <p:cNvSpPr/>
          <p:nvPr/>
        </p:nvSpPr>
        <p:spPr>
          <a:xfrm>
            <a:off x="4167266" y="594339"/>
            <a:ext cx="7861190" cy="104027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The analysis phase looks at the system requirements which are a brief set of functionalities that the system needs to meet to be successful. One way of mapping this out is through the use of a Data Flow Diagram (DFD)</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3838674003"/>
              </p:ext>
            </p:extLst>
          </p:nvPr>
        </p:nvGraphicFramePr>
        <p:xfrm>
          <a:off x="124135" y="5899446"/>
          <a:ext cx="3894035" cy="736600"/>
        </p:xfrm>
        <a:graphic>
          <a:graphicData uri="http://schemas.openxmlformats.org/drawingml/2006/table">
            <a:tbl>
              <a:tblPr firstRow="1" bandRow="1">
                <a:tableStyleId>{5C22544A-7EE6-4342-B048-85BDC9FD1C3A}</a:tableStyleId>
              </a:tblPr>
              <a:tblGrid>
                <a:gridCol w="3894035">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1569" y="5624027"/>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2972857103"/>
              </p:ext>
            </p:extLst>
          </p:nvPr>
        </p:nvGraphicFramePr>
        <p:xfrm>
          <a:off x="4167266" y="1786385"/>
          <a:ext cx="7861190" cy="2011680"/>
        </p:xfrm>
        <a:graphic>
          <a:graphicData uri="http://schemas.openxmlformats.org/drawingml/2006/table">
            <a:tbl>
              <a:tblPr firstRow="1" bandRow="1">
                <a:tableStyleId>{5C22544A-7EE6-4342-B048-85BDC9FD1C3A}</a:tableStyleId>
              </a:tblPr>
              <a:tblGrid>
                <a:gridCol w="7861190">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0">
                <a:tc>
                  <a:txBody>
                    <a:bodyPr/>
                    <a:lstStyle/>
                    <a:p>
                      <a:pPr marL="457200" indent="-457200" algn="l">
                        <a:buAutoNum type="arabicPeriod"/>
                      </a:pPr>
                      <a:r>
                        <a:rPr lang="en-GB" sz="2000" b="0" dirty="0">
                          <a:latin typeface="Tw Cen MT" panose="020B0602020104020603" pitchFamily="34" charset="0"/>
                        </a:rPr>
                        <a:t>What is a Data Flow Diagram?</a:t>
                      </a:r>
                    </a:p>
                    <a:p>
                      <a:pPr marL="457200" indent="-457200" algn="l">
                        <a:buAutoNum type="arabicPeriod"/>
                      </a:pPr>
                      <a:r>
                        <a:rPr lang="en-GB" sz="2000" b="0" dirty="0">
                          <a:latin typeface="Tw Cen MT" panose="020B0602020104020603" pitchFamily="34" charset="0"/>
                        </a:rPr>
                        <a:t>What is an external entity?</a:t>
                      </a:r>
                    </a:p>
                    <a:p>
                      <a:pPr marL="457200" indent="-457200" algn="l">
                        <a:buAutoNum type="arabicPeriod"/>
                      </a:pPr>
                      <a:r>
                        <a:rPr lang="en-GB" sz="2000" b="0" dirty="0">
                          <a:latin typeface="Tw Cen MT" panose="020B0602020104020603" pitchFamily="34" charset="0"/>
                        </a:rPr>
                        <a:t>What is a process?</a:t>
                      </a:r>
                    </a:p>
                    <a:p>
                      <a:pPr marL="457200" indent="-457200" algn="l">
                        <a:buAutoNum type="arabicPeriod"/>
                      </a:pPr>
                      <a:r>
                        <a:rPr lang="en-GB" sz="2000" b="0" dirty="0">
                          <a:latin typeface="Tw Cen MT" panose="020B0602020104020603" pitchFamily="34" charset="0"/>
                        </a:rPr>
                        <a:t>What is a flow line?</a:t>
                      </a:r>
                    </a:p>
                    <a:p>
                      <a:pPr marL="457200" indent="-457200" algn="l">
                        <a:buAutoNum type="arabicPeriod"/>
                      </a:pPr>
                      <a:r>
                        <a:rPr lang="en-GB" sz="2000" b="0" dirty="0">
                          <a:latin typeface="Tw Cen MT" panose="020B0602020104020603" pitchFamily="34" charset="0"/>
                        </a:rPr>
                        <a:t>What is a data store?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959760" y="1520972"/>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1871056945"/>
              </p:ext>
            </p:extLst>
          </p:nvPr>
        </p:nvGraphicFramePr>
        <p:xfrm>
          <a:off x="4167266" y="3954768"/>
          <a:ext cx="7861190" cy="2688775"/>
        </p:xfrm>
        <a:graphic>
          <a:graphicData uri="http://schemas.openxmlformats.org/drawingml/2006/table">
            <a:tbl>
              <a:tblPr firstRow="1" bandRow="1">
                <a:tableStyleId>{5C22544A-7EE6-4342-B048-85BDC9FD1C3A}</a:tableStyleId>
              </a:tblPr>
              <a:tblGrid>
                <a:gridCol w="7861190">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A model that provides detail of each process involved in the IT system.</a:t>
                      </a:r>
                    </a:p>
                    <a:p>
                      <a:pPr marL="457200" indent="-457200" algn="l">
                        <a:buAutoNum type="arabicPeriod"/>
                      </a:pPr>
                      <a:r>
                        <a:rPr lang="en-GB" sz="2000" b="0" dirty="0">
                          <a:latin typeface="Tw Cen MT" panose="020B0602020104020603" pitchFamily="34" charset="0"/>
                        </a:rPr>
                        <a:t>An element that inputs data or retrieves data from the IT system.</a:t>
                      </a:r>
                    </a:p>
                    <a:p>
                      <a:pPr marL="457200" indent="-457200" algn="l">
                        <a:buAutoNum type="arabicPeriod"/>
                      </a:pPr>
                      <a:r>
                        <a:rPr lang="en-GB" sz="2000" b="0" dirty="0">
                          <a:latin typeface="Tw Cen MT" panose="020B0602020104020603" pitchFamily="34" charset="0"/>
                        </a:rPr>
                        <a:t>This is an action that takes place on data, which means data is being manipulated in some way.</a:t>
                      </a:r>
                    </a:p>
                    <a:p>
                      <a:pPr marL="457200" indent="-457200" algn="l">
                        <a:buAutoNum type="arabicPeriod"/>
                      </a:pPr>
                      <a:r>
                        <a:rPr lang="en-GB" sz="2000" b="0" dirty="0">
                          <a:latin typeface="Tw Cen MT" panose="020B0602020104020603" pitchFamily="34" charset="0"/>
                        </a:rPr>
                        <a:t>This illustrates what data is being sent/retrieved.</a:t>
                      </a:r>
                    </a:p>
                    <a:p>
                      <a:pPr marL="457200" indent="-457200" algn="l">
                        <a:buAutoNum type="arabicPeriod"/>
                      </a:pPr>
                      <a:r>
                        <a:rPr lang="en-GB" sz="2000" b="0" dirty="0">
                          <a:latin typeface="Tw Cen MT" panose="020B0602020104020603" pitchFamily="34" charset="0"/>
                        </a:rPr>
                        <a:t>A location where data is saved to or retrieved from, such as a database.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90881" y="1455886"/>
            <a:ext cx="537575" cy="4870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0757FEF8-3C35-4D30-91CE-F3BDDC88A432}"/>
              </a:ext>
            </a:extLst>
          </p:cNvPr>
          <p:cNvPicPr>
            <a:picLocks noChangeAspect="1"/>
          </p:cNvPicPr>
          <p:nvPr/>
        </p:nvPicPr>
        <p:blipFill>
          <a:blip r:embed="rId6"/>
          <a:stretch>
            <a:fillRect/>
          </a:stretch>
        </p:blipFill>
        <p:spPr>
          <a:xfrm>
            <a:off x="124137" y="590253"/>
            <a:ext cx="3894035" cy="2467844"/>
          </a:xfrm>
          <a:prstGeom prst="rect">
            <a:avLst/>
          </a:prstGeom>
        </p:spPr>
      </p:pic>
      <p:pic>
        <p:nvPicPr>
          <p:cNvPr id="9" name="Picture 8">
            <a:extLst>
              <a:ext uri="{FF2B5EF4-FFF2-40B4-BE49-F238E27FC236}">
                <a16:creationId xmlns:a16="http://schemas.microsoft.com/office/drawing/2014/main" id="{F9DBF353-AE8C-4C12-8A51-E293B837028C}"/>
              </a:ext>
            </a:extLst>
          </p:cNvPr>
          <p:cNvPicPr>
            <a:picLocks noChangeAspect="1"/>
          </p:cNvPicPr>
          <p:nvPr/>
        </p:nvPicPr>
        <p:blipFill>
          <a:blip r:embed="rId7"/>
          <a:stretch>
            <a:fillRect/>
          </a:stretch>
        </p:blipFill>
        <p:spPr>
          <a:xfrm>
            <a:off x="124136" y="3152281"/>
            <a:ext cx="3894035" cy="2471746"/>
          </a:xfrm>
          <a:prstGeom prst="rect">
            <a:avLst/>
          </a:prstGeom>
        </p:spPr>
      </p:pic>
    </p:spTree>
    <p:extLst>
      <p:ext uri="{BB962C8B-B14F-4D97-AF65-F5344CB8AC3E}">
        <p14:creationId xmlns:p14="http://schemas.microsoft.com/office/powerpoint/2010/main" val="3434364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1959</Words>
  <Application>Microsoft Office PowerPoint</Application>
  <PresentationFormat>Widescreen</PresentationFormat>
  <Paragraphs>232</Paragraphs>
  <Slides>15</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Lucida Sans Typewriter</vt:lpstr>
      <vt:lpstr>Times New Roman</vt:lpstr>
      <vt:lpstr>Tw Cen MT</vt:lpstr>
      <vt:lpstr>Wingdings</vt:lpstr>
      <vt:lpstr>Office Theme</vt:lpstr>
      <vt:lpstr>WJEC GCSE Digital Technology</vt:lpstr>
      <vt:lpstr>PowerPoint Presentation</vt:lpstr>
      <vt:lpstr>PowerPoint Presentation</vt:lpstr>
      <vt:lpstr>PowerPoint Presentation</vt:lpstr>
      <vt:lpstr>Lesson 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2021-06-07T06:01:10Z</dcterms:modified>
</cp:coreProperties>
</file>