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4"/>
  </p:notesMasterIdLst>
  <p:handoutMasterIdLst>
    <p:handoutMasterId r:id="rId15"/>
  </p:handoutMasterIdLst>
  <p:sldIdLst>
    <p:sldId id="256" r:id="rId2"/>
    <p:sldId id="409" r:id="rId3"/>
    <p:sldId id="421" r:id="rId4"/>
    <p:sldId id="406" r:id="rId5"/>
    <p:sldId id="413" r:id="rId6"/>
    <p:sldId id="287" r:id="rId7"/>
    <p:sldId id="375" r:id="rId8"/>
    <p:sldId id="388" r:id="rId9"/>
    <p:sldId id="419" r:id="rId10"/>
    <p:sldId id="417" r:id="rId11"/>
    <p:sldId id="420" r:id="rId12"/>
    <p:sldId id="37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9" autoAdjust="0"/>
    <p:restoredTop sz="88029" autoAdjust="0"/>
  </p:normalViewPr>
  <p:slideViewPr>
    <p:cSldViewPr snapToGrid="0">
      <p:cViewPr varScale="1">
        <p:scale>
          <a:sx n="64" d="100"/>
          <a:sy n="64" d="100"/>
        </p:scale>
        <p:origin x="996" y="60"/>
      </p:cViewPr>
      <p:guideLst/>
    </p:cSldViewPr>
  </p:slideViewPr>
  <p:outlineViewPr>
    <p:cViewPr>
      <p:scale>
        <a:sx n="33" d="100"/>
        <a:sy n="33" d="100"/>
      </p:scale>
      <p:origin x="0" y="-642"/>
    </p:cViewPr>
  </p:outlineViewPr>
  <p:notesTextViewPr>
    <p:cViewPr>
      <p:scale>
        <a:sx n="3" d="2"/>
        <a:sy n="3" d="2"/>
      </p:scale>
      <p:origin x="0" y="-162"/>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6/5/2021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6/5/2021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https://pixabay.com/vectors/technical-program-software-computer-4694345/</a:t>
            </a:r>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a:t>
            </a:fld>
            <a:endParaRPr lang="en-US" noProof="0"/>
          </a:p>
        </p:txBody>
      </p:sp>
    </p:spTree>
    <p:extLst>
      <p:ext uri="{BB962C8B-B14F-4D97-AF65-F5344CB8AC3E}">
        <p14:creationId xmlns:p14="http://schemas.microsoft.com/office/powerpoint/2010/main" val="2440935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3</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11</a:t>
            </a:fld>
            <a:endParaRPr lang="en-US" noProof="0"/>
          </a:p>
        </p:txBody>
      </p:sp>
    </p:spTree>
    <p:extLst>
      <p:ext uri="{BB962C8B-B14F-4D97-AF65-F5344CB8AC3E}">
        <p14:creationId xmlns:p14="http://schemas.microsoft.com/office/powerpoint/2010/main" val="12132533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quiz template for teachers to share with their students:</a:t>
            </a:r>
          </a:p>
          <a:p>
            <a:r>
              <a:rPr lang="en-GB"/>
              <a:t>https://forms.office.com/Pages/ShareFormPage.aspx?id=cdJyXzS9Y0yZF8UZZlqALiw7DWJu831Jg5qPZF4a9X9URUNIU1pUM1k2WTY4REFRVEYwV1MwWTdKSS4u&amp;sharetoken=0IUEV2GTIJl6ss8b9VcP</a:t>
            </a:r>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12</a:t>
            </a:fld>
            <a:endParaRPr lang="en-US" noProof="0" dirty="0"/>
          </a:p>
        </p:txBody>
      </p:sp>
    </p:spTree>
    <p:extLst>
      <p:ext uri="{BB962C8B-B14F-4D97-AF65-F5344CB8AC3E}">
        <p14:creationId xmlns:p14="http://schemas.microsoft.com/office/powerpoint/2010/main" val="1186020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7791593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3285202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1627996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535936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1702361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answers will vary for this question.</a:t>
            </a:r>
          </a:p>
          <a:p>
            <a:r>
              <a:rPr lang="en-GB" dirty="0"/>
              <a:t>Complete Worksheet 1</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8</a:t>
            </a:fld>
            <a:endParaRPr lang="en-US" noProof="0"/>
          </a:p>
        </p:txBody>
      </p:sp>
    </p:spTree>
    <p:extLst>
      <p:ext uri="{BB962C8B-B14F-4D97-AF65-F5344CB8AC3E}">
        <p14:creationId xmlns:p14="http://schemas.microsoft.com/office/powerpoint/2010/main" val="1778752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2</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9</a:t>
            </a:fld>
            <a:endParaRPr lang="en-US" noProof="0"/>
          </a:p>
        </p:txBody>
      </p:sp>
    </p:spTree>
    <p:extLst>
      <p:ext uri="{BB962C8B-B14F-4D97-AF65-F5344CB8AC3E}">
        <p14:creationId xmlns:p14="http://schemas.microsoft.com/office/powerpoint/2010/main" val="527013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10</a:t>
            </a:fld>
            <a:endParaRPr lang="en-US" noProof="0"/>
          </a:p>
        </p:txBody>
      </p:sp>
    </p:spTree>
    <p:extLst>
      <p:ext uri="{BB962C8B-B14F-4D97-AF65-F5344CB8AC3E}">
        <p14:creationId xmlns:p14="http://schemas.microsoft.com/office/powerpoint/2010/main" val="3384692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hyperlink" Target="https://www.youtube.com/watch?v=oPn_adlC1Q0"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hyperlink" Target="https://www.youtube.com/watch?v=8m0VP5_feOY" TargetMode="External"/><Relationship Id="rId4" Type="http://schemas.openxmlformats.org/officeDocument/2006/relationships/hyperlink" Target="https://www.youtube.com/watch?v=DE0hWLdkck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hemeOverride" Target="../theme/themeOverride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s://www.youtube.com/watch?v=NquPjE60toA&amp;t=20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noProof="1"/>
              <a:t>Unit 1:</a:t>
            </a:r>
          </a:p>
          <a:p>
            <a:r>
              <a:rPr lang="en-US" noProof="1"/>
              <a:t>The digital world</a:t>
            </a:r>
          </a:p>
          <a:p>
            <a:endParaRPr lang="en-US" noProof="1"/>
          </a:p>
          <a:p>
            <a:r>
              <a:rPr lang="en-US" noProof="1"/>
              <a:t>DT14: </a:t>
            </a:r>
          </a:p>
          <a:p>
            <a:r>
              <a:rPr lang="en-US" noProof="1"/>
              <a:t>Software</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14" name="Picture Placeholder 13">
            <a:extLst>
              <a:ext uri="{FF2B5EF4-FFF2-40B4-BE49-F238E27FC236}">
                <a16:creationId xmlns:a16="http://schemas.microsoft.com/office/drawing/2014/main" id="{C8869F64-89E7-49CC-896C-49D37E08CFA9}"/>
              </a:ext>
            </a:extLst>
          </p:cNvPr>
          <p:cNvPicPr>
            <a:picLocks noGrp="1" noChangeAspect="1"/>
          </p:cNvPicPr>
          <p:nvPr>
            <p:ph type="pic" sz="quarter" idx="10"/>
          </p:nvPr>
        </p:nvPicPr>
        <p:blipFill>
          <a:blip r:embed="rId3"/>
          <a:srcRect t="7282" b="7282"/>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Systems Software</a:t>
            </a:r>
          </a:p>
        </p:txBody>
      </p:sp>
      <p:sp>
        <p:nvSpPr>
          <p:cNvPr id="16" name="Rectangle 15">
            <a:extLst>
              <a:ext uri="{FF2B5EF4-FFF2-40B4-BE49-F238E27FC236}">
                <a16:creationId xmlns:a16="http://schemas.microsoft.com/office/drawing/2014/main" id="{68AA8E14-3FFA-4E3D-9C52-CE14467164A4}"/>
              </a:ext>
            </a:extLst>
          </p:cNvPr>
          <p:cNvSpPr/>
          <p:nvPr/>
        </p:nvSpPr>
        <p:spPr>
          <a:xfrm>
            <a:off x="4167266" y="594338"/>
            <a:ext cx="7861190" cy="2009407"/>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Systems Software is the ability to provide an interface that allows a user to interact with the system aswell optimising and maintaining it’s performance. An example of Systems Software would be an operating system such as Windows and it’s associated utility programs. However, not all systems use an off-the-shelf operating system. Like bespoke software, it might need a specific operating system. These are used in embedded systems. </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740709069"/>
              </p:ext>
            </p:extLst>
          </p:nvPr>
        </p:nvGraphicFramePr>
        <p:xfrm>
          <a:off x="4167266" y="2747859"/>
          <a:ext cx="7861190" cy="1402080"/>
        </p:xfrm>
        <a:graphic>
          <a:graphicData uri="http://schemas.openxmlformats.org/drawingml/2006/table">
            <a:tbl>
              <a:tblPr firstRow="1" bandRow="1">
                <a:tableStyleId>{5C22544A-7EE6-4342-B048-85BDC9FD1C3A}</a:tableStyleId>
              </a:tblPr>
              <a:tblGrid>
                <a:gridCol w="7861190">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0">
                <a:tc>
                  <a:txBody>
                    <a:bodyPr/>
                    <a:lstStyle/>
                    <a:p>
                      <a:pPr marL="457200" indent="-457200" algn="l">
                        <a:buAutoNum type="arabicPeriod"/>
                      </a:pPr>
                      <a:r>
                        <a:rPr lang="en-GB" sz="2000" b="0" dirty="0">
                          <a:latin typeface="Tw Cen MT" panose="020B0602020104020603" pitchFamily="34" charset="0"/>
                        </a:rPr>
                        <a:t>What is the purpose of an embedded system?</a:t>
                      </a:r>
                    </a:p>
                    <a:p>
                      <a:pPr marL="457200" indent="-457200" algn="l">
                        <a:buAutoNum type="arabicPeriod"/>
                      </a:pPr>
                      <a:r>
                        <a:rPr lang="en-GB" sz="2000" b="0" dirty="0">
                          <a:latin typeface="Tw Cen MT" panose="020B0602020104020603" pitchFamily="34" charset="0"/>
                        </a:rPr>
                        <a:t>Name one example of an embedded system?</a:t>
                      </a:r>
                    </a:p>
                    <a:p>
                      <a:pPr marL="457200" indent="-457200" algn="l">
                        <a:buAutoNum type="arabicPeriod"/>
                      </a:pPr>
                      <a:r>
                        <a:rPr lang="en-GB" sz="2000" b="0" dirty="0">
                          <a:latin typeface="Tw Cen MT" panose="020B0602020104020603" pitchFamily="34" charset="0"/>
                        </a:rPr>
                        <a:t>What does it mean when an embedded system operates in ‘real time’?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829073" y="2457745"/>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2612004399"/>
              </p:ext>
            </p:extLst>
          </p:nvPr>
        </p:nvGraphicFramePr>
        <p:xfrm>
          <a:off x="4167265" y="4258536"/>
          <a:ext cx="7861190" cy="2383975"/>
        </p:xfrm>
        <a:graphic>
          <a:graphicData uri="http://schemas.openxmlformats.org/drawingml/2006/table">
            <a:tbl>
              <a:tblPr firstRow="1" bandRow="1">
                <a:tableStyleId>{5C22544A-7EE6-4342-B048-85BDC9FD1C3A}</a:tableStyleId>
              </a:tblPr>
              <a:tblGrid>
                <a:gridCol w="7861190">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To perform a set of specific functions.</a:t>
                      </a:r>
                    </a:p>
                    <a:p>
                      <a:pPr marL="457200" indent="-457200" algn="l">
                        <a:buAutoNum type="arabicPeriod"/>
                      </a:pPr>
                      <a:r>
                        <a:rPr lang="en-GB" sz="2000" b="0" dirty="0">
                          <a:latin typeface="Tw Cen MT" panose="020B0602020104020603" pitchFamily="34" charset="0"/>
                        </a:rPr>
                        <a:t>Washing machine, Calculator, Traffic lights, Sat Nav, Oven, Microwave, Dishwasher, Heart rate monitors etc..</a:t>
                      </a:r>
                    </a:p>
                    <a:p>
                      <a:pPr marL="457200" indent="-457200" algn="l">
                        <a:buAutoNum type="arabicPeriod"/>
                      </a:pPr>
                      <a:r>
                        <a:rPr lang="en-GB" sz="2000" b="0" dirty="0">
                          <a:latin typeface="Tw Cen MT" panose="020B0602020104020603" pitchFamily="34" charset="0"/>
                        </a:rPr>
                        <a:t>A real-time operating system is an operating system intended to serve applications that process data as it comes in.</a:t>
                      </a:r>
                    </a:p>
                    <a:p>
                      <a:pPr marL="457200" indent="-457200" algn="l">
                        <a:buAutoNum type="arabicPeriod"/>
                      </a:pPr>
                      <a:endParaRPr lang="en-GB" sz="20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90880" y="2457745"/>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2" name="Table 11">
            <a:extLst>
              <a:ext uri="{FF2B5EF4-FFF2-40B4-BE49-F238E27FC236}">
                <a16:creationId xmlns:a16="http://schemas.microsoft.com/office/drawing/2014/main" id="{A867A3E7-0EDA-49F8-A686-143813CBBECF}"/>
              </a:ext>
            </a:extLst>
          </p:cNvPr>
          <p:cNvGraphicFramePr>
            <a:graphicFrameLocks noGrp="1"/>
          </p:cNvGraphicFramePr>
          <p:nvPr>
            <p:extLst>
              <p:ext uri="{D42A27DB-BD31-4B8C-83A1-F6EECF244321}">
                <p14:modId xmlns:p14="http://schemas.microsoft.com/office/powerpoint/2010/main" val="942862321"/>
              </p:ext>
            </p:extLst>
          </p:nvPr>
        </p:nvGraphicFramePr>
        <p:xfrm>
          <a:off x="163544" y="5883847"/>
          <a:ext cx="3942881" cy="736600"/>
        </p:xfrm>
        <a:graphic>
          <a:graphicData uri="http://schemas.openxmlformats.org/drawingml/2006/table">
            <a:tbl>
              <a:tblPr firstRow="1" bandRow="1">
                <a:tableStyleId>{5C22544A-7EE6-4342-B048-85BDC9FD1C3A}</a:tableStyleId>
              </a:tblPr>
              <a:tblGrid>
                <a:gridCol w="3942881">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4"/>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3" name="Picture 2" descr="Video Icon Icons - Download Free Vector Icons | Noun Project">
            <a:extLst>
              <a:ext uri="{FF2B5EF4-FFF2-40B4-BE49-F238E27FC236}">
                <a16:creationId xmlns:a16="http://schemas.microsoft.com/office/drawing/2014/main" id="{38BE372D-CE9E-49C5-902F-87EC8E011F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69824" y="5515546"/>
            <a:ext cx="736601" cy="73660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39AB66AD-251F-46E3-B0E9-2DEA64C6B727}"/>
              </a:ext>
            </a:extLst>
          </p:cNvPr>
          <p:cNvPicPr>
            <a:picLocks noChangeAspect="1"/>
          </p:cNvPicPr>
          <p:nvPr/>
        </p:nvPicPr>
        <p:blipFill rotWithShape="1">
          <a:blip r:embed="rId6"/>
          <a:srcRect b="25177"/>
          <a:stretch/>
        </p:blipFill>
        <p:spPr>
          <a:xfrm>
            <a:off x="181386" y="614863"/>
            <a:ext cx="3925039" cy="3207629"/>
          </a:xfrm>
          <a:prstGeom prst="rect">
            <a:avLst/>
          </a:prstGeom>
        </p:spPr>
      </p:pic>
      <p:graphicFrame>
        <p:nvGraphicFramePr>
          <p:cNvPr id="15" name="Table 14">
            <a:extLst>
              <a:ext uri="{FF2B5EF4-FFF2-40B4-BE49-F238E27FC236}">
                <a16:creationId xmlns:a16="http://schemas.microsoft.com/office/drawing/2014/main" id="{F9C825A4-F3BE-4C4E-A610-C5561D50C94C}"/>
              </a:ext>
            </a:extLst>
          </p:cNvPr>
          <p:cNvGraphicFramePr>
            <a:graphicFrameLocks noGrp="1"/>
          </p:cNvGraphicFramePr>
          <p:nvPr>
            <p:extLst>
              <p:ext uri="{D42A27DB-BD31-4B8C-83A1-F6EECF244321}">
                <p14:modId xmlns:p14="http://schemas.microsoft.com/office/powerpoint/2010/main" val="818190132"/>
              </p:ext>
            </p:extLst>
          </p:nvPr>
        </p:nvGraphicFramePr>
        <p:xfrm>
          <a:off x="163544" y="3987672"/>
          <a:ext cx="3925038" cy="1437083"/>
        </p:xfrm>
        <a:graphic>
          <a:graphicData uri="http://schemas.openxmlformats.org/drawingml/2006/table">
            <a:tbl>
              <a:tblPr firstRow="1" bandRow="1">
                <a:tableStyleId>{5C22544A-7EE6-4342-B048-85BDC9FD1C3A}</a:tableStyleId>
              </a:tblPr>
              <a:tblGrid>
                <a:gridCol w="3925038">
                  <a:extLst>
                    <a:ext uri="{9D8B030D-6E8A-4147-A177-3AD203B41FA5}">
                      <a16:colId xmlns:a16="http://schemas.microsoft.com/office/drawing/2014/main" val="1827917660"/>
                    </a:ext>
                  </a:extLst>
                </a:gridCol>
              </a:tblGrid>
              <a:tr h="330757">
                <a:tc>
                  <a:txBody>
                    <a:bodyPr/>
                    <a:lstStyle/>
                    <a:p>
                      <a:r>
                        <a:rPr lang="en-GB" sz="1800" b="0" dirty="0">
                          <a:latin typeface="Tw Cen MT" panose="020B0602020104020603" pitchFamily="34" charset="0"/>
                        </a:rPr>
                        <a:t>Guidance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04693053"/>
                  </a:ext>
                </a:extLst>
              </a:tr>
              <a:tr h="1071323">
                <a:tc>
                  <a:txBody>
                    <a:bodyPr/>
                    <a:lstStyle/>
                    <a:p>
                      <a:pPr algn="l"/>
                      <a:r>
                        <a:rPr lang="en-GB" sz="2000" b="0" dirty="0">
                          <a:latin typeface="Tw Cen MT" panose="020B0602020104020603" pitchFamily="34" charset="0"/>
                        </a:rPr>
                        <a:t>In the exam and specification, this falls under the topic of </a:t>
                      </a:r>
                      <a:r>
                        <a:rPr lang="en-GB" sz="2000" b="1" dirty="0">
                          <a:latin typeface="Tw Cen MT" panose="020B0602020104020603" pitchFamily="34" charset="0"/>
                        </a:rPr>
                        <a:t>process control/computer control.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Tree>
    <p:extLst>
      <p:ext uri="{BB962C8B-B14F-4D97-AF65-F5344CB8AC3E}">
        <p14:creationId xmlns:p14="http://schemas.microsoft.com/office/powerpoint/2010/main" val="3434364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How does this work?</a:t>
            </a:r>
          </a:p>
        </p:txBody>
      </p:sp>
      <p:sp>
        <p:nvSpPr>
          <p:cNvPr id="16" name="Rectangle 15">
            <a:extLst>
              <a:ext uri="{FF2B5EF4-FFF2-40B4-BE49-F238E27FC236}">
                <a16:creationId xmlns:a16="http://schemas.microsoft.com/office/drawing/2014/main" id="{68AA8E14-3FFA-4E3D-9C52-CE14467164A4}"/>
              </a:ext>
            </a:extLst>
          </p:cNvPr>
          <p:cNvSpPr/>
          <p:nvPr/>
        </p:nvSpPr>
        <p:spPr>
          <a:xfrm>
            <a:off x="4182256" y="590252"/>
            <a:ext cx="7846200" cy="75886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A computer control system like this can work in two different ways: open loop system and feedback system. </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601255935"/>
              </p:ext>
            </p:extLst>
          </p:nvPr>
        </p:nvGraphicFramePr>
        <p:xfrm>
          <a:off x="4188638" y="1583303"/>
          <a:ext cx="7846200" cy="1706880"/>
        </p:xfrm>
        <a:graphic>
          <a:graphicData uri="http://schemas.openxmlformats.org/drawingml/2006/table">
            <a:tbl>
              <a:tblPr firstRow="1" bandRow="1">
                <a:tableStyleId>{5C22544A-7EE6-4342-B048-85BDC9FD1C3A}</a:tableStyleId>
              </a:tblPr>
              <a:tblGrid>
                <a:gridCol w="7846200">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Font typeface="+mj-lt"/>
                        <a:buAutoNum type="arabicPeriod"/>
                      </a:pPr>
                      <a:r>
                        <a:rPr lang="en-GB" sz="2000" b="0" dirty="0">
                          <a:latin typeface="Tw Cen MT" panose="020B0602020104020603" pitchFamily="34" charset="0"/>
                        </a:rPr>
                        <a:t>What is the purpose of an open loop system?</a:t>
                      </a:r>
                    </a:p>
                    <a:p>
                      <a:pPr marL="457200" indent="-457200" algn="l">
                        <a:buFont typeface="+mj-lt"/>
                        <a:buAutoNum type="arabicPeriod"/>
                      </a:pPr>
                      <a:r>
                        <a:rPr lang="en-GB" sz="2000" b="0" dirty="0">
                          <a:latin typeface="Tw Cen MT" panose="020B0602020104020603" pitchFamily="34" charset="0"/>
                        </a:rPr>
                        <a:t>Can you think of a system that uses an open loop process?</a:t>
                      </a:r>
                    </a:p>
                    <a:p>
                      <a:pPr marL="457200" indent="-457200" algn="l">
                        <a:buFont typeface="+mj-lt"/>
                        <a:buAutoNum type="arabicPeriod"/>
                      </a:pPr>
                      <a:r>
                        <a:rPr lang="en-GB" sz="2000" b="0" dirty="0">
                          <a:latin typeface="Tw Cen MT" panose="020B0602020104020603" pitchFamily="34" charset="0"/>
                        </a:rPr>
                        <a:t>What is the purpose of a feedback system?</a:t>
                      </a:r>
                    </a:p>
                    <a:p>
                      <a:pPr marL="457200" indent="-457200" algn="l">
                        <a:buFont typeface="+mj-lt"/>
                        <a:buAutoNum type="arabicPeriod"/>
                      </a:pPr>
                      <a:r>
                        <a:rPr lang="en-GB" sz="2000" b="0" dirty="0">
                          <a:latin typeface="Tw Cen MT" panose="020B0602020104020603" pitchFamily="34" charset="0"/>
                        </a:rPr>
                        <a:t>Can you think of a system that uses a feedback system?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842950" y="1291426"/>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1508368124"/>
              </p:ext>
            </p:extLst>
          </p:nvPr>
        </p:nvGraphicFramePr>
        <p:xfrm>
          <a:off x="4195019" y="3358507"/>
          <a:ext cx="7846200" cy="3294212"/>
        </p:xfrm>
        <a:graphic>
          <a:graphicData uri="http://schemas.openxmlformats.org/drawingml/2006/table">
            <a:tbl>
              <a:tblPr firstRow="1" bandRow="1">
                <a:tableStyleId>{5C22544A-7EE6-4342-B048-85BDC9FD1C3A}</a:tableStyleId>
              </a:tblPr>
              <a:tblGrid>
                <a:gridCol w="7846200">
                  <a:extLst>
                    <a:ext uri="{9D8B030D-6E8A-4147-A177-3AD203B41FA5}">
                      <a16:colId xmlns:a16="http://schemas.microsoft.com/office/drawing/2014/main" val="1827917660"/>
                    </a:ext>
                  </a:extLst>
                </a:gridCol>
              </a:tblGrid>
              <a:tr h="459572">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2234234">
                <a:tc>
                  <a:txBody>
                    <a:bodyPr/>
                    <a:lstStyle/>
                    <a:p>
                      <a:pPr marL="457200" indent="-457200" algn="l">
                        <a:buFont typeface="+mj-lt"/>
                        <a:buAutoNum type="arabicPeriod"/>
                      </a:pPr>
                      <a:r>
                        <a:rPr lang="en-GB" sz="2000" b="0" dirty="0">
                          <a:latin typeface="Tw Cen MT" panose="020B0602020104020603" pitchFamily="34" charset="0"/>
                        </a:rPr>
                        <a:t>This process only focuses on the input with no regard to the output. </a:t>
                      </a:r>
                    </a:p>
                    <a:p>
                      <a:pPr marL="457200" indent="-457200" algn="l">
                        <a:buFont typeface="+mj-lt"/>
                        <a:buAutoNum type="arabicPeriod"/>
                      </a:pPr>
                      <a:r>
                        <a:rPr lang="en-GB" sz="2000" b="0" dirty="0">
                          <a:latin typeface="Tw Cen MT" panose="020B0602020104020603" pitchFamily="34" charset="0"/>
                        </a:rPr>
                        <a:t>Tumble dryer is a good example, because you can set the timer for how long you want the clothes to dry and it will stick to that, it’s not interested as to whether the clothes are dry at the end of the cycle.</a:t>
                      </a:r>
                    </a:p>
                    <a:p>
                      <a:pPr marL="457200" indent="-457200" algn="l">
                        <a:buFont typeface="+mj-lt"/>
                        <a:buAutoNum type="arabicPeriod"/>
                      </a:pPr>
                      <a:r>
                        <a:rPr lang="en-GB" sz="2000" b="0" dirty="0">
                          <a:latin typeface="Tw Cen MT" panose="020B0602020104020603" pitchFamily="34" charset="0"/>
                        </a:rPr>
                        <a:t>This process measures the output which is then fed back to the input (also known as a closed-loop system)</a:t>
                      </a:r>
                    </a:p>
                    <a:p>
                      <a:pPr marL="457200" indent="-457200" algn="l">
                        <a:buFont typeface="+mj-lt"/>
                        <a:buAutoNum type="arabicPeriod"/>
                      </a:pPr>
                      <a:r>
                        <a:rPr lang="en-GB" sz="2000" b="0" dirty="0">
                          <a:latin typeface="Tw Cen MT" panose="020B0602020104020603" pitchFamily="34" charset="0"/>
                        </a:rPr>
                        <a:t>An example would be a thermostat, if you set the thermostat to come on at a certain temperature then the output (current temperature) is being fed back to the input until it reaches the set temperature.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03644" y="1339790"/>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Table 9">
            <a:extLst>
              <a:ext uri="{FF2B5EF4-FFF2-40B4-BE49-F238E27FC236}">
                <a16:creationId xmlns:a16="http://schemas.microsoft.com/office/drawing/2014/main" id="{381A8BCB-24B1-4836-B685-E71DD59C930C}"/>
              </a:ext>
            </a:extLst>
          </p:cNvPr>
          <p:cNvGraphicFramePr>
            <a:graphicFrameLocks noGrp="1"/>
          </p:cNvGraphicFramePr>
          <p:nvPr>
            <p:extLst>
              <p:ext uri="{D42A27DB-BD31-4B8C-83A1-F6EECF244321}">
                <p14:modId xmlns:p14="http://schemas.microsoft.com/office/powerpoint/2010/main" val="3277352434"/>
              </p:ext>
            </p:extLst>
          </p:nvPr>
        </p:nvGraphicFramePr>
        <p:xfrm>
          <a:off x="124135" y="5646879"/>
          <a:ext cx="3894035" cy="1005840"/>
        </p:xfrm>
        <a:graphic>
          <a:graphicData uri="http://schemas.openxmlformats.org/drawingml/2006/table">
            <a:tbl>
              <a:tblPr firstRow="1" bandRow="1">
                <a:tableStyleId>{5C22544A-7EE6-4342-B048-85BDC9FD1C3A}</a:tableStyleId>
              </a:tblPr>
              <a:tblGrid>
                <a:gridCol w="3894035">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4"/>
                        </a:rPr>
                        <a:t>Click here</a:t>
                      </a:r>
                      <a:endParaRPr lang="en-GB" sz="1800" b="0" dirty="0">
                        <a:latin typeface="Tw Cen MT" panose="020B0602020104020603" pitchFamily="34" charset="0"/>
                      </a:endParaRPr>
                    </a:p>
                    <a:p>
                      <a:pPr algn="l"/>
                      <a:r>
                        <a:rPr lang="en-GB" sz="1800" b="0" dirty="0">
                          <a:latin typeface="Tw Cen MT" panose="020B0602020104020603" pitchFamily="34" charset="0"/>
                          <a:hlinkClick r:id="rId5"/>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1" name="Picture 2" descr="Video Icon Icons - Download Free Vector Icons | Noun Project">
            <a:extLst>
              <a:ext uri="{FF2B5EF4-FFF2-40B4-BE49-F238E27FC236}">
                <a16:creationId xmlns:a16="http://schemas.microsoft.com/office/drawing/2014/main" id="{225A61FC-4F62-45DE-BE85-C25A551A437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81569" y="5337771"/>
            <a:ext cx="736601" cy="73660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B5EADEE-64DC-4E1F-B71F-2876A89839E5}"/>
              </a:ext>
            </a:extLst>
          </p:cNvPr>
          <p:cNvPicPr>
            <a:picLocks noChangeAspect="1"/>
          </p:cNvPicPr>
          <p:nvPr/>
        </p:nvPicPr>
        <p:blipFill rotWithShape="1">
          <a:blip r:embed="rId7"/>
          <a:srcRect l="28196" t="7743" r="27797" b="18484"/>
          <a:stretch/>
        </p:blipFill>
        <p:spPr>
          <a:xfrm>
            <a:off x="124135" y="590252"/>
            <a:ext cx="3918416" cy="4378118"/>
          </a:xfrm>
          <a:prstGeom prst="rect">
            <a:avLst/>
          </a:prstGeom>
          <a:ln>
            <a:solidFill>
              <a:schemeClr val="tx1"/>
            </a:solidFill>
          </a:ln>
        </p:spPr>
      </p:pic>
    </p:spTree>
    <p:extLst>
      <p:ext uri="{BB962C8B-B14F-4D97-AF65-F5344CB8AC3E}">
        <p14:creationId xmlns:p14="http://schemas.microsoft.com/office/powerpoint/2010/main" val="2537421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53637"/>
            <a:ext cx="12034837" cy="1138773"/>
          </a:xfrm>
          <a:prstGeom prst="rect">
            <a:avLst/>
          </a:prstGeom>
          <a:noFill/>
        </p:spPr>
        <p:txBody>
          <a:bodyPr wrap="square" rtlCol="0">
            <a:spAutoFit/>
          </a:bodyPr>
          <a:lstStyle/>
          <a:p>
            <a:r>
              <a:rPr lang="en-GB" sz="2400" b="1" u="sng" dirty="0">
                <a:latin typeface="+mj-lt"/>
              </a:rPr>
              <a:t>Self-checker tool</a:t>
            </a:r>
          </a:p>
          <a:p>
            <a:r>
              <a:rPr lang="en-GB" dirty="0">
                <a:latin typeface="+mj-lt"/>
              </a:rPr>
              <a:t> </a:t>
            </a:r>
          </a:p>
          <a:p>
            <a:endParaRPr lang="en-GB" sz="2400" b="1" u="sng" dirty="0">
              <a:latin typeface="+mj-lt"/>
            </a:endParaRPr>
          </a:p>
        </p:txBody>
      </p:sp>
      <p:sp>
        <p:nvSpPr>
          <p:cNvPr id="17" name="TextBox 16">
            <a:extLst>
              <a:ext uri="{FF2B5EF4-FFF2-40B4-BE49-F238E27FC236}">
                <a16:creationId xmlns:a16="http://schemas.microsoft.com/office/drawing/2014/main" id="{0E99D91F-DACF-47AB-9D51-979816D6725A}"/>
              </a:ext>
            </a:extLst>
          </p:cNvPr>
          <p:cNvSpPr txBox="1"/>
          <p:nvPr/>
        </p:nvSpPr>
        <p:spPr>
          <a:xfrm>
            <a:off x="269817" y="698367"/>
            <a:ext cx="8004753" cy="1323439"/>
          </a:xfrm>
          <a:prstGeom prst="rect">
            <a:avLst/>
          </a:prstGeom>
          <a:noFill/>
          <a:ln>
            <a:solidFill>
              <a:schemeClr val="tx1"/>
            </a:solidFill>
          </a:ln>
        </p:spPr>
        <p:txBody>
          <a:bodyPr wrap="square" rtlCol="0">
            <a:spAutoFit/>
          </a:bodyPr>
          <a:lstStyle/>
          <a:p>
            <a:r>
              <a:rPr lang="en-GB" sz="2000" dirty="0">
                <a:latin typeface="+mj-lt"/>
              </a:rPr>
              <a:t>How confident are you that know what is meant by the following terms:</a:t>
            </a:r>
          </a:p>
          <a:p>
            <a:pPr marL="342900" indent="-342900">
              <a:buFont typeface="Arial" panose="020B0604020202020204" pitchFamily="34" charset="0"/>
              <a:buChar char="•"/>
            </a:pPr>
            <a:r>
              <a:rPr lang="en-GB" sz="2000" dirty="0">
                <a:latin typeface="+mj-lt"/>
              </a:rPr>
              <a:t>applications software</a:t>
            </a:r>
          </a:p>
          <a:p>
            <a:pPr marL="342900" indent="-342900">
              <a:buFont typeface="Arial" panose="020B0604020202020204" pitchFamily="34" charset="0"/>
              <a:buChar char="•"/>
            </a:pPr>
            <a:r>
              <a:rPr lang="en-GB" sz="2000" dirty="0">
                <a:latin typeface="+mj-lt"/>
              </a:rPr>
              <a:t>bespoke software written for specific purposes</a:t>
            </a:r>
          </a:p>
          <a:p>
            <a:pPr marL="342900" indent="-342900">
              <a:buFont typeface="Arial" panose="020B0604020202020204" pitchFamily="34" charset="0"/>
              <a:buChar char="•"/>
            </a:pPr>
            <a:r>
              <a:rPr lang="en-GB" sz="2000" dirty="0">
                <a:latin typeface="+mj-lt"/>
              </a:rPr>
              <a:t>process control.</a:t>
            </a:r>
          </a:p>
        </p:txBody>
      </p:sp>
      <p:pic>
        <p:nvPicPr>
          <p:cNvPr id="2050" name="Picture 2" descr="Traffic light - Wikipedia">
            <a:extLst>
              <a:ext uri="{FF2B5EF4-FFF2-40B4-BE49-F238E27FC236}">
                <a16:creationId xmlns:a16="http://schemas.microsoft.com/office/drawing/2014/main" id="{2CF71E16-28E5-4112-BF99-9BA4302B45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3" r="20810"/>
          <a:stretch/>
        </p:blipFill>
        <p:spPr bwMode="auto">
          <a:xfrm>
            <a:off x="8664314" y="434715"/>
            <a:ext cx="3117955" cy="530651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C3F5A226-D20E-4B70-83A2-05E79609BF06}"/>
              </a:ext>
            </a:extLst>
          </p:cNvPr>
          <p:cNvGraphicFramePr>
            <a:graphicFrameLocks noGrp="1"/>
          </p:cNvGraphicFramePr>
          <p:nvPr>
            <p:extLst/>
          </p:nvPr>
        </p:nvGraphicFramePr>
        <p:xfrm>
          <a:off x="275951" y="4332493"/>
          <a:ext cx="7998619" cy="1097280"/>
        </p:xfrm>
        <a:graphic>
          <a:graphicData uri="http://schemas.openxmlformats.org/drawingml/2006/table">
            <a:tbl>
              <a:tblPr firstRow="1" bandRow="1">
                <a:tableStyleId>{5C22544A-7EE6-4342-B048-85BDC9FD1C3A}</a:tableStyleId>
              </a:tblPr>
              <a:tblGrid>
                <a:gridCol w="7998619">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0" indent="0" algn="l">
                        <a:buFont typeface="+mj-lt"/>
                        <a:buNone/>
                      </a:pPr>
                      <a:r>
                        <a:rPr lang="en-GB" sz="2000" b="0" dirty="0">
                          <a:latin typeface="Tw Cen MT" panose="020B0602020104020603" pitchFamily="34" charset="0"/>
                        </a:rPr>
                        <a:t>Complete the multiple-choice quiz provided by your teacher to check understanding.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4" name="Picture 4" descr="Question Mark PNG | PNG All">
            <a:extLst>
              <a:ext uri="{FF2B5EF4-FFF2-40B4-BE49-F238E27FC236}">
                <a16:creationId xmlns:a16="http://schemas.microsoft.com/office/drawing/2014/main" id="{0551B630-659F-4D40-8149-D46100937C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7007" y="4048348"/>
            <a:ext cx="667563" cy="667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359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3266322115"/>
              </p:ext>
            </p:extLst>
          </p:nvPr>
        </p:nvGraphicFramePr>
        <p:xfrm>
          <a:off x="157163" y="927960"/>
          <a:ext cx="11430234" cy="524256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mj-lt"/>
                        </a:rPr>
                        <a:t>Name THREE utility programs (1 point)</a:t>
                      </a:r>
                    </a:p>
                    <a:p>
                      <a:endParaRPr lang="en-GB" sz="1600" dirty="0">
                        <a:latin typeface="+mj-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mj-lt"/>
                        </a:rPr>
                        <a:t>Name THREE functions of the operating system (1 point)</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Name THREE modes of connection (1 point)</a:t>
                      </a:r>
                    </a:p>
                  </a:txBody>
                  <a:tcPr/>
                </a:tc>
                <a:extLst>
                  <a:ext uri="{0D108BD9-81ED-4DB2-BD59-A6C34878D82A}">
                    <a16:rowId xmlns:a16="http://schemas.microsoft.com/office/drawing/2014/main" val="3712293696"/>
                  </a:ext>
                </a:extLst>
              </a:tr>
              <a:tr h="1006630">
                <a:tc>
                  <a:txBody>
                    <a:bodyPr/>
                    <a:lstStyle/>
                    <a:p>
                      <a:r>
                        <a:rPr lang="en-GB" sz="1600" dirty="0">
                          <a:latin typeface="+mj-lt"/>
                        </a:rPr>
                        <a:t>What system matches URL’s with its associated IP address. (2 points)</a:t>
                      </a:r>
                    </a:p>
                  </a:txBody>
                  <a:tcPr/>
                </a:tc>
                <a:tc>
                  <a:txBody>
                    <a:bodyPr/>
                    <a:lstStyle/>
                    <a:p>
                      <a:r>
                        <a:rPr lang="en-GB" sz="1600" dirty="0">
                          <a:latin typeface="+mj-lt"/>
                        </a:rPr>
                        <a:t>Name THREE types of network hardware (2 points)</a:t>
                      </a: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Name THREE methods of interaction (2 points)</a:t>
                      </a:r>
                    </a:p>
                  </a:txBody>
                  <a:tcPr/>
                </a:tc>
                <a:extLst>
                  <a:ext uri="{0D108BD9-81ED-4DB2-BD59-A6C34878D82A}">
                    <a16:rowId xmlns:a16="http://schemas.microsoft.com/office/drawing/2014/main" val="2257671480"/>
                  </a:ext>
                </a:extLst>
              </a:tr>
              <a:tr h="1006630">
                <a:tc>
                  <a:txBody>
                    <a:bodyPr/>
                    <a:lstStyle/>
                    <a:p>
                      <a:r>
                        <a:rPr lang="en-GB" sz="1600" dirty="0">
                          <a:latin typeface="+mj-lt"/>
                        </a:rPr>
                        <a:t>Name TWO types of optical storage (3 points)</a:t>
                      </a:r>
                    </a:p>
                  </a:txBody>
                  <a:tcPr/>
                </a:tc>
                <a:tc>
                  <a:txBody>
                    <a:bodyPr/>
                    <a:lstStyle/>
                    <a:p>
                      <a:r>
                        <a:rPr lang="en-GB" sz="1600" dirty="0">
                          <a:latin typeface="+mj-lt"/>
                        </a:rPr>
                        <a:t>Name TWO types of magnetic storage (3 points)</a:t>
                      </a:r>
                    </a:p>
                  </a:txBody>
                  <a:tcPr/>
                </a:tc>
                <a:tc>
                  <a:txBody>
                    <a:bodyPr/>
                    <a:lstStyle/>
                    <a:p>
                      <a:r>
                        <a:rPr lang="en-GB" sz="1600" dirty="0">
                          <a:latin typeface="+mj-lt"/>
                        </a:rPr>
                        <a:t>Name TWO types of solid-state storage (3 points)</a:t>
                      </a:r>
                    </a:p>
                    <a:p>
                      <a:endParaRPr lang="en-GB" sz="1600" dirty="0">
                        <a:latin typeface="+mj-lt"/>
                      </a:endParaRP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901875089"/>
                  </a:ext>
                </a:extLst>
              </a:tr>
              <a:tr h="1006630">
                <a:tc>
                  <a:txBody>
                    <a:bodyPr/>
                    <a:lstStyle/>
                    <a:p>
                      <a:r>
                        <a:rPr lang="en-GB" sz="1600" dirty="0">
                          <a:latin typeface="+mj-lt"/>
                        </a:rPr>
                        <a:t>List the first six units of data – smallest to largest (4 points)</a:t>
                      </a:r>
                    </a:p>
                  </a:txBody>
                  <a:tcPr/>
                </a:tc>
                <a:tc>
                  <a:txBody>
                    <a:bodyPr/>
                    <a:lstStyle/>
                    <a:p>
                      <a:r>
                        <a:rPr lang="en-GB" sz="1600" dirty="0">
                          <a:latin typeface="+mj-lt"/>
                        </a:rPr>
                        <a:t>How is digital sound stored? (4 points)</a:t>
                      </a:r>
                    </a:p>
                  </a:txBody>
                  <a:tcPr/>
                </a:tc>
                <a:tc>
                  <a:txBody>
                    <a:bodyPr/>
                    <a:lstStyle/>
                    <a:p>
                      <a:r>
                        <a:rPr lang="en-GB" sz="1600" dirty="0">
                          <a:latin typeface="+mj-lt"/>
                        </a:rPr>
                        <a:t>What is a vector graphic made up of? (4 points)</a:t>
                      </a:r>
                    </a:p>
                    <a:p>
                      <a:endParaRPr lang="en-GB" sz="1600" dirty="0">
                        <a:latin typeface="+mj-lt"/>
                      </a:endParaRP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3268291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3084992205"/>
              </p:ext>
            </p:extLst>
          </p:nvPr>
        </p:nvGraphicFramePr>
        <p:xfrm>
          <a:off x="157163" y="927960"/>
          <a:ext cx="11430234" cy="573024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mj-lt"/>
                        </a:rPr>
                        <a:t>Name THREE utility programs (1 point)</a:t>
                      </a:r>
                    </a:p>
                    <a:p>
                      <a:endParaRPr lang="en-GB" sz="1600" dirty="0">
                        <a:latin typeface="+mj-lt"/>
                      </a:endParaRPr>
                    </a:p>
                    <a:p>
                      <a:r>
                        <a:rPr lang="en-GB" sz="1600" dirty="0">
                          <a:solidFill>
                            <a:srgbClr val="FF0000"/>
                          </a:solidFill>
                          <a:latin typeface="+mj-lt"/>
                        </a:rPr>
                        <a:t>Anti-virus, Backup, Compression, Defragmentation, Encryption, Firewall (Others can be accepted)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mj-lt"/>
                        </a:rPr>
                        <a:t>Name THREE functions of the operating system (1 point)</a:t>
                      </a:r>
                    </a:p>
                    <a:p>
                      <a:r>
                        <a:rPr lang="en-GB" sz="1600" dirty="0">
                          <a:solidFill>
                            <a:srgbClr val="FF0000"/>
                          </a:solidFill>
                          <a:latin typeface="+mj-lt"/>
                        </a:rPr>
                        <a:t>User management, Peripheral device management, File management, Memory management, User interface (Others can be accepted)</a:t>
                      </a:r>
                    </a:p>
                  </a:txBody>
                  <a:tcPr/>
                </a:tc>
                <a:tc>
                  <a:txBody>
                    <a:bodyPr/>
                    <a:lstStyle/>
                    <a:p>
                      <a:r>
                        <a:rPr lang="en-GB" sz="1600" dirty="0">
                          <a:latin typeface="+mj-lt"/>
                        </a:rPr>
                        <a:t>Name THREE modes of connection (1 point)</a:t>
                      </a:r>
                    </a:p>
                    <a:p>
                      <a:endParaRPr lang="en-GB" sz="1600" dirty="0">
                        <a:latin typeface="+mj-lt"/>
                      </a:endParaRPr>
                    </a:p>
                    <a:p>
                      <a:r>
                        <a:rPr lang="en-GB" sz="1600" dirty="0">
                          <a:solidFill>
                            <a:srgbClr val="FF0000"/>
                          </a:solidFill>
                          <a:latin typeface="+mj-lt"/>
                        </a:rPr>
                        <a:t>Wi-Fi, Ethernet, Mobile (3G/4G/5G), Satellite, Broadband, Fibre optic, GIS, Bluetooth</a:t>
                      </a:r>
                    </a:p>
                  </a:txBody>
                  <a:tcPr/>
                </a:tc>
                <a:extLst>
                  <a:ext uri="{0D108BD9-81ED-4DB2-BD59-A6C34878D82A}">
                    <a16:rowId xmlns:a16="http://schemas.microsoft.com/office/drawing/2014/main" val="3712293696"/>
                  </a:ext>
                </a:extLst>
              </a:tr>
              <a:tr h="1006630">
                <a:tc>
                  <a:txBody>
                    <a:bodyPr/>
                    <a:lstStyle/>
                    <a:p>
                      <a:r>
                        <a:rPr lang="en-GB" sz="1600" dirty="0">
                          <a:latin typeface="+mj-lt"/>
                        </a:rPr>
                        <a:t>What system matches URL’s with its associated IP address. (2 points)</a:t>
                      </a:r>
                    </a:p>
                    <a:p>
                      <a:endParaRPr lang="en-GB" sz="1600" dirty="0">
                        <a:latin typeface="+mj-lt"/>
                      </a:endParaRPr>
                    </a:p>
                    <a:p>
                      <a:r>
                        <a:rPr lang="en-GB" sz="1600" dirty="0">
                          <a:solidFill>
                            <a:srgbClr val="FF0000"/>
                          </a:solidFill>
                          <a:latin typeface="+mj-lt"/>
                        </a:rPr>
                        <a:t>DNS (Domain Name System)</a:t>
                      </a:r>
                    </a:p>
                  </a:txBody>
                  <a:tcPr/>
                </a:tc>
                <a:tc>
                  <a:txBody>
                    <a:bodyPr/>
                    <a:lstStyle/>
                    <a:p>
                      <a:r>
                        <a:rPr lang="en-GB" sz="1600" dirty="0">
                          <a:latin typeface="+mj-lt"/>
                        </a:rPr>
                        <a:t>Name THREE types of network hardware (2 points)</a:t>
                      </a:r>
                    </a:p>
                    <a:p>
                      <a:endParaRPr lang="en-GB" sz="1600" dirty="0">
                        <a:latin typeface="+mj-lt"/>
                      </a:endParaRPr>
                    </a:p>
                    <a:p>
                      <a:r>
                        <a:rPr lang="en-GB" sz="1600" dirty="0">
                          <a:solidFill>
                            <a:srgbClr val="FF0000"/>
                          </a:solidFill>
                          <a:latin typeface="+mj-lt"/>
                        </a:rPr>
                        <a:t>Hub, Switch, Router, Gateway, Bridge (Others can be accepted)</a:t>
                      </a:r>
                      <a:endParaRPr lang="en-GB" sz="1600" dirty="0">
                        <a:latin typeface="+mj-lt"/>
                      </a:endParaRPr>
                    </a:p>
                    <a:p>
                      <a:endParaRPr lang="en-GB" sz="1600" dirty="0">
                        <a:latin typeface="+mj-lt"/>
                      </a:endParaRPr>
                    </a:p>
                  </a:txBody>
                  <a:tcPr/>
                </a:tc>
                <a:tc>
                  <a:txBody>
                    <a:bodyPr/>
                    <a:lstStyle/>
                    <a:p>
                      <a:r>
                        <a:rPr lang="en-GB" sz="1600" dirty="0">
                          <a:latin typeface="+mj-lt"/>
                        </a:rPr>
                        <a:t>Name THREE methods of interaction (2 points)</a:t>
                      </a:r>
                    </a:p>
                    <a:p>
                      <a:endParaRPr lang="en-GB" sz="1600" dirty="0">
                        <a:latin typeface="+mj-lt"/>
                      </a:endParaRPr>
                    </a:p>
                    <a:p>
                      <a:r>
                        <a:rPr lang="en-GB" sz="1600" dirty="0">
                          <a:solidFill>
                            <a:srgbClr val="FF0000"/>
                          </a:solidFill>
                          <a:latin typeface="+mj-lt"/>
                        </a:rPr>
                        <a:t>Gesture, Touch, Traditional, Speech, Virtual Reality, Augmented Reality, Biometrics</a:t>
                      </a:r>
                    </a:p>
                  </a:txBody>
                  <a:tcPr/>
                </a:tc>
                <a:extLst>
                  <a:ext uri="{0D108BD9-81ED-4DB2-BD59-A6C34878D82A}">
                    <a16:rowId xmlns:a16="http://schemas.microsoft.com/office/drawing/2014/main" val="2257671480"/>
                  </a:ext>
                </a:extLst>
              </a:tr>
              <a:tr h="1006630">
                <a:tc>
                  <a:txBody>
                    <a:bodyPr/>
                    <a:lstStyle/>
                    <a:p>
                      <a:r>
                        <a:rPr lang="en-GB" sz="1600" dirty="0">
                          <a:latin typeface="+mj-lt"/>
                        </a:rPr>
                        <a:t>Name TWO types of optical storage (3 points)</a:t>
                      </a:r>
                    </a:p>
                    <a:p>
                      <a:endParaRPr lang="en-GB" sz="1600" dirty="0">
                        <a:solidFill>
                          <a:srgbClr val="FF0000"/>
                        </a:solidFill>
                        <a:latin typeface="+mj-lt"/>
                      </a:endParaRPr>
                    </a:p>
                    <a:p>
                      <a:r>
                        <a:rPr lang="en-GB" sz="1600" dirty="0">
                          <a:solidFill>
                            <a:srgbClr val="FF0000"/>
                          </a:solidFill>
                          <a:latin typeface="+mj-lt"/>
                        </a:rPr>
                        <a:t>CD, DVD, Blu-ray (Others can be accepted)</a:t>
                      </a:r>
                    </a:p>
                  </a:txBody>
                  <a:tcPr/>
                </a:tc>
                <a:tc>
                  <a:txBody>
                    <a:bodyPr/>
                    <a:lstStyle/>
                    <a:p>
                      <a:r>
                        <a:rPr lang="en-GB" sz="1600" dirty="0">
                          <a:latin typeface="+mj-lt"/>
                        </a:rPr>
                        <a:t>Name TWO types of magnetic storage (3 points)</a:t>
                      </a:r>
                    </a:p>
                    <a:p>
                      <a:endParaRPr lang="en-GB" sz="1600" dirty="0">
                        <a:latin typeface="+mj-lt"/>
                      </a:endParaRPr>
                    </a:p>
                    <a:p>
                      <a:r>
                        <a:rPr lang="en-GB" sz="1600" dirty="0">
                          <a:solidFill>
                            <a:srgbClr val="FF0000"/>
                          </a:solidFill>
                          <a:latin typeface="+mj-lt"/>
                        </a:rPr>
                        <a:t>Hard drive, Magnetic tape, Floppy disk, Cassette. </a:t>
                      </a:r>
                    </a:p>
                  </a:txBody>
                  <a:tcPr/>
                </a:tc>
                <a:tc>
                  <a:txBody>
                    <a:bodyPr/>
                    <a:lstStyle/>
                    <a:p>
                      <a:r>
                        <a:rPr lang="en-GB" sz="1600" dirty="0">
                          <a:latin typeface="+mj-lt"/>
                        </a:rPr>
                        <a:t>Name TWO types of solid-state storage (3 points)</a:t>
                      </a:r>
                    </a:p>
                    <a:p>
                      <a:endParaRPr lang="en-GB" sz="1600" dirty="0">
                        <a:latin typeface="+mj-lt"/>
                      </a:endParaRPr>
                    </a:p>
                    <a:p>
                      <a:r>
                        <a:rPr lang="en-GB" sz="1600" dirty="0">
                          <a:solidFill>
                            <a:srgbClr val="FF0000"/>
                          </a:solidFill>
                          <a:latin typeface="+mj-lt"/>
                        </a:rPr>
                        <a:t>USB flash drive, SD card, Solid-state drive</a:t>
                      </a:r>
                    </a:p>
                    <a:p>
                      <a:endParaRPr lang="en-GB" sz="1600" dirty="0">
                        <a:latin typeface="+mj-lt"/>
                      </a:endParaRPr>
                    </a:p>
                  </a:txBody>
                  <a:tcPr/>
                </a:tc>
                <a:extLst>
                  <a:ext uri="{0D108BD9-81ED-4DB2-BD59-A6C34878D82A}">
                    <a16:rowId xmlns:a16="http://schemas.microsoft.com/office/drawing/2014/main" val="901875089"/>
                  </a:ext>
                </a:extLst>
              </a:tr>
              <a:tr h="1006630">
                <a:tc>
                  <a:txBody>
                    <a:bodyPr/>
                    <a:lstStyle/>
                    <a:p>
                      <a:r>
                        <a:rPr lang="en-GB" sz="1600" dirty="0">
                          <a:latin typeface="+mj-lt"/>
                        </a:rPr>
                        <a:t>List the first six units of data – smallest to largest (4 points)</a:t>
                      </a:r>
                    </a:p>
                    <a:p>
                      <a:endParaRPr lang="en-GB" sz="1600" dirty="0">
                        <a:latin typeface="+mj-lt"/>
                      </a:endParaRPr>
                    </a:p>
                    <a:p>
                      <a:r>
                        <a:rPr lang="en-GB" sz="1600" dirty="0">
                          <a:solidFill>
                            <a:srgbClr val="FF0000"/>
                          </a:solidFill>
                          <a:latin typeface="+mj-lt"/>
                        </a:rPr>
                        <a:t>Bit, Nibble, Byte, KB, MB, GB</a:t>
                      </a:r>
                    </a:p>
                  </a:txBody>
                  <a:tcPr/>
                </a:tc>
                <a:tc>
                  <a:txBody>
                    <a:bodyPr/>
                    <a:lstStyle/>
                    <a:p>
                      <a:r>
                        <a:rPr lang="en-GB" sz="1600" dirty="0">
                          <a:latin typeface="+mj-lt"/>
                        </a:rPr>
                        <a:t>How is digital sound stored? (4 points)</a:t>
                      </a:r>
                    </a:p>
                    <a:p>
                      <a:endParaRPr lang="en-GB" sz="1600" dirty="0">
                        <a:latin typeface="+mj-lt"/>
                      </a:endParaRPr>
                    </a:p>
                    <a:p>
                      <a:r>
                        <a:rPr lang="en-GB" sz="1600" dirty="0">
                          <a:solidFill>
                            <a:srgbClr val="FF0000"/>
                          </a:solidFill>
                          <a:latin typeface="+mj-lt"/>
                        </a:rPr>
                        <a:t>Stored as binary.</a:t>
                      </a:r>
                    </a:p>
                  </a:txBody>
                  <a:tcPr/>
                </a:tc>
                <a:tc>
                  <a:txBody>
                    <a:bodyPr/>
                    <a:lstStyle/>
                    <a:p>
                      <a:r>
                        <a:rPr lang="en-GB" sz="1600" dirty="0">
                          <a:latin typeface="+mj-lt"/>
                        </a:rPr>
                        <a:t>What is a vector graphic made up of? (4 points)</a:t>
                      </a:r>
                    </a:p>
                    <a:p>
                      <a:endParaRPr lang="en-GB" sz="1600" dirty="0">
                        <a:latin typeface="+mj-lt"/>
                      </a:endParaRPr>
                    </a:p>
                    <a:p>
                      <a:r>
                        <a:rPr lang="en-GB" sz="1600" dirty="0">
                          <a:solidFill>
                            <a:srgbClr val="FF0000"/>
                          </a:solidFill>
                          <a:latin typeface="+mj-lt"/>
                        </a:rPr>
                        <a:t>Lines and curves/Using mathematical equations.</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4258830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1036213"/>
            <a:ext cx="8088766" cy="2197205"/>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Describe what is meant by encryption software.</a:t>
            </a:r>
          </a:p>
          <a:p>
            <a:pPr>
              <a:lnSpc>
                <a:spcPct val="150000"/>
              </a:lnSpc>
            </a:pPr>
            <a:r>
              <a:rPr lang="en-GB" sz="2000" dirty="0">
                <a:latin typeface="+mj-lt"/>
              </a:rPr>
              <a:t>       ……………………………………………………………………………</a:t>
            </a:r>
          </a:p>
          <a:p>
            <a:pPr>
              <a:lnSpc>
                <a:spcPct val="150000"/>
              </a:lnSpc>
            </a:pPr>
            <a:r>
              <a:rPr lang="en-GB" sz="2000" dirty="0">
                <a:latin typeface="+mj-lt"/>
              </a:rPr>
              <a:t>       ……………………………………………………………………………</a:t>
            </a:r>
          </a:p>
          <a:p>
            <a:pPr>
              <a:lnSpc>
                <a:spcPct val="150000"/>
              </a:lnSpc>
            </a:pPr>
            <a:r>
              <a:rPr lang="en-GB" sz="2000" dirty="0">
                <a:latin typeface="+mj-lt"/>
              </a:rPr>
              <a:t>       ……………………………………………………………………………</a:t>
            </a:r>
          </a:p>
          <a:p>
            <a:pPr algn="r">
              <a:lnSpc>
                <a:spcPct val="150000"/>
              </a:lnSpc>
            </a:pPr>
            <a:r>
              <a:rPr lang="en-GB" sz="2000" b="1" dirty="0">
                <a:latin typeface="+mj-lt"/>
              </a:rPr>
              <a:t>[2]</a:t>
            </a:r>
            <a:endParaRPr lang="en-GB" sz="20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1631216"/>
          </a:xfrm>
          <a:prstGeom prst="rect">
            <a:avLst/>
          </a:prstGeom>
          <a:noFill/>
          <a:ln>
            <a:solidFill>
              <a:schemeClr val="tx1"/>
            </a:solidFill>
          </a:ln>
        </p:spPr>
        <p:txBody>
          <a:bodyPr wrap="square" rtlCol="0">
            <a:spAutoFit/>
          </a:bodyPr>
          <a:lstStyle/>
          <a:p>
            <a:r>
              <a:rPr lang="en-GB" sz="2000" dirty="0">
                <a:latin typeface="+mj-lt"/>
              </a:rPr>
              <a:t>Describe means to…</a:t>
            </a:r>
          </a:p>
          <a:p>
            <a:endParaRPr lang="en-GB" sz="2000" dirty="0">
              <a:latin typeface="+mj-lt"/>
            </a:endParaRPr>
          </a:p>
          <a:p>
            <a:r>
              <a:rPr lang="en-GB" sz="2000" dirty="0">
                <a:latin typeface="+mj-lt"/>
              </a:rPr>
              <a:t>Give a detailed account or picture of a situation, event, pattern or process.</a:t>
            </a:r>
            <a:endParaRPr lang="en-GB" dirty="0"/>
          </a:p>
        </p:txBody>
      </p:sp>
      <p:sp>
        <p:nvSpPr>
          <p:cNvPr id="11" name="TextBox 10">
            <a:extLst>
              <a:ext uri="{FF2B5EF4-FFF2-40B4-BE49-F238E27FC236}">
                <a16:creationId xmlns:a16="http://schemas.microsoft.com/office/drawing/2014/main" id="{1B5CA7F2-05CB-463C-A376-11A6A7E0B9D8}"/>
              </a:ext>
            </a:extLst>
          </p:cNvPr>
          <p:cNvSpPr txBox="1"/>
          <p:nvPr/>
        </p:nvSpPr>
        <p:spPr>
          <a:xfrm>
            <a:off x="8572500" y="2913299"/>
            <a:ext cx="3348037" cy="1631216"/>
          </a:xfrm>
          <a:prstGeom prst="rect">
            <a:avLst/>
          </a:prstGeom>
          <a:noFill/>
          <a:ln>
            <a:solidFill>
              <a:schemeClr val="tx1"/>
            </a:solidFill>
          </a:ln>
        </p:spPr>
        <p:txBody>
          <a:bodyPr wrap="square" rtlCol="0">
            <a:spAutoFit/>
          </a:bodyPr>
          <a:lstStyle/>
          <a:p>
            <a:r>
              <a:rPr lang="en-GB" sz="2000" dirty="0">
                <a:latin typeface="+mj-lt"/>
              </a:rPr>
              <a:t>In this question you need two key points such as:</a:t>
            </a:r>
          </a:p>
          <a:p>
            <a:endParaRPr lang="en-GB" sz="2000" dirty="0">
              <a:latin typeface="+mj-lt"/>
            </a:endParaRPr>
          </a:p>
          <a:p>
            <a:pPr marL="342900" indent="-342900">
              <a:buFontTx/>
              <a:buChar char="-"/>
            </a:pPr>
            <a:r>
              <a:rPr lang="en-GB" sz="2000" dirty="0">
                <a:latin typeface="+mj-lt"/>
              </a:rPr>
              <a:t>What does encryption do?</a:t>
            </a:r>
          </a:p>
          <a:p>
            <a:pPr marL="342900" indent="-342900">
              <a:buFontTx/>
              <a:buChar char="-"/>
            </a:pPr>
            <a:r>
              <a:rPr lang="en-GB" sz="2000" dirty="0">
                <a:latin typeface="+mj-lt"/>
              </a:rPr>
              <a:t>Why is data encrypted?</a:t>
            </a:r>
          </a:p>
        </p:txBody>
      </p:sp>
    </p:spTree>
    <p:extLst>
      <p:ext uri="{BB962C8B-B14F-4D97-AF65-F5344CB8AC3E}">
        <p14:creationId xmlns:p14="http://schemas.microsoft.com/office/powerpoint/2010/main" val="1486286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3477875"/>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1 mark per bullet to max 2</a:t>
            </a:r>
          </a:p>
          <a:p>
            <a:endParaRPr lang="en-GB" sz="2000" dirty="0">
              <a:latin typeface="+mj-lt"/>
            </a:endParaRPr>
          </a:p>
          <a:p>
            <a:pPr marL="342900" indent="-342900">
              <a:buFont typeface="Arial" panose="020B0604020202020204" pitchFamily="34" charset="0"/>
              <a:buChar char="•"/>
            </a:pPr>
            <a:r>
              <a:rPr lang="en-GB" sz="2000" dirty="0">
                <a:latin typeface="+mj-lt"/>
              </a:rPr>
              <a:t>Uses an algorithm to</a:t>
            </a:r>
          </a:p>
          <a:p>
            <a:pPr marL="342900" indent="-342900">
              <a:buFont typeface="Arial" panose="020B0604020202020204" pitchFamily="34" charset="0"/>
              <a:buChar char="•"/>
            </a:pPr>
            <a:r>
              <a:rPr lang="en-GB" sz="2000" dirty="0">
                <a:latin typeface="+mj-lt"/>
              </a:rPr>
              <a:t>… jumble/scramble/mix up the data // turns it into cypher text // by example</a:t>
            </a:r>
          </a:p>
          <a:p>
            <a:pPr marL="342900" indent="-342900">
              <a:buFont typeface="Arial" panose="020B0604020202020204" pitchFamily="34" charset="0"/>
              <a:buChar char="•"/>
            </a:pPr>
            <a:r>
              <a:rPr lang="en-GB" sz="2000" dirty="0">
                <a:latin typeface="+mj-lt"/>
              </a:rPr>
              <a:t>If it is accessed it cannot be understood // it is unintelligible</a:t>
            </a:r>
          </a:p>
          <a:p>
            <a:pPr marL="342900" indent="-342900">
              <a:buFont typeface="Arial" panose="020B0604020202020204" pitchFamily="34" charset="0"/>
              <a:buChar char="•"/>
            </a:pPr>
            <a:r>
              <a:rPr lang="en-GB" sz="2000" dirty="0">
                <a:latin typeface="+mj-lt"/>
              </a:rPr>
              <a:t>Use of keys to encrypt/decrypt data</a:t>
            </a:r>
          </a:p>
        </p:txBody>
      </p:sp>
      <p:sp>
        <p:nvSpPr>
          <p:cNvPr id="6" name="TextBox 5">
            <a:extLst>
              <a:ext uri="{FF2B5EF4-FFF2-40B4-BE49-F238E27FC236}">
                <a16:creationId xmlns:a16="http://schemas.microsoft.com/office/drawing/2014/main" id="{1BF8EDBD-DFEE-41CE-9C99-ABED5AD57303}"/>
              </a:ext>
            </a:extLst>
          </p:cNvPr>
          <p:cNvSpPr txBox="1"/>
          <p:nvPr/>
        </p:nvSpPr>
        <p:spPr>
          <a:xfrm>
            <a:off x="271463" y="1036213"/>
            <a:ext cx="8088766" cy="1735540"/>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Describe what is meant by encryption software.</a:t>
            </a:r>
          </a:p>
          <a:p>
            <a:pPr>
              <a:lnSpc>
                <a:spcPct val="150000"/>
              </a:lnSpc>
            </a:pPr>
            <a:r>
              <a:rPr lang="en-GB" sz="2000" dirty="0">
                <a:solidFill>
                  <a:srgbClr val="FF0000"/>
                </a:solidFill>
                <a:latin typeface="+mj-lt"/>
              </a:rPr>
              <a:t>Data is scrambled into a different order. </a:t>
            </a:r>
            <a:r>
              <a:rPr lang="en-GB" sz="2000" dirty="0">
                <a:solidFill>
                  <a:srgbClr val="0070C0"/>
                </a:solidFill>
                <a:latin typeface="+mj-lt"/>
              </a:rPr>
              <a:t>This is done to make it unreadable so packet sniffers cannot easily intercept data as it passes along the network. </a:t>
            </a:r>
          </a:p>
          <a:p>
            <a:pPr algn="r">
              <a:lnSpc>
                <a:spcPct val="150000"/>
              </a:lnSpc>
            </a:pPr>
            <a:r>
              <a:rPr lang="en-GB" sz="2000" b="1" dirty="0">
                <a:latin typeface="+mj-lt"/>
              </a:rPr>
              <a:t>[2]</a:t>
            </a:r>
            <a:endParaRPr lang="en-GB" sz="2000" dirty="0">
              <a:latin typeface="+mj-lt"/>
            </a:endParaRPr>
          </a:p>
        </p:txBody>
      </p:sp>
      <p:sp>
        <p:nvSpPr>
          <p:cNvPr id="10" name="TextBox 9">
            <a:extLst>
              <a:ext uri="{FF2B5EF4-FFF2-40B4-BE49-F238E27FC236}">
                <a16:creationId xmlns:a16="http://schemas.microsoft.com/office/drawing/2014/main" id="{DD7D261A-B450-4407-A5A2-526998C54220}"/>
              </a:ext>
            </a:extLst>
          </p:cNvPr>
          <p:cNvSpPr txBox="1"/>
          <p:nvPr/>
        </p:nvSpPr>
        <p:spPr>
          <a:xfrm>
            <a:off x="11248419" y="2234835"/>
            <a:ext cx="524656" cy="523220"/>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p>
        </p:txBody>
      </p:sp>
      <p:sp>
        <p:nvSpPr>
          <p:cNvPr id="7" name="TextBox 6">
            <a:extLst>
              <a:ext uri="{FF2B5EF4-FFF2-40B4-BE49-F238E27FC236}">
                <a16:creationId xmlns:a16="http://schemas.microsoft.com/office/drawing/2014/main" id="{6BB90270-4DD5-40D0-93A0-F5027B984E07}"/>
              </a:ext>
            </a:extLst>
          </p:cNvPr>
          <p:cNvSpPr txBox="1"/>
          <p:nvPr/>
        </p:nvSpPr>
        <p:spPr>
          <a:xfrm>
            <a:off x="10444746" y="3429000"/>
            <a:ext cx="453102" cy="531918"/>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endParaRPr lang="en-GB" sz="2800" b="1" dirty="0">
              <a:solidFill>
                <a:srgbClr val="00B050"/>
              </a:solidFill>
            </a:endParaRPr>
          </a:p>
        </p:txBody>
      </p:sp>
    </p:spTree>
    <p:extLst>
      <p:ext uri="{BB962C8B-B14F-4D97-AF65-F5344CB8AC3E}">
        <p14:creationId xmlns:p14="http://schemas.microsoft.com/office/powerpoint/2010/main" val="3459771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5057638"/>
          </a:xfrm>
        </p:spPr>
        <p:txBody>
          <a:bodyPr/>
          <a:lstStyle/>
          <a:p>
            <a:r>
              <a:rPr lang="en-GB" dirty="0"/>
              <a:t>To be aware of the following different types of software and their purposes:</a:t>
            </a:r>
          </a:p>
          <a:p>
            <a:pPr lvl="1"/>
            <a:r>
              <a:rPr lang="en-GB" dirty="0"/>
              <a:t>applications software</a:t>
            </a:r>
          </a:p>
          <a:p>
            <a:pPr lvl="1"/>
            <a:r>
              <a:rPr lang="en-GB" dirty="0"/>
              <a:t>bespoke software written for specific purposes</a:t>
            </a:r>
          </a:p>
          <a:p>
            <a:pPr lvl="1"/>
            <a:r>
              <a:rPr lang="en-GB" dirty="0"/>
              <a:t>process control.</a:t>
            </a:r>
          </a:p>
          <a:p>
            <a:pPr lvl="1"/>
            <a:endParaRPr lang="en-GB" dirty="0"/>
          </a:p>
          <a:p>
            <a:pPr lvl="1"/>
            <a:endParaRPr lang="en-GB" dirty="0"/>
          </a:p>
          <a:p>
            <a:pPr lvl="1"/>
            <a:endParaRPr lang="en-GB" dirty="0"/>
          </a:p>
          <a:p>
            <a:r>
              <a:rPr lang="en-GB" dirty="0"/>
              <a:t>Understand the purpose of application software and be able to describe a range of examples.</a:t>
            </a:r>
          </a:p>
          <a:p>
            <a:r>
              <a:rPr lang="en-GB" dirty="0"/>
              <a:t>Understand the purpose of bespoke software and identify some of the advantages and disadvantages to using them.</a:t>
            </a:r>
          </a:p>
          <a:p>
            <a:r>
              <a:rPr lang="en-GB" dirty="0"/>
              <a:t>Understand how systems with computer control use custom-made operating systems to enable them to perform a specific set of functions. </a:t>
            </a:r>
            <a:endParaRPr lang="en-US"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6</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999" y="3159564"/>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9" name="Picture Placeholder 8">
            <a:extLst>
              <a:ext uri="{FF2B5EF4-FFF2-40B4-BE49-F238E27FC236}">
                <a16:creationId xmlns:a16="http://schemas.microsoft.com/office/drawing/2014/main" id="{FBE18AE5-70D0-4502-BD7E-E5F9881617AC}"/>
              </a:ext>
            </a:extLst>
          </p:cNvPr>
          <p:cNvPicPr>
            <a:picLocks noGrp="1" noChangeAspect="1"/>
          </p:cNvPicPr>
          <p:nvPr>
            <p:ph type="pic" sz="quarter" idx="13"/>
          </p:nvPr>
        </p:nvPicPr>
        <p:blipFill>
          <a:blip r:embed="rId2"/>
          <a:srcRect l="24898" r="24898"/>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Box 2"/>
          <p:cNvSpPr txBox="1"/>
          <p:nvPr/>
        </p:nvSpPr>
        <p:spPr>
          <a:xfrm>
            <a:off x="157163" y="128588"/>
            <a:ext cx="5089394" cy="461665"/>
          </a:xfrm>
          <a:prstGeom prst="rect">
            <a:avLst/>
          </a:prstGeom>
          <a:noFill/>
        </p:spPr>
        <p:txBody>
          <a:bodyPr wrap="square" rtlCol="0">
            <a:spAutoFit/>
          </a:bodyPr>
          <a:lstStyle/>
          <a:p>
            <a:r>
              <a:rPr lang="en-GB" sz="2400" b="1" u="sng" dirty="0">
                <a:latin typeface="+mj-lt"/>
              </a:rPr>
              <a:t>Key terms</a:t>
            </a: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solidFill>
            <a:schemeClr val="accent6">
              <a:lumMod val="20000"/>
              <a:lumOff val="80000"/>
            </a:schemeClr>
          </a:solidFill>
        </p:spPr>
        <p:txBody>
          <a:bodyPr/>
          <a:lstStyle/>
          <a:p>
            <a:fld id="{058DB212-BFA2-403F-85EF-DFD3FF6D973A}" type="slidenum">
              <a:rPr lang="en-US" noProof="0" smtClean="0"/>
              <a:pPr/>
              <a:t>7</a:t>
            </a:fld>
            <a:endParaRPr lang="en-US" noProof="0"/>
          </a:p>
        </p:txBody>
      </p:sp>
      <p:sp>
        <p:nvSpPr>
          <p:cNvPr id="37" name="TextBox 36">
            <a:extLst>
              <a:ext uri="{FF2B5EF4-FFF2-40B4-BE49-F238E27FC236}">
                <a16:creationId xmlns:a16="http://schemas.microsoft.com/office/drawing/2014/main" id="{31DF6201-7AEA-4F10-B9D5-32AC05F37195}"/>
              </a:ext>
            </a:extLst>
          </p:cNvPr>
          <p:cNvSpPr txBox="1"/>
          <p:nvPr/>
        </p:nvSpPr>
        <p:spPr>
          <a:xfrm>
            <a:off x="157164" y="624840"/>
            <a:ext cx="2481105" cy="2246769"/>
          </a:xfrm>
          <a:prstGeom prst="rect">
            <a:avLst/>
          </a:prstGeom>
          <a:solidFill>
            <a:schemeClr val="accent4">
              <a:lumMod val="20000"/>
              <a:lumOff val="80000"/>
            </a:schemeClr>
          </a:solidFill>
          <a:ln>
            <a:solidFill>
              <a:schemeClr val="tx1"/>
            </a:solidFill>
          </a:ln>
        </p:spPr>
        <p:txBody>
          <a:bodyPr wrap="square" rtlCol="0">
            <a:spAutoFit/>
          </a:bodyPr>
          <a:lstStyle/>
          <a:p>
            <a:r>
              <a:rPr lang="en-GB" sz="2000" b="1" dirty="0">
                <a:latin typeface="+mj-lt"/>
              </a:rPr>
              <a:t>Important terms:</a:t>
            </a:r>
          </a:p>
          <a:p>
            <a:pPr marL="342900" indent="-342900">
              <a:buFont typeface="Arial" panose="020B0604020202020204" pitchFamily="34" charset="0"/>
              <a:buChar char="•"/>
            </a:pPr>
            <a:r>
              <a:rPr lang="en-GB" sz="2000" dirty="0">
                <a:latin typeface="+mj-lt"/>
              </a:rPr>
              <a:t>Software</a:t>
            </a:r>
          </a:p>
          <a:p>
            <a:pPr marL="342900" indent="-342900">
              <a:buFont typeface="Arial" panose="020B0604020202020204" pitchFamily="34" charset="0"/>
              <a:buChar char="•"/>
            </a:pPr>
            <a:r>
              <a:rPr lang="en-GB" sz="2000" dirty="0">
                <a:latin typeface="+mj-lt"/>
              </a:rPr>
              <a:t>Bespoke</a:t>
            </a:r>
          </a:p>
          <a:p>
            <a:pPr marL="342900" indent="-342900">
              <a:buFont typeface="Arial" panose="020B0604020202020204" pitchFamily="34" charset="0"/>
              <a:buChar char="•"/>
            </a:pPr>
            <a:r>
              <a:rPr lang="en-GB" sz="2000" dirty="0">
                <a:latin typeface="+mj-lt"/>
              </a:rPr>
              <a:t>Embedded system</a:t>
            </a:r>
          </a:p>
          <a:p>
            <a:pPr marL="342900" indent="-342900">
              <a:buFont typeface="Arial" panose="020B0604020202020204" pitchFamily="34" charset="0"/>
              <a:buChar char="•"/>
            </a:pPr>
            <a:r>
              <a:rPr lang="en-GB" sz="2000" dirty="0">
                <a:latin typeface="+mj-lt"/>
              </a:rPr>
              <a:t>Real-time</a:t>
            </a:r>
          </a:p>
          <a:p>
            <a:pPr marL="342900" indent="-342900">
              <a:buFont typeface="Arial" panose="020B0604020202020204" pitchFamily="34" charset="0"/>
              <a:buChar char="•"/>
            </a:pPr>
            <a:r>
              <a:rPr lang="en-GB" sz="2000" dirty="0">
                <a:latin typeface="+mj-lt"/>
              </a:rPr>
              <a:t>Open loop system</a:t>
            </a:r>
          </a:p>
          <a:p>
            <a:pPr marL="342900" indent="-342900">
              <a:buFont typeface="Arial" panose="020B0604020202020204" pitchFamily="34" charset="0"/>
              <a:buChar char="•"/>
            </a:pPr>
            <a:r>
              <a:rPr lang="en-GB" sz="2000" dirty="0">
                <a:latin typeface="+mj-lt"/>
              </a:rPr>
              <a:t>Feedback system</a:t>
            </a:r>
          </a:p>
        </p:txBody>
      </p:sp>
      <p:graphicFrame>
        <p:nvGraphicFramePr>
          <p:cNvPr id="2" name="Table 1">
            <a:extLst>
              <a:ext uri="{FF2B5EF4-FFF2-40B4-BE49-F238E27FC236}">
                <a16:creationId xmlns:a16="http://schemas.microsoft.com/office/drawing/2014/main" id="{8C78DC07-0DC5-40D2-8A2D-B11ACA8F2F4F}"/>
              </a:ext>
            </a:extLst>
          </p:cNvPr>
          <p:cNvGraphicFramePr>
            <a:graphicFrameLocks noGrp="1"/>
          </p:cNvGraphicFramePr>
          <p:nvPr>
            <p:extLst>
              <p:ext uri="{D42A27DB-BD31-4B8C-83A1-F6EECF244321}">
                <p14:modId xmlns:p14="http://schemas.microsoft.com/office/powerpoint/2010/main" val="2520294635"/>
              </p:ext>
            </p:extLst>
          </p:nvPr>
        </p:nvGraphicFramePr>
        <p:xfrm>
          <a:off x="2893102" y="624840"/>
          <a:ext cx="9173980" cy="3688080"/>
        </p:xfrm>
        <a:graphic>
          <a:graphicData uri="http://schemas.openxmlformats.org/drawingml/2006/table">
            <a:tbl>
              <a:tblPr firstRow="1" bandRow="1">
                <a:tableStyleId>{5940675A-B579-460E-94D1-54222C63F5DA}</a:tableStyleId>
              </a:tblPr>
              <a:tblGrid>
                <a:gridCol w="2128603">
                  <a:extLst>
                    <a:ext uri="{9D8B030D-6E8A-4147-A177-3AD203B41FA5}">
                      <a16:colId xmlns:a16="http://schemas.microsoft.com/office/drawing/2014/main" val="1736239629"/>
                    </a:ext>
                  </a:extLst>
                </a:gridCol>
                <a:gridCol w="7045377">
                  <a:extLst>
                    <a:ext uri="{9D8B030D-6E8A-4147-A177-3AD203B41FA5}">
                      <a16:colId xmlns:a16="http://schemas.microsoft.com/office/drawing/2014/main" val="2994654192"/>
                    </a:ext>
                  </a:extLst>
                </a:gridCol>
              </a:tblGrid>
              <a:tr h="370840">
                <a:tc gridSpan="2">
                  <a:txBody>
                    <a:bodyPr/>
                    <a:lstStyle/>
                    <a:p>
                      <a:r>
                        <a:rPr lang="en-GB" sz="2000" b="1" dirty="0">
                          <a:latin typeface="+mj-lt"/>
                        </a:rPr>
                        <a:t>Key words</a:t>
                      </a:r>
                    </a:p>
                  </a:txBody>
                  <a:tcPr/>
                </a:tc>
                <a:tc hMerge="1">
                  <a:txBody>
                    <a:bodyPr/>
                    <a:lstStyle/>
                    <a:p>
                      <a:endParaRPr lang="en-GB" dirty="0">
                        <a:latin typeface="+mj-lt"/>
                      </a:endParaRPr>
                    </a:p>
                  </a:txBody>
                  <a:tcPr/>
                </a:tc>
                <a:extLst>
                  <a:ext uri="{0D108BD9-81ED-4DB2-BD59-A6C34878D82A}">
                    <a16:rowId xmlns:a16="http://schemas.microsoft.com/office/drawing/2014/main" val="2155848176"/>
                  </a:ext>
                </a:extLst>
              </a:tr>
              <a:tr h="370840">
                <a:tc>
                  <a:txBody>
                    <a:bodyPr/>
                    <a:lstStyle/>
                    <a:p>
                      <a:r>
                        <a:rPr lang="en-GB" sz="2000" dirty="0">
                          <a:latin typeface="+mj-lt"/>
                        </a:rPr>
                        <a:t>Software</a:t>
                      </a:r>
                    </a:p>
                  </a:txBody>
                  <a:tcPr>
                    <a:solidFill>
                      <a:schemeClr val="bg1">
                        <a:lumMod val="85000"/>
                      </a:schemeClr>
                    </a:solidFill>
                  </a:tcPr>
                </a:tc>
                <a:tc>
                  <a:txBody>
                    <a:bodyPr/>
                    <a:lstStyle/>
                    <a:p>
                      <a:r>
                        <a:rPr lang="en-GB" sz="2000" dirty="0">
                          <a:latin typeface="+mj-lt"/>
                        </a:rPr>
                        <a:t>The programs and other operating information used by a computer.</a:t>
                      </a:r>
                    </a:p>
                  </a:txBody>
                  <a:tcPr/>
                </a:tc>
                <a:extLst>
                  <a:ext uri="{0D108BD9-81ED-4DB2-BD59-A6C34878D82A}">
                    <a16:rowId xmlns:a16="http://schemas.microsoft.com/office/drawing/2014/main" val="1513934218"/>
                  </a:ext>
                </a:extLst>
              </a:tr>
              <a:tr h="370840">
                <a:tc>
                  <a:txBody>
                    <a:bodyPr/>
                    <a:lstStyle/>
                    <a:p>
                      <a:r>
                        <a:rPr lang="en-GB" sz="2000" dirty="0">
                          <a:latin typeface="+mj-lt"/>
                        </a:rPr>
                        <a:t>Bespoke</a:t>
                      </a:r>
                    </a:p>
                  </a:txBody>
                  <a:tcPr>
                    <a:solidFill>
                      <a:schemeClr val="bg1">
                        <a:lumMod val="85000"/>
                      </a:schemeClr>
                    </a:solidFill>
                  </a:tcPr>
                </a:tc>
                <a:tc>
                  <a:txBody>
                    <a:bodyPr/>
                    <a:lstStyle/>
                    <a:p>
                      <a:r>
                        <a:rPr lang="en-GB" sz="2000" dirty="0">
                          <a:latin typeface="+mj-lt"/>
                        </a:rPr>
                        <a:t>Custom-made/Customised</a:t>
                      </a:r>
                    </a:p>
                  </a:txBody>
                  <a:tcPr/>
                </a:tc>
                <a:extLst>
                  <a:ext uri="{0D108BD9-81ED-4DB2-BD59-A6C34878D82A}">
                    <a16:rowId xmlns:a16="http://schemas.microsoft.com/office/drawing/2014/main" val="3403634850"/>
                  </a:ext>
                </a:extLst>
              </a:tr>
              <a:tr h="370840">
                <a:tc>
                  <a:txBody>
                    <a:bodyPr/>
                    <a:lstStyle/>
                    <a:p>
                      <a:r>
                        <a:rPr lang="en-GB" sz="2000" dirty="0">
                          <a:latin typeface="+mj-lt"/>
                        </a:rPr>
                        <a:t>Embedded system</a:t>
                      </a:r>
                    </a:p>
                  </a:txBody>
                  <a:tcPr>
                    <a:solidFill>
                      <a:schemeClr val="bg1">
                        <a:lumMod val="85000"/>
                      </a:schemeClr>
                    </a:solidFill>
                  </a:tcPr>
                </a:tc>
                <a:tc>
                  <a:txBody>
                    <a:bodyPr/>
                    <a:lstStyle/>
                    <a:p>
                      <a:r>
                        <a:rPr lang="en-GB" sz="2000" dirty="0">
                          <a:latin typeface="+mj-lt"/>
                        </a:rPr>
                        <a:t>A device built into a computer system to perform a specific set of functions.</a:t>
                      </a:r>
                    </a:p>
                  </a:txBody>
                  <a:tcPr/>
                </a:tc>
                <a:extLst>
                  <a:ext uri="{0D108BD9-81ED-4DB2-BD59-A6C34878D82A}">
                    <a16:rowId xmlns:a16="http://schemas.microsoft.com/office/drawing/2014/main" val="1560296519"/>
                  </a:ext>
                </a:extLst>
              </a:tr>
              <a:tr h="370840">
                <a:tc>
                  <a:txBody>
                    <a:bodyPr/>
                    <a:lstStyle/>
                    <a:p>
                      <a:r>
                        <a:rPr lang="en-GB" sz="2000" dirty="0">
                          <a:latin typeface="+mj-lt"/>
                        </a:rPr>
                        <a:t>Real-time</a:t>
                      </a:r>
                    </a:p>
                  </a:txBody>
                  <a:tcPr>
                    <a:solidFill>
                      <a:schemeClr val="bg1">
                        <a:lumMod val="85000"/>
                      </a:schemeClr>
                    </a:solidFill>
                  </a:tcPr>
                </a:tc>
                <a:tc>
                  <a:txBody>
                    <a:bodyPr/>
                    <a:lstStyle/>
                    <a:p>
                      <a:r>
                        <a:rPr lang="en-GB" sz="2000" dirty="0">
                          <a:latin typeface="+mj-lt"/>
                        </a:rPr>
                        <a:t>Applications that process data as it comes in.</a:t>
                      </a:r>
                    </a:p>
                  </a:txBody>
                  <a:tcPr/>
                </a:tc>
                <a:extLst>
                  <a:ext uri="{0D108BD9-81ED-4DB2-BD59-A6C34878D82A}">
                    <a16:rowId xmlns:a16="http://schemas.microsoft.com/office/drawing/2014/main" val="397322574"/>
                  </a:ext>
                </a:extLst>
              </a:tr>
              <a:tr h="370840">
                <a:tc>
                  <a:txBody>
                    <a:bodyPr/>
                    <a:lstStyle/>
                    <a:p>
                      <a:r>
                        <a:rPr lang="en-GB" sz="2000" dirty="0">
                          <a:latin typeface="+mj-lt"/>
                        </a:rPr>
                        <a:t>Open loop system</a:t>
                      </a:r>
                    </a:p>
                  </a:txBody>
                  <a:tcPr>
                    <a:solidFill>
                      <a:schemeClr val="bg1">
                        <a:lumMod val="85000"/>
                      </a:schemeClr>
                    </a:solidFill>
                  </a:tcPr>
                </a:tc>
                <a:tc>
                  <a:txBody>
                    <a:bodyPr/>
                    <a:lstStyle/>
                    <a:p>
                      <a:r>
                        <a:rPr lang="en-GB" sz="2000" dirty="0">
                          <a:latin typeface="+mj-lt"/>
                        </a:rPr>
                        <a:t>A system that only looks at its input signal in order to decide what to do.</a:t>
                      </a:r>
                    </a:p>
                  </a:txBody>
                  <a:tcPr/>
                </a:tc>
                <a:extLst>
                  <a:ext uri="{0D108BD9-81ED-4DB2-BD59-A6C34878D82A}">
                    <a16:rowId xmlns:a16="http://schemas.microsoft.com/office/drawing/2014/main" val="3033513686"/>
                  </a:ext>
                </a:extLst>
              </a:tr>
              <a:tr h="370840">
                <a:tc>
                  <a:txBody>
                    <a:bodyPr/>
                    <a:lstStyle/>
                    <a:p>
                      <a:r>
                        <a:rPr lang="en-GB" sz="2000" dirty="0">
                          <a:latin typeface="+mj-lt"/>
                        </a:rPr>
                        <a:t>Feedback system</a:t>
                      </a:r>
                    </a:p>
                  </a:txBody>
                  <a:tcPr>
                    <a:solidFill>
                      <a:schemeClr val="bg1">
                        <a:lumMod val="85000"/>
                      </a:schemeClr>
                    </a:solidFill>
                  </a:tcPr>
                </a:tc>
                <a:tc>
                  <a:txBody>
                    <a:bodyPr/>
                    <a:lstStyle/>
                    <a:p>
                      <a:r>
                        <a:rPr lang="en-GB" sz="2000" dirty="0">
                          <a:latin typeface="+mj-lt"/>
                        </a:rPr>
                        <a:t>A system in which the output is measured and some of it is 'fed back' to become part of the input.</a:t>
                      </a:r>
                    </a:p>
                  </a:txBody>
                  <a:tcPr/>
                </a:tc>
                <a:extLst>
                  <a:ext uri="{0D108BD9-81ED-4DB2-BD59-A6C34878D82A}">
                    <a16:rowId xmlns:a16="http://schemas.microsoft.com/office/drawing/2014/main" val="2101698791"/>
                  </a:ext>
                </a:extLst>
              </a:tr>
            </a:tbl>
          </a:graphicData>
        </a:graphic>
      </p:graphicFrame>
    </p:spTree>
    <p:extLst>
      <p:ext uri="{BB962C8B-B14F-4D97-AF65-F5344CB8AC3E}">
        <p14:creationId xmlns:p14="http://schemas.microsoft.com/office/powerpoint/2010/main" val="880598748"/>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Applications Software</a:t>
            </a:r>
          </a:p>
        </p:txBody>
      </p:sp>
      <p:sp>
        <p:nvSpPr>
          <p:cNvPr id="16" name="Rectangle 15">
            <a:extLst>
              <a:ext uri="{FF2B5EF4-FFF2-40B4-BE49-F238E27FC236}">
                <a16:creationId xmlns:a16="http://schemas.microsoft.com/office/drawing/2014/main" id="{68AA8E14-3FFA-4E3D-9C52-CE14467164A4}"/>
              </a:ext>
            </a:extLst>
          </p:cNvPr>
          <p:cNvSpPr/>
          <p:nvPr/>
        </p:nvSpPr>
        <p:spPr>
          <a:xfrm>
            <a:off x="3687580" y="590251"/>
            <a:ext cx="8340876" cy="100613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There are three types of software which all serve a different purpose: Systems Software, Applications Software and Bespoke Software. </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1622434452"/>
              </p:ext>
            </p:extLst>
          </p:nvPr>
        </p:nvGraphicFramePr>
        <p:xfrm>
          <a:off x="3681198" y="1709273"/>
          <a:ext cx="8340876" cy="1402080"/>
        </p:xfrm>
        <a:graphic>
          <a:graphicData uri="http://schemas.openxmlformats.org/drawingml/2006/table">
            <a:tbl>
              <a:tblPr firstRow="1" bandRow="1">
                <a:tableStyleId>{5C22544A-7EE6-4342-B048-85BDC9FD1C3A}</a:tableStyleId>
              </a:tblPr>
              <a:tblGrid>
                <a:gridCol w="8340876">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0" indent="0" algn="l">
                        <a:buFont typeface="+mj-lt"/>
                        <a:buNone/>
                      </a:pPr>
                      <a:r>
                        <a:rPr lang="en-GB" sz="2000" b="0" dirty="0">
                          <a:latin typeface="Tw Cen MT" panose="020B0602020104020603" pitchFamily="34" charset="0"/>
                        </a:rPr>
                        <a:t>Use the internet to answer the following questions:</a:t>
                      </a:r>
                    </a:p>
                    <a:p>
                      <a:pPr marL="457200" indent="-457200" algn="l">
                        <a:buFont typeface="+mj-lt"/>
                        <a:buAutoNum type="arabicPeriod"/>
                      </a:pPr>
                      <a:r>
                        <a:rPr lang="en-GB" sz="2000" b="0" dirty="0">
                          <a:latin typeface="Tw Cen MT" panose="020B0602020104020603" pitchFamily="34" charset="0"/>
                        </a:rPr>
                        <a:t>What is meant by applications software?</a:t>
                      </a:r>
                    </a:p>
                    <a:p>
                      <a:pPr marL="457200" indent="-457200" algn="l">
                        <a:buFont typeface="+mj-lt"/>
                        <a:buAutoNum type="arabicPeriod"/>
                      </a:pPr>
                      <a:r>
                        <a:rPr lang="en-GB" sz="2000" b="0" dirty="0">
                          <a:latin typeface="Tw Cen MT" panose="020B0602020104020603" pitchFamily="34" charset="0"/>
                        </a:rPr>
                        <a:t>Find out some examples of applications software and what they’re used for.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582848" y="1486497"/>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2330201015"/>
              </p:ext>
            </p:extLst>
          </p:nvPr>
        </p:nvGraphicFramePr>
        <p:xfrm>
          <a:off x="3687580" y="3432921"/>
          <a:ext cx="8340876" cy="3296491"/>
        </p:xfrm>
        <a:graphic>
          <a:graphicData uri="http://schemas.openxmlformats.org/drawingml/2006/table">
            <a:tbl>
              <a:tblPr firstRow="1" bandRow="1">
                <a:tableStyleId>{5C22544A-7EE6-4342-B048-85BDC9FD1C3A}</a:tableStyleId>
              </a:tblPr>
              <a:tblGrid>
                <a:gridCol w="8340876">
                  <a:extLst>
                    <a:ext uri="{9D8B030D-6E8A-4147-A177-3AD203B41FA5}">
                      <a16:colId xmlns:a16="http://schemas.microsoft.com/office/drawing/2014/main" val="1827917660"/>
                    </a:ext>
                  </a:extLst>
                </a:gridCol>
              </a:tblGrid>
              <a:tr h="461851">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461851">
                <a:tc>
                  <a:txBody>
                    <a:bodyPr/>
                    <a:lstStyle/>
                    <a:p>
                      <a:pPr marL="457200" indent="-457200">
                        <a:buFont typeface="+mj-lt"/>
                        <a:buAutoNum type="arabicPeriod"/>
                      </a:pPr>
                      <a:r>
                        <a:rPr lang="en-GB" sz="2000" b="0" dirty="0">
                          <a:latin typeface="Tw Cen MT" panose="020B0602020104020603" pitchFamily="34" charset="0"/>
                        </a:rPr>
                        <a:t>A piece of software that is designed to perform a specific set of tasks.</a:t>
                      </a:r>
                    </a:p>
                    <a:p>
                      <a:pPr marL="457200" indent="-457200">
                        <a:buFont typeface="+mj-lt"/>
                        <a:buAutoNum type="arabicPeriod"/>
                      </a:pPr>
                      <a:r>
                        <a:rPr lang="en-GB" sz="2000" b="0" dirty="0">
                          <a:latin typeface="Tw Cen MT" panose="020B0602020104020603" pitchFamily="34" charset="0"/>
                        </a:rPr>
                        <a:t>Some of the examples you may have found could be:</a:t>
                      </a:r>
                    </a:p>
                    <a:p>
                      <a:pPr marL="800100" lvl="1" indent="-342900">
                        <a:buFont typeface="Arial" panose="020B0604020202020204" pitchFamily="34" charset="0"/>
                        <a:buChar char="•"/>
                      </a:pPr>
                      <a:r>
                        <a:rPr lang="en-GB" sz="2000" b="0" dirty="0">
                          <a:latin typeface="Tw Cen MT" panose="020B0602020104020603" pitchFamily="34" charset="0"/>
                        </a:rPr>
                        <a:t>Word processing software (e.g. Microsoft Word) designed to create documents such as letters and memos.</a:t>
                      </a:r>
                    </a:p>
                    <a:p>
                      <a:pPr marL="800100" lvl="1" indent="-342900">
                        <a:buFont typeface="Arial" panose="020B0604020202020204" pitchFamily="34" charset="0"/>
                        <a:buChar char="•"/>
                      </a:pPr>
                      <a:r>
                        <a:rPr lang="en-GB" sz="2000" b="0" dirty="0">
                          <a:latin typeface="Tw Cen MT" panose="020B0602020104020603" pitchFamily="34" charset="0"/>
                        </a:rPr>
                        <a:t>Presentation software (e.g. Microsoft PowerPoint) designed to create presentations.</a:t>
                      </a:r>
                    </a:p>
                    <a:p>
                      <a:pPr marL="800100" lvl="1" indent="-342900">
                        <a:buFont typeface="Arial" panose="020B0604020202020204" pitchFamily="34" charset="0"/>
                        <a:buChar char="•"/>
                      </a:pPr>
                      <a:r>
                        <a:rPr lang="en-GB" sz="2000" b="0" dirty="0">
                          <a:latin typeface="Tw Cen MT" panose="020B0602020104020603" pitchFamily="34" charset="0"/>
                        </a:rPr>
                        <a:t>Spreadsheet software (e.g. Microsoft Excel) designed to allow the user to make calculations with this data and to produce graphs and charts, aswell as storing 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6545546"/>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78117" y="1465760"/>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7" name="Table 16">
            <a:extLst>
              <a:ext uri="{FF2B5EF4-FFF2-40B4-BE49-F238E27FC236}">
                <a16:creationId xmlns:a16="http://schemas.microsoft.com/office/drawing/2014/main" id="{F53ACD80-E1BD-455B-A8A8-1A888A70167D}"/>
              </a:ext>
            </a:extLst>
          </p:cNvPr>
          <p:cNvGraphicFramePr>
            <a:graphicFrameLocks noGrp="1"/>
          </p:cNvGraphicFramePr>
          <p:nvPr>
            <p:extLst>
              <p:ext uri="{D42A27DB-BD31-4B8C-83A1-F6EECF244321}">
                <p14:modId xmlns:p14="http://schemas.microsoft.com/office/powerpoint/2010/main" val="1513774179"/>
              </p:ext>
            </p:extLst>
          </p:nvPr>
        </p:nvGraphicFramePr>
        <p:xfrm>
          <a:off x="163544" y="4068658"/>
          <a:ext cx="3359144" cy="2660754"/>
        </p:xfrm>
        <a:graphic>
          <a:graphicData uri="http://schemas.openxmlformats.org/drawingml/2006/table">
            <a:tbl>
              <a:tblPr firstRow="1" bandRow="1">
                <a:tableStyleId>{5C22544A-7EE6-4342-B048-85BDC9FD1C3A}</a:tableStyleId>
              </a:tblPr>
              <a:tblGrid>
                <a:gridCol w="3359144">
                  <a:extLst>
                    <a:ext uri="{9D8B030D-6E8A-4147-A177-3AD203B41FA5}">
                      <a16:colId xmlns:a16="http://schemas.microsoft.com/office/drawing/2014/main" val="1827917660"/>
                    </a:ext>
                  </a:extLst>
                </a:gridCol>
              </a:tblGrid>
              <a:tr h="374754">
                <a:tc>
                  <a:txBody>
                    <a:bodyPr/>
                    <a:lstStyle/>
                    <a:p>
                      <a:r>
                        <a:rPr lang="en-GB" sz="1800" b="0" dirty="0">
                          <a:latin typeface="Tw Cen MT" panose="020B0602020104020603" pitchFamily="34" charset="0"/>
                        </a:rPr>
                        <a:t>Information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204693053"/>
                  </a:ext>
                </a:extLst>
              </a:tr>
              <a:tr h="2042324">
                <a:tc>
                  <a:txBody>
                    <a:bodyPr/>
                    <a:lstStyle/>
                    <a:p>
                      <a:pPr algn="l"/>
                      <a:r>
                        <a:rPr lang="en-GB" sz="1800" b="0" dirty="0">
                          <a:latin typeface="Tw Cen MT" panose="020B0602020104020603" pitchFamily="34" charset="0"/>
                        </a:rPr>
                        <a:t>It’s good practise to use the generic term when describing application software. For example, Presentation software is more suitable because Microsoft PowerPoint is an example of this, other examples include Google Slides and Prezi.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 name="Picture 1">
            <a:extLst>
              <a:ext uri="{FF2B5EF4-FFF2-40B4-BE49-F238E27FC236}">
                <a16:creationId xmlns:a16="http://schemas.microsoft.com/office/drawing/2014/main" id="{5BB50576-BFDF-47AD-97F8-6D62E0F9833A}"/>
              </a:ext>
            </a:extLst>
          </p:cNvPr>
          <p:cNvPicPr>
            <a:picLocks noChangeAspect="1"/>
          </p:cNvPicPr>
          <p:nvPr/>
        </p:nvPicPr>
        <p:blipFill>
          <a:blip r:embed="rId4"/>
          <a:stretch>
            <a:fillRect/>
          </a:stretch>
        </p:blipFill>
        <p:spPr>
          <a:xfrm>
            <a:off x="176308" y="590251"/>
            <a:ext cx="3319749" cy="3319749"/>
          </a:xfrm>
          <a:prstGeom prst="rect">
            <a:avLst/>
          </a:prstGeom>
          <a:ln>
            <a:solidFill>
              <a:schemeClr val="tx1"/>
            </a:solidFill>
          </a:ln>
        </p:spPr>
      </p:pic>
    </p:spTree>
    <p:extLst>
      <p:ext uri="{BB962C8B-B14F-4D97-AF65-F5344CB8AC3E}">
        <p14:creationId xmlns:p14="http://schemas.microsoft.com/office/powerpoint/2010/main" val="394622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Bespoke Software</a:t>
            </a:r>
          </a:p>
        </p:txBody>
      </p:sp>
      <p:sp>
        <p:nvSpPr>
          <p:cNvPr id="16" name="Rectangle 15">
            <a:extLst>
              <a:ext uri="{FF2B5EF4-FFF2-40B4-BE49-F238E27FC236}">
                <a16:creationId xmlns:a16="http://schemas.microsoft.com/office/drawing/2014/main" id="{68AA8E14-3FFA-4E3D-9C52-CE14467164A4}"/>
              </a:ext>
            </a:extLst>
          </p:cNvPr>
          <p:cNvSpPr/>
          <p:nvPr/>
        </p:nvSpPr>
        <p:spPr>
          <a:xfrm>
            <a:off x="4182256" y="590252"/>
            <a:ext cx="7846200" cy="758863"/>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There are three types of software which all serve a different purpose: Systems Software, Applications Software and Bespoke Software. </a:t>
            </a:r>
          </a:p>
        </p:txBody>
      </p:sp>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1510431176"/>
              </p:ext>
            </p:extLst>
          </p:nvPr>
        </p:nvGraphicFramePr>
        <p:xfrm>
          <a:off x="4188638" y="1583303"/>
          <a:ext cx="7846200" cy="1706880"/>
        </p:xfrm>
        <a:graphic>
          <a:graphicData uri="http://schemas.openxmlformats.org/drawingml/2006/table">
            <a:tbl>
              <a:tblPr firstRow="1" bandRow="1">
                <a:tableStyleId>{5C22544A-7EE6-4342-B048-85BDC9FD1C3A}</a:tableStyleId>
              </a:tblPr>
              <a:tblGrid>
                <a:gridCol w="7846200">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Font typeface="+mj-lt"/>
                        <a:buAutoNum type="arabicPeriod"/>
                      </a:pPr>
                      <a:r>
                        <a:rPr lang="en-GB" sz="2000" b="0" dirty="0">
                          <a:latin typeface="Tw Cen MT" panose="020B0602020104020603" pitchFamily="34" charset="0"/>
                        </a:rPr>
                        <a:t>What is meant by bespoke software?</a:t>
                      </a:r>
                    </a:p>
                    <a:p>
                      <a:pPr marL="457200" indent="-457200" algn="l">
                        <a:buFont typeface="+mj-lt"/>
                        <a:buAutoNum type="arabicPeriod"/>
                      </a:pPr>
                      <a:r>
                        <a:rPr lang="en-GB" sz="2000" b="0" dirty="0">
                          <a:latin typeface="Tw Cen MT" panose="020B0602020104020603" pitchFamily="34" charset="0"/>
                        </a:rPr>
                        <a:t>How is bespoke software different to applications software?</a:t>
                      </a:r>
                    </a:p>
                    <a:p>
                      <a:pPr marL="457200" indent="-457200" algn="l">
                        <a:buFont typeface="+mj-lt"/>
                        <a:buAutoNum type="arabicPeriod"/>
                      </a:pPr>
                      <a:r>
                        <a:rPr lang="en-GB" sz="2000" b="0" dirty="0">
                          <a:latin typeface="Tw Cen MT" panose="020B0602020104020603" pitchFamily="34" charset="0"/>
                        </a:rPr>
                        <a:t>Use the internet to find any examples of bespoke software currently being used.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842950" y="1291426"/>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1409976984"/>
              </p:ext>
            </p:extLst>
          </p:nvPr>
        </p:nvGraphicFramePr>
        <p:xfrm>
          <a:off x="4195019" y="3358507"/>
          <a:ext cx="7846200" cy="3294212"/>
        </p:xfrm>
        <a:graphic>
          <a:graphicData uri="http://schemas.openxmlformats.org/drawingml/2006/table">
            <a:tbl>
              <a:tblPr firstRow="1" bandRow="1">
                <a:tableStyleId>{5C22544A-7EE6-4342-B048-85BDC9FD1C3A}</a:tableStyleId>
              </a:tblPr>
              <a:tblGrid>
                <a:gridCol w="7846200">
                  <a:extLst>
                    <a:ext uri="{9D8B030D-6E8A-4147-A177-3AD203B41FA5}">
                      <a16:colId xmlns:a16="http://schemas.microsoft.com/office/drawing/2014/main" val="1827917660"/>
                    </a:ext>
                  </a:extLst>
                </a:gridCol>
              </a:tblGrid>
              <a:tr h="459572">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2234234">
                <a:tc>
                  <a:txBody>
                    <a:bodyPr/>
                    <a:lstStyle/>
                    <a:p>
                      <a:pPr marL="457200" indent="-457200" algn="l">
                        <a:buFont typeface="+mj-lt"/>
                        <a:buAutoNum type="arabicPeriod"/>
                      </a:pPr>
                      <a:r>
                        <a:rPr lang="en-GB" sz="2000" b="0" dirty="0">
                          <a:latin typeface="Tw Cen MT" panose="020B0602020104020603" pitchFamily="34" charset="0"/>
                        </a:rPr>
                        <a:t>Bespoke software is tailor-made to perform a specific function.</a:t>
                      </a:r>
                    </a:p>
                    <a:p>
                      <a:pPr marL="457200" indent="-457200" algn="l">
                        <a:buFont typeface="+mj-lt"/>
                        <a:buAutoNum type="arabicPeriod"/>
                      </a:pPr>
                      <a:r>
                        <a:rPr lang="en-GB" sz="2000" b="0" dirty="0">
                          <a:latin typeface="Tw Cen MT" panose="020B0602020104020603" pitchFamily="34" charset="0"/>
                        </a:rPr>
                        <a:t>Applications software are ready made and also known as off-the-shelf software. Although applications software perform specific set of tasks themselves, sometimes this not always the best choice for all of it’s users.</a:t>
                      </a:r>
                    </a:p>
                    <a:p>
                      <a:pPr marL="457200" indent="-457200" algn="l">
                        <a:buFont typeface="+mj-lt"/>
                        <a:buAutoNum type="arabicPeriod"/>
                      </a:pPr>
                      <a:r>
                        <a:rPr lang="en-GB" sz="2000" b="0" dirty="0">
                          <a:latin typeface="Tw Cen MT" panose="020B0602020104020603" pitchFamily="34" charset="0"/>
                        </a:rPr>
                        <a:t>Examples may include:</a:t>
                      </a:r>
                    </a:p>
                    <a:p>
                      <a:pPr marL="914400" lvl="1" indent="-457200" algn="l">
                        <a:buFont typeface="Arial" panose="020B0604020202020204" pitchFamily="34" charset="0"/>
                        <a:buChar char="•"/>
                      </a:pPr>
                      <a:r>
                        <a:rPr lang="en-GB" sz="2000" b="0" dirty="0">
                          <a:latin typeface="Tw Cen MT" panose="020B0602020104020603" pitchFamily="34" charset="0"/>
                        </a:rPr>
                        <a:t>Custom-made software used by McDonalds for their self-checkout machines.</a:t>
                      </a:r>
                    </a:p>
                    <a:p>
                      <a:pPr marL="914400" lvl="1" indent="-457200" algn="l">
                        <a:buFont typeface="Arial" panose="020B0604020202020204" pitchFamily="34" charset="0"/>
                        <a:buChar char="•"/>
                      </a:pPr>
                      <a:r>
                        <a:rPr lang="en-GB" sz="2000" b="0" dirty="0">
                          <a:latin typeface="Tw Cen MT" panose="020B0602020104020603" pitchFamily="34" charset="0"/>
                        </a:rPr>
                        <a:t>Uber use custom-made software to match available drivers to nearby riders.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03644" y="1339790"/>
            <a:ext cx="537575" cy="48702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Table 9">
            <a:extLst>
              <a:ext uri="{FF2B5EF4-FFF2-40B4-BE49-F238E27FC236}">
                <a16:creationId xmlns:a16="http://schemas.microsoft.com/office/drawing/2014/main" id="{381A8BCB-24B1-4836-B685-E71DD59C930C}"/>
              </a:ext>
            </a:extLst>
          </p:cNvPr>
          <p:cNvGraphicFramePr>
            <a:graphicFrameLocks noGrp="1"/>
          </p:cNvGraphicFramePr>
          <p:nvPr>
            <p:extLst>
              <p:ext uri="{D42A27DB-BD31-4B8C-83A1-F6EECF244321}">
                <p14:modId xmlns:p14="http://schemas.microsoft.com/office/powerpoint/2010/main" val="4111196627"/>
              </p:ext>
            </p:extLst>
          </p:nvPr>
        </p:nvGraphicFramePr>
        <p:xfrm>
          <a:off x="124135" y="5899446"/>
          <a:ext cx="3894035" cy="736600"/>
        </p:xfrm>
        <a:graphic>
          <a:graphicData uri="http://schemas.openxmlformats.org/drawingml/2006/table">
            <a:tbl>
              <a:tblPr firstRow="1" bandRow="1">
                <a:tableStyleId>{5C22544A-7EE6-4342-B048-85BDC9FD1C3A}</a:tableStyleId>
              </a:tblPr>
              <a:tblGrid>
                <a:gridCol w="3894035">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4"/>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1" name="Picture 2" descr="Video Icon Icons - Download Free Vector Icons | Noun Project">
            <a:extLst>
              <a:ext uri="{FF2B5EF4-FFF2-40B4-BE49-F238E27FC236}">
                <a16:creationId xmlns:a16="http://schemas.microsoft.com/office/drawing/2014/main" id="{225A61FC-4F62-45DE-BE85-C25A551A43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1569" y="5590338"/>
            <a:ext cx="736601" cy="7366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28E42E15-CFE5-48C1-B763-9240EECDDC8C}"/>
              </a:ext>
            </a:extLst>
          </p:cNvPr>
          <p:cNvPicPr>
            <a:picLocks noChangeAspect="1"/>
          </p:cNvPicPr>
          <p:nvPr/>
        </p:nvPicPr>
        <p:blipFill rotWithShape="1">
          <a:blip r:embed="rId6"/>
          <a:srcRect t="8607" b="17731"/>
          <a:stretch/>
        </p:blipFill>
        <p:spPr>
          <a:xfrm>
            <a:off x="124135" y="590252"/>
            <a:ext cx="3857625" cy="5051735"/>
          </a:xfrm>
          <a:prstGeom prst="rect">
            <a:avLst/>
          </a:prstGeom>
        </p:spPr>
      </p:pic>
    </p:spTree>
    <p:extLst>
      <p:ext uri="{BB962C8B-B14F-4D97-AF65-F5344CB8AC3E}">
        <p14:creationId xmlns:p14="http://schemas.microsoft.com/office/powerpoint/2010/main" val="1907898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themeOverride>
</file>

<file path=docProps/app.xml><?xml version="1.0" encoding="utf-8"?>
<Properties xmlns="http://schemas.openxmlformats.org/officeDocument/2006/extended-properties" xmlns:vt="http://schemas.openxmlformats.org/officeDocument/2006/docPropsVTypes">
  <Template/>
  <TotalTime>0</TotalTime>
  <Words>1619</Words>
  <Application>Microsoft Office PowerPoint</Application>
  <PresentationFormat>Widescreen</PresentationFormat>
  <Paragraphs>207</Paragraphs>
  <Slides>12</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Lucida Sans Typewriter</vt:lpstr>
      <vt:lpstr>Times New Roman</vt:lpstr>
      <vt:lpstr>Tw Cen MT</vt:lpstr>
      <vt:lpstr>Wingdings</vt:lpstr>
      <vt:lpstr>Office Theme</vt:lpstr>
      <vt:lpstr>WJEC GCSE Digital Technology</vt:lpstr>
      <vt:lpstr>PowerPoint Presentation</vt:lpstr>
      <vt:lpstr>PowerPoint Presentation</vt:lpstr>
      <vt:lpstr>PowerPoint Presentation</vt:lpstr>
      <vt:lpstr>PowerPoint Presentation</vt:lpstr>
      <vt:lpstr>Lesson Objectives:</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2021-06-05T20:40:58Z</dcterms:modified>
</cp:coreProperties>
</file>