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21"/>
  </p:notesMasterIdLst>
  <p:handoutMasterIdLst>
    <p:handoutMasterId r:id="rId22"/>
  </p:handoutMasterIdLst>
  <p:sldIdLst>
    <p:sldId id="256" r:id="rId2"/>
    <p:sldId id="273" r:id="rId3"/>
    <p:sldId id="411" r:id="rId4"/>
    <p:sldId id="422" r:id="rId5"/>
    <p:sldId id="406" r:id="rId6"/>
    <p:sldId id="419" r:id="rId7"/>
    <p:sldId id="326" r:id="rId8"/>
    <p:sldId id="373" r:id="rId9"/>
    <p:sldId id="375" r:id="rId10"/>
    <p:sldId id="388" r:id="rId11"/>
    <p:sldId id="412" r:id="rId12"/>
    <p:sldId id="417" r:id="rId13"/>
    <p:sldId id="420" r:id="rId14"/>
    <p:sldId id="421" r:id="rId15"/>
    <p:sldId id="413" r:id="rId16"/>
    <p:sldId id="414" r:id="rId17"/>
    <p:sldId id="415" r:id="rId18"/>
    <p:sldId id="416" r:id="rId19"/>
    <p:sldId id="3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B0F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5820" autoAdjust="0"/>
  </p:normalViewPr>
  <p:slideViewPr>
    <p:cSldViewPr snapToGrid="0">
      <p:cViewPr varScale="1">
        <p:scale>
          <a:sx n="62" d="100"/>
          <a:sy n="62" d="100"/>
        </p:scale>
        <p:origin x="1056" y="72"/>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5/26/2021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5/26/2021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2</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14</a:t>
            </a:fld>
            <a:endParaRPr lang="en-US" noProof="0"/>
          </a:p>
        </p:txBody>
      </p:sp>
    </p:spTree>
    <p:extLst>
      <p:ext uri="{BB962C8B-B14F-4D97-AF65-F5344CB8AC3E}">
        <p14:creationId xmlns:p14="http://schemas.microsoft.com/office/powerpoint/2010/main" val="3198441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Refer back to CS8 where Compression was covered in depth. No worksheet for this. </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15</a:t>
            </a:fld>
            <a:endParaRPr lang="en-US" noProof="0"/>
          </a:p>
        </p:txBody>
      </p:sp>
    </p:spTree>
    <p:extLst>
      <p:ext uri="{BB962C8B-B14F-4D97-AF65-F5344CB8AC3E}">
        <p14:creationId xmlns:p14="http://schemas.microsoft.com/office/powerpoint/2010/main" val="2665195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4</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16</a:t>
            </a:fld>
            <a:endParaRPr lang="en-US" noProof="0"/>
          </a:p>
        </p:txBody>
      </p:sp>
    </p:spTree>
    <p:extLst>
      <p:ext uri="{BB962C8B-B14F-4D97-AF65-F5344CB8AC3E}">
        <p14:creationId xmlns:p14="http://schemas.microsoft.com/office/powerpoint/2010/main" val="448925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5</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17</a:t>
            </a:fld>
            <a:endParaRPr lang="en-US" noProof="0"/>
          </a:p>
        </p:txBody>
      </p:sp>
    </p:spTree>
    <p:extLst>
      <p:ext uri="{BB962C8B-B14F-4D97-AF65-F5344CB8AC3E}">
        <p14:creationId xmlns:p14="http://schemas.microsoft.com/office/powerpoint/2010/main" val="1506493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Only first 1.55 needed, the rest is beyond the spec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6</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18</a:t>
            </a:fld>
            <a:endParaRPr lang="en-US" noProof="0"/>
          </a:p>
        </p:txBody>
      </p:sp>
    </p:spTree>
    <p:extLst>
      <p:ext uri="{BB962C8B-B14F-4D97-AF65-F5344CB8AC3E}">
        <p14:creationId xmlns:p14="http://schemas.microsoft.com/office/powerpoint/2010/main" val="921762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https://forms.office.com/Pages/ShareFormPage.aspx?id=cdJyXzS9Y0yZF8UZZlqALiw7DWJu831Jg5qPZF4a9X9UQ0VOVzFXTUVaTTNDOU9ETFZMMjRNNlY2WS4u&amp;sharetoken=D6cINawg8BAGxOeKn5lJ</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19</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3188911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4025123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ABCDEF – First letter of each utility program.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1190232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Up to around 1.57 on video</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1340065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1.57 - 3.45 of video. Differential is beyond the specification.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2</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824706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3.51 of the video. Differential is beyond the specification.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Complete worksheet 2</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13</a:t>
            </a:fld>
            <a:endParaRPr lang="en-US" noProof="0"/>
          </a:p>
        </p:txBody>
      </p:sp>
    </p:spTree>
    <p:extLst>
      <p:ext uri="{BB962C8B-B14F-4D97-AF65-F5344CB8AC3E}">
        <p14:creationId xmlns:p14="http://schemas.microsoft.com/office/powerpoint/2010/main" val="31648111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jW626WMWNAE"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o-83E6levzM"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o-83E6levzM"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o-83E6levzM"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H8jOdWynOhE"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rLaIXsOTvac"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AtRIOUZuI2c"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0.gif"/><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ZghMPWGXexs&amp;t=2s"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kDEX1HXybrU"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DT13:</a:t>
            </a:r>
          </a:p>
          <a:p>
            <a:r>
              <a:rPr lang="en-US" noProof="1"/>
              <a:t>Utility Software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81AECF12-47A9-4A17-B806-C37A1C7492BB}"/>
              </a:ext>
            </a:extLst>
          </p:cNvPr>
          <p:cNvPicPr>
            <a:picLocks noGrp="1" noChangeAspect="1"/>
          </p:cNvPicPr>
          <p:nvPr>
            <p:ph type="pic" sz="quarter" idx="10"/>
          </p:nvPr>
        </p:nvPicPr>
        <p:blipFill>
          <a:blip r:embed="rId2"/>
          <a:srcRect l="8607" r="8607"/>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Anti-virus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4831561" y="723841"/>
            <a:ext cx="7162041" cy="6675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Anti-virus software is utility provided to keep your computer system safe and secure.</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4132120185"/>
              </p:ext>
            </p:extLst>
          </p:nvPr>
        </p:nvGraphicFramePr>
        <p:xfrm>
          <a:off x="163545" y="5883847"/>
          <a:ext cx="4439453" cy="736600"/>
        </p:xfrm>
        <a:graphic>
          <a:graphicData uri="http://schemas.openxmlformats.org/drawingml/2006/table">
            <a:tbl>
              <a:tblPr firstRow="1" bandRow="1">
                <a:tableStyleId>{5C22544A-7EE6-4342-B048-85BDC9FD1C3A}</a:tableStyleId>
              </a:tblPr>
              <a:tblGrid>
                <a:gridCol w="4439453">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9204" y="5397557"/>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241538350"/>
              </p:ext>
            </p:extLst>
          </p:nvPr>
        </p:nvGraphicFramePr>
        <p:xfrm>
          <a:off x="4835471" y="1482814"/>
          <a:ext cx="7162041" cy="2316480"/>
        </p:xfrm>
        <a:graphic>
          <a:graphicData uri="http://schemas.openxmlformats.org/drawingml/2006/table">
            <a:tbl>
              <a:tblPr firstRow="1" bandRow="1">
                <a:tableStyleId>{5C22544A-7EE6-4342-B048-85BDC9FD1C3A}</a:tableStyleId>
              </a:tblPr>
              <a:tblGrid>
                <a:gridCol w="7162041">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is the purpose of anti-virus software?</a:t>
                      </a:r>
                    </a:p>
                    <a:p>
                      <a:pPr marL="457200" indent="-457200" algn="l">
                        <a:buAutoNum type="arabicPeriod"/>
                      </a:pPr>
                      <a:r>
                        <a:rPr lang="en-GB" sz="2000" b="0" dirty="0">
                          <a:latin typeface="Tw Cen MT" panose="020B0602020104020603" pitchFamily="34" charset="0"/>
                        </a:rPr>
                        <a:t>How does it scan for viruses?</a:t>
                      </a:r>
                    </a:p>
                    <a:p>
                      <a:pPr marL="457200" indent="-457200" algn="l">
                        <a:buAutoNum type="arabicPeriod"/>
                      </a:pPr>
                      <a:r>
                        <a:rPr lang="en-GB" sz="2000" b="0" dirty="0">
                          <a:latin typeface="Tw Cen MT" panose="020B0602020104020603" pitchFamily="34" charset="0"/>
                        </a:rPr>
                        <a:t>Identify one problem with the signature detection database (following on from Q2)</a:t>
                      </a:r>
                    </a:p>
                    <a:p>
                      <a:pPr marL="457200" indent="-457200" algn="l">
                        <a:buAutoNum type="arabicPeriod"/>
                      </a:pPr>
                      <a:r>
                        <a:rPr lang="en-GB" sz="2000" b="0" dirty="0">
                          <a:latin typeface="Tw Cen MT" panose="020B0602020104020603" pitchFamily="34" charset="0"/>
                        </a:rPr>
                        <a:t>How do hackers avoid their signature being detected and why do they do this?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082797" y="1191210"/>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592341012"/>
              </p:ext>
            </p:extLst>
          </p:nvPr>
        </p:nvGraphicFramePr>
        <p:xfrm>
          <a:off x="4835471" y="3890704"/>
          <a:ext cx="7158132" cy="2688775"/>
        </p:xfrm>
        <a:graphic>
          <a:graphicData uri="http://schemas.openxmlformats.org/drawingml/2006/table">
            <a:tbl>
              <a:tblPr firstRow="1" bandRow="1">
                <a:tableStyleId>{5C22544A-7EE6-4342-B048-85BDC9FD1C3A}</a:tableStyleId>
              </a:tblPr>
              <a:tblGrid>
                <a:gridCol w="7158132">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To detect malware and stop it reaching your computer and prevent it becoming infected.</a:t>
                      </a:r>
                    </a:p>
                    <a:p>
                      <a:pPr marL="457200" indent="-457200" algn="l">
                        <a:buAutoNum type="arabicPeriod"/>
                      </a:pPr>
                      <a:r>
                        <a:rPr lang="en-GB" sz="2000" b="0" dirty="0">
                          <a:latin typeface="Tw Cen MT" panose="020B0602020104020603" pitchFamily="34" charset="0"/>
                        </a:rPr>
                        <a:t>Scanning data files in a database for known and malicious software.</a:t>
                      </a:r>
                    </a:p>
                    <a:p>
                      <a:pPr marL="457200" indent="-457200" algn="l">
                        <a:buAutoNum type="arabicPeriod"/>
                      </a:pPr>
                      <a:r>
                        <a:rPr lang="en-GB" sz="2000" b="0" dirty="0">
                          <a:latin typeface="Tw Cen MT" panose="020B0602020104020603" pitchFamily="34" charset="0"/>
                        </a:rPr>
                        <a:t>Fails to detect new viruses that are not known to the database. </a:t>
                      </a:r>
                    </a:p>
                    <a:p>
                      <a:pPr marL="457200" indent="-457200" algn="l">
                        <a:buAutoNum type="arabicPeriod"/>
                      </a:pPr>
                      <a:r>
                        <a:rPr lang="en-GB" sz="2000" b="0" dirty="0">
                          <a:latin typeface="Tw Cen MT" panose="020B0602020104020603" pitchFamily="34" charset="0"/>
                        </a:rPr>
                        <a:t>They might encrypt certain parts so it can’t be detected and added to known viruses database.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9937" y="1214026"/>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7FF3E6B8-ADD5-4001-B099-3BC1EB293C95}"/>
              </a:ext>
            </a:extLst>
          </p:cNvPr>
          <p:cNvPicPr>
            <a:picLocks noChangeAspect="1"/>
          </p:cNvPicPr>
          <p:nvPr/>
        </p:nvPicPr>
        <p:blipFill>
          <a:blip r:embed="rId6"/>
          <a:stretch>
            <a:fillRect/>
          </a:stretch>
        </p:blipFill>
        <p:spPr>
          <a:xfrm>
            <a:off x="157164" y="723842"/>
            <a:ext cx="4445834" cy="2963890"/>
          </a:xfrm>
          <a:prstGeom prst="rect">
            <a:avLst/>
          </a:prstGeom>
        </p:spPr>
      </p:pic>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Backup Software – Full Backup</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1"/>
            <a:ext cx="6028616" cy="6675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Two of the most common methods of backing up are the use of a full backup and an incremental backup.</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4083257237"/>
              </p:ext>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552408617"/>
              </p:ext>
            </p:extLst>
          </p:nvPr>
        </p:nvGraphicFramePr>
        <p:xfrm>
          <a:off x="5964988" y="1873898"/>
          <a:ext cx="6032525" cy="20116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is the purpose of a full backup?</a:t>
                      </a:r>
                    </a:p>
                    <a:p>
                      <a:pPr marL="457200" indent="-457200" algn="l">
                        <a:buAutoNum type="arabicPeriod"/>
                      </a:pPr>
                      <a:r>
                        <a:rPr lang="en-GB" sz="2000" b="0" dirty="0">
                          <a:latin typeface="Tw Cen MT" panose="020B0602020104020603" pitchFamily="34" charset="0"/>
                        </a:rPr>
                        <a:t>When would the use of a full backup not be efficient?</a:t>
                      </a:r>
                    </a:p>
                    <a:p>
                      <a:pPr marL="457200" indent="-457200" algn="l">
                        <a:buAutoNum type="arabicPeriod"/>
                      </a:pPr>
                      <a:r>
                        <a:rPr lang="en-GB" sz="2000" b="0" dirty="0">
                          <a:latin typeface="Tw Cen MT" panose="020B0602020104020603" pitchFamily="34" charset="0"/>
                        </a:rPr>
                        <a:t>Name one other disadvantage to using a full backup.</a:t>
                      </a:r>
                    </a:p>
                    <a:p>
                      <a:pPr marL="457200" indent="-457200" algn="l">
                        <a:buAutoNum type="arabicPeriod"/>
                      </a:pPr>
                      <a:r>
                        <a:rPr lang="en-GB" sz="2000" b="0" dirty="0">
                          <a:latin typeface="Tw Cen MT" panose="020B0602020104020603" pitchFamily="34" charset="0"/>
                        </a:rPr>
                        <a:t>Name one advantage to using a full backup.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649510" y="1364670"/>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64544297"/>
              </p:ext>
            </p:extLst>
          </p:nvPr>
        </p:nvGraphicFramePr>
        <p:xfrm>
          <a:off x="5971369" y="4236472"/>
          <a:ext cx="6063468" cy="23839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It backs up all the data regardless.</a:t>
                      </a:r>
                    </a:p>
                    <a:p>
                      <a:pPr marL="457200" indent="-457200" algn="l">
                        <a:buAutoNum type="arabicPeriod"/>
                      </a:pPr>
                      <a:r>
                        <a:rPr lang="en-GB" sz="2000" b="0" dirty="0">
                          <a:latin typeface="Tw Cen MT" panose="020B0602020104020603" pitchFamily="34" charset="0"/>
                        </a:rPr>
                        <a:t>If an organisation has to backup large amounts of data every day.</a:t>
                      </a:r>
                    </a:p>
                    <a:p>
                      <a:pPr marL="457200" indent="-457200" algn="l">
                        <a:buAutoNum type="arabicPeriod"/>
                      </a:pPr>
                      <a:r>
                        <a:rPr lang="en-GB" sz="2000" b="0" dirty="0">
                          <a:latin typeface="Tw Cen MT" panose="020B0602020104020603" pitchFamily="34" charset="0"/>
                        </a:rPr>
                        <a:t>It takes the longest to perform.</a:t>
                      </a:r>
                    </a:p>
                    <a:p>
                      <a:pPr marL="457200" indent="-457200" algn="l">
                        <a:buAutoNum type="arabicPeriod"/>
                      </a:pPr>
                      <a:r>
                        <a:rPr lang="en-GB" sz="2000" b="0" dirty="0">
                          <a:latin typeface="Tw Cen MT" panose="020B0602020104020603" pitchFamily="34" charset="0"/>
                        </a:rPr>
                        <a:t>Easier to restore because it can restore all the data from the previous full backup.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6027" y="1658135"/>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dvanced Backup">
            <a:extLst>
              <a:ext uri="{FF2B5EF4-FFF2-40B4-BE49-F238E27FC236}">
                <a16:creationId xmlns:a16="http://schemas.microsoft.com/office/drawing/2014/main" id="{F0B48198-4EEE-48FF-BA9D-E865F04FBF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3" y="723841"/>
            <a:ext cx="5516835" cy="4021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20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Backup Software – Incremental backup</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1"/>
            <a:ext cx="6028616" cy="81627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Two of the most common methods of backing up are the use of a full backup and an incremental backup.</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378545721"/>
              </p:ext>
            </p:extLst>
          </p:nvPr>
        </p:nvGraphicFramePr>
        <p:xfrm>
          <a:off x="5964988" y="1873898"/>
          <a:ext cx="6032525" cy="23164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How is incremental backup different to a full backup?</a:t>
                      </a:r>
                    </a:p>
                    <a:p>
                      <a:pPr marL="457200" indent="-457200" algn="l">
                        <a:buAutoNum type="arabicPeriod"/>
                      </a:pPr>
                      <a:r>
                        <a:rPr lang="en-GB" sz="2000" b="0" dirty="0">
                          <a:latin typeface="Tw Cen MT" panose="020B0602020104020603" pitchFamily="34" charset="0"/>
                        </a:rPr>
                        <a:t>Name one advantage of using incremental over a full backup.</a:t>
                      </a:r>
                    </a:p>
                    <a:p>
                      <a:pPr marL="457200" indent="-457200" algn="l">
                        <a:buAutoNum type="arabicPeriod"/>
                      </a:pPr>
                      <a:r>
                        <a:rPr lang="en-GB" sz="2000" b="0" dirty="0">
                          <a:latin typeface="Tw Cen MT" panose="020B0602020104020603" pitchFamily="34" charset="0"/>
                        </a:rPr>
                        <a:t>Name one disadvantage to using incremental backup.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563615" y="1540116"/>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117127068"/>
              </p:ext>
            </p:extLst>
          </p:nvPr>
        </p:nvGraphicFramePr>
        <p:xfrm>
          <a:off x="5971369" y="4323966"/>
          <a:ext cx="6063468" cy="20791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Only backs up data that has been changed since the last backup.</a:t>
                      </a:r>
                    </a:p>
                    <a:p>
                      <a:pPr marL="457200" indent="-457200" algn="l">
                        <a:buAutoNum type="arabicPeriod"/>
                      </a:pPr>
                      <a:r>
                        <a:rPr lang="en-GB" sz="2000" b="0" dirty="0">
                          <a:latin typeface="Tw Cen MT" panose="020B0602020104020603" pitchFamily="34" charset="0"/>
                        </a:rPr>
                        <a:t>It doesn’t take as long to perform.</a:t>
                      </a:r>
                    </a:p>
                    <a:p>
                      <a:pPr marL="457200" indent="-457200" algn="l">
                        <a:buAutoNum type="arabicPeriod"/>
                      </a:pPr>
                      <a:r>
                        <a:rPr lang="en-GB" sz="2000" b="0" dirty="0">
                          <a:latin typeface="Tw Cen MT" panose="020B0602020104020603" pitchFamily="34" charset="0"/>
                        </a:rPr>
                        <a:t>It takes longer to restore because you have to restore the full backup as well as the incremental.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6027" y="1658135"/>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dvanced Backup">
            <a:extLst>
              <a:ext uri="{FF2B5EF4-FFF2-40B4-BE49-F238E27FC236}">
                <a16:creationId xmlns:a16="http://schemas.microsoft.com/office/drawing/2014/main" id="{F0B48198-4EEE-48FF-BA9D-E865F04FBF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3" y="723841"/>
            <a:ext cx="5516835" cy="4021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02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Backup Software – Differential backup</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1"/>
            <a:ext cx="6028616" cy="10164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However, full and incremental are not the only methods available. Some organisations will use a differential backup.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4163223249"/>
              </p:ext>
            </p:extLst>
          </p:nvPr>
        </p:nvGraphicFramePr>
        <p:xfrm>
          <a:off x="5961077" y="2061550"/>
          <a:ext cx="6032525" cy="23164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Is a differential backup quicker than a full and incremental backup?</a:t>
                      </a:r>
                    </a:p>
                    <a:p>
                      <a:pPr marL="457200" indent="-457200" algn="l">
                        <a:buAutoNum type="arabicPeriod"/>
                      </a:pPr>
                      <a:r>
                        <a:rPr lang="en-GB" sz="2000" b="0" dirty="0">
                          <a:latin typeface="Tw Cen MT" panose="020B0602020104020603" pitchFamily="34" charset="0"/>
                        </a:rPr>
                        <a:t>How does differential backup work?</a:t>
                      </a:r>
                    </a:p>
                    <a:p>
                      <a:pPr marL="457200" indent="-457200" algn="l">
                        <a:buAutoNum type="arabicPeriod"/>
                      </a:pPr>
                      <a:r>
                        <a:rPr lang="en-GB" sz="2000" b="0" dirty="0">
                          <a:latin typeface="Tw Cen MT" panose="020B0602020104020603" pitchFamily="34" charset="0"/>
                        </a:rPr>
                        <a:t>Using the video, if a full backup is done on a Monday, what backup procedure takes place on a Wednesday?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559704" y="1727768"/>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264298400"/>
              </p:ext>
            </p:extLst>
          </p:nvPr>
        </p:nvGraphicFramePr>
        <p:xfrm>
          <a:off x="5971369" y="4541272"/>
          <a:ext cx="6063468" cy="20791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This is not true. It’s faster than a full backup but not as fast as an incremental backup.</a:t>
                      </a:r>
                    </a:p>
                    <a:p>
                      <a:pPr marL="457200" indent="-457200" algn="l">
                        <a:buAutoNum type="arabicPeriod"/>
                      </a:pPr>
                      <a:r>
                        <a:rPr lang="en-GB" sz="2000" b="0" dirty="0">
                          <a:latin typeface="Tw Cen MT" panose="020B0602020104020603" pitchFamily="34" charset="0"/>
                        </a:rPr>
                        <a:t>It backs up data that has been changed since the last full backup.</a:t>
                      </a:r>
                    </a:p>
                    <a:p>
                      <a:pPr marL="457200" indent="-457200" algn="l">
                        <a:buAutoNum type="arabicPeriod"/>
                      </a:pPr>
                      <a:r>
                        <a:rPr lang="en-GB" sz="2000" b="0" dirty="0">
                          <a:latin typeface="Tw Cen MT" panose="020B0602020104020603" pitchFamily="34" charset="0"/>
                        </a:rPr>
                        <a:t>It will backup Tuesday’s and Wednesday’s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2116" y="1845787"/>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dvanced Backup">
            <a:extLst>
              <a:ext uri="{FF2B5EF4-FFF2-40B4-BE49-F238E27FC236}">
                <a16:creationId xmlns:a16="http://schemas.microsoft.com/office/drawing/2014/main" id="{F0B48198-4EEE-48FF-BA9D-E865F04FBF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3" y="723841"/>
            <a:ext cx="5516835" cy="4021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189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Backup Software – GFS backup</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1"/>
            <a:ext cx="6028616" cy="68268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GFS stands for (Grandfather – Father – Son) and is a rotation style backup method.</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996506180"/>
              </p:ext>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835512783"/>
              </p:ext>
            </p:extLst>
          </p:nvPr>
        </p:nvGraphicFramePr>
        <p:xfrm>
          <a:off x="5971369" y="1727768"/>
          <a:ext cx="6032525" cy="26212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When does the Grandfather backup take place?</a:t>
                      </a:r>
                    </a:p>
                    <a:p>
                      <a:pPr marL="457200" indent="-457200" algn="l">
                        <a:buAutoNum type="arabicPeriod"/>
                      </a:pPr>
                      <a:r>
                        <a:rPr lang="en-GB" sz="2000" b="0" dirty="0">
                          <a:latin typeface="Tw Cen MT" panose="020B0602020104020603" pitchFamily="34" charset="0"/>
                        </a:rPr>
                        <a:t>When does the Father backup take place?</a:t>
                      </a:r>
                    </a:p>
                    <a:p>
                      <a:pPr marL="457200" indent="-457200" algn="l">
                        <a:buAutoNum type="arabicPeriod"/>
                      </a:pPr>
                      <a:r>
                        <a:rPr lang="en-GB" sz="2000" b="0" dirty="0">
                          <a:latin typeface="Tw Cen MT" panose="020B0602020104020603" pitchFamily="34" charset="0"/>
                        </a:rPr>
                        <a:t>When does the Son backup take place.</a:t>
                      </a:r>
                    </a:p>
                    <a:p>
                      <a:pPr marL="457200" indent="-457200" algn="l">
                        <a:buAutoNum type="arabicPeriod"/>
                      </a:pPr>
                      <a:r>
                        <a:rPr lang="en-GB" sz="2000" b="0" dirty="0">
                          <a:latin typeface="Tw Cen MT" panose="020B0602020104020603" pitchFamily="34" charset="0"/>
                        </a:rPr>
                        <a:t>How long are grandfather, father and son backups kept for?</a:t>
                      </a:r>
                    </a:p>
                    <a:p>
                      <a:pPr marL="457200" indent="-457200" algn="l">
                        <a:buAutoNum type="arabicPeriod"/>
                      </a:pPr>
                      <a:r>
                        <a:rPr lang="en-GB" sz="2000" b="0" dirty="0">
                          <a:latin typeface="Tw Cen MT" panose="020B0602020104020603" pitchFamily="34" charset="0"/>
                        </a:rPr>
                        <a:t>Where would the grandfather backup be stored?</a:t>
                      </a:r>
                    </a:p>
                    <a:p>
                      <a:pPr marL="457200" indent="-457200" algn="l">
                        <a:buAutoNum type="arabicPeriod"/>
                      </a:pPr>
                      <a:r>
                        <a:rPr lang="en-GB" sz="2000" b="0" dirty="0">
                          <a:latin typeface="Tw Cen MT" panose="020B0602020104020603" pitchFamily="34" charset="0"/>
                        </a:rPr>
                        <a:t>Where would the father backup be stored?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569996" y="1393986"/>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7355201"/>
              </p:ext>
            </p:extLst>
          </p:nvPr>
        </p:nvGraphicFramePr>
        <p:xfrm>
          <a:off x="5971369" y="4323966"/>
          <a:ext cx="6063468" cy="23839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Once a month.</a:t>
                      </a:r>
                    </a:p>
                    <a:p>
                      <a:pPr marL="457200" indent="-457200" algn="l">
                        <a:buAutoNum type="arabicPeriod"/>
                      </a:pPr>
                      <a:r>
                        <a:rPr lang="en-GB" sz="2000" b="0" dirty="0">
                          <a:latin typeface="Tw Cen MT" panose="020B0602020104020603" pitchFamily="34" charset="0"/>
                        </a:rPr>
                        <a:t>Once a week</a:t>
                      </a:r>
                    </a:p>
                    <a:p>
                      <a:pPr marL="457200" indent="-457200" algn="l">
                        <a:buAutoNum type="arabicPeriod"/>
                      </a:pPr>
                      <a:r>
                        <a:rPr lang="en-GB" sz="2000" b="0" dirty="0">
                          <a:latin typeface="Tw Cen MT" panose="020B0602020104020603" pitchFamily="34" charset="0"/>
                        </a:rPr>
                        <a:t>Once a day.</a:t>
                      </a:r>
                    </a:p>
                    <a:p>
                      <a:pPr marL="457200" indent="-457200" algn="l">
                        <a:buAutoNum type="arabicPeriod"/>
                      </a:pPr>
                      <a:r>
                        <a:rPr lang="en-GB" sz="2000" b="0" dirty="0">
                          <a:latin typeface="Tw Cen MT" panose="020B0602020104020603" pitchFamily="34" charset="0"/>
                        </a:rPr>
                        <a:t>Grandfather: Year, Father: Month, Son: Week</a:t>
                      </a:r>
                    </a:p>
                    <a:p>
                      <a:pPr marL="457200" indent="-457200" algn="l">
                        <a:buAutoNum type="arabicPeriod"/>
                      </a:pPr>
                      <a:r>
                        <a:rPr lang="en-GB" sz="2000" b="0" dirty="0">
                          <a:latin typeface="Tw Cen MT" panose="020B0602020104020603" pitchFamily="34" charset="0"/>
                        </a:rPr>
                        <a:t>Offsite</a:t>
                      </a:r>
                    </a:p>
                    <a:p>
                      <a:pPr marL="457200" indent="-457200" algn="l">
                        <a:buAutoNum type="arabicPeriod"/>
                      </a:pPr>
                      <a:r>
                        <a:rPr lang="en-GB" sz="2000" b="0" dirty="0">
                          <a:latin typeface="Tw Cen MT" panose="020B0602020104020603" pitchFamily="34" charset="0"/>
                        </a:rPr>
                        <a:t>Local (On-site)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62408" y="1512005"/>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dvanced Backup">
            <a:extLst>
              <a:ext uri="{FF2B5EF4-FFF2-40B4-BE49-F238E27FC236}">
                <a16:creationId xmlns:a16="http://schemas.microsoft.com/office/drawing/2014/main" id="{F0B48198-4EEE-48FF-BA9D-E865F04FBF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3" y="723841"/>
            <a:ext cx="5516835" cy="4021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443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Compression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1"/>
            <a:ext cx="6028616" cy="81627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Once of the utility programs provided by your operating system is to compress files and folders.</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643633017"/>
              </p:ext>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567189913"/>
              </p:ext>
            </p:extLst>
          </p:nvPr>
        </p:nvGraphicFramePr>
        <p:xfrm>
          <a:off x="5964988" y="1873898"/>
          <a:ext cx="6032525" cy="23164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Why is file compression beneficial?</a:t>
                      </a:r>
                    </a:p>
                    <a:p>
                      <a:pPr marL="457200" indent="-457200" algn="l">
                        <a:buAutoNum type="arabicPeriod"/>
                      </a:pPr>
                      <a:r>
                        <a:rPr lang="en-GB" sz="2000" b="0" dirty="0">
                          <a:latin typeface="Tw Cen MT" panose="020B0602020104020603" pitchFamily="34" charset="0"/>
                        </a:rPr>
                        <a:t>What facility is provided by Windows that allows files to be compressed and decompressed?</a:t>
                      </a:r>
                    </a:p>
                    <a:p>
                      <a:pPr marL="457200" indent="-457200" algn="l">
                        <a:buAutoNum type="arabicPeriod"/>
                      </a:pPr>
                      <a:r>
                        <a:rPr lang="en-GB" sz="2000" b="0" dirty="0">
                          <a:latin typeface="Tw Cen MT" panose="020B0602020104020603" pitchFamily="34" charset="0"/>
                        </a:rPr>
                        <a:t>Apart from saving storage space and making it easier to transmit from one location to another, what is another benefit of using this facility?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649510" y="1406528"/>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584511005"/>
              </p:ext>
            </p:extLst>
          </p:nvPr>
        </p:nvGraphicFramePr>
        <p:xfrm>
          <a:off x="5964986" y="4846072"/>
          <a:ext cx="6063468" cy="17743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Saves storage space and useful when transferring large amounts of data.</a:t>
                      </a:r>
                    </a:p>
                    <a:p>
                      <a:pPr marL="457200" indent="-457200" algn="l">
                        <a:buAutoNum type="arabicPeriod"/>
                      </a:pPr>
                      <a:r>
                        <a:rPr lang="en-GB" sz="2000" b="0" dirty="0">
                          <a:latin typeface="Tw Cen MT" panose="020B0602020104020603" pitchFamily="34" charset="0"/>
                        </a:rPr>
                        <a:t>Zip (compress) and Unzip (decompress)</a:t>
                      </a:r>
                    </a:p>
                    <a:p>
                      <a:pPr marL="457200" indent="-457200" algn="l">
                        <a:buAutoNum type="arabicPeriod"/>
                      </a:pPr>
                      <a:r>
                        <a:rPr lang="en-GB" sz="2000" b="0" dirty="0">
                          <a:latin typeface="Tw Cen MT" panose="020B0602020104020603" pitchFamily="34" charset="0"/>
                        </a:rPr>
                        <a:t>Helps to organise folders.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6027" y="1658135"/>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5E2CAF0D-C44D-4F1B-A6C9-F69365C6AA7F}"/>
              </a:ext>
            </a:extLst>
          </p:cNvPr>
          <p:cNvPicPr>
            <a:picLocks noChangeAspect="1"/>
          </p:cNvPicPr>
          <p:nvPr/>
        </p:nvPicPr>
        <p:blipFill rotWithShape="1">
          <a:blip r:embed="rId6"/>
          <a:srcRect l="3815" t="5498" r="3717" b="6701"/>
          <a:stretch/>
        </p:blipFill>
        <p:spPr>
          <a:xfrm>
            <a:off x="194487" y="750073"/>
            <a:ext cx="5511802" cy="4053679"/>
          </a:xfrm>
          <a:prstGeom prst="rect">
            <a:avLst/>
          </a:prstGeom>
          <a:ln>
            <a:solidFill>
              <a:schemeClr val="tx1"/>
            </a:solidFill>
          </a:ln>
        </p:spPr>
      </p:pic>
    </p:spTree>
    <p:extLst>
      <p:ext uri="{BB962C8B-B14F-4D97-AF65-F5344CB8AC3E}">
        <p14:creationId xmlns:p14="http://schemas.microsoft.com/office/powerpoint/2010/main" val="407830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Defragmentation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05382"/>
            <a:ext cx="6028616" cy="10164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Defragmentation is one of the popular utility programs provided because it can have a noticeable impact in the way your computer performs.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184678866"/>
              </p:ext>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629801993"/>
              </p:ext>
            </p:extLst>
          </p:nvPr>
        </p:nvGraphicFramePr>
        <p:xfrm>
          <a:off x="5964988" y="1873898"/>
          <a:ext cx="6032525" cy="17068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does defragmentation do?</a:t>
                      </a:r>
                    </a:p>
                    <a:p>
                      <a:pPr marL="457200" indent="-457200" algn="l">
                        <a:buAutoNum type="arabicPeriod"/>
                      </a:pPr>
                      <a:r>
                        <a:rPr lang="en-GB" sz="2000" b="0" dirty="0">
                          <a:latin typeface="Tw Cen MT" panose="020B0602020104020603" pitchFamily="34" charset="0"/>
                        </a:rPr>
                        <a:t>How is data stored on the hard drive?</a:t>
                      </a:r>
                    </a:p>
                    <a:p>
                      <a:pPr marL="457200" indent="-457200" algn="l">
                        <a:buAutoNum type="arabicPeriod"/>
                      </a:pPr>
                      <a:r>
                        <a:rPr lang="en-GB" sz="2000" b="0" dirty="0">
                          <a:latin typeface="Tw Cen MT" panose="020B0602020104020603" pitchFamily="34" charset="0"/>
                        </a:rPr>
                        <a:t>How does defragmentation have a positive impact on the performance of the computer?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532618" y="1647769"/>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807005938"/>
              </p:ext>
            </p:extLst>
          </p:nvPr>
        </p:nvGraphicFramePr>
        <p:xfrm>
          <a:off x="5971370" y="3703077"/>
          <a:ext cx="6063468" cy="29935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It reduces the number of fragmented files and re-organises files by grouping them together and putting them in the same location.</a:t>
                      </a:r>
                    </a:p>
                    <a:p>
                      <a:pPr marL="457200" indent="-457200" algn="l">
                        <a:buAutoNum type="arabicPeriod"/>
                      </a:pPr>
                      <a:r>
                        <a:rPr lang="en-GB" sz="2000" b="0" dirty="0">
                          <a:latin typeface="Tw Cen MT" panose="020B0602020104020603" pitchFamily="34" charset="0"/>
                        </a:rPr>
                        <a:t>Data is divided into multiple chunks of data so it can be stored on the hard drive. </a:t>
                      </a:r>
                    </a:p>
                    <a:p>
                      <a:pPr marL="457200" indent="-457200" algn="l">
                        <a:buAutoNum type="arabicPeriod"/>
                      </a:pPr>
                      <a:r>
                        <a:rPr lang="en-GB" sz="2000" b="0" dirty="0">
                          <a:latin typeface="Tw Cen MT" panose="020B0602020104020603" pitchFamily="34" charset="0"/>
                        </a:rPr>
                        <a:t>It will make it quicker because if the data is grouped together and the hard drive will not have to work as hard to find all the related data for that file.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6027" y="1658135"/>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10 Best Free Disk Defragmenter Software For Windows 10, 8, 7">
            <a:extLst>
              <a:ext uri="{FF2B5EF4-FFF2-40B4-BE49-F238E27FC236}">
                <a16:creationId xmlns:a16="http://schemas.microsoft.com/office/drawing/2014/main" id="{8B81BD0D-BB34-4D58-A1FD-78E4E22BE3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2" y="723841"/>
            <a:ext cx="5542747" cy="40897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953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Encryption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5141526" y="705382"/>
            <a:ext cx="6852076" cy="6675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We share large amounts of sensitive data across the network and there is always a risk of this data being intercepted by hackers.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621471701"/>
              </p:ext>
            </p:extLst>
          </p:nvPr>
        </p:nvGraphicFramePr>
        <p:xfrm>
          <a:off x="163544" y="5883847"/>
          <a:ext cx="4806144" cy="736600"/>
        </p:xfrm>
        <a:graphic>
          <a:graphicData uri="http://schemas.openxmlformats.org/drawingml/2006/table">
            <a:tbl>
              <a:tblPr firstRow="1" bandRow="1">
                <a:tableStyleId>{5C22544A-7EE6-4342-B048-85BDC9FD1C3A}</a:tableStyleId>
              </a:tblPr>
              <a:tblGrid>
                <a:gridCol w="4806144">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3087" y="5538932"/>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390039268"/>
              </p:ext>
            </p:extLst>
          </p:nvPr>
        </p:nvGraphicFramePr>
        <p:xfrm>
          <a:off x="5145438" y="1488074"/>
          <a:ext cx="6852076" cy="1706880"/>
        </p:xfrm>
        <a:graphic>
          <a:graphicData uri="http://schemas.openxmlformats.org/drawingml/2006/table">
            <a:tbl>
              <a:tblPr firstRow="1" bandRow="1">
                <a:tableStyleId>{5C22544A-7EE6-4342-B048-85BDC9FD1C3A}</a:tableStyleId>
              </a:tblPr>
              <a:tblGrid>
                <a:gridCol w="6852076">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is meant by encryption?</a:t>
                      </a:r>
                    </a:p>
                    <a:p>
                      <a:pPr marL="457200" indent="-457200" algn="l">
                        <a:buAutoNum type="arabicPeriod"/>
                      </a:pPr>
                      <a:r>
                        <a:rPr lang="en-GB" sz="2000" b="0" dirty="0">
                          <a:latin typeface="Tw Cen MT" panose="020B0602020104020603" pitchFamily="34" charset="0"/>
                        </a:rPr>
                        <a:t>What is the Caesar cipher?</a:t>
                      </a:r>
                    </a:p>
                    <a:p>
                      <a:pPr marL="457200" indent="-457200" algn="l">
                        <a:buAutoNum type="arabicPeriod"/>
                      </a:pPr>
                      <a:r>
                        <a:rPr lang="en-GB" sz="2000" b="0" dirty="0">
                          <a:latin typeface="Tw Cen MT" panose="020B0602020104020603" pitchFamily="34" charset="0"/>
                        </a:rPr>
                        <a:t>What makes data ‘too hard’ to decrypt?</a:t>
                      </a:r>
                    </a:p>
                    <a:p>
                      <a:pPr marL="457200" indent="-457200" algn="l">
                        <a:buAutoNum type="arabicPeriod"/>
                      </a:pPr>
                      <a:r>
                        <a:rPr lang="en-GB" sz="2000" b="0" dirty="0">
                          <a:latin typeface="Tw Cen MT" panose="020B0602020104020603" pitchFamily="34" charset="0"/>
                        </a:rPr>
                        <a:t>What is meant by symmetric and asymmetric encryption?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567564" y="1289640"/>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477749368"/>
              </p:ext>
            </p:extLst>
          </p:nvPr>
        </p:nvGraphicFramePr>
        <p:xfrm>
          <a:off x="5145437" y="3347001"/>
          <a:ext cx="6883019" cy="3275119"/>
        </p:xfrm>
        <a:graphic>
          <a:graphicData uri="http://schemas.openxmlformats.org/drawingml/2006/table">
            <a:tbl>
              <a:tblPr firstRow="1" bandRow="1">
                <a:tableStyleId>{5C22544A-7EE6-4342-B048-85BDC9FD1C3A}</a:tableStyleId>
              </a:tblPr>
              <a:tblGrid>
                <a:gridCol w="6883019">
                  <a:extLst>
                    <a:ext uri="{9D8B030D-6E8A-4147-A177-3AD203B41FA5}">
                      <a16:colId xmlns:a16="http://schemas.microsoft.com/office/drawing/2014/main" val="1827917660"/>
                    </a:ext>
                  </a:extLst>
                </a:gridCol>
              </a:tblGrid>
              <a:tr h="440479">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2402973">
                <a:tc>
                  <a:txBody>
                    <a:bodyPr/>
                    <a:lstStyle/>
                    <a:p>
                      <a:pPr marL="457200" indent="-457200" algn="l">
                        <a:buAutoNum type="arabicPeriod"/>
                      </a:pPr>
                      <a:r>
                        <a:rPr lang="en-GB" sz="2000" b="0" dirty="0">
                          <a:latin typeface="Tw Cen MT" panose="020B0602020104020603" pitchFamily="34" charset="0"/>
                        </a:rPr>
                        <a:t>The scrambling of data to make the original unreadable. </a:t>
                      </a:r>
                    </a:p>
                    <a:p>
                      <a:pPr marL="457200" indent="-457200" algn="l">
                        <a:buAutoNum type="arabicPeriod"/>
                      </a:pPr>
                      <a:r>
                        <a:rPr lang="en-GB" sz="2000" b="0" dirty="0">
                          <a:latin typeface="Tw Cen MT" panose="020B0602020104020603" pitchFamily="34" charset="0"/>
                        </a:rPr>
                        <a:t>An algorithm designed to substitute the original letter with another letter using a certain number of steps. </a:t>
                      </a:r>
                    </a:p>
                    <a:p>
                      <a:pPr marL="457200" indent="-457200" algn="l">
                        <a:buAutoNum type="arabicPeriod"/>
                      </a:pPr>
                      <a:r>
                        <a:rPr lang="en-GB" sz="2000" b="0" dirty="0">
                          <a:latin typeface="Tw Cen MT" panose="020B0602020104020603" pitchFamily="34" charset="0"/>
                        </a:rPr>
                        <a:t>Too many possibilities to computer in a reasonable amount of time and the use of 256 bit keys (this is known as AES (Advanced Encryption Standard)</a:t>
                      </a:r>
                    </a:p>
                    <a:p>
                      <a:pPr marL="457200" indent="-457200" algn="l">
                        <a:buAutoNum type="arabicPeriod"/>
                      </a:pPr>
                      <a:r>
                        <a:rPr lang="en-GB" sz="2000" b="0" dirty="0">
                          <a:latin typeface="Tw Cen MT" panose="020B0602020104020603" pitchFamily="34" charset="0"/>
                        </a:rPr>
                        <a:t>Symmetric allows users share the same key (public key) Asymmetric means data can only be decrypted by users who have a private key (i.e. password to login into their account)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56027" y="1272311"/>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0A4DF26-F327-4A27-9910-002EDEE46FFF}"/>
              </a:ext>
            </a:extLst>
          </p:cNvPr>
          <p:cNvPicPr>
            <a:picLocks noChangeAspect="1"/>
          </p:cNvPicPr>
          <p:nvPr/>
        </p:nvPicPr>
        <p:blipFill>
          <a:blip r:embed="rId6"/>
          <a:stretch>
            <a:fillRect/>
          </a:stretch>
        </p:blipFill>
        <p:spPr>
          <a:xfrm>
            <a:off x="194487" y="713503"/>
            <a:ext cx="4775201" cy="2686051"/>
          </a:xfrm>
          <a:prstGeom prst="rect">
            <a:avLst/>
          </a:prstGeom>
        </p:spPr>
      </p:pic>
    </p:spTree>
    <p:extLst>
      <p:ext uri="{BB962C8B-B14F-4D97-AF65-F5344CB8AC3E}">
        <p14:creationId xmlns:p14="http://schemas.microsoft.com/office/powerpoint/2010/main" val="3593140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Firewall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05382"/>
            <a:ext cx="6028616" cy="10164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Firewall is a security utility provided by the operating system which usually works with anti-virus software. It’s used by individuals and organisations large or small.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3119091299"/>
              </p:ext>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338500218"/>
              </p:ext>
            </p:extLst>
          </p:nvPr>
        </p:nvGraphicFramePr>
        <p:xfrm>
          <a:off x="5971369" y="2145094"/>
          <a:ext cx="6032525" cy="1402080"/>
        </p:xfrm>
        <a:graphic>
          <a:graphicData uri="http://schemas.openxmlformats.org/drawingml/2006/table">
            <a:tbl>
              <a:tblPr firstRow="1" bandRow="1">
                <a:tableStyleId>{5C22544A-7EE6-4342-B048-85BDC9FD1C3A}</a:tableStyleId>
              </a:tblPr>
              <a:tblGrid>
                <a:gridCol w="603252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is a firewall? </a:t>
                      </a:r>
                    </a:p>
                    <a:p>
                      <a:pPr marL="457200" indent="-457200" algn="l">
                        <a:buAutoNum type="arabicPeriod"/>
                      </a:pPr>
                      <a:r>
                        <a:rPr lang="en-GB" sz="2000" b="0" dirty="0">
                          <a:latin typeface="Tw Cen MT" panose="020B0602020104020603" pitchFamily="34" charset="0"/>
                        </a:rPr>
                        <a:t>Why might a firewall block certain traffic from entering the private network?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569996" y="1665471"/>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124398935"/>
              </p:ext>
            </p:extLst>
          </p:nvPr>
        </p:nvGraphicFramePr>
        <p:xfrm>
          <a:off x="5971369" y="3931672"/>
          <a:ext cx="6063468" cy="2688775"/>
        </p:xfrm>
        <a:graphic>
          <a:graphicData uri="http://schemas.openxmlformats.org/drawingml/2006/table">
            <a:tbl>
              <a:tblPr firstRow="1" bandRow="1">
                <a:tableStyleId>{5C22544A-7EE6-4342-B048-85BDC9FD1C3A}</a:tableStyleId>
              </a:tblPr>
              <a:tblGrid>
                <a:gridCol w="6063468">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 system designed to prevent unauthorised access from entering a private network. It creates a safety barrier between that and the public network (e.g. internet)</a:t>
                      </a:r>
                    </a:p>
                    <a:p>
                      <a:pPr marL="457200" indent="-457200" algn="l">
                        <a:buAutoNum type="arabicPeriod"/>
                      </a:pPr>
                      <a:r>
                        <a:rPr lang="en-GB" sz="2000" b="0" dirty="0">
                          <a:latin typeface="Tw Cen MT" panose="020B0602020104020603" pitchFamily="34" charset="0"/>
                        </a:rPr>
                        <a:t>Traffic might contain data that might be of a malicious nature (i.e. malware) </a:t>
                      </a:r>
                    </a:p>
                    <a:p>
                      <a:pPr marL="457200" indent="-457200" algn="l">
                        <a:buAutoNum type="arabicPeriod"/>
                      </a:pP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62408" y="1783490"/>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7E337BC-18AB-4636-BCE1-C8B49B6DB1FF}"/>
              </a:ext>
            </a:extLst>
          </p:cNvPr>
          <p:cNvPicPr>
            <a:picLocks noChangeAspect="1"/>
          </p:cNvPicPr>
          <p:nvPr/>
        </p:nvPicPr>
        <p:blipFill>
          <a:blip r:embed="rId6"/>
          <a:stretch>
            <a:fillRect/>
          </a:stretch>
        </p:blipFill>
        <p:spPr>
          <a:xfrm>
            <a:off x="157163" y="705382"/>
            <a:ext cx="5468489" cy="3536834"/>
          </a:xfrm>
          <a:prstGeom prst="rect">
            <a:avLst/>
          </a:prstGeom>
        </p:spPr>
      </p:pic>
    </p:spTree>
    <p:extLst>
      <p:ext uri="{BB962C8B-B14F-4D97-AF65-F5344CB8AC3E}">
        <p14:creationId xmlns:p14="http://schemas.microsoft.com/office/powerpoint/2010/main" val="304256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2862322"/>
          </a:xfrm>
          <a:prstGeom prst="rect">
            <a:avLst/>
          </a:prstGeom>
          <a:noFill/>
          <a:ln>
            <a:solidFill>
              <a:schemeClr val="tx1"/>
            </a:solidFill>
          </a:ln>
        </p:spPr>
        <p:txBody>
          <a:bodyPr wrap="square" rtlCol="0">
            <a:spAutoFit/>
          </a:bodyPr>
          <a:lstStyle/>
          <a:p>
            <a:r>
              <a:rPr lang="en-GB" sz="2000" dirty="0">
                <a:latin typeface="+mj-lt"/>
              </a:rPr>
              <a:t>How confident are you that you know the purpose of:</a:t>
            </a:r>
          </a:p>
          <a:p>
            <a:pPr marL="342900" indent="-342900">
              <a:buFont typeface="Arial" panose="020B0604020202020204" pitchFamily="34" charset="0"/>
              <a:buChar char="•"/>
            </a:pPr>
            <a:r>
              <a:rPr lang="en-GB" sz="2000" dirty="0">
                <a:latin typeface="+mj-lt"/>
              </a:rPr>
              <a:t>Identify the purpose and functionality of utility software such as:</a:t>
            </a:r>
          </a:p>
          <a:p>
            <a:pPr marL="800100" lvl="1" indent="-342900">
              <a:buFont typeface="Arial" panose="020B0604020202020204" pitchFamily="34" charset="0"/>
              <a:buChar char="•"/>
            </a:pPr>
            <a:r>
              <a:rPr lang="en-GB" sz="2000" dirty="0">
                <a:latin typeface="+mj-lt"/>
              </a:rPr>
              <a:t>Anti-virus software</a:t>
            </a:r>
          </a:p>
          <a:p>
            <a:pPr marL="800100" lvl="1" indent="-342900">
              <a:buFont typeface="Arial" panose="020B0604020202020204" pitchFamily="34" charset="0"/>
              <a:buChar char="•"/>
            </a:pPr>
            <a:r>
              <a:rPr lang="en-GB" sz="2000" dirty="0">
                <a:latin typeface="+mj-lt"/>
              </a:rPr>
              <a:t>Backup software (including use of full, incremental, differential and GFS)</a:t>
            </a:r>
          </a:p>
          <a:p>
            <a:pPr marL="800100" lvl="1" indent="-342900">
              <a:buFont typeface="Arial" panose="020B0604020202020204" pitchFamily="34" charset="0"/>
              <a:buChar char="•"/>
            </a:pPr>
            <a:r>
              <a:rPr lang="en-GB" sz="2000" dirty="0">
                <a:latin typeface="+mj-lt"/>
              </a:rPr>
              <a:t>Data compression</a:t>
            </a:r>
          </a:p>
          <a:p>
            <a:pPr marL="800100" lvl="1" indent="-342900">
              <a:buFont typeface="Arial" panose="020B0604020202020204" pitchFamily="34" charset="0"/>
              <a:buChar char="•"/>
            </a:pPr>
            <a:r>
              <a:rPr lang="en-GB" sz="2000" dirty="0">
                <a:latin typeface="+mj-lt"/>
              </a:rPr>
              <a:t>Defragmentation </a:t>
            </a:r>
          </a:p>
          <a:p>
            <a:pPr marL="800100" lvl="1" indent="-342900">
              <a:buFont typeface="Arial" panose="020B0604020202020204" pitchFamily="34" charset="0"/>
              <a:buChar char="•"/>
            </a:pPr>
            <a:r>
              <a:rPr lang="en-GB" sz="2000" dirty="0">
                <a:latin typeface="+mj-lt"/>
              </a:rPr>
              <a:t>Encryption software </a:t>
            </a:r>
          </a:p>
          <a:p>
            <a:pPr marL="800100" lvl="1" indent="-342900">
              <a:buFont typeface="Arial" panose="020B0604020202020204" pitchFamily="34" charset="0"/>
              <a:buChar char="•"/>
            </a:pPr>
            <a:r>
              <a:rPr lang="en-GB" sz="2000" dirty="0">
                <a:latin typeface="+mj-lt"/>
              </a:rPr>
              <a:t>Firewall software</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ext uri="{D42A27DB-BD31-4B8C-83A1-F6EECF244321}">
                <p14:modId xmlns:p14="http://schemas.microsoft.com/office/powerpoint/2010/main" val="4181760803"/>
              </p:ext>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058DB212-BFA2-403F-85EF-DFD3FF6D973A}" type="slidenum">
              <a:rPr lang="en-US" noProof="0" smtClean="0"/>
              <a:pPr/>
              <a:t>2</a:t>
            </a:fld>
            <a:endParaRPr lang="en-US" noProof="0"/>
          </a:p>
        </p:txBody>
      </p:sp>
    </p:spTree>
    <p:extLst>
      <p:ext uri="{BB962C8B-B14F-4D97-AF65-F5344CB8AC3E}">
        <p14:creationId xmlns:p14="http://schemas.microsoft.com/office/powerpoint/2010/main" val="89290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D936C131-4627-4EB0-B30E-59A9692E42D9}"/>
              </a:ext>
            </a:extLst>
          </p:cNvPr>
          <p:cNvGraphicFramePr>
            <a:graphicFrameLocks noGrp="1"/>
          </p:cNvGraphicFramePr>
          <p:nvPr>
            <p:extLst>
              <p:ext uri="{D42A27DB-BD31-4B8C-83A1-F6EECF244321}">
                <p14:modId xmlns:p14="http://schemas.microsoft.com/office/powerpoint/2010/main" val="1868486688"/>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TWO functions of the operating system. (1 point)</a:t>
                      </a:r>
                    </a:p>
                  </a:txBody>
                  <a:tcPr/>
                </a:tc>
                <a:tc>
                  <a:txBody>
                    <a:bodyPr/>
                    <a:lstStyle/>
                    <a:p>
                      <a:r>
                        <a:rPr lang="en-GB" sz="1600" dirty="0">
                          <a:latin typeface="+mj-lt"/>
                        </a:rPr>
                        <a:t>Name THREE parts of the URL address (2 points)</a:t>
                      </a:r>
                    </a:p>
                  </a:txBody>
                  <a:tcPr/>
                </a:tc>
                <a:tc>
                  <a:txBody>
                    <a:bodyPr/>
                    <a:lstStyle/>
                    <a:p>
                      <a:r>
                        <a:rPr lang="en-GB" sz="1600" dirty="0">
                          <a:latin typeface="+mj-lt"/>
                        </a:rPr>
                        <a:t>Name THREE types of network hardware (3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3712293696"/>
                  </a:ext>
                </a:extLst>
              </a:tr>
              <a:tr h="1006630">
                <a:tc>
                  <a:txBody>
                    <a:bodyPr/>
                    <a:lstStyle/>
                    <a:p>
                      <a:r>
                        <a:rPr lang="en-GB" sz="1600" dirty="0">
                          <a:latin typeface="+mj-lt"/>
                        </a:rPr>
                        <a:t>Name TWO types of network model (4 points)</a:t>
                      </a:r>
                    </a:p>
                  </a:txBody>
                  <a:tcPr/>
                </a:tc>
                <a:tc>
                  <a:txBody>
                    <a:bodyPr/>
                    <a:lstStyle/>
                    <a:p>
                      <a:r>
                        <a:rPr lang="en-GB" sz="1600" dirty="0">
                          <a:latin typeface="+mj-lt"/>
                        </a:rPr>
                        <a:t>Name THREE methods of interaction. (5 points)</a:t>
                      </a:r>
                    </a:p>
                  </a:txBody>
                  <a:tcPr/>
                </a:tc>
                <a:tc>
                  <a:txBody>
                    <a:bodyPr/>
                    <a:lstStyle/>
                    <a:p>
                      <a:r>
                        <a:rPr lang="en-GB" sz="1600" dirty="0">
                          <a:latin typeface="+mj-lt"/>
                        </a:rPr>
                        <a:t>Name THREE storage characteristics (6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r>
                        <a:rPr lang="en-GB" sz="1600" dirty="0">
                          <a:latin typeface="+mj-lt"/>
                        </a:rPr>
                        <a:t>Name ONE type of optical storage (7 points)</a:t>
                      </a:r>
                    </a:p>
                  </a:txBody>
                  <a:tcPr/>
                </a:tc>
                <a:tc>
                  <a:txBody>
                    <a:bodyPr/>
                    <a:lstStyle/>
                    <a:p>
                      <a:r>
                        <a:rPr lang="en-GB" sz="1600" dirty="0">
                          <a:latin typeface="+mj-lt"/>
                        </a:rPr>
                        <a:t>Name ONE type of solid-state storage (8 points)</a:t>
                      </a:r>
                    </a:p>
                  </a:txBody>
                  <a:tcPr/>
                </a:tc>
                <a:tc>
                  <a:txBody>
                    <a:bodyPr/>
                    <a:lstStyle/>
                    <a:p>
                      <a:r>
                        <a:rPr lang="en-GB" sz="1600" dirty="0">
                          <a:latin typeface="+mj-lt"/>
                        </a:rPr>
                        <a:t>Name ONE type of magnetic storage (9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How many KB in a MB? (10 points)</a:t>
                      </a:r>
                    </a:p>
                  </a:txBody>
                  <a:tcPr/>
                </a:tc>
                <a:tc>
                  <a:txBody>
                    <a:bodyPr/>
                    <a:lstStyle/>
                    <a:p>
                      <a:r>
                        <a:rPr lang="en-GB" sz="1600" dirty="0">
                          <a:latin typeface="+mj-lt"/>
                        </a:rPr>
                        <a:t>Sound is converted from analogue to digital by recording what? (11 points)</a:t>
                      </a:r>
                    </a:p>
                  </a:txBody>
                  <a:tcPr/>
                </a:tc>
                <a:tc>
                  <a:txBody>
                    <a:bodyPr/>
                    <a:lstStyle/>
                    <a:p>
                      <a:r>
                        <a:rPr lang="en-GB" sz="1600" dirty="0">
                          <a:latin typeface="+mj-lt"/>
                        </a:rPr>
                        <a:t>What is a bitmap image made up of? (12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428414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D936C131-4627-4EB0-B30E-59A9692E42D9}"/>
              </a:ext>
            </a:extLst>
          </p:cNvPr>
          <p:cNvGraphicFramePr>
            <a:graphicFrameLocks noGrp="1"/>
          </p:cNvGraphicFramePr>
          <p:nvPr>
            <p:extLst>
              <p:ext uri="{D42A27DB-BD31-4B8C-83A1-F6EECF244321}">
                <p14:modId xmlns:p14="http://schemas.microsoft.com/office/powerpoint/2010/main" val="64466859"/>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TWO functions of the operating system. (1 point)</a:t>
                      </a:r>
                    </a:p>
                    <a:p>
                      <a:r>
                        <a:rPr lang="en-GB" sz="1600" dirty="0">
                          <a:solidFill>
                            <a:srgbClr val="FF0000"/>
                          </a:solidFill>
                          <a:latin typeface="+mj-lt"/>
                        </a:rPr>
                        <a:t>User management, File management, Peripheral device management, Memory Management, User interface</a:t>
                      </a:r>
                    </a:p>
                  </a:txBody>
                  <a:tcPr/>
                </a:tc>
                <a:tc>
                  <a:txBody>
                    <a:bodyPr/>
                    <a:lstStyle/>
                    <a:p>
                      <a:r>
                        <a:rPr lang="en-GB" sz="1600" dirty="0">
                          <a:latin typeface="+mj-lt"/>
                        </a:rPr>
                        <a:t>Name THREE parts of the URL address (2 points)</a:t>
                      </a:r>
                    </a:p>
                    <a:p>
                      <a:r>
                        <a:rPr lang="en-GB" sz="1600" dirty="0">
                          <a:solidFill>
                            <a:srgbClr val="FF0000"/>
                          </a:solidFill>
                          <a:latin typeface="+mj-lt"/>
                        </a:rPr>
                        <a:t>Scheme, Sub-domain, Second level domain, Sub-directory, Top-level domain</a:t>
                      </a:r>
                    </a:p>
                  </a:txBody>
                  <a:tcPr/>
                </a:tc>
                <a:tc>
                  <a:txBody>
                    <a:bodyPr/>
                    <a:lstStyle/>
                    <a:p>
                      <a:r>
                        <a:rPr lang="en-GB" sz="1600" dirty="0">
                          <a:latin typeface="+mj-lt"/>
                        </a:rPr>
                        <a:t>Name THREE types of network hardware (3 points)</a:t>
                      </a:r>
                    </a:p>
                    <a:p>
                      <a:r>
                        <a:rPr lang="en-GB" sz="1600" dirty="0">
                          <a:solidFill>
                            <a:srgbClr val="FF0000"/>
                          </a:solidFill>
                          <a:latin typeface="+mj-lt"/>
                        </a:rPr>
                        <a:t>Hub, Switch, Router, Gateway, Bridge, Wireless Access Point, Network Interface Card</a:t>
                      </a:r>
                    </a:p>
                  </a:txBody>
                  <a:tcPr/>
                </a:tc>
                <a:extLst>
                  <a:ext uri="{0D108BD9-81ED-4DB2-BD59-A6C34878D82A}">
                    <a16:rowId xmlns:a16="http://schemas.microsoft.com/office/drawing/2014/main" val="3712293696"/>
                  </a:ext>
                </a:extLst>
              </a:tr>
              <a:tr h="1006630">
                <a:tc>
                  <a:txBody>
                    <a:bodyPr/>
                    <a:lstStyle/>
                    <a:p>
                      <a:r>
                        <a:rPr lang="en-GB" sz="1600" dirty="0">
                          <a:latin typeface="+mj-lt"/>
                        </a:rPr>
                        <a:t>Name TWO types of network model (4 points)</a:t>
                      </a:r>
                    </a:p>
                    <a:p>
                      <a:r>
                        <a:rPr lang="en-GB" sz="1600" dirty="0">
                          <a:solidFill>
                            <a:srgbClr val="FF0000"/>
                          </a:solidFill>
                          <a:latin typeface="+mj-lt"/>
                        </a:rPr>
                        <a:t>Client-server and Peer-to-Peer</a:t>
                      </a:r>
                    </a:p>
                  </a:txBody>
                  <a:tcPr/>
                </a:tc>
                <a:tc>
                  <a:txBody>
                    <a:bodyPr/>
                    <a:lstStyle/>
                    <a:p>
                      <a:r>
                        <a:rPr lang="en-GB" sz="1600" dirty="0">
                          <a:latin typeface="+mj-lt"/>
                        </a:rPr>
                        <a:t>Name THREE methods of interaction. (5 points)</a:t>
                      </a:r>
                    </a:p>
                    <a:p>
                      <a:r>
                        <a:rPr lang="en-GB" sz="1600" dirty="0">
                          <a:solidFill>
                            <a:srgbClr val="FF0000"/>
                          </a:solidFill>
                          <a:latin typeface="+mj-lt"/>
                        </a:rPr>
                        <a:t>Speech, Gesture, Touch, Traditional, Biometrics, Virtual Reality, Augmented Reality.</a:t>
                      </a:r>
                    </a:p>
                  </a:txBody>
                  <a:tcPr/>
                </a:tc>
                <a:tc>
                  <a:txBody>
                    <a:bodyPr/>
                    <a:lstStyle/>
                    <a:p>
                      <a:r>
                        <a:rPr lang="en-GB" sz="1600" dirty="0">
                          <a:latin typeface="+mj-lt"/>
                        </a:rPr>
                        <a:t>Name THREE storage characteristics (6 points)</a:t>
                      </a:r>
                    </a:p>
                    <a:p>
                      <a:r>
                        <a:rPr lang="en-GB" sz="1600" dirty="0">
                          <a:solidFill>
                            <a:srgbClr val="FF0000"/>
                          </a:solidFill>
                          <a:latin typeface="+mj-lt"/>
                        </a:rPr>
                        <a:t>Cost, Capacity, Durability, Reliability, Speed, Portability.</a:t>
                      </a:r>
                    </a:p>
                    <a:p>
                      <a:endParaRPr lang="en-GB" sz="1600" dirty="0">
                        <a:latin typeface="+mj-lt"/>
                      </a:endParaRPr>
                    </a:p>
                  </a:txBody>
                  <a:tcPr/>
                </a:tc>
                <a:extLst>
                  <a:ext uri="{0D108BD9-81ED-4DB2-BD59-A6C34878D82A}">
                    <a16:rowId xmlns:a16="http://schemas.microsoft.com/office/drawing/2014/main" val="2257671480"/>
                  </a:ext>
                </a:extLst>
              </a:tr>
              <a:tr h="1006630">
                <a:tc>
                  <a:txBody>
                    <a:bodyPr/>
                    <a:lstStyle/>
                    <a:p>
                      <a:r>
                        <a:rPr lang="en-GB" sz="1600" dirty="0">
                          <a:latin typeface="+mj-lt"/>
                        </a:rPr>
                        <a:t>Name ONE type of optical storage (7 points)</a:t>
                      </a:r>
                    </a:p>
                    <a:p>
                      <a:r>
                        <a:rPr lang="en-GB" sz="1600" dirty="0">
                          <a:solidFill>
                            <a:srgbClr val="FF0000"/>
                          </a:solidFill>
                          <a:latin typeface="+mj-lt"/>
                        </a:rPr>
                        <a:t>CD, DVD, Blu-ray, CD-R, DVD-R, CD-RW</a:t>
                      </a:r>
                    </a:p>
                    <a:p>
                      <a:r>
                        <a:rPr lang="en-GB" sz="1600" dirty="0">
                          <a:solidFill>
                            <a:srgbClr val="FF0000"/>
                          </a:solidFill>
                          <a:latin typeface="+mj-lt"/>
                        </a:rPr>
                        <a:t>(Others accepted)</a:t>
                      </a:r>
                    </a:p>
                  </a:txBody>
                  <a:tcPr/>
                </a:tc>
                <a:tc>
                  <a:txBody>
                    <a:bodyPr/>
                    <a:lstStyle/>
                    <a:p>
                      <a:r>
                        <a:rPr lang="en-GB" sz="1600" dirty="0">
                          <a:latin typeface="+mj-lt"/>
                        </a:rPr>
                        <a:t>Name ONE type of solid-state storage (8 points)</a:t>
                      </a:r>
                    </a:p>
                    <a:p>
                      <a:r>
                        <a:rPr lang="en-GB" sz="1600" dirty="0">
                          <a:solidFill>
                            <a:srgbClr val="FF0000"/>
                          </a:solidFill>
                          <a:latin typeface="+mj-lt"/>
                        </a:rPr>
                        <a:t>USB flash drive, Solid-state drive, SD card</a:t>
                      </a:r>
                    </a:p>
                  </a:txBody>
                  <a:tcPr/>
                </a:tc>
                <a:tc>
                  <a:txBody>
                    <a:bodyPr/>
                    <a:lstStyle/>
                    <a:p>
                      <a:r>
                        <a:rPr lang="en-GB" sz="1600" dirty="0">
                          <a:latin typeface="+mj-lt"/>
                        </a:rPr>
                        <a:t>Name ONE type of magnetic storage (9 points)</a:t>
                      </a:r>
                    </a:p>
                    <a:p>
                      <a:r>
                        <a:rPr lang="en-GB" sz="1600" dirty="0">
                          <a:solidFill>
                            <a:srgbClr val="FF0000"/>
                          </a:solidFill>
                          <a:latin typeface="+mj-lt"/>
                        </a:rPr>
                        <a:t>Hard drive, Magnetic tape, Cassette, Floppy disk</a:t>
                      </a:r>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How many KB in a MB? (10 points)</a:t>
                      </a:r>
                    </a:p>
                    <a:p>
                      <a:endParaRPr lang="en-GB" sz="1600" dirty="0">
                        <a:latin typeface="+mj-lt"/>
                      </a:endParaRPr>
                    </a:p>
                    <a:p>
                      <a:r>
                        <a:rPr lang="en-GB" sz="1600" dirty="0">
                          <a:solidFill>
                            <a:srgbClr val="FF0000"/>
                          </a:solidFill>
                          <a:latin typeface="+mj-lt"/>
                        </a:rPr>
                        <a:t>1000 or 1024</a:t>
                      </a:r>
                    </a:p>
                  </a:txBody>
                  <a:tcPr/>
                </a:tc>
                <a:tc>
                  <a:txBody>
                    <a:bodyPr/>
                    <a:lstStyle/>
                    <a:p>
                      <a:r>
                        <a:rPr lang="en-GB" sz="1600" dirty="0">
                          <a:latin typeface="+mj-lt"/>
                        </a:rPr>
                        <a:t>Sound is converted from analogue to digital by recording what? (11 points)</a:t>
                      </a:r>
                    </a:p>
                    <a:p>
                      <a:endParaRPr lang="en-GB" sz="1600" dirty="0">
                        <a:latin typeface="+mj-lt"/>
                      </a:endParaRPr>
                    </a:p>
                    <a:p>
                      <a:r>
                        <a:rPr lang="en-GB" sz="1600" dirty="0">
                          <a:solidFill>
                            <a:srgbClr val="FF0000"/>
                          </a:solidFill>
                          <a:latin typeface="+mj-lt"/>
                        </a:rPr>
                        <a:t>Sampling</a:t>
                      </a:r>
                    </a:p>
                  </a:txBody>
                  <a:tcPr/>
                </a:tc>
                <a:tc>
                  <a:txBody>
                    <a:bodyPr/>
                    <a:lstStyle/>
                    <a:p>
                      <a:r>
                        <a:rPr lang="en-GB" sz="1600" dirty="0">
                          <a:latin typeface="+mj-lt"/>
                        </a:rPr>
                        <a:t>What is a bitmap image made up of? (12 points)</a:t>
                      </a:r>
                    </a:p>
                    <a:p>
                      <a:endParaRPr lang="en-GB" sz="1600" dirty="0">
                        <a:latin typeface="+mj-lt"/>
                      </a:endParaRPr>
                    </a:p>
                    <a:p>
                      <a:r>
                        <a:rPr lang="en-GB" sz="1600" dirty="0">
                          <a:solidFill>
                            <a:srgbClr val="FF0000"/>
                          </a:solidFill>
                          <a:latin typeface="+mj-lt"/>
                        </a:rPr>
                        <a:t>Pixels</a:t>
                      </a:r>
                    </a:p>
                    <a:p>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747010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4647426"/>
          </a:xfrm>
          <a:prstGeom prst="rect">
            <a:avLst/>
          </a:prstGeom>
          <a:noFill/>
          <a:ln>
            <a:solidFill>
              <a:schemeClr val="tx1"/>
            </a:solidFill>
          </a:ln>
        </p:spPr>
        <p:txBody>
          <a:bodyPr wrap="square" rtlCol="0">
            <a:spAutoFit/>
          </a:bodyPr>
          <a:lstStyle/>
          <a:p>
            <a:r>
              <a:rPr lang="en-GB" sz="2000" dirty="0">
                <a:latin typeface="+mj-lt"/>
              </a:rPr>
              <a:t>Peripheral devices are used to input data and output information into and out of a computer system.</a:t>
            </a:r>
          </a:p>
          <a:p>
            <a:endParaRPr lang="en-GB" sz="2000" dirty="0">
              <a:latin typeface="+mj-lt"/>
            </a:endParaRPr>
          </a:p>
          <a:p>
            <a:r>
              <a:rPr lang="en-GB" sz="2000" dirty="0">
                <a:latin typeface="+mj-lt"/>
              </a:rPr>
              <a:t>Explain how the operating system manages peripheral devices.</a:t>
            </a:r>
          </a:p>
          <a:p>
            <a:endParaRPr lang="en-GB" dirty="0">
              <a:latin typeface="+mj-lt"/>
            </a:endParaRPr>
          </a:p>
          <a:p>
            <a:pPr>
              <a:lnSpc>
                <a:spcPct val="200000"/>
              </a:lnSpc>
            </a:pPr>
            <a:r>
              <a:rPr lang="en-GB" dirty="0">
                <a:latin typeface="+mj-lt"/>
              </a:rPr>
              <a:t>…………………………………………………………………………………………………………………………………………………………………………………………………………………………………………………………………………………………………………………………………………………………………………</a:t>
            </a:r>
          </a:p>
          <a:p>
            <a:pPr algn="r">
              <a:lnSpc>
                <a:spcPct val="200000"/>
              </a:lnSpc>
            </a:pPr>
            <a:r>
              <a:rPr lang="en-GB" b="1" dirty="0">
                <a:latin typeface="+mj-lt"/>
              </a:rPr>
              <a:t>[2]</a:t>
            </a:r>
          </a:p>
          <a:p>
            <a:endParaRPr lang="en-GB"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2215991"/>
          </a:xfrm>
          <a:prstGeom prst="rect">
            <a:avLst/>
          </a:prstGeom>
          <a:noFill/>
          <a:ln>
            <a:solidFill>
              <a:schemeClr val="tx1"/>
            </a:solidFill>
          </a:ln>
        </p:spPr>
        <p:txBody>
          <a:bodyPr wrap="square" rtlCol="0">
            <a:spAutoFit/>
          </a:bodyPr>
          <a:lstStyle/>
          <a:p>
            <a:r>
              <a:rPr lang="en-GB" sz="2000" dirty="0">
                <a:latin typeface="+mj-lt"/>
              </a:rPr>
              <a:t>Identify means to…</a:t>
            </a:r>
          </a:p>
          <a:p>
            <a:endParaRPr lang="en-GB" sz="2000" dirty="0">
              <a:latin typeface="+mj-lt"/>
            </a:endParaRPr>
          </a:p>
          <a:p>
            <a:r>
              <a:rPr lang="en-GB" sz="2000" dirty="0">
                <a:latin typeface="+mj-lt"/>
              </a:rPr>
              <a:t>Provide an answer from a number of possibilities. Recognise and state briefly a</a:t>
            </a:r>
          </a:p>
          <a:p>
            <a:r>
              <a:rPr lang="en-GB" sz="2000" dirty="0">
                <a:latin typeface="+mj-lt"/>
              </a:rPr>
              <a:t>distinguishing factor or feature.</a:t>
            </a:r>
          </a:p>
          <a:p>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499" y="3744647"/>
            <a:ext cx="3348037" cy="1938992"/>
          </a:xfrm>
          <a:prstGeom prst="rect">
            <a:avLst/>
          </a:prstGeom>
          <a:noFill/>
          <a:ln>
            <a:solidFill>
              <a:schemeClr val="tx1"/>
            </a:solidFill>
          </a:ln>
        </p:spPr>
        <p:txBody>
          <a:bodyPr wrap="square" rtlCol="0">
            <a:spAutoFit/>
          </a:bodyPr>
          <a:lstStyle/>
          <a:p>
            <a:r>
              <a:rPr lang="en-GB" sz="2000" dirty="0">
                <a:latin typeface="+mj-lt"/>
              </a:rPr>
              <a:t>In this question, you need to provide two brief reasons.</a:t>
            </a:r>
          </a:p>
          <a:p>
            <a:endParaRPr lang="en-GB" sz="2000" dirty="0">
              <a:latin typeface="+mj-lt"/>
            </a:endParaRPr>
          </a:p>
          <a:p>
            <a:r>
              <a:rPr lang="en-GB" sz="2000" dirty="0">
                <a:latin typeface="+mj-lt"/>
              </a:rPr>
              <a:t>Use your answer slip from the booklet provided to write your answer.</a:t>
            </a:r>
          </a:p>
        </p:txBody>
      </p:sp>
    </p:spTree>
    <p:extLst>
      <p:ext uri="{BB962C8B-B14F-4D97-AF65-F5344CB8AC3E}">
        <p14:creationId xmlns:p14="http://schemas.microsoft.com/office/powerpoint/2010/main" val="148628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3662541"/>
          </a:xfrm>
          <a:prstGeom prst="rect">
            <a:avLst/>
          </a:prstGeom>
          <a:noFill/>
          <a:ln>
            <a:solidFill>
              <a:schemeClr val="tx1"/>
            </a:solidFill>
          </a:ln>
        </p:spPr>
        <p:txBody>
          <a:bodyPr wrap="square" rtlCol="0">
            <a:spAutoFit/>
          </a:bodyPr>
          <a:lstStyle/>
          <a:p>
            <a:r>
              <a:rPr lang="en-GB" sz="2000" dirty="0">
                <a:latin typeface="+mj-lt"/>
              </a:rPr>
              <a:t>Peripheral devices are used to input data and output information into and out of a computer system.</a:t>
            </a:r>
          </a:p>
          <a:p>
            <a:endParaRPr lang="en-GB" sz="2000" dirty="0">
              <a:latin typeface="+mj-lt"/>
            </a:endParaRPr>
          </a:p>
          <a:p>
            <a:r>
              <a:rPr lang="en-GB" sz="2000" dirty="0">
                <a:latin typeface="+mj-lt"/>
              </a:rPr>
              <a:t>Explain how the operating system manages peripheral devices.</a:t>
            </a:r>
          </a:p>
          <a:p>
            <a:endParaRPr lang="en-GB" dirty="0">
              <a:latin typeface="+mj-lt"/>
            </a:endParaRPr>
          </a:p>
          <a:p>
            <a:pPr>
              <a:lnSpc>
                <a:spcPct val="200000"/>
              </a:lnSpc>
            </a:pPr>
            <a:r>
              <a:rPr lang="en-GB" sz="2000" dirty="0">
                <a:solidFill>
                  <a:srgbClr val="FF0000"/>
                </a:solidFill>
                <a:latin typeface="+mj-lt"/>
              </a:rPr>
              <a:t>Peripherals are controlled by the operating system using programs called drivers. </a:t>
            </a:r>
            <a:r>
              <a:rPr lang="en-GB" sz="2000" dirty="0">
                <a:solidFill>
                  <a:srgbClr val="002060"/>
                </a:solidFill>
                <a:latin typeface="+mj-lt"/>
              </a:rPr>
              <a:t>This allows the CPU and devices to interact.</a:t>
            </a:r>
          </a:p>
          <a:p>
            <a:pPr algn="r">
              <a:lnSpc>
                <a:spcPct val="200000"/>
              </a:lnSpc>
            </a:pPr>
            <a:r>
              <a:rPr lang="en-GB" b="1" dirty="0">
                <a:latin typeface="+mj-lt"/>
              </a:rPr>
              <a:t>[2]</a:t>
            </a:r>
          </a:p>
          <a:p>
            <a:endParaRPr lang="en-GB"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139321"/>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pPr marL="342900" indent="-342900">
              <a:buFont typeface="Arial" panose="020B0604020202020204" pitchFamily="34" charset="0"/>
              <a:buChar char="•"/>
            </a:pPr>
            <a:r>
              <a:rPr lang="en-GB" sz="2000" dirty="0">
                <a:latin typeface="+mj-lt"/>
              </a:rPr>
              <a:t>OS use drivers/device drivers…</a:t>
            </a:r>
          </a:p>
          <a:p>
            <a:pPr marL="342900" indent="-342900">
              <a:buFont typeface="Arial" panose="020B0604020202020204" pitchFamily="34" charset="0"/>
              <a:buChar char="•"/>
            </a:pPr>
            <a:r>
              <a:rPr lang="en-GB" sz="2000" dirty="0">
                <a:latin typeface="+mj-lt"/>
              </a:rPr>
              <a:t>….designed to carry out the necessary translations..</a:t>
            </a:r>
          </a:p>
          <a:p>
            <a:pPr marL="342900" indent="-342900">
              <a:buFont typeface="Arial" panose="020B0604020202020204" pitchFamily="34" charset="0"/>
              <a:buChar char="•"/>
            </a:pPr>
            <a:r>
              <a:rPr lang="en-GB" sz="2000" dirty="0">
                <a:latin typeface="+mj-lt"/>
              </a:rPr>
              <a:t>…to allow the CPU and the devices to communicate properly.</a:t>
            </a:r>
          </a:p>
          <a:p>
            <a:endParaRPr lang="en-GB" dirty="0"/>
          </a:p>
        </p:txBody>
      </p:sp>
      <p:sp>
        <p:nvSpPr>
          <p:cNvPr id="6" name="TextBox 5">
            <a:extLst>
              <a:ext uri="{FF2B5EF4-FFF2-40B4-BE49-F238E27FC236}">
                <a16:creationId xmlns:a16="http://schemas.microsoft.com/office/drawing/2014/main" id="{7CCF0C7B-DBE5-4D6F-B22B-EDA08A0150A8}"/>
              </a:ext>
            </a:extLst>
          </p:cNvPr>
          <p:cNvSpPr txBox="1"/>
          <p:nvPr/>
        </p:nvSpPr>
        <p:spPr>
          <a:xfrm>
            <a:off x="10698939" y="1817829"/>
            <a:ext cx="555171"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
        <p:nvSpPr>
          <p:cNvPr id="7" name="TextBox 6">
            <a:extLst>
              <a:ext uri="{FF2B5EF4-FFF2-40B4-BE49-F238E27FC236}">
                <a16:creationId xmlns:a16="http://schemas.microsoft.com/office/drawing/2014/main" id="{4BE6ACF2-EB37-41C6-A622-6B88D625D438}"/>
              </a:ext>
            </a:extLst>
          </p:cNvPr>
          <p:cNvSpPr txBox="1"/>
          <p:nvPr/>
        </p:nvSpPr>
        <p:spPr>
          <a:xfrm>
            <a:off x="9968932" y="3429000"/>
            <a:ext cx="555171"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1459727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p:txBody>
          <a:bodyPr/>
          <a:lstStyle/>
          <a:p>
            <a:r>
              <a:rPr lang="en-GB" dirty="0"/>
              <a:t>Understand that computers often come with utility software, and how this performs housekeeping tasks</a:t>
            </a:r>
          </a:p>
          <a:p>
            <a:r>
              <a:rPr lang="en-GB" dirty="0"/>
              <a:t>Understand the purpose of the identified utility software and why it is required.</a:t>
            </a:r>
          </a:p>
          <a:p>
            <a:pPr marL="0" indent="0">
              <a:buNone/>
            </a:pPr>
            <a:endParaRPr lang="en-GB" dirty="0"/>
          </a:p>
          <a:p>
            <a:r>
              <a:rPr lang="en-GB" dirty="0"/>
              <a:t>Identify the purpose and functionality of utility software such as:</a:t>
            </a:r>
          </a:p>
          <a:p>
            <a:pPr lvl="1"/>
            <a:r>
              <a:rPr lang="en-GB" dirty="0"/>
              <a:t>Anti-virus software</a:t>
            </a:r>
          </a:p>
          <a:p>
            <a:pPr lvl="1"/>
            <a:r>
              <a:rPr lang="en-GB" dirty="0"/>
              <a:t>Backup software (including use of full, incremental</a:t>
            </a:r>
            <a:r>
              <a:rPr lang="en-GB"/>
              <a:t>, differential and GFS)</a:t>
            </a:r>
            <a:endParaRPr lang="en-GB" dirty="0"/>
          </a:p>
          <a:p>
            <a:pPr lvl="1"/>
            <a:r>
              <a:rPr lang="en-GB" dirty="0"/>
              <a:t>Data compression</a:t>
            </a:r>
          </a:p>
          <a:p>
            <a:pPr lvl="1"/>
            <a:r>
              <a:rPr lang="en-GB" dirty="0"/>
              <a:t>Defragmentation </a:t>
            </a:r>
          </a:p>
          <a:p>
            <a:pPr lvl="1"/>
            <a:r>
              <a:rPr lang="en-GB" dirty="0"/>
              <a:t>Encryption software </a:t>
            </a:r>
          </a:p>
          <a:p>
            <a:pPr lvl="1"/>
            <a:r>
              <a:rPr lang="en-GB" dirty="0"/>
              <a:t>Firewall software</a:t>
            </a:r>
          </a:p>
          <a:p>
            <a:endParaRPr lang="en-GB" dirty="0"/>
          </a:p>
          <a:p>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7</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2890838"/>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1" name="Picture Placeholder 10">
            <a:extLst>
              <a:ext uri="{FF2B5EF4-FFF2-40B4-BE49-F238E27FC236}">
                <a16:creationId xmlns:a16="http://schemas.microsoft.com/office/drawing/2014/main" id="{CED91A68-86F1-428A-B727-3822572375CB}"/>
              </a:ext>
            </a:extLst>
          </p:cNvPr>
          <p:cNvPicPr>
            <a:picLocks noGrp="1" noChangeAspect="1"/>
          </p:cNvPicPr>
          <p:nvPr>
            <p:ph type="pic" sz="quarter" idx="13"/>
          </p:nvPr>
        </p:nvPicPr>
        <p:blipFill>
          <a:blip r:embed="rId3"/>
          <a:srcRect l="25368" r="25368"/>
          <a:stretch>
            <a:fillRect/>
          </a:stretch>
        </p:blipFill>
        <p:spPr/>
      </p:pic>
    </p:spTree>
    <p:extLst>
      <p:ext uri="{BB962C8B-B14F-4D97-AF65-F5344CB8AC3E}">
        <p14:creationId xmlns:p14="http://schemas.microsoft.com/office/powerpoint/2010/main" val="2848166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2366186" cy="1938992"/>
          </a:xfrm>
          <a:prstGeom prst="rect">
            <a:avLst/>
          </a:prstGeom>
          <a:noFill/>
        </p:spPr>
        <p:txBody>
          <a:bodyPr wrap="square" rtlCol="0">
            <a:spAutoFit/>
          </a:bodyPr>
          <a:lstStyle/>
          <a:p>
            <a:r>
              <a:rPr lang="en-GB" sz="2400" b="1" u="sng" dirty="0">
                <a:latin typeface="+mj-lt"/>
              </a:rPr>
              <a:t>Big Picture</a:t>
            </a:r>
          </a:p>
          <a:p>
            <a:r>
              <a:rPr lang="en-GB" dirty="0">
                <a:latin typeface="+mj-lt"/>
              </a:rPr>
              <a:t>Systems Software comprises of two parts: Operating System and Utility Software</a:t>
            </a:r>
          </a:p>
          <a:p>
            <a:endParaRPr lang="en-GB" sz="2400" b="1" u="sng" dirty="0">
              <a:latin typeface="+mj-lt"/>
            </a:endParaRP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8</a:t>
            </a:fld>
            <a:endParaRPr lang="en-US" noProof="0"/>
          </a:p>
        </p:txBody>
      </p:sp>
      <p:sp>
        <p:nvSpPr>
          <p:cNvPr id="10" name="Rectangle 9">
            <a:extLst>
              <a:ext uri="{FF2B5EF4-FFF2-40B4-BE49-F238E27FC236}">
                <a16:creationId xmlns:a16="http://schemas.microsoft.com/office/drawing/2014/main" id="{6AEBB087-0A60-492E-A849-6113901542BC}"/>
              </a:ext>
            </a:extLst>
          </p:cNvPr>
          <p:cNvSpPr/>
          <p:nvPr/>
        </p:nvSpPr>
        <p:spPr>
          <a:xfrm>
            <a:off x="4497048" y="179884"/>
            <a:ext cx="2428407"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Systems Software</a:t>
            </a:r>
          </a:p>
        </p:txBody>
      </p:sp>
      <p:sp>
        <p:nvSpPr>
          <p:cNvPr id="11" name="Rectangle 10">
            <a:extLst>
              <a:ext uri="{FF2B5EF4-FFF2-40B4-BE49-F238E27FC236}">
                <a16:creationId xmlns:a16="http://schemas.microsoft.com/office/drawing/2014/main" id="{12A5F0BE-C7B4-484E-B59E-7DCFCDF83753}"/>
              </a:ext>
            </a:extLst>
          </p:cNvPr>
          <p:cNvSpPr/>
          <p:nvPr/>
        </p:nvSpPr>
        <p:spPr>
          <a:xfrm>
            <a:off x="2805658" y="1171733"/>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Operating System</a:t>
            </a:r>
          </a:p>
        </p:txBody>
      </p:sp>
      <p:sp>
        <p:nvSpPr>
          <p:cNvPr id="12" name="Rectangle 11">
            <a:extLst>
              <a:ext uri="{FF2B5EF4-FFF2-40B4-BE49-F238E27FC236}">
                <a16:creationId xmlns:a16="http://schemas.microsoft.com/office/drawing/2014/main" id="{B50C61AA-7EA6-4720-BA19-219B4CD71C53}"/>
              </a:ext>
            </a:extLst>
          </p:cNvPr>
          <p:cNvSpPr/>
          <p:nvPr/>
        </p:nvSpPr>
        <p:spPr>
          <a:xfrm>
            <a:off x="6096000" y="1171733"/>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Utility Software</a:t>
            </a:r>
          </a:p>
        </p:txBody>
      </p:sp>
      <p:sp>
        <p:nvSpPr>
          <p:cNvPr id="13" name="Rectangle 12">
            <a:extLst>
              <a:ext uri="{FF2B5EF4-FFF2-40B4-BE49-F238E27FC236}">
                <a16:creationId xmlns:a16="http://schemas.microsoft.com/office/drawing/2014/main" id="{B9598698-C608-4799-AEBD-A4159920E10A}"/>
              </a:ext>
            </a:extLst>
          </p:cNvPr>
          <p:cNvSpPr/>
          <p:nvPr/>
        </p:nvSpPr>
        <p:spPr>
          <a:xfrm>
            <a:off x="167388" y="2298494"/>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Peripheral device management</a:t>
            </a:r>
          </a:p>
        </p:txBody>
      </p:sp>
      <p:sp>
        <p:nvSpPr>
          <p:cNvPr id="14" name="Rectangle 13">
            <a:extLst>
              <a:ext uri="{FF2B5EF4-FFF2-40B4-BE49-F238E27FC236}">
                <a16:creationId xmlns:a16="http://schemas.microsoft.com/office/drawing/2014/main" id="{5C07DFD1-58AB-4FBC-B232-3E2FD0573748}"/>
              </a:ext>
            </a:extLst>
          </p:cNvPr>
          <p:cNvSpPr/>
          <p:nvPr/>
        </p:nvSpPr>
        <p:spPr>
          <a:xfrm>
            <a:off x="167388" y="3210393"/>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User interface</a:t>
            </a:r>
          </a:p>
        </p:txBody>
      </p:sp>
      <p:sp>
        <p:nvSpPr>
          <p:cNvPr id="15" name="Rectangle 14">
            <a:extLst>
              <a:ext uri="{FF2B5EF4-FFF2-40B4-BE49-F238E27FC236}">
                <a16:creationId xmlns:a16="http://schemas.microsoft.com/office/drawing/2014/main" id="{69BA82CD-5D7A-4913-96A5-6692B83205DC}"/>
              </a:ext>
            </a:extLst>
          </p:cNvPr>
          <p:cNvSpPr/>
          <p:nvPr/>
        </p:nvSpPr>
        <p:spPr>
          <a:xfrm>
            <a:off x="167388" y="4154770"/>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User management</a:t>
            </a:r>
          </a:p>
        </p:txBody>
      </p:sp>
      <p:sp>
        <p:nvSpPr>
          <p:cNvPr id="16" name="Rectangle 15">
            <a:extLst>
              <a:ext uri="{FF2B5EF4-FFF2-40B4-BE49-F238E27FC236}">
                <a16:creationId xmlns:a16="http://schemas.microsoft.com/office/drawing/2014/main" id="{F9B79E34-1BD3-4965-A2DE-95A7C6BA1E66}"/>
              </a:ext>
            </a:extLst>
          </p:cNvPr>
          <p:cNvSpPr/>
          <p:nvPr/>
        </p:nvSpPr>
        <p:spPr>
          <a:xfrm>
            <a:off x="167388" y="5099147"/>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Folder management</a:t>
            </a:r>
          </a:p>
        </p:txBody>
      </p:sp>
      <p:sp>
        <p:nvSpPr>
          <p:cNvPr id="17" name="Rectangle 16">
            <a:extLst>
              <a:ext uri="{FF2B5EF4-FFF2-40B4-BE49-F238E27FC236}">
                <a16:creationId xmlns:a16="http://schemas.microsoft.com/office/drawing/2014/main" id="{A0428FE3-6D8F-4652-A07B-1F96D1D1BD53}"/>
              </a:ext>
            </a:extLst>
          </p:cNvPr>
          <p:cNvSpPr/>
          <p:nvPr/>
        </p:nvSpPr>
        <p:spPr>
          <a:xfrm>
            <a:off x="167388" y="5958472"/>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Memory management</a:t>
            </a:r>
          </a:p>
        </p:txBody>
      </p:sp>
      <p:sp>
        <p:nvSpPr>
          <p:cNvPr id="18" name="Rectangle 17">
            <a:extLst>
              <a:ext uri="{FF2B5EF4-FFF2-40B4-BE49-F238E27FC236}">
                <a16:creationId xmlns:a16="http://schemas.microsoft.com/office/drawing/2014/main" id="{B3CB418F-75DE-412D-8330-0392E7C64810}"/>
              </a:ext>
            </a:extLst>
          </p:cNvPr>
          <p:cNvSpPr/>
          <p:nvPr/>
        </p:nvSpPr>
        <p:spPr>
          <a:xfrm>
            <a:off x="9283904" y="2596072"/>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Backup</a:t>
            </a:r>
          </a:p>
        </p:txBody>
      </p:sp>
      <p:sp>
        <p:nvSpPr>
          <p:cNvPr id="19" name="Rectangle 18">
            <a:extLst>
              <a:ext uri="{FF2B5EF4-FFF2-40B4-BE49-F238E27FC236}">
                <a16:creationId xmlns:a16="http://schemas.microsoft.com/office/drawing/2014/main" id="{87E25935-7A27-4233-A088-FFD4541D2B2C}"/>
              </a:ext>
            </a:extLst>
          </p:cNvPr>
          <p:cNvSpPr/>
          <p:nvPr/>
        </p:nvSpPr>
        <p:spPr>
          <a:xfrm>
            <a:off x="9283903" y="1771697"/>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Anti-virus</a:t>
            </a:r>
          </a:p>
        </p:txBody>
      </p:sp>
      <p:sp>
        <p:nvSpPr>
          <p:cNvPr id="20" name="Rectangle 19">
            <a:extLst>
              <a:ext uri="{FF2B5EF4-FFF2-40B4-BE49-F238E27FC236}">
                <a16:creationId xmlns:a16="http://schemas.microsoft.com/office/drawing/2014/main" id="{0DF1EB62-0F4F-43C1-8E5E-5D3726C9B55D}"/>
              </a:ext>
            </a:extLst>
          </p:cNvPr>
          <p:cNvSpPr/>
          <p:nvPr/>
        </p:nvSpPr>
        <p:spPr>
          <a:xfrm>
            <a:off x="9283905" y="3415448"/>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Compression</a:t>
            </a:r>
          </a:p>
        </p:txBody>
      </p:sp>
      <p:sp>
        <p:nvSpPr>
          <p:cNvPr id="21" name="Rectangle 20">
            <a:extLst>
              <a:ext uri="{FF2B5EF4-FFF2-40B4-BE49-F238E27FC236}">
                <a16:creationId xmlns:a16="http://schemas.microsoft.com/office/drawing/2014/main" id="{AEFC0B79-B93C-4B6D-B2D3-7DF899260AAE}"/>
              </a:ext>
            </a:extLst>
          </p:cNvPr>
          <p:cNvSpPr/>
          <p:nvPr/>
        </p:nvSpPr>
        <p:spPr>
          <a:xfrm>
            <a:off x="9283905" y="4239823"/>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Defragmentation</a:t>
            </a:r>
          </a:p>
        </p:txBody>
      </p:sp>
      <p:sp>
        <p:nvSpPr>
          <p:cNvPr id="22" name="Rectangle 21">
            <a:extLst>
              <a:ext uri="{FF2B5EF4-FFF2-40B4-BE49-F238E27FC236}">
                <a16:creationId xmlns:a16="http://schemas.microsoft.com/office/drawing/2014/main" id="{F5C84009-0F57-4546-BF43-BBE549CA3724}"/>
              </a:ext>
            </a:extLst>
          </p:cNvPr>
          <p:cNvSpPr/>
          <p:nvPr/>
        </p:nvSpPr>
        <p:spPr>
          <a:xfrm>
            <a:off x="9283905" y="5029249"/>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Encryption</a:t>
            </a:r>
          </a:p>
        </p:txBody>
      </p:sp>
      <p:sp>
        <p:nvSpPr>
          <p:cNvPr id="23" name="Rectangle 22">
            <a:extLst>
              <a:ext uri="{FF2B5EF4-FFF2-40B4-BE49-F238E27FC236}">
                <a16:creationId xmlns:a16="http://schemas.microsoft.com/office/drawing/2014/main" id="{20F6A51D-34B6-46FF-BD1E-7CEEB821FEFF}"/>
              </a:ext>
            </a:extLst>
          </p:cNvPr>
          <p:cNvSpPr/>
          <p:nvPr/>
        </p:nvSpPr>
        <p:spPr>
          <a:xfrm>
            <a:off x="9283905" y="5818675"/>
            <a:ext cx="2428407"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Firewall</a:t>
            </a:r>
          </a:p>
        </p:txBody>
      </p:sp>
      <p:cxnSp>
        <p:nvCxnSpPr>
          <p:cNvPr id="24" name="Connector: Elbow 23">
            <a:extLst>
              <a:ext uri="{FF2B5EF4-FFF2-40B4-BE49-F238E27FC236}">
                <a16:creationId xmlns:a16="http://schemas.microsoft.com/office/drawing/2014/main" id="{FF7457FE-97E7-4DF3-895A-16E3C3EA9F43}"/>
              </a:ext>
            </a:extLst>
          </p:cNvPr>
          <p:cNvCxnSpPr>
            <a:stCxn id="10" idx="2"/>
            <a:endCxn id="12" idx="0"/>
          </p:cNvCxnSpPr>
          <p:nvPr/>
        </p:nvCxnSpPr>
        <p:spPr>
          <a:xfrm rot="16200000" flipH="1">
            <a:off x="6374568" y="236096"/>
            <a:ext cx="272321" cy="15989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762D7950-0B8C-4545-B615-6AE0882C8D4A}"/>
              </a:ext>
            </a:extLst>
          </p:cNvPr>
          <p:cNvCxnSpPr>
            <a:stCxn id="10" idx="2"/>
            <a:endCxn id="11" idx="0"/>
          </p:cNvCxnSpPr>
          <p:nvPr/>
        </p:nvCxnSpPr>
        <p:spPr>
          <a:xfrm rot="5400000">
            <a:off x="4729397" y="189877"/>
            <a:ext cx="272321" cy="169139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DCD50DE1-84AE-4101-A00A-24827E15AC18}"/>
              </a:ext>
            </a:extLst>
          </p:cNvPr>
          <p:cNvCxnSpPr>
            <a:stCxn id="11" idx="2"/>
            <a:endCxn id="13" idx="3"/>
          </p:cNvCxnSpPr>
          <p:nvPr/>
        </p:nvCxnSpPr>
        <p:spPr>
          <a:xfrm rot="5400000">
            <a:off x="2924331" y="1562726"/>
            <a:ext cx="766997" cy="14240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47241E33-6B9D-4FCE-B632-844BB715F892}"/>
              </a:ext>
            </a:extLst>
          </p:cNvPr>
          <p:cNvCxnSpPr>
            <a:stCxn id="11" idx="2"/>
            <a:endCxn id="14" idx="3"/>
          </p:cNvCxnSpPr>
          <p:nvPr/>
        </p:nvCxnSpPr>
        <p:spPr>
          <a:xfrm rot="5400000">
            <a:off x="2468381" y="2018676"/>
            <a:ext cx="1678896" cy="14240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A4865E44-3AF5-4830-990F-E249555E2109}"/>
              </a:ext>
            </a:extLst>
          </p:cNvPr>
          <p:cNvCxnSpPr>
            <a:stCxn id="11" idx="2"/>
            <a:endCxn id="15" idx="3"/>
          </p:cNvCxnSpPr>
          <p:nvPr/>
        </p:nvCxnSpPr>
        <p:spPr>
          <a:xfrm rot="5400000">
            <a:off x="1996193" y="2490864"/>
            <a:ext cx="2623273" cy="14240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9EC97715-9EFE-4794-ACFA-603DC7B79B54}"/>
              </a:ext>
            </a:extLst>
          </p:cNvPr>
          <p:cNvCxnSpPr>
            <a:stCxn id="11" idx="2"/>
            <a:endCxn id="16" idx="3"/>
          </p:cNvCxnSpPr>
          <p:nvPr/>
        </p:nvCxnSpPr>
        <p:spPr>
          <a:xfrm rot="5400000">
            <a:off x="1524004" y="2963053"/>
            <a:ext cx="3567650" cy="14240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B66582E5-6B05-446B-8BCB-187C292F54FE}"/>
              </a:ext>
            </a:extLst>
          </p:cNvPr>
          <p:cNvCxnSpPr>
            <a:stCxn id="11" idx="2"/>
            <a:endCxn id="17" idx="3"/>
          </p:cNvCxnSpPr>
          <p:nvPr/>
        </p:nvCxnSpPr>
        <p:spPr>
          <a:xfrm rot="5400000">
            <a:off x="1094342" y="3392715"/>
            <a:ext cx="4426975" cy="142406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570CFC7D-8626-44BE-8D94-8E8D06A11754}"/>
              </a:ext>
            </a:extLst>
          </p:cNvPr>
          <p:cNvCxnSpPr>
            <a:stCxn id="12" idx="3"/>
            <a:endCxn id="19" idx="0"/>
          </p:cNvCxnSpPr>
          <p:nvPr/>
        </p:nvCxnSpPr>
        <p:spPr>
          <a:xfrm>
            <a:off x="8524407" y="1531497"/>
            <a:ext cx="1973700" cy="2402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856E75BE-ED7E-433A-AC03-54839EB965B1}"/>
              </a:ext>
            </a:extLst>
          </p:cNvPr>
          <p:cNvCxnSpPr>
            <a:stCxn id="12" idx="2"/>
            <a:endCxn id="18" idx="1"/>
          </p:cNvCxnSpPr>
          <p:nvPr/>
        </p:nvCxnSpPr>
        <p:spPr>
          <a:xfrm rot="16200000" flipH="1">
            <a:off x="7764767" y="1436698"/>
            <a:ext cx="1064575" cy="19737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34987BFB-3469-4E1C-8828-65B691A52F68}"/>
              </a:ext>
            </a:extLst>
          </p:cNvPr>
          <p:cNvCxnSpPr>
            <a:stCxn id="12" idx="2"/>
            <a:endCxn id="20" idx="1"/>
          </p:cNvCxnSpPr>
          <p:nvPr/>
        </p:nvCxnSpPr>
        <p:spPr>
          <a:xfrm rot="16200000" flipH="1">
            <a:off x="7355079" y="1846385"/>
            <a:ext cx="1883951" cy="19737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86C88DE7-57A3-4AB8-A827-7334B7861B22}"/>
              </a:ext>
            </a:extLst>
          </p:cNvPr>
          <p:cNvCxnSpPr>
            <a:stCxn id="12" idx="2"/>
            <a:endCxn id="21" idx="1"/>
          </p:cNvCxnSpPr>
          <p:nvPr/>
        </p:nvCxnSpPr>
        <p:spPr>
          <a:xfrm rot="16200000" flipH="1">
            <a:off x="6942891" y="2258573"/>
            <a:ext cx="2708326" cy="19737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A284B4D1-E51B-4870-B23D-771E7144AE0C}"/>
              </a:ext>
            </a:extLst>
          </p:cNvPr>
          <p:cNvCxnSpPr>
            <a:stCxn id="12" idx="2"/>
            <a:endCxn id="22" idx="1"/>
          </p:cNvCxnSpPr>
          <p:nvPr/>
        </p:nvCxnSpPr>
        <p:spPr>
          <a:xfrm rot="16200000" flipH="1">
            <a:off x="6548178" y="2653286"/>
            <a:ext cx="3497752" cy="19737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27868F90-FA0B-4833-A18B-DC074094D290}"/>
              </a:ext>
            </a:extLst>
          </p:cNvPr>
          <p:cNvCxnSpPr>
            <a:stCxn id="12" idx="2"/>
            <a:endCxn id="23" idx="1"/>
          </p:cNvCxnSpPr>
          <p:nvPr/>
        </p:nvCxnSpPr>
        <p:spPr>
          <a:xfrm rot="16200000" flipH="1">
            <a:off x="6153465" y="3047999"/>
            <a:ext cx="4287178" cy="197370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956FD1C-0DC6-40A0-AA47-5E42F5D0BD54}"/>
              </a:ext>
            </a:extLst>
          </p:cNvPr>
          <p:cNvSpPr txBox="1"/>
          <p:nvPr/>
        </p:nvSpPr>
        <p:spPr>
          <a:xfrm>
            <a:off x="8687034" y="340735"/>
            <a:ext cx="3347803" cy="830997"/>
          </a:xfrm>
          <a:prstGeom prst="rect">
            <a:avLst/>
          </a:prstGeom>
          <a:noFill/>
        </p:spPr>
        <p:txBody>
          <a:bodyPr wrap="square" rtlCol="0">
            <a:spAutoFit/>
          </a:bodyPr>
          <a:lstStyle/>
          <a:p>
            <a:r>
              <a:rPr lang="en-GB" sz="2400" b="1" dirty="0">
                <a:latin typeface="+mj-lt"/>
              </a:rPr>
              <a:t>Remember this mnemonic for the exam.</a:t>
            </a:r>
          </a:p>
        </p:txBody>
      </p:sp>
      <p:cxnSp>
        <p:nvCxnSpPr>
          <p:cNvPr id="5" name="Straight Arrow Connector 4">
            <a:extLst>
              <a:ext uri="{FF2B5EF4-FFF2-40B4-BE49-F238E27FC236}">
                <a16:creationId xmlns:a16="http://schemas.microsoft.com/office/drawing/2014/main" id="{CE4EA160-91CE-4D6C-98F6-AD907A6EB674}"/>
              </a:ext>
            </a:extLst>
          </p:cNvPr>
          <p:cNvCxnSpPr>
            <a:cxnSpLocks/>
            <a:stCxn id="2" idx="2"/>
            <a:endCxn id="37" idx="0"/>
          </p:cNvCxnSpPr>
          <p:nvPr/>
        </p:nvCxnSpPr>
        <p:spPr>
          <a:xfrm flipH="1">
            <a:off x="9091529" y="1171732"/>
            <a:ext cx="1269407" cy="76660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4122A5E-4C1B-497A-A2BD-50AFCDE0C1BE}"/>
              </a:ext>
            </a:extLst>
          </p:cNvPr>
          <p:cNvSpPr txBox="1"/>
          <p:nvPr/>
        </p:nvSpPr>
        <p:spPr>
          <a:xfrm>
            <a:off x="8780602" y="1938336"/>
            <a:ext cx="621854" cy="461665"/>
          </a:xfrm>
          <a:prstGeom prst="rect">
            <a:avLst/>
          </a:prstGeom>
          <a:noFill/>
        </p:spPr>
        <p:txBody>
          <a:bodyPr wrap="square" rtlCol="0">
            <a:spAutoFit/>
          </a:bodyPr>
          <a:lstStyle/>
          <a:p>
            <a:r>
              <a:rPr lang="en-GB" sz="2400" b="1" dirty="0">
                <a:latin typeface="+mj-lt"/>
              </a:rPr>
              <a:t>A</a:t>
            </a:r>
          </a:p>
        </p:txBody>
      </p:sp>
      <p:sp>
        <p:nvSpPr>
          <p:cNvPr id="38" name="TextBox 37">
            <a:extLst>
              <a:ext uri="{FF2B5EF4-FFF2-40B4-BE49-F238E27FC236}">
                <a16:creationId xmlns:a16="http://schemas.microsoft.com/office/drawing/2014/main" id="{E1BC6BD2-2099-438A-88AB-35B8CCD2F54B}"/>
              </a:ext>
            </a:extLst>
          </p:cNvPr>
          <p:cNvSpPr txBox="1"/>
          <p:nvPr/>
        </p:nvSpPr>
        <p:spPr>
          <a:xfrm>
            <a:off x="8780602" y="2733841"/>
            <a:ext cx="621854" cy="461665"/>
          </a:xfrm>
          <a:prstGeom prst="rect">
            <a:avLst/>
          </a:prstGeom>
          <a:noFill/>
        </p:spPr>
        <p:txBody>
          <a:bodyPr wrap="square" rtlCol="0">
            <a:spAutoFit/>
          </a:bodyPr>
          <a:lstStyle/>
          <a:p>
            <a:r>
              <a:rPr lang="en-GB" sz="2400" b="1" dirty="0">
                <a:latin typeface="+mj-lt"/>
              </a:rPr>
              <a:t>B</a:t>
            </a:r>
          </a:p>
        </p:txBody>
      </p:sp>
      <p:sp>
        <p:nvSpPr>
          <p:cNvPr id="39" name="TextBox 38">
            <a:extLst>
              <a:ext uri="{FF2B5EF4-FFF2-40B4-BE49-F238E27FC236}">
                <a16:creationId xmlns:a16="http://schemas.microsoft.com/office/drawing/2014/main" id="{21D41BC6-C383-479E-AD27-ABA806DFEFC5}"/>
              </a:ext>
            </a:extLst>
          </p:cNvPr>
          <p:cNvSpPr txBox="1"/>
          <p:nvPr/>
        </p:nvSpPr>
        <p:spPr>
          <a:xfrm>
            <a:off x="8780602" y="3560049"/>
            <a:ext cx="621854" cy="461665"/>
          </a:xfrm>
          <a:prstGeom prst="rect">
            <a:avLst/>
          </a:prstGeom>
          <a:noFill/>
        </p:spPr>
        <p:txBody>
          <a:bodyPr wrap="square" rtlCol="0">
            <a:spAutoFit/>
          </a:bodyPr>
          <a:lstStyle/>
          <a:p>
            <a:r>
              <a:rPr lang="en-GB" sz="2400" b="1" dirty="0">
                <a:latin typeface="+mj-lt"/>
              </a:rPr>
              <a:t>C</a:t>
            </a:r>
          </a:p>
        </p:txBody>
      </p:sp>
      <p:sp>
        <p:nvSpPr>
          <p:cNvPr id="40" name="TextBox 39">
            <a:extLst>
              <a:ext uri="{FF2B5EF4-FFF2-40B4-BE49-F238E27FC236}">
                <a16:creationId xmlns:a16="http://schemas.microsoft.com/office/drawing/2014/main" id="{98F30B67-F72B-4B16-8F48-C3A331CD94E3}"/>
              </a:ext>
            </a:extLst>
          </p:cNvPr>
          <p:cNvSpPr txBox="1"/>
          <p:nvPr/>
        </p:nvSpPr>
        <p:spPr>
          <a:xfrm>
            <a:off x="8780602" y="4415284"/>
            <a:ext cx="621854" cy="461665"/>
          </a:xfrm>
          <a:prstGeom prst="rect">
            <a:avLst/>
          </a:prstGeom>
          <a:noFill/>
        </p:spPr>
        <p:txBody>
          <a:bodyPr wrap="square" rtlCol="0">
            <a:spAutoFit/>
          </a:bodyPr>
          <a:lstStyle/>
          <a:p>
            <a:r>
              <a:rPr lang="en-GB" sz="2400" b="1" dirty="0">
                <a:latin typeface="+mj-lt"/>
              </a:rPr>
              <a:t>D</a:t>
            </a:r>
          </a:p>
        </p:txBody>
      </p:sp>
      <p:sp>
        <p:nvSpPr>
          <p:cNvPr id="41" name="TextBox 40">
            <a:extLst>
              <a:ext uri="{FF2B5EF4-FFF2-40B4-BE49-F238E27FC236}">
                <a16:creationId xmlns:a16="http://schemas.microsoft.com/office/drawing/2014/main" id="{FDE38454-B38D-4A5C-8893-3C47968F4A9F}"/>
              </a:ext>
            </a:extLst>
          </p:cNvPr>
          <p:cNvSpPr txBox="1"/>
          <p:nvPr/>
        </p:nvSpPr>
        <p:spPr>
          <a:xfrm>
            <a:off x="8803082" y="5169964"/>
            <a:ext cx="621854" cy="461665"/>
          </a:xfrm>
          <a:prstGeom prst="rect">
            <a:avLst/>
          </a:prstGeom>
          <a:noFill/>
        </p:spPr>
        <p:txBody>
          <a:bodyPr wrap="square" rtlCol="0">
            <a:spAutoFit/>
          </a:bodyPr>
          <a:lstStyle/>
          <a:p>
            <a:r>
              <a:rPr lang="en-GB" sz="2400" b="1" dirty="0">
                <a:latin typeface="+mj-lt"/>
              </a:rPr>
              <a:t>E</a:t>
            </a:r>
          </a:p>
        </p:txBody>
      </p:sp>
      <p:sp>
        <p:nvSpPr>
          <p:cNvPr id="42" name="TextBox 41">
            <a:extLst>
              <a:ext uri="{FF2B5EF4-FFF2-40B4-BE49-F238E27FC236}">
                <a16:creationId xmlns:a16="http://schemas.microsoft.com/office/drawing/2014/main" id="{AFFC8D0A-F7F6-42C8-B1C9-67A67A2E3A17}"/>
              </a:ext>
            </a:extLst>
          </p:cNvPr>
          <p:cNvSpPr txBox="1"/>
          <p:nvPr/>
        </p:nvSpPr>
        <p:spPr>
          <a:xfrm>
            <a:off x="8803082" y="5914919"/>
            <a:ext cx="621854" cy="461665"/>
          </a:xfrm>
          <a:prstGeom prst="rect">
            <a:avLst/>
          </a:prstGeom>
          <a:noFill/>
        </p:spPr>
        <p:txBody>
          <a:bodyPr wrap="square" rtlCol="0">
            <a:spAutoFit/>
          </a:bodyPr>
          <a:lstStyle/>
          <a:p>
            <a:r>
              <a:rPr lang="en-GB" sz="2400" b="1" dirty="0">
                <a:latin typeface="+mj-lt"/>
              </a:rPr>
              <a:t>F</a:t>
            </a:r>
          </a:p>
        </p:txBody>
      </p:sp>
    </p:spTree>
    <p:extLst>
      <p:ext uri="{BB962C8B-B14F-4D97-AF65-F5344CB8AC3E}">
        <p14:creationId xmlns:p14="http://schemas.microsoft.com/office/powerpoint/2010/main" val="184399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ppt_x"/>
                                          </p:val>
                                        </p:tav>
                                        <p:tav tm="100000">
                                          <p:val>
                                            <p:strVal val="#ppt_x"/>
                                          </p:val>
                                        </p:tav>
                                      </p:tavLst>
                                    </p:anim>
                                    <p:anim calcmode="lin" valueType="num">
                                      <p:cBhvr additive="base">
                                        <p:cTn id="4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7" grpId="0"/>
      <p:bldP spid="38" grpId="0"/>
      <p:bldP spid="39"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9</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276070" cy="3785652"/>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Malware</a:t>
            </a:r>
          </a:p>
          <a:p>
            <a:pPr marL="342900" indent="-342900">
              <a:buFont typeface="Arial" panose="020B0604020202020204" pitchFamily="34" charset="0"/>
              <a:buChar char="•"/>
            </a:pPr>
            <a:r>
              <a:rPr lang="en-GB" sz="2000" dirty="0">
                <a:latin typeface="+mj-lt"/>
              </a:rPr>
              <a:t>Signature detection</a:t>
            </a:r>
          </a:p>
          <a:p>
            <a:pPr marL="342900" indent="-342900">
              <a:buFont typeface="Arial" panose="020B0604020202020204" pitchFamily="34" charset="0"/>
              <a:buChar char="•"/>
            </a:pPr>
            <a:r>
              <a:rPr lang="en-GB" sz="2000" dirty="0">
                <a:latin typeface="+mj-lt"/>
              </a:rPr>
              <a:t>Quarantine</a:t>
            </a:r>
          </a:p>
          <a:p>
            <a:pPr marL="342900" indent="-342900">
              <a:buFont typeface="Arial" panose="020B0604020202020204" pitchFamily="34" charset="0"/>
              <a:buChar char="•"/>
            </a:pPr>
            <a:r>
              <a:rPr lang="en-GB" sz="2000" dirty="0">
                <a:latin typeface="+mj-lt"/>
              </a:rPr>
              <a:t>Backup</a:t>
            </a:r>
          </a:p>
          <a:p>
            <a:pPr marL="342900" indent="-342900">
              <a:buFont typeface="Arial" panose="020B0604020202020204" pitchFamily="34" charset="0"/>
              <a:buChar char="•"/>
            </a:pPr>
            <a:r>
              <a:rPr lang="en-GB" sz="2000" dirty="0">
                <a:latin typeface="+mj-lt"/>
              </a:rPr>
              <a:t>Compression</a:t>
            </a:r>
          </a:p>
          <a:p>
            <a:pPr marL="342900" indent="-342900">
              <a:buFont typeface="Arial" panose="020B0604020202020204" pitchFamily="34" charset="0"/>
              <a:buChar char="•"/>
            </a:pPr>
            <a:r>
              <a:rPr lang="en-GB" sz="2000" dirty="0">
                <a:latin typeface="+mj-lt"/>
              </a:rPr>
              <a:t>Defragmentation</a:t>
            </a:r>
          </a:p>
          <a:p>
            <a:pPr marL="342900" indent="-342900">
              <a:buFont typeface="Arial" panose="020B0604020202020204" pitchFamily="34" charset="0"/>
              <a:buChar char="•"/>
            </a:pPr>
            <a:r>
              <a:rPr lang="en-GB" sz="2000" dirty="0">
                <a:latin typeface="+mj-lt"/>
              </a:rPr>
              <a:t>Encryption</a:t>
            </a:r>
          </a:p>
          <a:p>
            <a:pPr marL="342900" indent="-342900">
              <a:buFont typeface="Arial" panose="020B0604020202020204" pitchFamily="34" charset="0"/>
              <a:buChar char="•"/>
            </a:pPr>
            <a:r>
              <a:rPr lang="en-GB" sz="2000" dirty="0">
                <a:latin typeface="+mj-lt"/>
              </a:rPr>
              <a:t>Decryption</a:t>
            </a:r>
          </a:p>
          <a:p>
            <a:pPr marL="342900" indent="-342900">
              <a:buFont typeface="Arial" panose="020B0604020202020204" pitchFamily="34" charset="0"/>
              <a:buChar char="•"/>
            </a:pPr>
            <a:r>
              <a:rPr lang="en-GB" sz="2000" dirty="0">
                <a:latin typeface="+mj-lt"/>
              </a:rPr>
              <a:t>Algorithm</a:t>
            </a:r>
          </a:p>
          <a:p>
            <a:pPr marL="342900" indent="-342900">
              <a:buFont typeface="Arial" panose="020B0604020202020204" pitchFamily="34" charset="0"/>
              <a:buChar char="•"/>
            </a:pPr>
            <a:r>
              <a:rPr lang="en-GB" sz="2000" dirty="0">
                <a:latin typeface="+mj-lt"/>
              </a:rPr>
              <a:t>Firewall</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4056841300"/>
              </p:ext>
            </p:extLst>
          </p:nvPr>
        </p:nvGraphicFramePr>
        <p:xfrm>
          <a:off x="2696705" y="624840"/>
          <a:ext cx="9370377" cy="5882640"/>
        </p:xfrm>
        <a:graphic>
          <a:graphicData uri="http://schemas.openxmlformats.org/drawingml/2006/table">
            <a:tbl>
              <a:tblPr firstRow="1" bandRow="1">
                <a:tableStyleId>{5940675A-B579-460E-94D1-54222C63F5DA}</a:tableStyleId>
              </a:tblPr>
              <a:tblGrid>
                <a:gridCol w="2052651">
                  <a:extLst>
                    <a:ext uri="{9D8B030D-6E8A-4147-A177-3AD203B41FA5}">
                      <a16:colId xmlns:a16="http://schemas.microsoft.com/office/drawing/2014/main" val="1736239629"/>
                    </a:ext>
                  </a:extLst>
                </a:gridCol>
                <a:gridCol w="7317726">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2000" dirty="0">
                          <a:latin typeface="+mj-lt"/>
                        </a:rPr>
                        <a:t>Malware</a:t>
                      </a:r>
                    </a:p>
                  </a:txBody>
                  <a:tcPr>
                    <a:solidFill>
                      <a:schemeClr val="bg1">
                        <a:lumMod val="85000"/>
                      </a:schemeClr>
                    </a:solidFill>
                  </a:tcPr>
                </a:tc>
                <a:tc>
                  <a:txBody>
                    <a:bodyPr/>
                    <a:lstStyle/>
                    <a:p>
                      <a:r>
                        <a:rPr lang="en-GB" sz="2000" dirty="0">
                          <a:latin typeface="+mj-lt"/>
                        </a:rPr>
                        <a:t>Short of malicious software and can come in different forms such as: virus, trojan, ransomware, spyware etc..</a:t>
                      </a:r>
                    </a:p>
                  </a:txBody>
                  <a:tcPr/>
                </a:tc>
                <a:extLst>
                  <a:ext uri="{0D108BD9-81ED-4DB2-BD59-A6C34878D82A}">
                    <a16:rowId xmlns:a16="http://schemas.microsoft.com/office/drawing/2014/main" val="1513934218"/>
                  </a:ext>
                </a:extLst>
              </a:tr>
              <a:tr h="370840">
                <a:tc>
                  <a:txBody>
                    <a:bodyPr/>
                    <a:lstStyle/>
                    <a:p>
                      <a:r>
                        <a:rPr lang="en-GB" sz="2000" dirty="0">
                          <a:latin typeface="+mj-lt"/>
                        </a:rPr>
                        <a:t>Signature detection</a:t>
                      </a:r>
                    </a:p>
                  </a:txBody>
                  <a:tcPr>
                    <a:solidFill>
                      <a:schemeClr val="bg1">
                        <a:lumMod val="85000"/>
                      </a:schemeClr>
                    </a:solidFill>
                  </a:tcPr>
                </a:tc>
                <a:tc>
                  <a:txBody>
                    <a:bodyPr/>
                    <a:lstStyle/>
                    <a:p>
                      <a:r>
                        <a:rPr lang="en-GB" sz="2000" dirty="0">
                          <a:latin typeface="+mj-lt"/>
                        </a:rPr>
                        <a:t>A process where a unique identifier is established about a known threat.</a:t>
                      </a:r>
                    </a:p>
                  </a:txBody>
                  <a:tcPr/>
                </a:tc>
                <a:extLst>
                  <a:ext uri="{0D108BD9-81ED-4DB2-BD59-A6C34878D82A}">
                    <a16:rowId xmlns:a16="http://schemas.microsoft.com/office/drawing/2014/main" val="3403634850"/>
                  </a:ext>
                </a:extLst>
              </a:tr>
              <a:tr h="370840">
                <a:tc>
                  <a:txBody>
                    <a:bodyPr/>
                    <a:lstStyle/>
                    <a:p>
                      <a:r>
                        <a:rPr lang="en-GB" sz="2000" dirty="0">
                          <a:latin typeface="+mj-lt"/>
                        </a:rPr>
                        <a:t>Quarantine</a:t>
                      </a:r>
                    </a:p>
                  </a:txBody>
                  <a:tcPr>
                    <a:solidFill>
                      <a:schemeClr val="bg1">
                        <a:lumMod val="85000"/>
                      </a:schemeClr>
                    </a:solidFill>
                  </a:tcPr>
                </a:tc>
                <a:tc>
                  <a:txBody>
                    <a:bodyPr/>
                    <a:lstStyle/>
                    <a:p>
                      <a:r>
                        <a:rPr lang="en-GB" sz="2000" dirty="0">
                          <a:latin typeface="+mj-lt"/>
                        </a:rPr>
                        <a:t>The process of isolating a file that's suspected of being infected with a virus in order to prevent it from contaminating other parts of your computer.</a:t>
                      </a:r>
                    </a:p>
                  </a:txBody>
                  <a:tcPr/>
                </a:tc>
                <a:extLst>
                  <a:ext uri="{0D108BD9-81ED-4DB2-BD59-A6C34878D82A}">
                    <a16:rowId xmlns:a16="http://schemas.microsoft.com/office/drawing/2014/main" val="4182491239"/>
                  </a:ext>
                </a:extLst>
              </a:tr>
              <a:tr h="370840">
                <a:tc>
                  <a:txBody>
                    <a:bodyPr/>
                    <a:lstStyle/>
                    <a:p>
                      <a:r>
                        <a:rPr lang="en-GB" sz="2000" dirty="0">
                          <a:latin typeface="+mj-lt"/>
                        </a:rPr>
                        <a:t>Backup</a:t>
                      </a:r>
                    </a:p>
                  </a:txBody>
                  <a:tcPr>
                    <a:solidFill>
                      <a:schemeClr val="bg1">
                        <a:lumMod val="85000"/>
                      </a:schemeClr>
                    </a:solidFill>
                  </a:tcPr>
                </a:tc>
                <a:tc>
                  <a:txBody>
                    <a:bodyPr/>
                    <a:lstStyle/>
                    <a:p>
                      <a:r>
                        <a:rPr lang="en-GB" sz="2000" dirty="0">
                          <a:latin typeface="+mj-lt"/>
                        </a:rPr>
                        <a:t>Creating duplicate files in case of data loss.</a:t>
                      </a:r>
                    </a:p>
                  </a:txBody>
                  <a:tcPr/>
                </a:tc>
                <a:extLst>
                  <a:ext uri="{0D108BD9-81ED-4DB2-BD59-A6C34878D82A}">
                    <a16:rowId xmlns:a16="http://schemas.microsoft.com/office/drawing/2014/main" val="3335760888"/>
                  </a:ext>
                </a:extLst>
              </a:tr>
              <a:tr h="370840">
                <a:tc>
                  <a:txBody>
                    <a:bodyPr/>
                    <a:lstStyle/>
                    <a:p>
                      <a:r>
                        <a:rPr lang="en-GB" sz="2000" dirty="0">
                          <a:latin typeface="+mj-lt"/>
                        </a:rPr>
                        <a:t>Compression</a:t>
                      </a:r>
                    </a:p>
                  </a:txBody>
                  <a:tcPr>
                    <a:solidFill>
                      <a:schemeClr val="bg1">
                        <a:lumMod val="85000"/>
                      </a:schemeClr>
                    </a:solidFill>
                  </a:tcPr>
                </a:tc>
                <a:tc>
                  <a:txBody>
                    <a:bodyPr/>
                    <a:lstStyle/>
                    <a:p>
                      <a:r>
                        <a:rPr lang="en-GB" sz="2000" dirty="0">
                          <a:latin typeface="+mj-lt"/>
                        </a:rPr>
                        <a:t>The reduction in the size of a file.</a:t>
                      </a:r>
                    </a:p>
                  </a:txBody>
                  <a:tcPr/>
                </a:tc>
                <a:extLst>
                  <a:ext uri="{0D108BD9-81ED-4DB2-BD59-A6C34878D82A}">
                    <a16:rowId xmlns:a16="http://schemas.microsoft.com/office/drawing/2014/main" val="2035955528"/>
                  </a:ext>
                </a:extLst>
              </a:tr>
              <a:tr h="370840">
                <a:tc>
                  <a:txBody>
                    <a:bodyPr/>
                    <a:lstStyle/>
                    <a:p>
                      <a:r>
                        <a:rPr lang="en-GB" sz="2000" dirty="0">
                          <a:latin typeface="+mj-lt"/>
                        </a:rPr>
                        <a:t>Defragmentation</a:t>
                      </a:r>
                    </a:p>
                  </a:txBody>
                  <a:tcPr>
                    <a:solidFill>
                      <a:schemeClr val="bg1">
                        <a:lumMod val="85000"/>
                      </a:schemeClr>
                    </a:solidFill>
                  </a:tcPr>
                </a:tc>
                <a:tc>
                  <a:txBody>
                    <a:bodyPr/>
                    <a:lstStyle/>
                    <a:p>
                      <a:r>
                        <a:rPr lang="en-GB" sz="2000" dirty="0">
                          <a:latin typeface="+mj-lt"/>
                        </a:rPr>
                        <a:t>Files and/or parts of files are grouped together and stored in the same location. </a:t>
                      </a:r>
                    </a:p>
                  </a:txBody>
                  <a:tcPr/>
                </a:tc>
                <a:extLst>
                  <a:ext uri="{0D108BD9-81ED-4DB2-BD59-A6C34878D82A}">
                    <a16:rowId xmlns:a16="http://schemas.microsoft.com/office/drawing/2014/main" val="1523616069"/>
                  </a:ext>
                </a:extLst>
              </a:tr>
              <a:tr h="370840">
                <a:tc>
                  <a:txBody>
                    <a:bodyPr/>
                    <a:lstStyle/>
                    <a:p>
                      <a:r>
                        <a:rPr lang="en-GB" sz="2000" dirty="0">
                          <a:latin typeface="+mj-lt"/>
                        </a:rPr>
                        <a:t>Encryption</a:t>
                      </a:r>
                    </a:p>
                  </a:txBody>
                  <a:tcPr>
                    <a:solidFill>
                      <a:schemeClr val="bg1">
                        <a:lumMod val="85000"/>
                      </a:schemeClr>
                    </a:solidFill>
                  </a:tcPr>
                </a:tc>
                <a:tc>
                  <a:txBody>
                    <a:bodyPr/>
                    <a:lstStyle/>
                    <a:p>
                      <a:r>
                        <a:rPr lang="en-GB" sz="2000" dirty="0">
                          <a:latin typeface="+mj-lt"/>
                        </a:rPr>
                        <a:t>Scrambling data into a form that makes it unreadable.</a:t>
                      </a:r>
                    </a:p>
                  </a:txBody>
                  <a:tcPr/>
                </a:tc>
                <a:extLst>
                  <a:ext uri="{0D108BD9-81ED-4DB2-BD59-A6C34878D82A}">
                    <a16:rowId xmlns:a16="http://schemas.microsoft.com/office/drawing/2014/main" val="422202678"/>
                  </a:ext>
                </a:extLst>
              </a:tr>
              <a:tr h="370840">
                <a:tc>
                  <a:txBody>
                    <a:bodyPr/>
                    <a:lstStyle/>
                    <a:p>
                      <a:r>
                        <a:rPr lang="en-GB" sz="2000" dirty="0">
                          <a:latin typeface="+mj-lt"/>
                        </a:rPr>
                        <a:t>Decryption</a:t>
                      </a:r>
                    </a:p>
                  </a:txBody>
                  <a:tcPr>
                    <a:solidFill>
                      <a:schemeClr val="bg1">
                        <a:lumMod val="85000"/>
                      </a:schemeClr>
                    </a:solidFill>
                  </a:tcPr>
                </a:tc>
                <a:tc>
                  <a:txBody>
                    <a:bodyPr/>
                    <a:lstStyle/>
                    <a:p>
                      <a:r>
                        <a:rPr lang="en-GB" sz="2000" dirty="0">
                          <a:latin typeface="+mj-lt"/>
                        </a:rPr>
                        <a:t>Unscrambling data back into it’s original form.</a:t>
                      </a:r>
                    </a:p>
                  </a:txBody>
                  <a:tcPr/>
                </a:tc>
                <a:extLst>
                  <a:ext uri="{0D108BD9-81ED-4DB2-BD59-A6C34878D82A}">
                    <a16:rowId xmlns:a16="http://schemas.microsoft.com/office/drawing/2014/main" val="1985571076"/>
                  </a:ext>
                </a:extLst>
              </a:tr>
              <a:tr h="370840">
                <a:tc>
                  <a:txBody>
                    <a:bodyPr/>
                    <a:lstStyle/>
                    <a:p>
                      <a:r>
                        <a:rPr lang="en-GB" sz="2000" dirty="0">
                          <a:latin typeface="+mj-lt"/>
                        </a:rPr>
                        <a:t>Algorithm</a:t>
                      </a:r>
                    </a:p>
                  </a:txBody>
                  <a:tcPr>
                    <a:solidFill>
                      <a:schemeClr val="bg1">
                        <a:lumMod val="85000"/>
                      </a:schemeClr>
                    </a:solidFill>
                  </a:tcPr>
                </a:tc>
                <a:tc>
                  <a:txBody>
                    <a:bodyPr/>
                    <a:lstStyle/>
                    <a:p>
                      <a:r>
                        <a:rPr lang="en-GB" sz="2000" dirty="0">
                          <a:latin typeface="+mj-lt"/>
                        </a:rPr>
                        <a:t>A list of instructions used to solve a problem.</a:t>
                      </a:r>
                    </a:p>
                  </a:txBody>
                  <a:tcPr/>
                </a:tc>
                <a:extLst>
                  <a:ext uri="{0D108BD9-81ED-4DB2-BD59-A6C34878D82A}">
                    <a16:rowId xmlns:a16="http://schemas.microsoft.com/office/drawing/2014/main" val="1297332687"/>
                  </a:ext>
                </a:extLst>
              </a:tr>
              <a:tr h="370840">
                <a:tc>
                  <a:txBody>
                    <a:bodyPr/>
                    <a:lstStyle/>
                    <a:p>
                      <a:r>
                        <a:rPr lang="en-GB" sz="2000" dirty="0">
                          <a:latin typeface="+mj-lt"/>
                        </a:rPr>
                        <a:t>Firewall</a:t>
                      </a:r>
                    </a:p>
                  </a:txBody>
                  <a:tcPr>
                    <a:solidFill>
                      <a:schemeClr val="bg1">
                        <a:lumMod val="85000"/>
                      </a:schemeClr>
                    </a:solidFill>
                  </a:tcPr>
                </a:tc>
                <a:tc>
                  <a:txBody>
                    <a:bodyPr/>
                    <a:lstStyle/>
                    <a:p>
                      <a:r>
                        <a:rPr lang="en-GB" sz="2000" dirty="0">
                          <a:latin typeface="+mj-lt"/>
                        </a:rPr>
                        <a:t>Manage traffic comes into a private network from a public network. </a:t>
                      </a:r>
                    </a:p>
                  </a:txBody>
                  <a:tcPr/>
                </a:tc>
                <a:extLst>
                  <a:ext uri="{0D108BD9-81ED-4DB2-BD59-A6C34878D82A}">
                    <a16:rowId xmlns:a16="http://schemas.microsoft.com/office/drawing/2014/main" val="4040144430"/>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2122</Words>
  <Application>Microsoft Office PowerPoint</Application>
  <PresentationFormat>Widescreen</PresentationFormat>
  <Paragraphs>316</Paragraphs>
  <Slides>19</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2021-05-26T13:12:07Z</dcterms:modified>
</cp:coreProperties>
</file>