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409" r:id="rId3"/>
    <p:sldId id="416" r:id="rId4"/>
    <p:sldId id="406" r:id="rId5"/>
    <p:sldId id="413" r:id="rId6"/>
    <p:sldId id="419" r:id="rId7"/>
    <p:sldId id="287" r:id="rId8"/>
    <p:sldId id="375" r:id="rId9"/>
    <p:sldId id="388" r:id="rId10"/>
    <p:sldId id="417" r:id="rId11"/>
    <p:sldId id="418" r:id="rId12"/>
    <p:sldId id="414" r:id="rId13"/>
    <p:sldId id="415" r:id="rId14"/>
    <p:sldId id="376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59" autoAdjust="0"/>
    <p:restoredTop sz="88029" autoAdjust="0"/>
  </p:normalViewPr>
  <p:slideViewPr>
    <p:cSldViewPr snapToGrid="0">
      <p:cViewPr varScale="1">
        <p:scale>
          <a:sx n="64" d="100"/>
          <a:sy n="64" d="100"/>
        </p:scale>
        <p:origin x="996" y="60"/>
      </p:cViewPr>
      <p:guideLst/>
    </p:cSldViewPr>
  </p:slideViewPr>
  <p:outlineViewPr>
    <p:cViewPr>
      <p:scale>
        <a:sx n="33" d="100"/>
        <a:sy n="33" d="100"/>
      </p:scale>
      <p:origin x="0" y="-642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60" d="100"/>
          <a:sy n="60" d="100"/>
        </p:scale>
        <p:origin x="1670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2873B9F-50A0-4622-8B27-9EA7B86E7C9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D217B71-78E5-4F1B-8D85-573B8AAD3E4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6A5925-1F73-40BA-85C9-D3AC61ACF64E}" type="datetimeFigureOut">
              <a:rPr lang="en-US" smtClean="0"/>
              <a:t>5/26/2021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A5D993-102A-4921-A12E-E8E8D0285AF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F94975-3B91-4B9C-9498-7DA766AE146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10B77D-D561-4A25-8C29-51CAB365AE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6429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noProof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D28DB0-09F6-4366-A211-0FA9A757C8BD}" type="datetimeFigureOut">
              <a:rPr lang="en-US" noProof="0" smtClean="0"/>
              <a:t>5/26/2021</a:t>
            </a:fld>
            <a:endParaRPr lang="en-US" noProof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DCE8F5-1341-475C-BF40-2E24D91E8058}" type="slidenum">
              <a:rPr lang="en-US" noProof="0" smtClean="0"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9064971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2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77915937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Watch video for in-class discussion.</a:t>
            </a:r>
          </a:p>
          <a:p>
            <a:r>
              <a:rPr lang="en-GB" dirty="0"/>
              <a:t>Beyond the spec but good for context.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12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41470048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Watch video from 5:15 for in-class discussion.</a:t>
            </a:r>
          </a:p>
          <a:p>
            <a:r>
              <a:rPr lang="en-GB" dirty="0"/>
              <a:t>Then complete both worksheets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Beyond the spec but good for context.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13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61507315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This is the quiz template for teachers to share with their students:</a:t>
            </a:r>
          </a:p>
          <a:p>
            <a:r>
              <a:rPr lang="en-GB" dirty="0"/>
              <a:t>https://forms.office.com/Pages/ShareFormPage.aspx?id=cdJyXzS9Y0yZF8UZZlqALiw7DWJu831Jg5qPZF4a9X9UQ1hQVlpWR0UzQzFPV1hFMVBSWVNCWExKWS4u&amp;sharetoken=G1J66t724y1TgfOqcpeO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14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860208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3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0669005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4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1627996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5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5359367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6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6920973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8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7023612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First 1.39 of video for Hub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9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7787520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Up to 3.15 on the video for Switch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10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384692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Rest of the video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11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5519092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0945AC3A-7D9B-423E-A2BF-B883C9B2D241}"/>
              </a:ext>
            </a:extLst>
          </p:cNvPr>
          <p:cNvPicPr>
            <a:picLocks/>
          </p:cNvPicPr>
          <p:nvPr userDrawn="1"/>
        </p:nvPicPr>
        <p:blipFill rotWithShape="1">
          <a:blip r:embed="rId2" cstate="screen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5"/>
          <a:stretch/>
        </p:blipFill>
        <p:spPr>
          <a:xfrm>
            <a:off x="7801452" y="1"/>
            <a:ext cx="4389120" cy="667512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7524B29-B525-4E47-862B-FD57B403D539}"/>
              </a:ext>
            </a:extLst>
          </p:cNvPr>
          <p:cNvSpPr/>
          <p:nvPr userDrawn="1"/>
        </p:nvSpPr>
        <p:spPr>
          <a:xfrm>
            <a:off x="7804351" y="1"/>
            <a:ext cx="4386221" cy="66780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40927D5-AE1A-4ABD-BD8F-2F78723FF0D6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-11284" y="1"/>
            <a:ext cx="7815636" cy="667702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Insert or Drag and Drop your Image</a:t>
            </a:r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94C333A-735B-44F8-99E4-E73D8172DE35}"/>
              </a:ext>
            </a:extLst>
          </p:cNvPr>
          <p:cNvSpPr/>
          <p:nvPr userDrawn="1"/>
        </p:nvSpPr>
        <p:spPr>
          <a:xfrm>
            <a:off x="-9856" y="6678000"/>
            <a:ext cx="9405316" cy="144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C69AA83-848B-4DFD-A644-A5D9CEFF95E3}"/>
              </a:ext>
            </a:extLst>
          </p:cNvPr>
          <p:cNvSpPr/>
          <p:nvPr userDrawn="1"/>
        </p:nvSpPr>
        <p:spPr>
          <a:xfrm>
            <a:off x="7804351" y="6678000"/>
            <a:ext cx="4224295" cy="144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Ins="36000" bIns="0" rtlCol="0" anchor="b"/>
          <a:lstStyle/>
          <a:p>
            <a:pPr algn="r"/>
            <a:endParaRPr lang="en-US" sz="1000" noProof="1">
              <a:latin typeface="Tw Cen MT" panose="020B0602020104020603" pitchFamily="34" charset="0"/>
            </a:endParaRPr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42880EF2-ACF9-4D66-99FF-99CB3F61BE99}"/>
              </a:ext>
            </a:extLst>
          </p:cNvPr>
          <p:cNvSpPr txBox="1">
            <a:spLocks/>
          </p:cNvSpPr>
          <p:nvPr userDrawn="1"/>
        </p:nvSpPr>
        <p:spPr>
          <a:xfrm>
            <a:off x="12030074" y="6678000"/>
            <a:ext cx="161925" cy="144000"/>
          </a:xfrm>
          <a:prstGeom prst="rect">
            <a:avLst/>
          </a:prstGeom>
          <a:solidFill>
            <a:schemeClr val="accent1"/>
          </a:solidFill>
        </p:spPr>
        <p:txBody>
          <a:bodyPr vert="horz" lIns="0" tIns="0" rIns="7200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487E03C-DE68-4CE8-A7F1-B9DD28846B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73392" y="1962149"/>
            <a:ext cx="3759807" cy="1547813"/>
          </a:xfrm>
        </p:spPr>
        <p:txBody>
          <a:bodyPr anchor="b"/>
          <a:lstStyle>
            <a:lvl1pPr algn="l">
              <a:lnSpc>
                <a:spcPts val="4000"/>
              </a:lnSpc>
              <a:defRPr sz="4800" spc="-15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EE8855-FE55-4351-B21B-FE33CB8050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73391" y="3602038"/>
            <a:ext cx="3756943" cy="722312"/>
          </a:xfrm>
        </p:spPr>
        <p:txBody>
          <a:bodyPr/>
          <a:lstStyle>
            <a:lvl1pPr marL="0" indent="0" algn="l">
              <a:buNone/>
              <a:defRPr sz="1600" spc="-15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Graphic 11">
            <a:extLst>
              <a:ext uri="{FF2B5EF4-FFF2-40B4-BE49-F238E27FC236}">
                <a16:creationId xmlns:a16="http://schemas.microsoft.com/office/drawing/2014/main" id="{54BAE1D8-3DF8-48CA-92C4-2E2064E4A3C5}"/>
              </a:ext>
            </a:extLst>
          </p:cNvPr>
          <p:cNvSpPr/>
          <p:nvPr userDrawn="1"/>
        </p:nvSpPr>
        <p:spPr>
          <a:xfrm>
            <a:off x="8776606" y="3981146"/>
            <a:ext cx="3413965" cy="2695876"/>
          </a:xfrm>
          <a:custGeom>
            <a:avLst/>
            <a:gdLst>
              <a:gd name="connsiteX0" fmla="*/ 4121944 w 4124325"/>
              <a:gd name="connsiteY0" fmla="*/ 1555076 h 3257550"/>
              <a:gd name="connsiteX1" fmla="*/ 4118134 w 4124325"/>
              <a:gd name="connsiteY1" fmla="*/ 1533169 h 3257550"/>
              <a:gd name="connsiteX2" fmla="*/ 2782729 w 4124325"/>
              <a:gd name="connsiteY2" fmla="*/ 39649 h 3257550"/>
              <a:gd name="connsiteX3" fmla="*/ 2108359 w 4124325"/>
              <a:gd name="connsiteY3" fmla="*/ 2436139 h 3257550"/>
              <a:gd name="connsiteX4" fmla="*/ 1262539 w 4124325"/>
              <a:gd name="connsiteY4" fmla="*/ 1310284 h 3257550"/>
              <a:gd name="connsiteX5" fmla="*/ 717709 w 4124325"/>
              <a:gd name="connsiteY5" fmla="*/ 2358986 h 3257550"/>
              <a:gd name="connsiteX6" fmla="*/ 7144 w 4124325"/>
              <a:gd name="connsiteY6" fmla="*/ 3257194 h 3257550"/>
              <a:gd name="connsiteX7" fmla="*/ 4075271 w 4124325"/>
              <a:gd name="connsiteY7" fmla="*/ 3257194 h 3257550"/>
              <a:gd name="connsiteX8" fmla="*/ 4122896 w 4124325"/>
              <a:gd name="connsiteY8" fmla="*/ 3201949 h 3257550"/>
              <a:gd name="connsiteX9" fmla="*/ 4122896 w 4124325"/>
              <a:gd name="connsiteY9" fmla="*/ 1555076 h 3257550"/>
              <a:gd name="connsiteX0" fmla="*/ 4115752 w 4207192"/>
              <a:gd name="connsiteY0" fmla="*/ 3194805 h 3286245"/>
              <a:gd name="connsiteX1" fmla="*/ 4115752 w 4207192"/>
              <a:gd name="connsiteY1" fmla="*/ 1547932 h 3286245"/>
              <a:gd name="connsiteX2" fmla="*/ 4114800 w 4207192"/>
              <a:gd name="connsiteY2" fmla="*/ 1547932 h 3286245"/>
              <a:gd name="connsiteX3" fmla="*/ 4110990 w 4207192"/>
              <a:gd name="connsiteY3" fmla="*/ 1526025 h 3286245"/>
              <a:gd name="connsiteX4" fmla="*/ 2775585 w 4207192"/>
              <a:gd name="connsiteY4" fmla="*/ 32505 h 3286245"/>
              <a:gd name="connsiteX5" fmla="*/ 2101215 w 4207192"/>
              <a:gd name="connsiteY5" fmla="*/ 2428995 h 3286245"/>
              <a:gd name="connsiteX6" fmla="*/ 1255395 w 4207192"/>
              <a:gd name="connsiteY6" fmla="*/ 1303140 h 3286245"/>
              <a:gd name="connsiteX7" fmla="*/ 710565 w 4207192"/>
              <a:gd name="connsiteY7" fmla="*/ 2351842 h 3286245"/>
              <a:gd name="connsiteX8" fmla="*/ 0 w 4207192"/>
              <a:gd name="connsiteY8" fmla="*/ 3250050 h 3286245"/>
              <a:gd name="connsiteX9" fmla="*/ 4068127 w 4207192"/>
              <a:gd name="connsiteY9" fmla="*/ 3250050 h 3286245"/>
              <a:gd name="connsiteX10" fmla="*/ 4207192 w 4207192"/>
              <a:gd name="connsiteY10" fmla="*/ 3286245 h 3286245"/>
              <a:gd name="connsiteX0" fmla="*/ 4115752 w 4207192"/>
              <a:gd name="connsiteY0" fmla="*/ 3194805 h 3286245"/>
              <a:gd name="connsiteX1" fmla="*/ 4115752 w 4207192"/>
              <a:gd name="connsiteY1" fmla="*/ 1547932 h 3286245"/>
              <a:gd name="connsiteX2" fmla="*/ 4114800 w 4207192"/>
              <a:gd name="connsiteY2" fmla="*/ 1547932 h 3286245"/>
              <a:gd name="connsiteX3" fmla="*/ 4110990 w 4207192"/>
              <a:gd name="connsiteY3" fmla="*/ 1526025 h 3286245"/>
              <a:gd name="connsiteX4" fmla="*/ 2775585 w 4207192"/>
              <a:gd name="connsiteY4" fmla="*/ 32505 h 3286245"/>
              <a:gd name="connsiteX5" fmla="*/ 2101215 w 4207192"/>
              <a:gd name="connsiteY5" fmla="*/ 2428995 h 3286245"/>
              <a:gd name="connsiteX6" fmla="*/ 1255395 w 4207192"/>
              <a:gd name="connsiteY6" fmla="*/ 1303140 h 3286245"/>
              <a:gd name="connsiteX7" fmla="*/ 710565 w 4207192"/>
              <a:gd name="connsiteY7" fmla="*/ 2351842 h 3286245"/>
              <a:gd name="connsiteX8" fmla="*/ 0 w 4207192"/>
              <a:gd name="connsiteY8" fmla="*/ 3250050 h 3286245"/>
              <a:gd name="connsiteX9" fmla="*/ 4207192 w 4207192"/>
              <a:gd name="connsiteY9" fmla="*/ 3286245 h 3286245"/>
              <a:gd name="connsiteX0" fmla="*/ 4115752 w 4115752"/>
              <a:gd name="connsiteY0" fmla="*/ 3194805 h 3250050"/>
              <a:gd name="connsiteX1" fmla="*/ 4115752 w 4115752"/>
              <a:gd name="connsiteY1" fmla="*/ 1547932 h 3250050"/>
              <a:gd name="connsiteX2" fmla="*/ 4114800 w 4115752"/>
              <a:gd name="connsiteY2" fmla="*/ 1547932 h 3250050"/>
              <a:gd name="connsiteX3" fmla="*/ 4110990 w 4115752"/>
              <a:gd name="connsiteY3" fmla="*/ 1526025 h 3250050"/>
              <a:gd name="connsiteX4" fmla="*/ 2775585 w 4115752"/>
              <a:gd name="connsiteY4" fmla="*/ 32505 h 3250050"/>
              <a:gd name="connsiteX5" fmla="*/ 2101215 w 4115752"/>
              <a:gd name="connsiteY5" fmla="*/ 2428995 h 3250050"/>
              <a:gd name="connsiteX6" fmla="*/ 1255395 w 4115752"/>
              <a:gd name="connsiteY6" fmla="*/ 1303140 h 3250050"/>
              <a:gd name="connsiteX7" fmla="*/ 710565 w 4115752"/>
              <a:gd name="connsiteY7" fmla="*/ 2351842 h 3250050"/>
              <a:gd name="connsiteX8" fmla="*/ 0 w 4115752"/>
              <a:gd name="connsiteY8" fmla="*/ 3250050 h 3250050"/>
              <a:gd name="connsiteX0" fmla="*/ 4115752 w 4115752"/>
              <a:gd name="connsiteY0" fmla="*/ 1547932 h 3250050"/>
              <a:gd name="connsiteX1" fmla="*/ 4114800 w 4115752"/>
              <a:gd name="connsiteY1" fmla="*/ 1547932 h 3250050"/>
              <a:gd name="connsiteX2" fmla="*/ 4110990 w 4115752"/>
              <a:gd name="connsiteY2" fmla="*/ 1526025 h 3250050"/>
              <a:gd name="connsiteX3" fmla="*/ 2775585 w 4115752"/>
              <a:gd name="connsiteY3" fmla="*/ 32505 h 3250050"/>
              <a:gd name="connsiteX4" fmla="*/ 2101215 w 4115752"/>
              <a:gd name="connsiteY4" fmla="*/ 2428995 h 3250050"/>
              <a:gd name="connsiteX5" fmla="*/ 1255395 w 4115752"/>
              <a:gd name="connsiteY5" fmla="*/ 1303140 h 3250050"/>
              <a:gd name="connsiteX6" fmla="*/ 710565 w 4115752"/>
              <a:gd name="connsiteY6" fmla="*/ 2351842 h 3250050"/>
              <a:gd name="connsiteX7" fmla="*/ 0 w 4115752"/>
              <a:gd name="connsiteY7" fmla="*/ 3250050 h 325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115752" h="3250050">
                <a:moveTo>
                  <a:pt x="4115752" y="1547932"/>
                </a:moveTo>
                <a:lnTo>
                  <a:pt x="4114800" y="1547932"/>
                </a:lnTo>
                <a:cubicBezTo>
                  <a:pt x="4114800" y="1540312"/>
                  <a:pt x="4113847" y="1532692"/>
                  <a:pt x="4110990" y="1526025"/>
                </a:cubicBezTo>
                <a:cubicBezTo>
                  <a:pt x="4060507" y="1391722"/>
                  <a:pt x="3224212" y="-249435"/>
                  <a:pt x="2775585" y="32505"/>
                </a:cubicBezTo>
                <a:cubicBezTo>
                  <a:pt x="2375535" y="283965"/>
                  <a:pt x="2629852" y="2428995"/>
                  <a:pt x="2101215" y="2428995"/>
                </a:cubicBezTo>
                <a:cubicBezTo>
                  <a:pt x="1784985" y="2428995"/>
                  <a:pt x="1670685" y="1303140"/>
                  <a:pt x="1255395" y="1303140"/>
                </a:cubicBezTo>
                <a:cubicBezTo>
                  <a:pt x="1037272" y="1303140"/>
                  <a:pt x="710565" y="1554600"/>
                  <a:pt x="710565" y="2351842"/>
                </a:cubicBezTo>
                <a:cubicBezTo>
                  <a:pt x="710565" y="3149085"/>
                  <a:pt x="0" y="3250050"/>
                  <a:pt x="0" y="3250050"/>
                </a:cubicBezTo>
              </a:path>
            </a:pathLst>
          </a:custGeom>
          <a:noFill/>
          <a:ln w="9525" cap="flat">
            <a:solidFill>
              <a:schemeClr val="bg1"/>
            </a:solidFill>
            <a:prstDash val="dash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74E860F-437F-442E-898C-244A0DD5D765}"/>
              </a:ext>
            </a:extLst>
          </p:cNvPr>
          <p:cNvSpPr/>
          <p:nvPr userDrawn="1"/>
        </p:nvSpPr>
        <p:spPr>
          <a:xfrm>
            <a:off x="-9856" y="6822000"/>
            <a:ext cx="12201856" cy="36000"/>
          </a:xfrm>
          <a:prstGeom prst="rect">
            <a:avLst/>
          </a:prstGeom>
          <a:gradFill>
            <a:gsLst>
              <a:gs pos="0">
                <a:schemeClr val="accent4"/>
              </a:gs>
              <a:gs pos="37000">
                <a:schemeClr val="bg1">
                  <a:lumMod val="85000"/>
                </a:schemeClr>
              </a:gs>
              <a:gs pos="100000">
                <a:schemeClr val="accent1"/>
              </a:gs>
              <a:gs pos="68000">
                <a:schemeClr val="tx1">
                  <a:lumMod val="85000"/>
                  <a:lumOff val="15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426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11473200" cy="54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6" name="Subtitle">
            <a:extLst>
              <a:ext uri="{FF2B5EF4-FFF2-40B4-BE49-F238E27FC236}">
                <a16:creationId xmlns:a16="http://schemas.microsoft.com/office/drawing/2014/main" id="{152317FE-88B5-4D1F-AECF-DA69D6779BE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11471275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620000"/>
            <a:ext cx="5580000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Right Col">
            <a:extLst>
              <a:ext uri="{FF2B5EF4-FFF2-40B4-BE49-F238E27FC236}">
                <a16:creationId xmlns:a16="http://schemas.microsoft.com/office/drawing/2014/main" id="{0AAD114E-6BCC-4476-8E44-12E87D4675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53200" y="1620000"/>
            <a:ext cx="5580000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FF9123-1F0C-4BD2-8233-FEE5B2A4661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1E8981-59A6-4480-80A6-5619C2201789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311923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9DDDF3-2E7E-4175-ACE9-B214DCE40C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8" name="Subtitle">
            <a:extLst>
              <a:ext uri="{FF2B5EF4-FFF2-40B4-BE49-F238E27FC236}">
                <a16:creationId xmlns:a16="http://schemas.microsoft.com/office/drawing/2014/main" id="{5302A3D4-CF60-41AF-924C-B30D3FD9975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11471275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E0E8FCF-8FC7-49D2-9516-7662294E35B7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6208B4-CFD5-4FAE-9519-74EFAC0B036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421223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AED074E-AB07-44D1-8B4E-189EAEF798D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801D44B-9877-40D1-B788-EE3BFD57C5A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946637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9FB83C35-D975-48B4-8E79-AB7A1A80DFC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7799832" cy="667512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D7E187E-6082-49C3-B795-CC4321FE39F8}"/>
              </a:ext>
            </a:extLst>
          </p:cNvPr>
          <p:cNvSpPr/>
          <p:nvPr userDrawn="1"/>
        </p:nvSpPr>
        <p:spPr>
          <a:xfrm>
            <a:off x="6671" y="0"/>
            <a:ext cx="7802524" cy="6677644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12" name="Picture Placeholder 9">
            <a:extLst>
              <a:ext uri="{FF2B5EF4-FFF2-40B4-BE49-F238E27FC236}">
                <a16:creationId xmlns:a16="http://schemas.microsoft.com/office/drawing/2014/main" id="{8FBFF6A8-5ABD-4191-81E4-C9F86380A56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801097" y="1"/>
            <a:ext cx="4389475" cy="6677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E27D1E-1708-4D17-AB85-058EE0C34776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gradFill>
            <a:gsLst>
              <a:gs pos="82000">
                <a:schemeClr val="tx1">
                  <a:lumMod val="85000"/>
                  <a:lumOff val="15000"/>
                </a:schemeClr>
              </a:gs>
              <a:gs pos="100000">
                <a:schemeClr val="tx1"/>
              </a:gs>
            </a:gsLst>
          </a:gra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Add a footer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9529A18-E6EB-4081-B804-B2FCF5287DF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11594400" y="6678000"/>
            <a:ext cx="597600" cy="144000"/>
          </a:xfrm>
        </p:spPr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C6A78464-8D00-4B94-90C7-90F1B54C8A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73834" y="2481141"/>
            <a:ext cx="3759807" cy="1547813"/>
          </a:xfrm>
        </p:spPr>
        <p:txBody>
          <a:bodyPr anchor="b"/>
          <a:lstStyle>
            <a:lvl1pPr algn="l">
              <a:lnSpc>
                <a:spcPts val="4000"/>
              </a:lnSpc>
              <a:defRPr sz="4800" spc="-15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3CDBDF0B-F377-47FD-9DA1-C3BDA7C1DE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73833" y="4220102"/>
            <a:ext cx="3756943" cy="722312"/>
          </a:xfrm>
        </p:spPr>
        <p:txBody>
          <a:bodyPr/>
          <a:lstStyle>
            <a:lvl1pPr marL="0" indent="0" algn="l">
              <a:buNone/>
              <a:defRPr sz="1600" spc="-15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</a:p>
        </p:txBody>
      </p:sp>
      <p:sp>
        <p:nvSpPr>
          <p:cNvPr id="18" name="Graphic 15">
            <a:extLst>
              <a:ext uri="{FF2B5EF4-FFF2-40B4-BE49-F238E27FC236}">
                <a16:creationId xmlns:a16="http://schemas.microsoft.com/office/drawing/2014/main" id="{F50292C9-54F6-4F7B-A885-34CE1E3B0351}"/>
              </a:ext>
            </a:extLst>
          </p:cNvPr>
          <p:cNvSpPr/>
          <p:nvPr/>
        </p:nvSpPr>
        <p:spPr>
          <a:xfrm flipH="1">
            <a:off x="-1428" y="4123811"/>
            <a:ext cx="6027420" cy="2599249"/>
          </a:xfrm>
          <a:custGeom>
            <a:avLst/>
            <a:gdLst>
              <a:gd name="connsiteX0" fmla="*/ 7144 w 6505575"/>
              <a:gd name="connsiteY0" fmla="*/ 2606393 h 2609850"/>
              <a:gd name="connsiteX1" fmla="*/ 881539 w 6505575"/>
              <a:gd name="connsiteY1" fmla="*/ 2062516 h 2609850"/>
              <a:gd name="connsiteX2" fmla="*/ 1477804 w 6505575"/>
              <a:gd name="connsiteY2" fmla="*/ 2056801 h 2609850"/>
              <a:gd name="connsiteX3" fmla="*/ 1569244 w 6505575"/>
              <a:gd name="connsiteY3" fmla="*/ 2112046 h 2609850"/>
              <a:gd name="connsiteX4" fmla="*/ 2539841 w 6505575"/>
              <a:gd name="connsiteY4" fmla="*/ 2084423 h 2609850"/>
              <a:gd name="connsiteX5" fmla="*/ 3238976 w 6505575"/>
              <a:gd name="connsiteY5" fmla="*/ 1611031 h 2609850"/>
              <a:gd name="connsiteX6" fmla="*/ 3642836 w 6505575"/>
              <a:gd name="connsiteY6" fmla="*/ 1590076 h 2609850"/>
              <a:gd name="connsiteX7" fmla="*/ 3963829 w 6505575"/>
              <a:gd name="connsiteY7" fmla="*/ 1762478 h 2609850"/>
              <a:gd name="connsiteX8" fmla="*/ 4862989 w 6505575"/>
              <a:gd name="connsiteY8" fmla="*/ 1455773 h 2609850"/>
              <a:gd name="connsiteX9" fmla="*/ 5106829 w 6505575"/>
              <a:gd name="connsiteY9" fmla="*/ 734731 h 2609850"/>
              <a:gd name="connsiteX10" fmla="*/ 6034564 w 6505575"/>
              <a:gd name="connsiteY10" fmla="*/ 69886 h 2609850"/>
              <a:gd name="connsiteX11" fmla="*/ 6034564 w 6505575"/>
              <a:gd name="connsiteY11" fmla="*/ 69886 h 2609850"/>
              <a:gd name="connsiteX12" fmla="*/ 6507004 w 6505575"/>
              <a:gd name="connsiteY12" fmla="*/ 1395766 h 2609850"/>
              <a:gd name="connsiteX13" fmla="*/ 6507004 w 6505575"/>
              <a:gd name="connsiteY13" fmla="*/ 2605441 h 2609850"/>
              <a:gd name="connsiteX14" fmla="*/ 7144 w 6505575"/>
              <a:gd name="connsiteY14" fmla="*/ 2605441 h 2609850"/>
              <a:gd name="connsiteX0" fmla="*/ 6499860 w 6591300"/>
              <a:gd name="connsiteY0" fmla="*/ 1388622 h 2599249"/>
              <a:gd name="connsiteX1" fmla="*/ 6499860 w 6591300"/>
              <a:gd name="connsiteY1" fmla="*/ 2598297 h 2599249"/>
              <a:gd name="connsiteX2" fmla="*/ 0 w 6591300"/>
              <a:gd name="connsiteY2" fmla="*/ 2598297 h 2599249"/>
              <a:gd name="connsiteX3" fmla="*/ 0 w 6591300"/>
              <a:gd name="connsiteY3" fmla="*/ 2599249 h 2599249"/>
              <a:gd name="connsiteX4" fmla="*/ 874395 w 6591300"/>
              <a:gd name="connsiteY4" fmla="*/ 2055372 h 2599249"/>
              <a:gd name="connsiteX5" fmla="*/ 1470660 w 6591300"/>
              <a:gd name="connsiteY5" fmla="*/ 2049657 h 2599249"/>
              <a:gd name="connsiteX6" fmla="*/ 1562100 w 6591300"/>
              <a:gd name="connsiteY6" fmla="*/ 2104902 h 2599249"/>
              <a:gd name="connsiteX7" fmla="*/ 2532697 w 6591300"/>
              <a:gd name="connsiteY7" fmla="*/ 2077279 h 2599249"/>
              <a:gd name="connsiteX8" fmla="*/ 3231832 w 6591300"/>
              <a:gd name="connsiteY8" fmla="*/ 1603887 h 2599249"/>
              <a:gd name="connsiteX9" fmla="*/ 3635692 w 6591300"/>
              <a:gd name="connsiteY9" fmla="*/ 1582932 h 2599249"/>
              <a:gd name="connsiteX10" fmla="*/ 3956685 w 6591300"/>
              <a:gd name="connsiteY10" fmla="*/ 1755334 h 2599249"/>
              <a:gd name="connsiteX11" fmla="*/ 4855845 w 6591300"/>
              <a:gd name="connsiteY11" fmla="*/ 1448629 h 2599249"/>
              <a:gd name="connsiteX12" fmla="*/ 5099685 w 6591300"/>
              <a:gd name="connsiteY12" fmla="*/ 727587 h 2599249"/>
              <a:gd name="connsiteX13" fmla="*/ 6027420 w 6591300"/>
              <a:gd name="connsiteY13" fmla="*/ 62742 h 2599249"/>
              <a:gd name="connsiteX14" fmla="*/ 6027420 w 6591300"/>
              <a:gd name="connsiteY14" fmla="*/ 62742 h 2599249"/>
              <a:gd name="connsiteX15" fmla="*/ 6591300 w 6591300"/>
              <a:gd name="connsiteY15" fmla="*/ 1480062 h 2599249"/>
              <a:gd name="connsiteX0" fmla="*/ 6499860 w 6591300"/>
              <a:gd name="connsiteY0" fmla="*/ 2598297 h 2599249"/>
              <a:gd name="connsiteX1" fmla="*/ 0 w 6591300"/>
              <a:gd name="connsiteY1" fmla="*/ 2598297 h 2599249"/>
              <a:gd name="connsiteX2" fmla="*/ 0 w 6591300"/>
              <a:gd name="connsiteY2" fmla="*/ 2599249 h 2599249"/>
              <a:gd name="connsiteX3" fmla="*/ 874395 w 6591300"/>
              <a:gd name="connsiteY3" fmla="*/ 2055372 h 2599249"/>
              <a:gd name="connsiteX4" fmla="*/ 1470660 w 6591300"/>
              <a:gd name="connsiteY4" fmla="*/ 2049657 h 2599249"/>
              <a:gd name="connsiteX5" fmla="*/ 1562100 w 6591300"/>
              <a:gd name="connsiteY5" fmla="*/ 2104902 h 2599249"/>
              <a:gd name="connsiteX6" fmla="*/ 2532697 w 6591300"/>
              <a:gd name="connsiteY6" fmla="*/ 2077279 h 2599249"/>
              <a:gd name="connsiteX7" fmla="*/ 3231832 w 6591300"/>
              <a:gd name="connsiteY7" fmla="*/ 1603887 h 2599249"/>
              <a:gd name="connsiteX8" fmla="*/ 3635692 w 6591300"/>
              <a:gd name="connsiteY8" fmla="*/ 1582932 h 2599249"/>
              <a:gd name="connsiteX9" fmla="*/ 3956685 w 6591300"/>
              <a:gd name="connsiteY9" fmla="*/ 1755334 h 2599249"/>
              <a:gd name="connsiteX10" fmla="*/ 4855845 w 6591300"/>
              <a:gd name="connsiteY10" fmla="*/ 1448629 h 2599249"/>
              <a:gd name="connsiteX11" fmla="*/ 5099685 w 6591300"/>
              <a:gd name="connsiteY11" fmla="*/ 727587 h 2599249"/>
              <a:gd name="connsiteX12" fmla="*/ 6027420 w 6591300"/>
              <a:gd name="connsiteY12" fmla="*/ 62742 h 2599249"/>
              <a:gd name="connsiteX13" fmla="*/ 6027420 w 6591300"/>
              <a:gd name="connsiteY13" fmla="*/ 62742 h 2599249"/>
              <a:gd name="connsiteX14" fmla="*/ 6591300 w 6591300"/>
              <a:gd name="connsiteY14" fmla="*/ 1480062 h 2599249"/>
              <a:gd name="connsiteX0" fmla="*/ 0 w 6591300"/>
              <a:gd name="connsiteY0" fmla="*/ 2598297 h 2599249"/>
              <a:gd name="connsiteX1" fmla="*/ 0 w 6591300"/>
              <a:gd name="connsiteY1" fmla="*/ 2599249 h 2599249"/>
              <a:gd name="connsiteX2" fmla="*/ 874395 w 6591300"/>
              <a:gd name="connsiteY2" fmla="*/ 2055372 h 2599249"/>
              <a:gd name="connsiteX3" fmla="*/ 1470660 w 6591300"/>
              <a:gd name="connsiteY3" fmla="*/ 2049657 h 2599249"/>
              <a:gd name="connsiteX4" fmla="*/ 1562100 w 6591300"/>
              <a:gd name="connsiteY4" fmla="*/ 2104902 h 2599249"/>
              <a:gd name="connsiteX5" fmla="*/ 2532697 w 6591300"/>
              <a:gd name="connsiteY5" fmla="*/ 2077279 h 2599249"/>
              <a:gd name="connsiteX6" fmla="*/ 3231832 w 6591300"/>
              <a:gd name="connsiteY6" fmla="*/ 1603887 h 2599249"/>
              <a:gd name="connsiteX7" fmla="*/ 3635692 w 6591300"/>
              <a:gd name="connsiteY7" fmla="*/ 1582932 h 2599249"/>
              <a:gd name="connsiteX8" fmla="*/ 3956685 w 6591300"/>
              <a:gd name="connsiteY8" fmla="*/ 1755334 h 2599249"/>
              <a:gd name="connsiteX9" fmla="*/ 4855845 w 6591300"/>
              <a:gd name="connsiteY9" fmla="*/ 1448629 h 2599249"/>
              <a:gd name="connsiteX10" fmla="*/ 5099685 w 6591300"/>
              <a:gd name="connsiteY10" fmla="*/ 727587 h 2599249"/>
              <a:gd name="connsiteX11" fmla="*/ 6027420 w 6591300"/>
              <a:gd name="connsiteY11" fmla="*/ 62742 h 2599249"/>
              <a:gd name="connsiteX12" fmla="*/ 6027420 w 6591300"/>
              <a:gd name="connsiteY12" fmla="*/ 62742 h 2599249"/>
              <a:gd name="connsiteX13" fmla="*/ 6591300 w 6591300"/>
              <a:gd name="connsiteY13" fmla="*/ 1480062 h 2599249"/>
              <a:gd name="connsiteX0" fmla="*/ 0 w 6027420"/>
              <a:gd name="connsiteY0" fmla="*/ 2598297 h 2599249"/>
              <a:gd name="connsiteX1" fmla="*/ 0 w 6027420"/>
              <a:gd name="connsiteY1" fmla="*/ 2599249 h 2599249"/>
              <a:gd name="connsiteX2" fmla="*/ 874395 w 6027420"/>
              <a:gd name="connsiteY2" fmla="*/ 2055372 h 2599249"/>
              <a:gd name="connsiteX3" fmla="*/ 1470660 w 6027420"/>
              <a:gd name="connsiteY3" fmla="*/ 2049657 h 2599249"/>
              <a:gd name="connsiteX4" fmla="*/ 1562100 w 6027420"/>
              <a:gd name="connsiteY4" fmla="*/ 2104902 h 2599249"/>
              <a:gd name="connsiteX5" fmla="*/ 2532697 w 6027420"/>
              <a:gd name="connsiteY5" fmla="*/ 2077279 h 2599249"/>
              <a:gd name="connsiteX6" fmla="*/ 3231832 w 6027420"/>
              <a:gd name="connsiteY6" fmla="*/ 1603887 h 2599249"/>
              <a:gd name="connsiteX7" fmla="*/ 3635692 w 6027420"/>
              <a:gd name="connsiteY7" fmla="*/ 1582932 h 2599249"/>
              <a:gd name="connsiteX8" fmla="*/ 3956685 w 6027420"/>
              <a:gd name="connsiteY8" fmla="*/ 1755334 h 2599249"/>
              <a:gd name="connsiteX9" fmla="*/ 4855845 w 6027420"/>
              <a:gd name="connsiteY9" fmla="*/ 1448629 h 2599249"/>
              <a:gd name="connsiteX10" fmla="*/ 5099685 w 6027420"/>
              <a:gd name="connsiteY10" fmla="*/ 727587 h 2599249"/>
              <a:gd name="connsiteX11" fmla="*/ 6027420 w 6027420"/>
              <a:gd name="connsiteY11" fmla="*/ 62742 h 2599249"/>
              <a:gd name="connsiteX12" fmla="*/ 6027420 w 6027420"/>
              <a:gd name="connsiteY12" fmla="*/ 62742 h 2599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027420" h="2599249">
                <a:moveTo>
                  <a:pt x="0" y="2598297"/>
                </a:moveTo>
                <a:lnTo>
                  <a:pt x="0" y="2599249"/>
                </a:lnTo>
                <a:lnTo>
                  <a:pt x="874395" y="2055372"/>
                </a:lnTo>
                <a:cubicBezTo>
                  <a:pt x="1056322" y="1942024"/>
                  <a:pt x="1286827" y="1940119"/>
                  <a:pt x="1470660" y="2049657"/>
                </a:cubicBezTo>
                <a:lnTo>
                  <a:pt x="1562100" y="2104902"/>
                </a:lnTo>
                <a:cubicBezTo>
                  <a:pt x="1863090" y="2284924"/>
                  <a:pt x="2241232" y="2273494"/>
                  <a:pt x="2532697" y="2077279"/>
                </a:cubicBezTo>
                <a:lnTo>
                  <a:pt x="3231832" y="1603887"/>
                </a:lnTo>
                <a:cubicBezTo>
                  <a:pt x="3351847" y="1521972"/>
                  <a:pt x="3508057" y="1514352"/>
                  <a:pt x="3635692" y="1582932"/>
                </a:cubicBezTo>
                <a:lnTo>
                  <a:pt x="3956685" y="1755334"/>
                </a:lnTo>
                <a:cubicBezTo>
                  <a:pt x="4288155" y="1933452"/>
                  <a:pt x="4701540" y="1792482"/>
                  <a:pt x="4855845" y="1448629"/>
                </a:cubicBezTo>
                <a:lnTo>
                  <a:pt x="5099685" y="727587"/>
                </a:lnTo>
                <a:cubicBezTo>
                  <a:pt x="5228273" y="156087"/>
                  <a:pt x="5863590" y="-137283"/>
                  <a:pt x="6027420" y="62742"/>
                </a:cubicBezTo>
                <a:lnTo>
                  <a:pt x="6027420" y="62742"/>
                </a:lnTo>
              </a:path>
            </a:pathLst>
          </a:custGeom>
          <a:noFill/>
          <a:ln w="9525" cap="flat">
            <a:solidFill>
              <a:schemeClr val="bg1"/>
            </a:solidFill>
            <a:prstDash val="dash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120236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6993300" cy="54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6" name="Subtitle">
            <a:extLst>
              <a:ext uri="{FF2B5EF4-FFF2-40B4-BE49-F238E27FC236}">
                <a16:creationId xmlns:a16="http://schemas.microsoft.com/office/drawing/2014/main" id="{152317FE-88B5-4D1F-AECF-DA69D6779BE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6992937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620000"/>
            <a:ext cx="6992936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B63572F-04A5-456D-9066-1A65AFF5E68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804150" y="1"/>
            <a:ext cx="4387850" cy="6679488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263EBA-2C46-40FB-9D48-819ED0C8994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9230BC-20AB-4DD9-AF5C-47BA72E5698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6428578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95A87C21-15CD-48D8-B583-89B110156879}"/>
              </a:ext>
            </a:extLst>
          </p:cNvPr>
          <p:cNvSpPr/>
          <p:nvPr userDrawn="1"/>
        </p:nvSpPr>
        <p:spPr>
          <a:xfrm>
            <a:off x="7804351" y="0"/>
            <a:ext cx="4386221" cy="6677022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6993300" cy="54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6" name="Subtitle">
            <a:extLst>
              <a:ext uri="{FF2B5EF4-FFF2-40B4-BE49-F238E27FC236}">
                <a16:creationId xmlns:a16="http://schemas.microsoft.com/office/drawing/2014/main" id="{152317FE-88B5-4D1F-AECF-DA69D6779BE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6992937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620000"/>
            <a:ext cx="6992936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B63572F-04A5-456D-9066-1A65AFF5E68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127752" y="4320000"/>
            <a:ext cx="1800000" cy="1800000"/>
          </a:xfrm>
          <a:solidFill>
            <a:schemeClr val="bg1"/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263EBA-2C46-40FB-9D48-819ED0C8994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9230BC-20AB-4DD9-AF5C-47BA72E5698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5092E684-C621-4F92-A05A-A167EEF46270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10057037" y="4320000"/>
            <a:ext cx="1800000" cy="1800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6958D132-F2A9-41E1-BDD8-067D52CE5FE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7752" y="2395565"/>
            <a:ext cx="1800000" cy="1800000"/>
          </a:xfrm>
          <a:solidFill>
            <a:schemeClr val="bg1"/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10" name="Picture Placeholder 5">
            <a:extLst>
              <a:ext uri="{FF2B5EF4-FFF2-40B4-BE49-F238E27FC236}">
                <a16:creationId xmlns:a16="http://schemas.microsoft.com/office/drawing/2014/main" id="{B88FD4DB-5089-4686-B4F7-A26163146C9A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0057037" y="2395565"/>
            <a:ext cx="1800000" cy="1800000"/>
          </a:xfrm>
          <a:solidFill>
            <a:schemeClr val="tx1">
              <a:lumMod val="75000"/>
              <a:lumOff val="2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324023AF-AB97-4B60-86FA-5DC8DA1B5C49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127752" y="471129"/>
            <a:ext cx="1800000" cy="1800000"/>
          </a:xfrm>
          <a:solidFill>
            <a:schemeClr val="accent1"/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8210F231-568A-4348-B33F-9EBB4A5CF9EB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10057037" y="471129"/>
            <a:ext cx="1800000" cy="1800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</p:spTree>
    <p:extLst>
      <p:ext uri="{BB962C8B-B14F-4D97-AF65-F5344CB8AC3E}">
        <p14:creationId xmlns:p14="http://schemas.microsoft.com/office/powerpoint/2010/main" val="2445114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11473200" cy="54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980000"/>
            <a:ext cx="5580000" cy="414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3" name="Left Header">
            <a:extLst>
              <a:ext uri="{FF2B5EF4-FFF2-40B4-BE49-F238E27FC236}">
                <a16:creationId xmlns:a16="http://schemas.microsoft.com/office/drawing/2014/main" id="{2241B0A0-0033-49FF-89B8-142165C8E93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000" y="1620000"/>
            <a:ext cx="5580000" cy="360000"/>
          </a:xfrm>
        </p:spPr>
        <p:txBody>
          <a:bodyPr/>
          <a:lstStyle>
            <a:lvl1pPr marL="0" indent="0">
              <a:buNone/>
              <a:defRPr b="1"/>
            </a:lvl1pPr>
          </a:lstStyle>
          <a:p>
            <a:pPr lvl="0"/>
            <a:r>
              <a:rPr lang="en-US" noProof="0"/>
              <a:t>Compare A</a:t>
            </a:r>
          </a:p>
        </p:txBody>
      </p:sp>
      <p:sp>
        <p:nvSpPr>
          <p:cNvPr id="4" name="Right Col">
            <a:extLst>
              <a:ext uri="{FF2B5EF4-FFF2-40B4-BE49-F238E27FC236}">
                <a16:creationId xmlns:a16="http://schemas.microsoft.com/office/drawing/2014/main" id="{0AAD114E-6BCC-4476-8E44-12E87D4675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53200" y="1980000"/>
            <a:ext cx="5580000" cy="414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5" name="Right Header">
            <a:extLst>
              <a:ext uri="{FF2B5EF4-FFF2-40B4-BE49-F238E27FC236}">
                <a16:creationId xmlns:a16="http://schemas.microsoft.com/office/drawing/2014/main" id="{069A9930-1B94-49BC-B4A6-B597F155D2D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53200" y="1620000"/>
            <a:ext cx="5580000" cy="360000"/>
          </a:xfrm>
        </p:spPr>
        <p:txBody>
          <a:bodyPr/>
          <a:lstStyle>
            <a:lvl1pPr marL="0" indent="0">
              <a:buNone/>
              <a:defRPr b="1"/>
            </a:lvl1pPr>
          </a:lstStyle>
          <a:p>
            <a:pPr lvl="0"/>
            <a:r>
              <a:rPr lang="en-US" noProof="0"/>
              <a:t>Compare B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7AC535-CCE6-472A-BA3D-DDE92DFF0ED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32F890-EB29-4A5B-A499-BB0FC04447A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488888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B63572F-04A5-456D-9066-1A65AFF5E68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1999" cy="6678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19A41AC-399F-4B25-A28A-F7679843C36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10" name="Caption">
            <a:extLst>
              <a:ext uri="{FF2B5EF4-FFF2-40B4-BE49-F238E27FC236}">
                <a16:creationId xmlns:a16="http://schemas.microsoft.com/office/drawing/2014/main" id="{E1C65CF6-B529-468F-B46C-1D1C2E71A11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801275" y="6156000"/>
            <a:ext cx="3793125" cy="396000"/>
          </a:xfrm>
          <a:solidFill>
            <a:schemeClr val="tx1"/>
          </a:solidFill>
        </p:spPr>
        <p:txBody>
          <a:bodyPr lIns="72000" tIns="72000"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263525" indent="0">
              <a:buNone/>
              <a:defRPr/>
            </a:lvl2pPr>
            <a:lvl3pPr marL="536575" indent="0">
              <a:buNone/>
              <a:defRPr/>
            </a:lvl3pPr>
            <a:lvl4pPr marL="811213" indent="0">
              <a:buNone/>
              <a:defRPr/>
            </a:lvl4pPr>
            <a:lvl5pPr marL="1074738" indent="0">
              <a:buNone/>
              <a:defRPr/>
            </a:lvl5pPr>
          </a:lstStyle>
          <a:p>
            <a:pPr lvl="0"/>
            <a:r>
              <a:rPr lang="en-US" noProof="0"/>
              <a:t>Place your Image Caption Here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C5845FB-DCB7-4844-B346-98986ADFCE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18807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dia Placeholder 2">
            <a:extLst>
              <a:ext uri="{FF2B5EF4-FFF2-40B4-BE49-F238E27FC236}">
                <a16:creationId xmlns:a16="http://schemas.microsoft.com/office/drawing/2014/main" id="{FB784EBA-F0C5-4F6F-9426-185FBA239203}"/>
              </a:ext>
            </a:extLst>
          </p:cNvPr>
          <p:cNvSpPr>
            <a:spLocks noGrp="1"/>
          </p:cNvSpPr>
          <p:nvPr>
            <p:ph type="media" sz="quarter" idx="15" hasCustomPrompt="1"/>
          </p:nvPr>
        </p:nvSpPr>
        <p:spPr>
          <a:xfrm>
            <a:off x="0" y="0"/>
            <a:ext cx="12192000" cy="6678000"/>
          </a:xfrm>
          <a:pattFill prst="dkUpDiag">
            <a:fgClr>
              <a:schemeClr val="bg1">
                <a:lumMod val="8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Your Video</a:t>
            </a:r>
          </a:p>
        </p:txBody>
      </p:sp>
      <p:sp>
        <p:nvSpPr>
          <p:cNvPr id="5" name="Caption">
            <a:extLst>
              <a:ext uri="{FF2B5EF4-FFF2-40B4-BE49-F238E27FC236}">
                <a16:creationId xmlns:a16="http://schemas.microsoft.com/office/drawing/2014/main" id="{172090C5-61AC-430F-AA33-8EF3902C466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801275" y="6156000"/>
            <a:ext cx="3793125" cy="396000"/>
          </a:xfrm>
          <a:solidFill>
            <a:schemeClr val="tx1"/>
          </a:solidFill>
        </p:spPr>
        <p:txBody>
          <a:bodyPr lIns="72000" tIns="72000"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263525" indent="0">
              <a:buNone/>
              <a:defRPr/>
            </a:lvl2pPr>
            <a:lvl3pPr marL="536575" indent="0">
              <a:buNone/>
              <a:defRPr/>
            </a:lvl3pPr>
            <a:lvl4pPr marL="811213" indent="0">
              <a:buNone/>
              <a:defRPr/>
            </a:lvl4pPr>
            <a:lvl5pPr marL="1074738" indent="0">
              <a:buNone/>
              <a:defRPr/>
            </a:lvl5pPr>
          </a:lstStyle>
          <a:p>
            <a:pPr lvl="0"/>
            <a:r>
              <a:rPr lang="en-US" noProof="0"/>
              <a:t>Place your Image Caption Here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77EBDA-221D-4CBD-8DBF-E03A370015DB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82508FC-366E-44DA-80A8-28048E1E4A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21580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111E4563-E2FC-4D6F-B759-AB4FB77D270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0"/>
            <a:ext cx="7799832" cy="6675120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92FE8913-A018-418C-99FB-2DF342B9B5A0}"/>
              </a:ext>
            </a:extLst>
          </p:cNvPr>
          <p:cNvSpPr/>
          <p:nvPr userDrawn="1"/>
        </p:nvSpPr>
        <p:spPr>
          <a:xfrm>
            <a:off x="0" y="0"/>
            <a:ext cx="7802524" cy="6677644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Picture Placeholder 9">
            <a:extLst>
              <a:ext uri="{FF2B5EF4-FFF2-40B4-BE49-F238E27FC236}">
                <a16:creationId xmlns:a16="http://schemas.microsoft.com/office/drawing/2014/main" id="{AF7702AD-1968-4CE6-BC7C-02C0637069A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801097" y="1"/>
            <a:ext cx="4389475" cy="6677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Insert or Drag and Drop your Image</a:t>
            </a:r>
            <a:endParaRPr lang="en-US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C6A78464-8D00-4B94-90C7-90F1B54C8AA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94862" y="3032684"/>
            <a:ext cx="3759807" cy="1547813"/>
          </a:xfrm>
        </p:spPr>
        <p:txBody>
          <a:bodyPr anchor="b"/>
          <a:lstStyle>
            <a:lvl1pPr algn="l">
              <a:lnSpc>
                <a:spcPts val="4000"/>
              </a:lnSpc>
              <a:defRPr sz="6600" spc="-150">
                <a:solidFill>
                  <a:schemeClr val="bg1"/>
                </a:solidFill>
              </a:defRPr>
            </a:lvl1pPr>
          </a:lstStyle>
          <a:p>
            <a:r>
              <a:rPr lang="en-US"/>
              <a:t>Thank You</a:t>
            </a:r>
            <a:endParaRPr lang="en-US" dirty="0"/>
          </a:p>
        </p:txBody>
      </p:sp>
      <p:sp>
        <p:nvSpPr>
          <p:cNvPr id="18" name="Graphic 15">
            <a:extLst>
              <a:ext uri="{FF2B5EF4-FFF2-40B4-BE49-F238E27FC236}">
                <a16:creationId xmlns:a16="http://schemas.microsoft.com/office/drawing/2014/main" id="{F50292C9-54F6-4F7B-A885-34CE1E3B0351}"/>
              </a:ext>
            </a:extLst>
          </p:cNvPr>
          <p:cNvSpPr/>
          <p:nvPr userDrawn="1"/>
        </p:nvSpPr>
        <p:spPr>
          <a:xfrm>
            <a:off x="1774391" y="4123811"/>
            <a:ext cx="6027420" cy="2599249"/>
          </a:xfrm>
          <a:custGeom>
            <a:avLst/>
            <a:gdLst>
              <a:gd name="connsiteX0" fmla="*/ 7144 w 6505575"/>
              <a:gd name="connsiteY0" fmla="*/ 2606393 h 2609850"/>
              <a:gd name="connsiteX1" fmla="*/ 881539 w 6505575"/>
              <a:gd name="connsiteY1" fmla="*/ 2062516 h 2609850"/>
              <a:gd name="connsiteX2" fmla="*/ 1477804 w 6505575"/>
              <a:gd name="connsiteY2" fmla="*/ 2056801 h 2609850"/>
              <a:gd name="connsiteX3" fmla="*/ 1569244 w 6505575"/>
              <a:gd name="connsiteY3" fmla="*/ 2112046 h 2609850"/>
              <a:gd name="connsiteX4" fmla="*/ 2539841 w 6505575"/>
              <a:gd name="connsiteY4" fmla="*/ 2084423 h 2609850"/>
              <a:gd name="connsiteX5" fmla="*/ 3238976 w 6505575"/>
              <a:gd name="connsiteY5" fmla="*/ 1611031 h 2609850"/>
              <a:gd name="connsiteX6" fmla="*/ 3642836 w 6505575"/>
              <a:gd name="connsiteY6" fmla="*/ 1590076 h 2609850"/>
              <a:gd name="connsiteX7" fmla="*/ 3963829 w 6505575"/>
              <a:gd name="connsiteY7" fmla="*/ 1762478 h 2609850"/>
              <a:gd name="connsiteX8" fmla="*/ 4862989 w 6505575"/>
              <a:gd name="connsiteY8" fmla="*/ 1455773 h 2609850"/>
              <a:gd name="connsiteX9" fmla="*/ 5106829 w 6505575"/>
              <a:gd name="connsiteY9" fmla="*/ 734731 h 2609850"/>
              <a:gd name="connsiteX10" fmla="*/ 6034564 w 6505575"/>
              <a:gd name="connsiteY10" fmla="*/ 69886 h 2609850"/>
              <a:gd name="connsiteX11" fmla="*/ 6034564 w 6505575"/>
              <a:gd name="connsiteY11" fmla="*/ 69886 h 2609850"/>
              <a:gd name="connsiteX12" fmla="*/ 6507004 w 6505575"/>
              <a:gd name="connsiteY12" fmla="*/ 1395766 h 2609850"/>
              <a:gd name="connsiteX13" fmla="*/ 6507004 w 6505575"/>
              <a:gd name="connsiteY13" fmla="*/ 2605441 h 2609850"/>
              <a:gd name="connsiteX14" fmla="*/ 7144 w 6505575"/>
              <a:gd name="connsiteY14" fmla="*/ 2605441 h 2609850"/>
              <a:gd name="connsiteX0" fmla="*/ 6499860 w 6591300"/>
              <a:gd name="connsiteY0" fmla="*/ 1388622 h 2599249"/>
              <a:gd name="connsiteX1" fmla="*/ 6499860 w 6591300"/>
              <a:gd name="connsiteY1" fmla="*/ 2598297 h 2599249"/>
              <a:gd name="connsiteX2" fmla="*/ 0 w 6591300"/>
              <a:gd name="connsiteY2" fmla="*/ 2598297 h 2599249"/>
              <a:gd name="connsiteX3" fmla="*/ 0 w 6591300"/>
              <a:gd name="connsiteY3" fmla="*/ 2599249 h 2599249"/>
              <a:gd name="connsiteX4" fmla="*/ 874395 w 6591300"/>
              <a:gd name="connsiteY4" fmla="*/ 2055372 h 2599249"/>
              <a:gd name="connsiteX5" fmla="*/ 1470660 w 6591300"/>
              <a:gd name="connsiteY5" fmla="*/ 2049657 h 2599249"/>
              <a:gd name="connsiteX6" fmla="*/ 1562100 w 6591300"/>
              <a:gd name="connsiteY6" fmla="*/ 2104902 h 2599249"/>
              <a:gd name="connsiteX7" fmla="*/ 2532697 w 6591300"/>
              <a:gd name="connsiteY7" fmla="*/ 2077279 h 2599249"/>
              <a:gd name="connsiteX8" fmla="*/ 3231832 w 6591300"/>
              <a:gd name="connsiteY8" fmla="*/ 1603887 h 2599249"/>
              <a:gd name="connsiteX9" fmla="*/ 3635692 w 6591300"/>
              <a:gd name="connsiteY9" fmla="*/ 1582932 h 2599249"/>
              <a:gd name="connsiteX10" fmla="*/ 3956685 w 6591300"/>
              <a:gd name="connsiteY10" fmla="*/ 1755334 h 2599249"/>
              <a:gd name="connsiteX11" fmla="*/ 4855845 w 6591300"/>
              <a:gd name="connsiteY11" fmla="*/ 1448629 h 2599249"/>
              <a:gd name="connsiteX12" fmla="*/ 5099685 w 6591300"/>
              <a:gd name="connsiteY12" fmla="*/ 727587 h 2599249"/>
              <a:gd name="connsiteX13" fmla="*/ 6027420 w 6591300"/>
              <a:gd name="connsiteY13" fmla="*/ 62742 h 2599249"/>
              <a:gd name="connsiteX14" fmla="*/ 6027420 w 6591300"/>
              <a:gd name="connsiteY14" fmla="*/ 62742 h 2599249"/>
              <a:gd name="connsiteX15" fmla="*/ 6591300 w 6591300"/>
              <a:gd name="connsiteY15" fmla="*/ 1480062 h 2599249"/>
              <a:gd name="connsiteX0" fmla="*/ 6499860 w 6591300"/>
              <a:gd name="connsiteY0" fmla="*/ 2598297 h 2599249"/>
              <a:gd name="connsiteX1" fmla="*/ 0 w 6591300"/>
              <a:gd name="connsiteY1" fmla="*/ 2598297 h 2599249"/>
              <a:gd name="connsiteX2" fmla="*/ 0 w 6591300"/>
              <a:gd name="connsiteY2" fmla="*/ 2599249 h 2599249"/>
              <a:gd name="connsiteX3" fmla="*/ 874395 w 6591300"/>
              <a:gd name="connsiteY3" fmla="*/ 2055372 h 2599249"/>
              <a:gd name="connsiteX4" fmla="*/ 1470660 w 6591300"/>
              <a:gd name="connsiteY4" fmla="*/ 2049657 h 2599249"/>
              <a:gd name="connsiteX5" fmla="*/ 1562100 w 6591300"/>
              <a:gd name="connsiteY5" fmla="*/ 2104902 h 2599249"/>
              <a:gd name="connsiteX6" fmla="*/ 2532697 w 6591300"/>
              <a:gd name="connsiteY6" fmla="*/ 2077279 h 2599249"/>
              <a:gd name="connsiteX7" fmla="*/ 3231832 w 6591300"/>
              <a:gd name="connsiteY7" fmla="*/ 1603887 h 2599249"/>
              <a:gd name="connsiteX8" fmla="*/ 3635692 w 6591300"/>
              <a:gd name="connsiteY8" fmla="*/ 1582932 h 2599249"/>
              <a:gd name="connsiteX9" fmla="*/ 3956685 w 6591300"/>
              <a:gd name="connsiteY9" fmla="*/ 1755334 h 2599249"/>
              <a:gd name="connsiteX10" fmla="*/ 4855845 w 6591300"/>
              <a:gd name="connsiteY10" fmla="*/ 1448629 h 2599249"/>
              <a:gd name="connsiteX11" fmla="*/ 5099685 w 6591300"/>
              <a:gd name="connsiteY11" fmla="*/ 727587 h 2599249"/>
              <a:gd name="connsiteX12" fmla="*/ 6027420 w 6591300"/>
              <a:gd name="connsiteY12" fmla="*/ 62742 h 2599249"/>
              <a:gd name="connsiteX13" fmla="*/ 6027420 w 6591300"/>
              <a:gd name="connsiteY13" fmla="*/ 62742 h 2599249"/>
              <a:gd name="connsiteX14" fmla="*/ 6591300 w 6591300"/>
              <a:gd name="connsiteY14" fmla="*/ 1480062 h 2599249"/>
              <a:gd name="connsiteX0" fmla="*/ 0 w 6591300"/>
              <a:gd name="connsiteY0" fmla="*/ 2598297 h 2599249"/>
              <a:gd name="connsiteX1" fmla="*/ 0 w 6591300"/>
              <a:gd name="connsiteY1" fmla="*/ 2599249 h 2599249"/>
              <a:gd name="connsiteX2" fmla="*/ 874395 w 6591300"/>
              <a:gd name="connsiteY2" fmla="*/ 2055372 h 2599249"/>
              <a:gd name="connsiteX3" fmla="*/ 1470660 w 6591300"/>
              <a:gd name="connsiteY3" fmla="*/ 2049657 h 2599249"/>
              <a:gd name="connsiteX4" fmla="*/ 1562100 w 6591300"/>
              <a:gd name="connsiteY4" fmla="*/ 2104902 h 2599249"/>
              <a:gd name="connsiteX5" fmla="*/ 2532697 w 6591300"/>
              <a:gd name="connsiteY5" fmla="*/ 2077279 h 2599249"/>
              <a:gd name="connsiteX6" fmla="*/ 3231832 w 6591300"/>
              <a:gd name="connsiteY6" fmla="*/ 1603887 h 2599249"/>
              <a:gd name="connsiteX7" fmla="*/ 3635692 w 6591300"/>
              <a:gd name="connsiteY7" fmla="*/ 1582932 h 2599249"/>
              <a:gd name="connsiteX8" fmla="*/ 3956685 w 6591300"/>
              <a:gd name="connsiteY8" fmla="*/ 1755334 h 2599249"/>
              <a:gd name="connsiteX9" fmla="*/ 4855845 w 6591300"/>
              <a:gd name="connsiteY9" fmla="*/ 1448629 h 2599249"/>
              <a:gd name="connsiteX10" fmla="*/ 5099685 w 6591300"/>
              <a:gd name="connsiteY10" fmla="*/ 727587 h 2599249"/>
              <a:gd name="connsiteX11" fmla="*/ 6027420 w 6591300"/>
              <a:gd name="connsiteY11" fmla="*/ 62742 h 2599249"/>
              <a:gd name="connsiteX12" fmla="*/ 6027420 w 6591300"/>
              <a:gd name="connsiteY12" fmla="*/ 62742 h 2599249"/>
              <a:gd name="connsiteX13" fmla="*/ 6591300 w 6591300"/>
              <a:gd name="connsiteY13" fmla="*/ 1480062 h 2599249"/>
              <a:gd name="connsiteX0" fmla="*/ 0 w 6027420"/>
              <a:gd name="connsiteY0" fmla="*/ 2598297 h 2599249"/>
              <a:gd name="connsiteX1" fmla="*/ 0 w 6027420"/>
              <a:gd name="connsiteY1" fmla="*/ 2599249 h 2599249"/>
              <a:gd name="connsiteX2" fmla="*/ 874395 w 6027420"/>
              <a:gd name="connsiteY2" fmla="*/ 2055372 h 2599249"/>
              <a:gd name="connsiteX3" fmla="*/ 1470660 w 6027420"/>
              <a:gd name="connsiteY3" fmla="*/ 2049657 h 2599249"/>
              <a:gd name="connsiteX4" fmla="*/ 1562100 w 6027420"/>
              <a:gd name="connsiteY4" fmla="*/ 2104902 h 2599249"/>
              <a:gd name="connsiteX5" fmla="*/ 2532697 w 6027420"/>
              <a:gd name="connsiteY5" fmla="*/ 2077279 h 2599249"/>
              <a:gd name="connsiteX6" fmla="*/ 3231832 w 6027420"/>
              <a:gd name="connsiteY6" fmla="*/ 1603887 h 2599249"/>
              <a:gd name="connsiteX7" fmla="*/ 3635692 w 6027420"/>
              <a:gd name="connsiteY7" fmla="*/ 1582932 h 2599249"/>
              <a:gd name="connsiteX8" fmla="*/ 3956685 w 6027420"/>
              <a:gd name="connsiteY8" fmla="*/ 1755334 h 2599249"/>
              <a:gd name="connsiteX9" fmla="*/ 4855845 w 6027420"/>
              <a:gd name="connsiteY9" fmla="*/ 1448629 h 2599249"/>
              <a:gd name="connsiteX10" fmla="*/ 5099685 w 6027420"/>
              <a:gd name="connsiteY10" fmla="*/ 727587 h 2599249"/>
              <a:gd name="connsiteX11" fmla="*/ 6027420 w 6027420"/>
              <a:gd name="connsiteY11" fmla="*/ 62742 h 2599249"/>
              <a:gd name="connsiteX12" fmla="*/ 6027420 w 6027420"/>
              <a:gd name="connsiteY12" fmla="*/ 62742 h 2599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027420" h="2599249">
                <a:moveTo>
                  <a:pt x="0" y="2598297"/>
                </a:moveTo>
                <a:lnTo>
                  <a:pt x="0" y="2599249"/>
                </a:lnTo>
                <a:lnTo>
                  <a:pt x="874395" y="2055372"/>
                </a:lnTo>
                <a:cubicBezTo>
                  <a:pt x="1056322" y="1942024"/>
                  <a:pt x="1286827" y="1940119"/>
                  <a:pt x="1470660" y="2049657"/>
                </a:cubicBezTo>
                <a:lnTo>
                  <a:pt x="1562100" y="2104902"/>
                </a:lnTo>
                <a:cubicBezTo>
                  <a:pt x="1863090" y="2284924"/>
                  <a:pt x="2241232" y="2273494"/>
                  <a:pt x="2532697" y="2077279"/>
                </a:cubicBezTo>
                <a:lnTo>
                  <a:pt x="3231832" y="1603887"/>
                </a:lnTo>
                <a:cubicBezTo>
                  <a:pt x="3351847" y="1521972"/>
                  <a:pt x="3508057" y="1514352"/>
                  <a:pt x="3635692" y="1582932"/>
                </a:cubicBezTo>
                <a:lnTo>
                  <a:pt x="3956685" y="1755334"/>
                </a:lnTo>
                <a:cubicBezTo>
                  <a:pt x="4288155" y="1933452"/>
                  <a:pt x="4701540" y="1792482"/>
                  <a:pt x="4855845" y="1448629"/>
                </a:cubicBezTo>
                <a:lnTo>
                  <a:pt x="5099685" y="727587"/>
                </a:lnTo>
                <a:cubicBezTo>
                  <a:pt x="5228273" y="156087"/>
                  <a:pt x="5863590" y="-137283"/>
                  <a:pt x="6027420" y="62742"/>
                </a:cubicBezTo>
                <a:lnTo>
                  <a:pt x="6027420" y="62742"/>
                </a:lnTo>
              </a:path>
            </a:pathLst>
          </a:custGeom>
          <a:noFill/>
          <a:ln w="9525" cap="flat">
            <a:solidFill>
              <a:schemeClr val="bg1"/>
            </a:solidFill>
            <a:prstDash val="dash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/>
          </a:p>
        </p:txBody>
      </p:sp>
      <p:sp>
        <p:nvSpPr>
          <p:cNvPr id="15" name="Name">
            <a:extLst>
              <a:ext uri="{FF2B5EF4-FFF2-40B4-BE49-F238E27FC236}">
                <a16:creationId xmlns:a16="http://schemas.microsoft.com/office/drawing/2014/main" id="{B8C48821-0D90-416C-873E-50587E8A0C8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94861" y="4741677"/>
            <a:ext cx="3756943" cy="252000"/>
          </a:xfrm>
        </p:spPr>
        <p:txBody>
          <a:bodyPr anchor="ctr"/>
          <a:lstStyle>
            <a:lvl1pPr marL="0" indent="0">
              <a:buNone/>
              <a:defRPr sz="16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/>
              <a:t>Name</a:t>
            </a:r>
            <a:endParaRPr lang="en-US" dirty="0"/>
          </a:p>
        </p:txBody>
      </p:sp>
      <p:sp>
        <p:nvSpPr>
          <p:cNvPr id="16" name="Email">
            <a:extLst>
              <a:ext uri="{FF2B5EF4-FFF2-40B4-BE49-F238E27FC236}">
                <a16:creationId xmlns:a16="http://schemas.microsoft.com/office/drawing/2014/main" id="{42450180-8D19-405E-97F0-2A309B58D01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88990" y="5147137"/>
            <a:ext cx="3462814" cy="252000"/>
          </a:xfrm>
        </p:spPr>
        <p:txBody>
          <a:bodyPr anchor="ctr"/>
          <a:lstStyle>
            <a:lvl1pPr marL="0" indent="0">
              <a:buNone/>
              <a:defRPr sz="12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/>
              <a:t>Email</a:t>
            </a:r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837F23B-0C4D-4D27-BF83-0B10D1CFFDCD}"/>
              </a:ext>
            </a:extLst>
          </p:cNvPr>
          <p:cNvSpPr/>
          <p:nvPr userDrawn="1"/>
        </p:nvSpPr>
        <p:spPr>
          <a:xfrm>
            <a:off x="-9856" y="6678000"/>
            <a:ext cx="9405316" cy="144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39551A1-FBAD-4CC8-AA99-F9F4D4281782}"/>
              </a:ext>
            </a:extLst>
          </p:cNvPr>
          <p:cNvSpPr/>
          <p:nvPr userDrawn="1"/>
        </p:nvSpPr>
        <p:spPr>
          <a:xfrm>
            <a:off x="7804351" y="6678000"/>
            <a:ext cx="4224296" cy="144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Ins="36000" bIns="0" rtlCol="0" anchor="b"/>
          <a:lstStyle/>
          <a:p>
            <a:pPr algn="r"/>
            <a:endParaRPr lang="en-US" sz="1000" noProof="1">
              <a:latin typeface="Tw Cen MT" panose="020B0602020104020603" pitchFamily="34" charset="0"/>
            </a:endParaRP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5F695C6B-DBEE-447E-B106-7351E00BD0AF}"/>
              </a:ext>
            </a:extLst>
          </p:cNvPr>
          <p:cNvSpPr txBox="1">
            <a:spLocks/>
          </p:cNvSpPr>
          <p:nvPr userDrawn="1"/>
        </p:nvSpPr>
        <p:spPr>
          <a:xfrm>
            <a:off x="12030074" y="6678000"/>
            <a:ext cx="161925" cy="144000"/>
          </a:xfrm>
          <a:prstGeom prst="rect">
            <a:avLst/>
          </a:prstGeom>
          <a:solidFill>
            <a:schemeClr val="accent1"/>
          </a:solidFill>
        </p:spPr>
        <p:txBody>
          <a:bodyPr vert="horz" lIns="0" tIns="0" rIns="7200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1A38929-6316-4332-83F8-9E95386C7C42}"/>
              </a:ext>
            </a:extLst>
          </p:cNvPr>
          <p:cNvSpPr/>
          <p:nvPr userDrawn="1"/>
        </p:nvSpPr>
        <p:spPr>
          <a:xfrm>
            <a:off x="-9856" y="6822000"/>
            <a:ext cx="12201856" cy="36000"/>
          </a:xfrm>
          <a:prstGeom prst="rect">
            <a:avLst/>
          </a:prstGeom>
          <a:gradFill>
            <a:gsLst>
              <a:gs pos="0">
                <a:schemeClr val="accent4"/>
              </a:gs>
              <a:gs pos="37000">
                <a:schemeClr val="bg1">
                  <a:lumMod val="85000"/>
                </a:schemeClr>
              </a:gs>
              <a:gs pos="100000">
                <a:schemeClr val="accent1"/>
              </a:gs>
              <a:gs pos="68000">
                <a:schemeClr val="tx1">
                  <a:lumMod val="85000"/>
                  <a:lumOff val="15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7472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5921DB-2DD6-4869-9104-BE40FBBCCE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0" name="Subtitle">
            <a:extLst>
              <a:ext uri="{FF2B5EF4-FFF2-40B4-BE49-F238E27FC236}">
                <a16:creationId xmlns:a16="http://schemas.microsoft.com/office/drawing/2014/main" id="{1CC9B96F-1A0A-4B16-BDF7-48B289CD533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11471275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9A7081-42C5-4F4E-8A26-E7788CCF4F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000" y="1620000"/>
            <a:ext cx="11473200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38FCAA-94B1-47BD-AD46-123D3404BBB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A11CEA-C130-40E5-A858-8D4FE6E58641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708772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E99CE02-8616-40B2-85FF-B06E192752AB}"/>
              </a:ext>
            </a:extLst>
          </p:cNvPr>
          <p:cNvSpPr/>
          <p:nvPr userDrawn="1"/>
        </p:nvSpPr>
        <p:spPr>
          <a:xfrm>
            <a:off x="-9856" y="6678000"/>
            <a:ext cx="9405316" cy="144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A9E718F-2F10-41F1-8E9F-18DD53EF065F}"/>
              </a:ext>
            </a:extLst>
          </p:cNvPr>
          <p:cNvSpPr/>
          <p:nvPr userDrawn="1"/>
        </p:nvSpPr>
        <p:spPr>
          <a:xfrm>
            <a:off x="-9856" y="6822000"/>
            <a:ext cx="12201856" cy="36000"/>
          </a:xfrm>
          <a:prstGeom prst="rect">
            <a:avLst/>
          </a:prstGeom>
          <a:gradFill>
            <a:gsLst>
              <a:gs pos="0">
                <a:schemeClr val="accent4"/>
              </a:gs>
              <a:gs pos="37000">
                <a:schemeClr val="bg1">
                  <a:lumMod val="85000"/>
                </a:schemeClr>
              </a:gs>
              <a:gs pos="100000">
                <a:schemeClr val="accent1"/>
              </a:gs>
              <a:gs pos="68000">
                <a:schemeClr val="tx1">
                  <a:lumMod val="85000"/>
                  <a:lumOff val="15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31581A5-A75E-41FB-A68A-70BA1AB54B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11473200" cy="540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BA9B02-6E3D-4037-BE18-E02B786633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0000" y="1260000"/>
            <a:ext cx="11473200" cy="486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954C2B-6B0B-4286-BFA4-F6131386B0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0000" y="6483329"/>
            <a:ext cx="2378438" cy="187367"/>
          </a:xfrm>
          <a:prstGeom prst="rect">
            <a:avLst/>
          </a:prstGeom>
          <a:gradFill>
            <a:gsLst>
              <a:gs pos="82000">
                <a:schemeClr val="bg1">
                  <a:lumMod val="95000"/>
                </a:schemeClr>
              </a:gs>
              <a:gs pos="100000">
                <a:schemeClr val="bg1">
                  <a:lumMod val="65000"/>
                </a:schemeClr>
              </a:gs>
            </a:gsLst>
            <a:lin ang="5400000" scaled="0"/>
          </a:gradFill>
        </p:spPr>
        <p:txBody>
          <a:bodyPr vert="horz" lIns="36000" tIns="0" rIns="0" bIns="0" rtlCol="0" anchor="ctr"/>
          <a:lstStyle>
            <a:lvl1pPr algn="l"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45D258-5720-4517-B8DE-EB5AA5C4FA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94400" y="6678000"/>
            <a:ext cx="597600" cy="144000"/>
          </a:xfrm>
          <a:prstGeom prst="rect">
            <a:avLst/>
          </a:prstGeom>
          <a:gradFill>
            <a:gsLst>
              <a:gs pos="0">
                <a:schemeClr val="accent2">
                  <a:lumMod val="75000"/>
                  <a:shade val="30000"/>
                  <a:satMod val="115000"/>
                </a:schemeClr>
              </a:gs>
              <a:gs pos="47000">
                <a:schemeClr val="accent2">
                  <a:lumMod val="75000"/>
                  <a:shade val="67500"/>
                  <a:satMod val="115000"/>
                </a:schemeClr>
              </a:gs>
              <a:gs pos="100000">
                <a:schemeClr val="accent1"/>
              </a:gs>
            </a:gsLst>
            <a:lin ang="10800000" scaled="0"/>
          </a:gradFill>
        </p:spPr>
        <p:txBody>
          <a:bodyPr vert="horz" lIns="0" tIns="0" rIns="72000" bIns="0" rtlCol="0" anchor="ctr"/>
          <a:lstStyle>
            <a:lvl1pPr algn="r">
              <a:defRPr sz="1200">
                <a:solidFill>
                  <a:schemeClr val="bg1"/>
                </a:solidFill>
                <a:latin typeface="+mj-lt"/>
              </a:defRPr>
            </a:lvl1pPr>
          </a:lstStyle>
          <a:p>
            <a:fld id="{058DB212-BFA2-403F-85EF-DFD3FF6D973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7711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7" r:id="rId2"/>
    <p:sldLayoutId id="2147483658" r:id="rId3"/>
    <p:sldLayoutId id="2147483663" r:id="rId4"/>
    <p:sldLayoutId id="2147483656" r:id="rId5"/>
    <p:sldLayoutId id="2147483660" r:id="rId6"/>
    <p:sldLayoutId id="2147483661" r:id="rId7"/>
    <p:sldLayoutId id="2147483664" r:id="rId8"/>
    <p:sldLayoutId id="2147483650" r:id="rId9"/>
    <p:sldLayoutId id="2147483652" r:id="rId10"/>
    <p:sldLayoutId id="2147483654" r:id="rId11"/>
    <p:sldLayoutId id="2147483655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263525" indent="-263525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1pPr>
      <a:lvl2pPr marL="536575" indent="-2730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2pPr>
      <a:lvl3pPr marL="811213" indent="-274638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3pPr>
      <a:lvl4pPr marL="1074738" indent="-263525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4pPr>
      <a:lvl5pPr marL="1347788" indent="-2730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1z0ULvg_pW8&amp;t=164s" TargetMode="External"/><Relationship Id="rId7" Type="http://schemas.openxmlformats.org/officeDocument/2006/relationships/image" Target="../media/image10.tmp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tmp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1z0ULvg_pW8&amp;t=164s" TargetMode="External"/><Relationship Id="rId7" Type="http://schemas.openxmlformats.org/officeDocument/2006/relationships/image" Target="../media/image12.tmp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.tmp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OxiY4yf6GGg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.tmp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qQYiwmamq38&amp;t=323s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4.tmp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1z0ULvg_pW8&amp;t=164s" TargetMode="External"/><Relationship Id="rId7" Type="http://schemas.openxmlformats.org/officeDocument/2006/relationships/image" Target="../media/image8.tmp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tmp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65A836F-346F-4099-BC7B-0D8F3B27F39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WJEC GCSE Digital Technology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1FF39718-6251-4A5A-AAC7-76722931783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73391" y="3602037"/>
            <a:ext cx="3756943" cy="1596979"/>
          </a:xfrm>
        </p:spPr>
        <p:txBody>
          <a:bodyPr/>
          <a:lstStyle/>
          <a:p>
            <a:r>
              <a:rPr lang="en-US" dirty="0"/>
              <a:t>Unit 1:</a:t>
            </a:r>
          </a:p>
          <a:p>
            <a:r>
              <a:rPr lang="en-US" noProof="1"/>
              <a:t>The digital world</a:t>
            </a:r>
          </a:p>
          <a:p>
            <a:endParaRPr lang="en-US" noProof="1"/>
          </a:p>
          <a:p>
            <a:r>
              <a:rPr lang="en-US" noProof="1"/>
              <a:t>DT10: Network hardware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1B17638D-56AE-48AD-96C8-EE46229C74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7804352" y="1204506"/>
            <a:ext cx="0" cy="4093388"/>
          </a:xfrm>
          <a:prstGeom prst="line">
            <a:avLst/>
          </a:prstGeom>
          <a:ln w="63500" cap="rnd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Graphic 8" descr="space radar outline">
            <a:extLst>
              <a:ext uri="{FF2B5EF4-FFF2-40B4-BE49-F238E27FC236}">
                <a16:creationId xmlns:a16="http://schemas.microsoft.com/office/drawing/2014/main" id="{52C1AEF9-C750-45F9-AD02-5447187F5716}"/>
              </a:ext>
            </a:extLst>
          </p:cNvPr>
          <p:cNvSpPr/>
          <p:nvPr/>
        </p:nvSpPr>
        <p:spPr>
          <a:xfrm rot="16731500">
            <a:off x="10654807" y="4433342"/>
            <a:ext cx="238125" cy="238125"/>
          </a:xfrm>
          <a:custGeom>
            <a:avLst/>
            <a:gdLst>
              <a:gd name="connsiteX0" fmla="*/ 145256 w 238125"/>
              <a:gd name="connsiteY0" fmla="*/ 159538 h 238125"/>
              <a:gd name="connsiteX1" fmla="*/ 150019 w 238125"/>
              <a:gd name="connsiteY1" fmla="*/ 154775 h 238125"/>
              <a:gd name="connsiteX2" fmla="*/ 150019 w 238125"/>
              <a:gd name="connsiteY2" fmla="*/ 145250 h 238125"/>
              <a:gd name="connsiteX3" fmla="*/ 145256 w 238125"/>
              <a:gd name="connsiteY3" fmla="*/ 140488 h 238125"/>
              <a:gd name="connsiteX4" fmla="*/ 140494 w 238125"/>
              <a:gd name="connsiteY4" fmla="*/ 145250 h 238125"/>
              <a:gd name="connsiteX5" fmla="*/ 140494 w 238125"/>
              <a:gd name="connsiteY5" fmla="*/ 154775 h 238125"/>
              <a:gd name="connsiteX6" fmla="*/ 145256 w 238125"/>
              <a:gd name="connsiteY6" fmla="*/ 159538 h 238125"/>
              <a:gd name="connsiteX7" fmla="*/ 234353 w 238125"/>
              <a:gd name="connsiteY7" fmla="*/ 122828 h 238125"/>
              <a:gd name="connsiteX8" fmla="*/ 196253 w 238125"/>
              <a:gd name="connsiteY8" fmla="*/ 84728 h 238125"/>
              <a:gd name="connsiteX9" fmla="*/ 192881 w 238125"/>
              <a:gd name="connsiteY9" fmla="*/ 83338 h 238125"/>
              <a:gd name="connsiteX10" fmla="*/ 97631 w 238125"/>
              <a:gd name="connsiteY10" fmla="*/ 83338 h 238125"/>
              <a:gd name="connsiteX11" fmla="*/ 93231 w 238125"/>
              <a:gd name="connsiteY11" fmla="*/ 86281 h 238125"/>
              <a:gd name="connsiteX12" fmla="*/ 94259 w 238125"/>
              <a:gd name="connsiteY12" fmla="*/ 91472 h 238125"/>
              <a:gd name="connsiteX13" fmla="*/ 114700 w 238125"/>
              <a:gd name="connsiteY13" fmla="*/ 111913 h 238125"/>
              <a:gd name="connsiteX14" fmla="*/ 73819 w 238125"/>
              <a:gd name="connsiteY14" fmla="*/ 111913 h 238125"/>
              <a:gd name="connsiteX15" fmla="*/ 73819 w 238125"/>
              <a:gd name="connsiteY15" fmla="*/ 45238 h 238125"/>
              <a:gd name="connsiteX16" fmla="*/ 88106 w 238125"/>
              <a:gd name="connsiteY16" fmla="*/ 45238 h 238125"/>
              <a:gd name="connsiteX17" fmla="*/ 92869 w 238125"/>
              <a:gd name="connsiteY17" fmla="*/ 40475 h 238125"/>
              <a:gd name="connsiteX18" fmla="*/ 92869 w 238125"/>
              <a:gd name="connsiteY18" fmla="*/ 21425 h 238125"/>
              <a:gd name="connsiteX19" fmla="*/ 88887 w 238125"/>
              <a:gd name="connsiteY19" fmla="*/ 16729 h 238125"/>
              <a:gd name="connsiteX20" fmla="*/ 31737 w 238125"/>
              <a:gd name="connsiteY20" fmla="*/ 7204 h 238125"/>
              <a:gd name="connsiteX21" fmla="*/ 27880 w 238125"/>
              <a:gd name="connsiteY21" fmla="*/ 8271 h 238125"/>
              <a:gd name="connsiteX22" fmla="*/ 26194 w 238125"/>
              <a:gd name="connsiteY22" fmla="*/ 11900 h 238125"/>
              <a:gd name="connsiteX23" fmla="*/ 26194 w 238125"/>
              <a:gd name="connsiteY23" fmla="*/ 40475 h 238125"/>
              <a:gd name="connsiteX24" fmla="*/ 30956 w 238125"/>
              <a:gd name="connsiteY24" fmla="*/ 45238 h 238125"/>
              <a:gd name="connsiteX25" fmla="*/ 64294 w 238125"/>
              <a:gd name="connsiteY25" fmla="*/ 45238 h 238125"/>
              <a:gd name="connsiteX26" fmla="*/ 64294 w 238125"/>
              <a:gd name="connsiteY26" fmla="*/ 111913 h 238125"/>
              <a:gd name="connsiteX27" fmla="*/ 40481 w 238125"/>
              <a:gd name="connsiteY27" fmla="*/ 111913 h 238125"/>
              <a:gd name="connsiteX28" fmla="*/ 26194 w 238125"/>
              <a:gd name="connsiteY28" fmla="*/ 126200 h 238125"/>
              <a:gd name="connsiteX29" fmla="*/ 26194 w 238125"/>
              <a:gd name="connsiteY29" fmla="*/ 164300 h 238125"/>
              <a:gd name="connsiteX30" fmla="*/ 40481 w 238125"/>
              <a:gd name="connsiteY30" fmla="*/ 178588 h 238125"/>
              <a:gd name="connsiteX31" fmla="*/ 76610 w 238125"/>
              <a:gd name="connsiteY31" fmla="*/ 178588 h 238125"/>
              <a:gd name="connsiteX32" fmla="*/ 52769 w 238125"/>
              <a:gd name="connsiteY32" fmla="*/ 202429 h 238125"/>
              <a:gd name="connsiteX33" fmla="*/ 30956 w 238125"/>
              <a:gd name="connsiteY33" fmla="*/ 188113 h 238125"/>
              <a:gd name="connsiteX34" fmla="*/ 7144 w 238125"/>
              <a:gd name="connsiteY34" fmla="*/ 211925 h 238125"/>
              <a:gd name="connsiteX35" fmla="*/ 30956 w 238125"/>
              <a:gd name="connsiteY35" fmla="*/ 235738 h 238125"/>
              <a:gd name="connsiteX36" fmla="*/ 54550 w 238125"/>
              <a:gd name="connsiteY36" fmla="*/ 214116 h 238125"/>
              <a:gd name="connsiteX37" fmla="*/ 90078 w 238125"/>
              <a:gd name="connsiteY37" fmla="*/ 178588 h 238125"/>
              <a:gd name="connsiteX38" fmla="*/ 111919 w 238125"/>
              <a:gd name="connsiteY38" fmla="*/ 178588 h 238125"/>
              <a:gd name="connsiteX39" fmla="*/ 111919 w 238125"/>
              <a:gd name="connsiteY39" fmla="*/ 188598 h 238125"/>
              <a:gd name="connsiteX40" fmla="*/ 92869 w 238125"/>
              <a:gd name="connsiteY40" fmla="*/ 211925 h 238125"/>
              <a:gd name="connsiteX41" fmla="*/ 116681 w 238125"/>
              <a:gd name="connsiteY41" fmla="*/ 235738 h 238125"/>
              <a:gd name="connsiteX42" fmla="*/ 140494 w 238125"/>
              <a:gd name="connsiteY42" fmla="*/ 211925 h 238125"/>
              <a:gd name="connsiteX43" fmla="*/ 121444 w 238125"/>
              <a:gd name="connsiteY43" fmla="*/ 188598 h 238125"/>
              <a:gd name="connsiteX44" fmla="*/ 121444 w 238125"/>
              <a:gd name="connsiteY44" fmla="*/ 178588 h 238125"/>
              <a:gd name="connsiteX45" fmla="*/ 143275 w 238125"/>
              <a:gd name="connsiteY45" fmla="*/ 178588 h 238125"/>
              <a:gd name="connsiteX46" fmla="*/ 178813 w 238125"/>
              <a:gd name="connsiteY46" fmla="*/ 214125 h 238125"/>
              <a:gd name="connsiteX47" fmla="*/ 202406 w 238125"/>
              <a:gd name="connsiteY47" fmla="*/ 235738 h 238125"/>
              <a:gd name="connsiteX48" fmla="*/ 226219 w 238125"/>
              <a:gd name="connsiteY48" fmla="*/ 211925 h 238125"/>
              <a:gd name="connsiteX49" fmla="*/ 202406 w 238125"/>
              <a:gd name="connsiteY49" fmla="*/ 188113 h 238125"/>
              <a:gd name="connsiteX50" fmla="*/ 180594 w 238125"/>
              <a:gd name="connsiteY50" fmla="*/ 202438 h 238125"/>
              <a:gd name="connsiteX51" fmla="*/ 156743 w 238125"/>
              <a:gd name="connsiteY51" fmla="*/ 178588 h 238125"/>
              <a:gd name="connsiteX52" fmla="*/ 192881 w 238125"/>
              <a:gd name="connsiteY52" fmla="*/ 178588 h 238125"/>
              <a:gd name="connsiteX53" fmla="*/ 207169 w 238125"/>
              <a:gd name="connsiteY53" fmla="*/ 164300 h 238125"/>
              <a:gd name="connsiteX54" fmla="*/ 207169 w 238125"/>
              <a:gd name="connsiteY54" fmla="*/ 130963 h 238125"/>
              <a:gd name="connsiteX55" fmla="*/ 230981 w 238125"/>
              <a:gd name="connsiteY55" fmla="*/ 130963 h 238125"/>
              <a:gd name="connsiteX56" fmla="*/ 235382 w 238125"/>
              <a:gd name="connsiteY56" fmla="*/ 128019 h 238125"/>
              <a:gd name="connsiteX57" fmla="*/ 234353 w 238125"/>
              <a:gd name="connsiteY57" fmla="*/ 122828 h 238125"/>
              <a:gd name="connsiteX58" fmla="*/ 45244 w 238125"/>
              <a:gd name="connsiteY58" fmla="*/ 211935 h 238125"/>
              <a:gd name="connsiteX59" fmla="*/ 30956 w 238125"/>
              <a:gd name="connsiteY59" fmla="*/ 226213 h 238125"/>
              <a:gd name="connsiteX60" fmla="*/ 16669 w 238125"/>
              <a:gd name="connsiteY60" fmla="*/ 211925 h 238125"/>
              <a:gd name="connsiteX61" fmla="*/ 30956 w 238125"/>
              <a:gd name="connsiteY61" fmla="*/ 197638 h 238125"/>
              <a:gd name="connsiteX62" fmla="*/ 45244 w 238125"/>
              <a:gd name="connsiteY62" fmla="*/ 211925 h 238125"/>
              <a:gd name="connsiteX63" fmla="*/ 45244 w 238125"/>
              <a:gd name="connsiteY63" fmla="*/ 211935 h 238125"/>
              <a:gd name="connsiteX64" fmla="*/ 202406 w 238125"/>
              <a:gd name="connsiteY64" fmla="*/ 197638 h 238125"/>
              <a:gd name="connsiteX65" fmla="*/ 216694 w 238125"/>
              <a:gd name="connsiteY65" fmla="*/ 211925 h 238125"/>
              <a:gd name="connsiteX66" fmla="*/ 202406 w 238125"/>
              <a:gd name="connsiteY66" fmla="*/ 226213 h 238125"/>
              <a:gd name="connsiteX67" fmla="*/ 188119 w 238125"/>
              <a:gd name="connsiteY67" fmla="*/ 211925 h 238125"/>
              <a:gd name="connsiteX68" fmla="*/ 202406 w 238125"/>
              <a:gd name="connsiteY68" fmla="*/ 197638 h 238125"/>
              <a:gd name="connsiteX69" fmla="*/ 109128 w 238125"/>
              <a:gd name="connsiteY69" fmla="*/ 92863 h 238125"/>
              <a:gd name="connsiteX70" fmla="*/ 143275 w 238125"/>
              <a:gd name="connsiteY70" fmla="*/ 92863 h 238125"/>
              <a:gd name="connsiteX71" fmla="*/ 171850 w 238125"/>
              <a:gd name="connsiteY71" fmla="*/ 121438 h 238125"/>
              <a:gd name="connsiteX72" fmla="*/ 137703 w 238125"/>
              <a:gd name="connsiteY72" fmla="*/ 121438 h 238125"/>
              <a:gd name="connsiteX73" fmla="*/ 109128 w 238125"/>
              <a:gd name="connsiteY73" fmla="*/ 92863 h 238125"/>
              <a:gd name="connsiteX74" fmla="*/ 35719 w 238125"/>
              <a:gd name="connsiteY74" fmla="*/ 35713 h 238125"/>
              <a:gd name="connsiteX75" fmla="*/ 35719 w 238125"/>
              <a:gd name="connsiteY75" fmla="*/ 17520 h 238125"/>
              <a:gd name="connsiteX76" fmla="*/ 83344 w 238125"/>
              <a:gd name="connsiteY76" fmla="*/ 25454 h 238125"/>
              <a:gd name="connsiteX77" fmla="*/ 83344 w 238125"/>
              <a:gd name="connsiteY77" fmla="*/ 35713 h 238125"/>
              <a:gd name="connsiteX78" fmla="*/ 35719 w 238125"/>
              <a:gd name="connsiteY78" fmla="*/ 35713 h 238125"/>
              <a:gd name="connsiteX79" fmla="*/ 130969 w 238125"/>
              <a:gd name="connsiteY79" fmla="*/ 211925 h 238125"/>
              <a:gd name="connsiteX80" fmla="*/ 116681 w 238125"/>
              <a:gd name="connsiteY80" fmla="*/ 226213 h 238125"/>
              <a:gd name="connsiteX81" fmla="*/ 102394 w 238125"/>
              <a:gd name="connsiteY81" fmla="*/ 211925 h 238125"/>
              <a:gd name="connsiteX82" fmla="*/ 116681 w 238125"/>
              <a:gd name="connsiteY82" fmla="*/ 197638 h 238125"/>
              <a:gd name="connsiteX83" fmla="*/ 130969 w 238125"/>
              <a:gd name="connsiteY83" fmla="*/ 211925 h 238125"/>
              <a:gd name="connsiteX84" fmla="*/ 197644 w 238125"/>
              <a:gd name="connsiteY84" fmla="*/ 164300 h 238125"/>
              <a:gd name="connsiteX85" fmla="*/ 192881 w 238125"/>
              <a:gd name="connsiteY85" fmla="*/ 169063 h 238125"/>
              <a:gd name="connsiteX86" fmla="*/ 40481 w 238125"/>
              <a:gd name="connsiteY86" fmla="*/ 169063 h 238125"/>
              <a:gd name="connsiteX87" fmla="*/ 35719 w 238125"/>
              <a:gd name="connsiteY87" fmla="*/ 164300 h 238125"/>
              <a:gd name="connsiteX88" fmla="*/ 35719 w 238125"/>
              <a:gd name="connsiteY88" fmla="*/ 126200 h 238125"/>
              <a:gd name="connsiteX89" fmla="*/ 40481 w 238125"/>
              <a:gd name="connsiteY89" fmla="*/ 121438 h 238125"/>
              <a:gd name="connsiteX90" fmla="*/ 124225 w 238125"/>
              <a:gd name="connsiteY90" fmla="*/ 121438 h 238125"/>
              <a:gd name="connsiteX91" fmla="*/ 132359 w 238125"/>
              <a:gd name="connsiteY91" fmla="*/ 129572 h 238125"/>
              <a:gd name="connsiteX92" fmla="*/ 135731 w 238125"/>
              <a:gd name="connsiteY92" fmla="*/ 130963 h 238125"/>
              <a:gd name="connsiteX93" fmla="*/ 197644 w 238125"/>
              <a:gd name="connsiteY93" fmla="*/ 130963 h 238125"/>
              <a:gd name="connsiteX94" fmla="*/ 197644 w 238125"/>
              <a:gd name="connsiteY94" fmla="*/ 164300 h 238125"/>
              <a:gd name="connsiteX95" fmla="*/ 185318 w 238125"/>
              <a:gd name="connsiteY95" fmla="*/ 121438 h 238125"/>
              <a:gd name="connsiteX96" fmla="*/ 156743 w 238125"/>
              <a:gd name="connsiteY96" fmla="*/ 92863 h 238125"/>
              <a:gd name="connsiteX97" fmla="*/ 190910 w 238125"/>
              <a:gd name="connsiteY97" fmla="*/ 92863 h 238125"/>
              <a:gd name="connsiteX98" fmla="*/ 219485 w 238125"/>
              <a:gd name="connsiteY98" fmla="*/ 121438 h 238125"/>
              <a:gd name="connsiteX99" fmla="*/ 185318 w 238125"/>
              <a:gd name="connsiteY99" fmla="*/ 121438 h 238125"/>
              <a:gd name="connsiteX100" fmla="*/ 164306 w 238125"/>
              <a:gd name="connsiteY100" fmla="*/ 159538 h 238125"/>
              <a:gd name="connsiteX101" fmla="*/ 169069 w 238125"/>
              <a:gd name="connsiteY101" fmla="*/ 154775 h 238125"/>
              <a:gd name="connsiteX102" fmla="*/ 169069 w 238125"/>
              <a:gd name="connsiteY102" fmla="*/ 145250 h 238125"/>
              <a:gd name="connsiteX103" fmla="*/ 164306 w 238125"/>
              <a:gd name="connsiteY103" fmla="*/ 140488 h 238125"/>
              <a:gd name="connsiteX104" fmla="*/ 159544 w 238125"/>
              <a:gd name="connsiteY104" fmla="*/ 145250 h 238125"/>
              <a:gd name="connsiteX105" fmla="*/ 159544 w 238125"/>
              <a:gd name="connsiteY105" fmla="*/ 154775 h 238125"/>
              <a:gd name="connsiteX106" fmla="*/ 164306 w 238125"/>
              <a:gd name="connsiteY106" fmla="*/ 159538 h 238125"/>
              <a:gd name="connsiteX107" fmla="*/ 78581 w 238125"/>
              <a:gd name="connsiteY107" fmla="*/ 130963 h 238125"/>
              <a:gd name="connsiteX108" fmla="*/ 50006 w 238125"/>
              <a:gd name="connsiteY108" fmla="*/ 130963 h 238125"/>
              <a:gd name="connsiteX109" fmla="*/ 45244 w 238125"/>
              <a:gd name="connsiteY109" fmla="*/ 135725 h 238125"/>
              <a:gd name="connsiteX110" fmla="*/ 45244 w 238125"/>
              <a:gd name="connsiteY110" fmla="*/ 154775 h 238125"/>
              <a:gd name="connsiteX111" fmla="*/ 50006 w 238125"/>
              <a:gd name="connsiteY111" fmla="*/ 159538 h 238125"/>
              <a:gd name="connsiteX112" fmla="*/ 78581 w 238125"/>
              <a:gd name="connsiteY112" fmla="*/ 159538 h 238125"/>
              <a:gd name="connsiteX113" fmla="*/ 83344 w 238125"/>
              <a:gd name="connsiteY113" fmla="*/ 154775 h 238125"/>
              <a:gd name="connsiteX114" fmla="*/ 83344 w 238125"/>
              <a:gd name="connsiteY114" fmla="*/ 135725 h 238125"/>
              <a:gd name="connsiteX115" fmla="*/ 78581 w 238125"/>
              <a:gd name="connsiteY115" fmla="*/ 130963 h 238125"/>
              <a:gd name="connsiteX116" fmla="*/ 73819 w 238125"/>
              <a:gd name="connsiteY116" fmla="*/ 150013 h 238125"/>
              <a:gd name="connsiteX117" fmla="*/ 54769 w 238125"/>
              <a:gd name="connsiteY117" fmla="*/ 150013 h 238125"/>
              <a:gd name="connsiteX118" fmla="*/ 54769 w 238125"/>
              <a:gd name="connsiteY118" fmla="*/ 140488 h 238125"/>
              <a:gd name="connsiteX119" fmla="*/ 73819 w 238125"/>
              <a:gd name="connsiteY119" fmla="*/ 140488 h 238125"/>
              <a:gd name="connsiteX120" fmla="*/ 73819 w 238125"/>
              <a:gd name="connsiteY120" fmla="*/ 150013 h 238125"/>
              <a:gd name="connsiteX121" fmla="*/ 183356 w 238125"/>
              <a:gd name="connsiteY121" fmla="*/ 159538 h 238125"/>
              <a:gd name="connsiteX122" fmla="*/ 188119 w 238125"/>
              <a:gd name="connsiteY122" fmla="*/ 154775 h 238125"/>
              <a:gd name="connsiteX123" fmla="*/ 188119 w 238125"/>
              <a:gd name="connsiteY123" fmla="*/ 145250 h 238125"/>
              <a:gd name="connsiteX124" fmla="*/ 183356 w 238125"/>
              <a:gd name="connsiteY124" fmla="*/ 140488 h 238125"/>
              <a:gd name="connsiteX125" fmla="*/ 178594 w 238125"/>
              <a:gd name="connsiteY125" fmla="*/ 145250 h 238125"/>
              <a:gd name="connsiteX126" fmla="*/ 178594 w 238125"/>
              <a:gd name="connsiteY126" fmla="*/ 154775 h 238125"/>
              <a:gd name="connsiteX127" fmla="*/ 183356 w 238125"/>
              <a:gd name="connsiteY127" fmla="*/ 159538 h 238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</a:cxnLst>
            <a:rect l="l" t="t" r="r" b="b"/>
            <a:pathLst>
              <a:path w="238125" h="238125">
                <a:moveTo>
                  <a:pt x="145256" y="159538"/>
                </a:moveTo>
                <a:cubicBezTo>
                  <a:pt x="147885" y="159538"/>
                  <a:pt x="150019" y="157404"/>
                  <a:pt x="150019" y="154775"/>
                </a:cubicBezTo>
                <a:lnTo>
                  <a:pt x="150019" y="145250"/>
                </a:lnTo>
                <a:cubicBezTo>
                  <a:pt x="150019" y="142621"/>
                  <a:pt x="147885" y="140488"/>
                  <a:pt x="145256" y="140488"/>
                </a:cubicBezTo>
                <a:cubicBezTo>
                  <a:pt x="142627" y="140488"/>
                  <a:pt x="140494" y="142621"/>
                  <a:pt x="140494" y="145250"/>
                </a:cubicBezTo>
                <a:lnTo>
                  <a:pt x="140494" y="154775"/>
                </a:lnTo>
                <a:cubicBezTo>
                  <a:pt x="140494" y="157404"/>
                  <a:pt x="142627" y="159538"/>
                  <a:pt x="145256" y="159538"/>
                </a:cubicBezTo>
                <a:close/>
                <a:moveTo>
                  <a:pt x="234353" y="122828"/>
                </a:moveTo>
                <a:lnTo>
                  <a:pt x="196253" y="84728"/>
                </a:lnTo>
                <a:cubicBezTo>
                  <a:pt x="195358" y="83842"/>
                  <a:pt x="194148" y="83338"/>
                  <a:pt x="192881" y="83338"/>
                </a:cubicBezTo>
                <a:lnTo>
                  <a:pt x="97631" y="83338"/>
                </a:lnTo>
                <a:cubicBezTo>
                  <a:pt x="95707" y="83338"/>
                  <a:pt x="93964" y="84500"/>
                  <a:pt x="93231" y="86281"/>
                </a:cubicBezTo>
                <a:cubicBezTo>
                  <a:pt x="92488" y="88062"/>
                  <a:pt x="92897" y="90110"/>
                  <a:pt x="94259" y="91472"/>
                </a:cubicBezTo>
                <a:lnTo>
                  <a:pt x="114700" y="111913"/>
                </a:lnTo>
                <a:lnTo>
                  <a:pt x="73819" y="111913"/>
                </a:lnTo>
                <a:lnTo>
                  <a:pt x="73819" y="45238"/>
                </a:lnTo>
                <a:lnTo>
                  <a:pt x="88106" y="45238"/>
                </a:lnTo>
                <a:cubicBezTo>
                  <a:pt x="90735" y="45238"/>
                  <a:pt x="92869" y="43104"/>
                  <a:pt x="92869" y="40475"/>
                </a:cubicBezTo>
                <a:lnTo>
                  <a:pt x="92869" y="21425"/>
                </a:lnTo>
                <a:cubicBezTo>
                  <a:pt x="92869" y="19101"/>
                  <a:pt x="91183" y="17110"/>
                  <a:pt x="88887" y="16729"/>
                </a:cubicBezTo>
                <a:lnTo>
                  <a:pt x="31737" y="7204"/>
                </a:lnTo>
                <a:cubicBezTo>
                  <a:pt x="30375" y="6985"/>
                  <a:pt x="28946" y="7366"/>
                  <a:pt x="27880" y="8271"/>
                </a:cubicBezTo>
                <a:cubicBezTo>
                  <a:pt x="26803" y="9166"/>
                  <a:pt x="26194" y="10500"/>
                  <a:pt x="26194" y="11900"/>
                </a:cubicBezTo>
                <a:lnTo>
                  <a:pt x="26194" y="40475"/>
                </a:lnTo>
                <a:cubicBezTo>
                  <a:pt x="26194" y="43104"/>
                  <a:pt x="28327" y="45238"/>
                  <a:pt x="30956" y="45238"/>
                </a:cubicBezTo>
                <a:lnTo>
                  <a:pt x="64294" y="45238"/>
                </a:lnTo>
                <a:lnTo>
                  <a:pt x="64294" y="111913"/>
                </a:lnTo>
                <a:lnTo>
                  <a:pt x="40481" y="111913"/>
                </a:lnTo>
                <a:cubicBezTo>
                  <a:pt x="32604" y="111913"/>
                  <a:pt x="26194" y="118323"/>
                  <a:pt x="26194" y="126200"/>
                </a:cubicBezTo>
                <a:lnTo>
                  <a:pt x="26194" y="164300"/>
                </a:lnTo>
                <a:cubicBezTo>
                  <a:pt x="26194" y="172177"/>
                  <a:pt x="32604" y="178588"/>
                  <a:pt x="40481" y="178588"/>
                </a:cubicBezTo>
                <a:lnTo>
                  <a:pt x="76610" y="178588"/>
                </a:lnTo>
                <a:lnTo>
                  <a:pt x="52769" y="202429"/>
                </a:lnTo>
                <a:cubicBezTo>
                  <a:pt x="49082" y="194018"/>
                  <a:pt x="40700" y="188113"/>
                  <a:pt x="30956" y="188113"/>
                </a:cubicBezTo>
                <a:cubicBezTo>
                  <a:pt x="17831" y="188113"/>
                  <a:pt x="7144" y="198800"/>
                  <a:pt x="7144" y="211925"/>
                </a:cubicBezTo>
                <a:cubicBezTo>
                  <a:pt x="7144" y="225050"/>
                  <a:pt x="17831" y="235738"/>
                  <a:pt x="30956" y="235738"/>
                </a:cubicBezTo>
                <a:cubicBezTo>
                  <a:pt x="43329" y="235738"/>
                  <a:pt x="53416" y="226203"/>
                  <a:pt x="54550" y="214116"/>
                </a:cubicBezTo>
                <a:lnTo>
                  <a:pt x="90078" y="178588"/>
                </a:lnTo>
                <a:lnTo>
                  <a:pt x="111919" y="178588"/>
                </a:lnTo>
                <a:lnTo>
                  <a:pt x="111919" y="188598"/>
                </a:lnTo>
                <a:cubicBezTo>
                  <a:pt x="101060" y="190808"/>
                  <a:pt x="92869" y="200428"/>
                  <a:pt x="92869" y="211925"/>
                </a:cubicBezTo>
                <a:cubicBezTo>
                  <a:pt x="92869" y="225050"/>
                  <a:pt x="103556" y="235738"/>
                  <a:pt x="116681" y="235738"/>
                </a:cubicBezTo>
                <a:cubicBezTo>
                  <a:pt x="129807" y="235738"/>
                  <a:pt x="140494" y="225050"/>
                  <a:pt x="140494" y="211925"/>
                </a:cubicBezTo>
                <a:cubicBezTo>
                  <a:pt x="140494" y="200428"/>
                  <a:pt x="132293" y="190808"/>
                  <a:pt x="121444" y="188598"/>
                </a:cubicBezTo>
                <a:lnTo>
                  <a:pt x="121444" y="178588"/>
                </a:lnTo>
                <a:lnTo>
                  <a:pt x="143275" y="178588"/>
                </a:lnTo>
                <a:lnTo>
                  <a:pt x="178813" y="214125"/>
                </a:lnTo>
                <a:cubicBezTo>
                  <a:pt x="179946" y="226203"/>
                  <a:pt x="190033" y="235738"/>
                  <a:pt x="202406" y="235738"/>
                </a:cubicBezTo>
                <a:cubicBezTo>
                  <a:pt x="215532" y="235738"/>
                  <a:pt x="226219" y="225050"/>
                  <a:pt x="226219" y="211925"/>
                </a:cubicBezTo>
                <a:cubicBezTo>
                  <a:pt x="226219" y="198800"/>
                  <a:pt x="215532" y="188113"/>
                  <a:pt x="202406" y="188113"/>
                </a:cubicBezTo>
                <a:cubicBezTo>
                  <a:pt x="192653" y="188113"/>
                  <a:pt x="184271" y="194028"/>
                  <a:pt x="180594" y="202438"/>
                </a:cubicBezTo>
                <a:lnTo>
                  <a:pt x="156743" y="178588"/>
                </a:lnTo>
                <a:lnTo>
                  <a:pt x="192881" y="178588"/>
                </a:lnTo>
                <a:cubicBezTo>
                  <a:pt x="200758" y="178588"/>
                  <a:pt x="207169" y="172177"/>
                  <a:pt x="207169" y="164300"/>
                </a:cubicBezTo>
                <a:lnTo>
                  <a:pt x="207169" y="130963"/>
                </a:lnTo>
                <a:lnTo>
                  <a:pt x="230981" y="130963"/>
                </a:lnTo>
                <a:cubicBezTo>
                  <a:pt x="232905" y="130963"/>
                  <a:pt x="234648" y="129800"/>
                  <a:pt x="235382" y="128019"/>
                </a:cubicBezTo>
                <a:cubicBezTo>
                  <a:pt x="236125" y="126238"/>
                  <a:pt x="235715" y="124190"/>
                  <a:pt x="234353" y="122828"/>
                </a:cubicBezTo>
                <a:close/>
                <a:moveTo>
                  <a:pt x="45244" y="211935"/>
                </a:moveTo>
                <a:cubicBezTo>
                  <a:pt x="45234" y="219802"/>
                  <a:pt x="38824" y="226213"/>
                  <a:pt x="30956" y="226213"/>
                </a:cubicBezTo>
                <a:cubicBezTo>
                  <a:pt x="23079" y="226213"/>
                  <a:pt x="16669" y="219802"/>
                  <a:pt x="16669" y="211925"/>
                </a:cubicBezTo>
                <a:cubicBezTo>
                  <a:pt x="16669" y="204048"/>
                  <a:pt x="23079" y="197638"/>
                  <a:pt x="30956" y="197638"/>
                </a:cubicBezTo>
                <a:cubicBezTo>
                  <a:pt x="38833" y="197638"/>
                  <a:pt x="45244" y="204048"/>
                  <a:pt x="45244" y="211925"/>
                </a:cubicBezTo>
                <a:cubicBezTo>
                  <a:pt x="45244" y="211925"/>
                  <a:pt x="45244" y="211925"/>
                  <a:pt x="45244" y="211935"/>
                </a:cubicBezTo>
                <a:close/>
                <a:moveTo>
                  <a:pt x="202406" y="197638"/>
                </a:moveTo>
                <a:cubicBezTo>
                  <a:pt x="210283" y="197638"/>
                  <a:pt x="216694" y="204048"/>
                  <a:pt x="216694" y="211925"/>
                </a:cubicBezTo>
                <a:cubicBezTo>
                  <a:pt x="216694" y="219802"/>
                  <a:pt x="210283" y="226213"/>
                  <a:pt x="202406" y="226213"/>
                </a:cubicBezTo>
                <a:cubicBezTo>
                  <a:pt x="194529" y="226213"/>
                  <a:pt x="188119" y="219802"/>
                  <a:pt x="188119" y="211925"/>
                </a:cubicBezTo>
                <a:cubicBezTo>
                  <a:pt x="188119" y="204048"/>
                  <a:pt x="194529" y="197638"/>
                  <a:pt x="202406" y="197638"/>
                </a:cubicBezTo>
                <a:close/>
                <a:moveTo>
                  <a:pt x="109128" y="92863"/>
                </a:moveTo>
                <a:lnTo>
                  <a:pt x="143275" y="92863"/>
                </a:lnTo>
                <a:lnTo>
                  <a:pt x="171850" y="121438"/>
                </a:lnTo>
                <a:lnTo>
                  <a:pt x="137703" y="121438"/>
                </a:lnTo>
                <a:lnTo>
                  <a:pt x="109128" y="92863"/>
                </a:lnTo>
                <a:close/>
                <a:moveTo>
                  <a:pt x="35719" y="35713"/>
                </a:moveTo>
                <a:lnTo>
                  <a:pt x="35719" y="17520"/>
                </a:lnTo>
                <a:lnTo>
                  <a:pt x="83344" y="25454"/>
                </a:lnTo>
                <a:lnTo>
                  <a:pt x="83344" y="35713"/>
                </a:lnTo>
                <a:lnTo>
                  <a:pt x="35719" y="35713"/>
                </a:lnTo>
                <a:close/>
                <a:moveTo>
                  <a:pt x="130969" y="211925"/>
                </a:moveTo>
                <a:cubicBezTo>
                  <a:pt x="130969" y="219802"/>
                  <a:pt x="124558" y="226213"/>
                  <a:pt x="116681" y="226213"/>
                </a:cubicBezTo>
                <a:cubicBezTo>
                  <a:pt x="108804" y="226213"/>
                  <a:pt x="102394" y="219802"/>
                  <a:pt x="102394" y="211925"/>
                </a:cubicBezTo>
                <a:cubicBezTo>
                  <a:pt x="102394" y="204048"/>
                  <a:pt x="108804" y="197638"/>
                  <a:pt x="116681" y="197638"/>
                </a:cubicBezTo>
                <a:cubicBezTo>
                  <a:pt x="124558" y="197638"/>
                  <a:pt x="130969" y="204048"/>
                  <a:pt x="130969" y="211925"/>
                </a:cubicBezTo>
                <a:close/>
                <a:moveTo>
                  <a:pt x="197644" y="164300"/>
                </a:moveTo>
                <a:cubicBezTo>
                  <a:pt x="197644" y="166929"/>
                  <a:pt x="195510" y="169063"/>
                  <a:pt x="192881" y="169063"/>
                </a:cubicBezTo>
                <a:lnTo>
                  <a:pt x="40481" y="169063"/>
                </a:lnTo>
                <a:cubicBezTo>
                  <a:pt x="37852" y="169063"/>
                  <a:pt x="35719" y="166929"/>
                  <a:pt x="35719" y="164300"/>
                </a:cubicBezTo>
                <a:lnTo>
                  <a:pt x="35719" y="126200"/>
                </a:lnTo>
                <a:cubicBezTo>
                  <a:pt x="35719" y="123571"/>
                  <a:pt x="37852" y="121438"/>
                  <a:pt x="40481" y="121438"/>
                </a:cubicBezTo>
                <a:lnTo>
                  <a:pt x="124225" y="121438"/>
                </a:lnTo>
                <a:lnTo>
                  <a:pt x="132359" y="129572"/>
                </a:lnTo>
                <a:cubicBezTo>
                  <a:pt x="133255" y="130458"/>
                  <a:pt x="134464" y="130963"/>
                  <a:pt x="135731" y="130963"/>
                </a:cubicBezTo>
                <a:lnTo>
                  <a:pt x="197644" y="130963"/>
                </a:lnTo>
                <a:lnTo>
                  <a:pt x="197644" y="164300"/>
                </a:lnTo>
                <a:close/>
                <a:moveTo>
                  <a:pt x="185318" y="121438"/>
                </a:moveTo>
                <a:lnTo>
                  <a:pt x="156743" y="92863"/>
                </a:lnTo>
                <a:lnTo>
                  <a:pt x="190910" y="92863"/>
                </a:lnTo>
                <a:lnTo>
                  <a:pt x="219485" y="121438"/>
                </a:lnTo>
                <a:lnTo>
                  <a:pt x="185318" y="121438"/>
                </a:lnTo>
                <a:close/>
                <a:moveTo>
                  <a:pt x="164306" y="159538"/>
                </a:moveTo>
                <a:cubicBezTo>
                  <a:pt x="166935" y="159538"/>
                  <a:pt x="169069" y="157404"/>
                  <a:pt x="169069" y="154775"/>
                </a:cubicBezTo>
                <a:lnTo>
                  <a:pt x="169069" y="145250"/>
                </a:lnTo>
                <a:cubicBezTo>
                  <a:pt x="169069" y="142621"/>
                  <a:pt x="166935" y="140488"/>
                  <a:pt x="164306" y="140488"/>
                </a:cubicBezTo>
                <a:cubicBezTo>
                  <a:pt x="161677" y="140488"/>
                  <a:pt x="159544" y="142621"/>
                  <a:pt x="159544" y="145250"/>
                </a:cubicBezTo>
                <a:lnTo>
                  <a:pt x="159544" y="154775"/>
                </a:lnTo>
                <a:cubicBezTo>
                  <a:pt x="159544" y="157404"/>
                  <a:pt x="161677" y="159538"/>
                  <a:pt x="164306" y="159538"/>
                </a:cubicBezTo>
                <a:close/>
                <a:moveTo>
                  <a:pt x="78581" y="130963"/>
                </a:moveTo>
                <a:lnTo>
                  <a:pt x="50006" y="130963"/>
                </a:lnTo>
                <a:cubicBezTo>
                  <a:pt x="47377" y="130963"/>
                  <a:pt x="45244" y="133096"/>
                  <a:pt x="45244" y="135725"/>
                </a:cubicBezTo>
                <a:lnTo>
                  <a:pt x="45244" y="154775"/>
                </a:lnTo>
                <a:cubicBezTo>
                  <a:pt x="45244" y="157404"/>
                  <a:pt x="47377" y="159538"/>
                  <a:pt x="50006" y="159538"/>
                </a:cubicBezTo>
                <a:lnTo>
                  <a:pt x="78581" y="159538"/>
                </a:lnTo>
                <a:cubicBezTo>
                  <a:pt x="81210" y="159538"/>
                  <a:pt x="83344" y="157404"/>
                  <a:pt x="83344" y="154775"/>
                </a:cubicBezTo>
                <a:lnTo>
                  <a:pt x="83344" y="135725"/>
                </a:lnTo>
                <a:cubicBezTo>
                  <a:pt x="83344" y="133096"/>
                  <a:pt x="81210" y="130963"/>
                  <a:pt x="78581" y="130963"/>
                </a:cubicBezTo>
                <a:close/>
                <a:moveTo>
                  <a:pt x="73819" y="150013"/>
                </a:moveTo>
                <a:lnTo>
                  <a:pt x="54769" y="150013"/>
                </a:lnTo>
                <a:lnTo>
                  <a:pt x="54769" y="140488"/>
                </a:lnTo>
                <a:lnTo>
                  <a:pt x="73819" y="140488"/>
                </a:lnTo>
                <a:lnTo>
                  <a:pt x="73819" y="150013"/>
                </a:lnTo>
                <a:close/>
                <a:moveTo>
                  <a:pt x="183356" y="159538"/>
                </a:moveTo>
                <a:cubicBezTo>
                  <a:pt x="185985" y="159538"/>
                  <a:pt x="188119" y="157404"/>
                  <a:pt x="188119" y="154775"/>
                </a:cubicBezTo>
                <a:lnTo>
                  <a:pt x="188119" y="145250"/>
                </a:lnTo>
                <a:cubicBezTo>
                  <a:pt x="188119" y="142621"/>
                  <a:pt x="185985" y="140488"/>
                  <a:pt x="183356" y="140488"/>
                </a:cubicBezTo>
                <a:cubicBezTo>
                  <a:pt x="180727" y="140488"/>
                  <a:pt x="178594" y="142621"/>
                  <a:pt x="178594" y="145250"/>
                </a:cubicBezTo>
                <a:lnTo>
                  <a:pt x="178594" y="154775"/>
                </a:lnTo>
                <a:cubicBezTo>
                  <a:pt x="178594" y="157404"/>
                  <a:pt x="180727" y="159538"/>
                  <a:pt x="183356" y="159538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3EB8BC37-C014-4EBA-A050-B26D6694ABF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l="10314" r="10314"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35192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3" y="128588"/>
            <a:ext cx="6515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Switch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8AA8E14-3FFA-4E3D-9C52-CE14467164A4}"/>
              </a:ext>
            </a:extLst>
          </p:cNvPr>
          <p:cNvSpPr/>
          <p:nvPr/>
        </p:nvSpPr>
        <p:spPr>
          <a:xfrm>
            <a:off x="4182256" y="590252"/>
            <a:ext cx="7846200" cy="125096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2000" dirty="0">
                <a:solidFill>
                  <a:schemeClr val="tx1"/>
                </a:solidFill>
                <a:latin typeface="+mj-lt"/>
              </a:rPr>
              <a:t>As time went on, hubs became obsolete due to it’s impractical nature. As networks were continually upscaling, there was a requirement to change the way data packets are transmitted across an internal network and this where the switch came in. </a:t>
            </a:r>
          </a:p>
        </p:txBody>
      </p:sp>
      <p:graphicFrame>
        <p:nvGraphicFramePr>
          <p:cNvPr id="19" name="Table 18">
            <a:extLst>
              <a:ext uri="{FF2B5EF4-FFF2-40B4-BE49-F238E27FC236}">
                <a16:creationId xmlns:a16="http://schemas.microsoft.com/office/drawing/2014/main" id="{669D845E-43AC-45A5-8562-05B7A556DB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2020011"/>
              </p:ext>
            </p:extLst>
          </p:nvPr>
        </p:nvGraphicFramePr>
        <p:xfrm>
          <a:off x="163544" y="5883847"/>
          <a:ext cx="3799013" cy="736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99013">
                  <a:extLst>
                    <a:ext uri="{9D8B030D-6E8A-4147-A177-3AD203B41FA5}">
                      <a16:colId xmlns:a16="http://schemas.microsoft.com/office/drawing/2014/main" val="182791766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sz="1800" b="0" dirty="0">
                          <a:latin typeface="Tw Cen MT" panose="020B0602020104020603" pitchFamily="34" charset="0"/>
                        </a:rPr>
                        <a:t>Video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46930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1800" b="0" dirty="0">
                          <a:latin typeface="Tw Cen MT" panose="020B0602020104020603" pitchFamily="34" charset="0"/>
                          <a:hlinkClick r:id="rId3"/>
                        </a:rPr>
                        <a:t>Click here</a:t>
                      </a:r>
                      <a:endParaRPr lang="en-GB" sz="1800" b="0" dirty="0">
                        <a:latin typeface="Tw Cen MT" panose="020B06020201040206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5574680"/>
                  </a:ext>
                </a:extLst>
              </a:tr>
            </a:tbl>
          </a:graphicData>
        </a:graphic>
      </p:graphicFrame>
      <p:pic>
        <p:nvPicPr>
          <p:cNvPr id="20" name="Picture 2" descr="Video Icon Icons - Download Free Vector Icons | Noun Project">
            <a:extLst>
              <a:ext uri="{FF2B5EF4-FFF2-40B4-BE49-F238E27FC236}">
                <a16:creationId xmlns:a16="http://schemas.microsoft.com/office/drawing/2014/main" id="{B8DC31E7-3A62-40AF-B483-B86E0840ED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634" y="5541662"/>
            <a:ext cx="736601" cy="736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8" name="Table 27">
            <a:extLst>
              <a:ext uri="{FF2B5EF4-FFF2-40B4-BE49-F238E27FC236}">
                <a16:creationId xmlns:a16="http://schemas.microsoft.com/office/drawing/2014/main" id="{DE765EFC-1B06-439E-BC68-5B9CDBBCAE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6635358"/>
              </p:ext>
            </p:extLst>
          </p:nvPr>
        </p:nvGraphicFramePr>
        <p:xfrm>
          <a:off x="4182257" y="2033005"/>
          <a:ext cx="7846200" cy="1402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6200">
                  <a:extLst>
                    <a:ext uri="{9D8B030D-6E8A-4147-A177-3AD203B41FA5}">
                      <a16:colId xmlns:a16="http://schemas.microsoft.com/office/drawing/2014/main" val="182791766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Question: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469305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How is a switch similar to the hub?</a:t>
                      </a: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What does it mean when the switch has ‘intelligence’?</a:t>
                      </a: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Why is a switch preferred to a hub?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5574680"/>
                  </a:ext>
                </a:extLst>
              </a:tr>
            </a:tbl>
          </a:graphicData>
        </a:graphic>
      </p:graphicFrame>
      <p:sp>
        <p:nvSpPr>
          <p:cNvPr id="29" name="Arrow: Down 28">
            <a:extLst>
              <a:ext uri="{FF2B5EF4-FFF2-40B4-BE49-F238E27FC236}">
                <a16:creationId xmlns:a16="http://schemas.microsoft.com/office/drawing/2014/main" id="{1B784BCC-8040-49A8-AE95-1C6674838AEC}"/>
              </a:ext>
            </a:extLst>
          </p:cNvPr>
          <p:cNvSpPr/>
          <p:nvPr/>
        </p:nvSpPr>
        <p:spPr>
          <a:xfrm>
            <a:off x="8049701" y="1834463"/>
            <a:ext cx="537575" cy="487026"/>
          </a:xfrm>
          <a:prstGeom prst="downArrow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30" name="Table 29">
            <a:extLst>
              <a:ext uri="{FF2B5EF4-FFF2-40B4-BE49-F238E27FC236}">
                <a16:creationId xmlns:a16="http://schemas.microsoft.com/office/drawing/2014/main" id="{CAA1B2F1-A157-434E-9C20-E612D51024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9499066"/>
              </p:ext>
            </p:extLst>
          </p:nvPr>
        </p:nvGraphicFramePr>
        <p:xfrm>
          <a:off x="4182256" y="3931672"/>
          <a:ext cx="7846200" cy="26887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6200">
                  <a:extLst>
                    <a:ext uri="{9D8B030D-6E8A-4147-A177-3AD203B41FA5}">
                      <a16:colId xmlns:a16="http://schemas.microsoft.com/office/drawing/2014/main" val="1827917660"/>
                    </a:ext>
                  </a:extLst>
                </a:gridCol>
              </a:tblGrid>
              <a:tr h="463735">
                <a:tc>
                  <a:txBody>
                    <a:bodyPr/>
                    <a:lstStyle/>
                    <a:p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Answer: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4693053"/>
                  </a:ext>
                </a:extLst>
              </a:tr>
              <a:tr h="1177175">
                <a:tc>
                  <a:txBody>
                    <a:bodyPr/>
                    <a:lstStyle/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It also connects all devices together on an internal network using ethernet cables to connect devices to an internal network.</a:t>
                      </a: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The switch is able to learn the MAC addresses of each device connected to the network which means the data packets can be re-directed to it’s intended location only.</a:t>
                      </a: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Reduces security issues and reduces unnecessary traffic which decreases the risk of data collisions and consumes less bandwidth.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5574680"/>
                  </a:ext>
                </a:extLst>
              </a:tr>
            </a:tbl>
          </a:graphicData>
        </a:graphic>
      </p:graphicFrame>
      <p:pic>
        <p:nvPicPr>
          <p:cNvPr id="31" name="Picture 4" descr="Question Mark PNG | PNG All">
            <a:extLst>
              <a:ext uri="{FF2B5EF4-FFF2-40B4-BE49-F238E27FC236}">
                <a16:creationId xmlns:a16="http://schemas.microsoft.com/office/drawing/2014/main" id="{536851BB-3E07-447E-9F34-F6796B2FD2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90881" y="1822313"/>
            <a:ext cx="537575" cy="487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CD43F3A-4A95-4597-A575-190A9097A75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7230" y="590252"/>
            <a:ext cx="3801005" cy="251495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91494AD-C915-4E92-93AD-1623CC455A6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3543" y="3227479"/>
            <a:ext cx="3799013" cy="2351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4364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3" y="128588"/>
            <a:ext cx="6515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Router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8AA8E14-3FFA-4E3D-9C52-CE14467164A4}"/>
              </a:ext>
            </a:extLst>
          </p:cNvPr>
          <p:cNvSpPr/>
          <p:nvPr/>
        </p:nvSpPr>
        <p:spPr>
          <a:xfrm>
            <a:off x="4182256" y="590252"/>
            <a:ext cx="7846200" cy="125096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2000" dirty="0">
                <a:solidFill>
                  <a:schemeClr val="tx1"/>
                </a:solidFill>
                <a:latin typeface="+mj-lt"/>
              </a:rPr>
              <a:t>Hubs and Switches are great for setting up internal networks such as a LAN. But the internet is part of a WAN (Wide Area Network) and in order for internal networks to connect to the internet, it needed a router. Just like how our home networks need a router to connect to the internet. </a:t>
            </a:r>
          </a:p>
        </p:txBody>
      </p:sp>
      <p:graphicFrame>
        <p:nvGraphicFramePr>
          <p:cNvPr id="19" name="Table 18">
            <a:extLst>
              <a:ext uri="{FF2B5EF4-FFF2-40B4-BE49-F238E27FC236}">
                <a16:creationId xmlns:a16="http://schemas.microsoft.com/office/drawing/2014/main" id="{669D845E-43AC-45A5-8562-05B7A556DB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900199"/>
              </p:ext>
            </p:extLst>
          </p:nvPr>
        </p:nvGraphicFramePr>
        <p:xfrm>
          <a:off x="163544" y="5883847"/>
          <a:ext cx="3799013" cy="736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99013">
                  <a:extLst>
                    <a:ext uri="{9D8B030D-6E8A-4147-A177-3AD203B41FA5}">
                      <a16:colId xmlns:a16="http://schemas.microsoft.com/office/drawing/2014/main" val="182791766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sz="1800" b="0" dirty="0">
                          <a:latin typeface="Tw Cen MT" panose="020B0602020104020603" pitchFamily="34" charset="0"/>
                        </a:rPr>
                        <a:t>Video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46930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1800" b="0" dirty="0">
                          <a:latin typeface="Tw Cen MT" panose="020B0602020104020603" pitchFamily="34" charset="0"/>
                          <a:hlinkClick r:id="rId3"/>
                        </a:rPr>
                        <a:t>Click here</a:t>
                      </a:r>
                      <a:endParaRPr lang="en-GB" sz="1800" b="0" dirty="0">
                        <a:latin typeface="Tw Cen MT" panose="020B06020201040206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5574680"/>
                  </a:ext>
                </a:extLst>
              </a:tr>
            </a:tbl>
          </a:graphicData>
        </a:graphic>
      </p:graphicFrame>
      <p:pic>
        <p:nvPicPr>
          <p:cNvPr id="20" name="Picture 2" descr="Video Icon Icons - Download Free Vector Icons | Noun Project">
            <a:extLst>
              <a:ext uri="{FF2B5EF4-FFF2-40B4-BE49-F238E27FC236}">
                <a16:creationId xmlns:a16="http://schemas.microsoft.com/office/drawing/2014/main" id="{B8DC31E7-3A62-40AF-B483-B86E0840ED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634" y="5541662"/>
            <a:ext cx="736601" cy="736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8" name="Table 27">
            <a:extLst>
              <a:ext uri="{FF2B5EF4-FFF2-40B4-BE49-F238E27FC236}">
                <a16:creationId xmlns:a16="http://schemas.microsoft.com/office/drawing/2014/main" id="{DE765EFC-1B06-439E-BC68-5B9CDBBCAE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9292688"/>
              </p:ext>
            </p:extLst>
          </p:nvPr>
        </p:nvGraphicFramePr>
        <p:xfrm>
          <a:off x="4182257" y="2033005"/>
          <a:ext cx="7846200" cy="1402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6200">
                  <a:extLst>
                    <a:ext uri="{9D8B030D-6E8A-4147-A177-3AD203B41FA5}">
                      <a16:colId xmlns:a16="http://schemas.microsoft.com/office/drawing/2014/main" val="182791766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Question: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469305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What can the router do that a hub or switch cannot?</a:t>
                      </a: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What is the purpose of the router?</a:t>
                      </a: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What is the key difference between a hub/switch and router?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5574680"/>
                  </a:ext>
                </a:extLst>
              </a:tr>
            </a:tbl>
          </a:graphicData>
        </a:graphic>
      </p:graphicFrame>
      <p:sp>
        <p:nvSpPr>
          <p:cNvPr id="29" name="Arrow: Down 28">
            <a:extLst>
              <a:ext uri="{FF2B5EF4-FFF2-40B4-BE49-F238E27FC236}">
                <a16:creationId xmlns:a16="http://schemas.microsoft.com/office/drawing/2014/main" id="{1B784BCC-8040-49A8-AE95-1C6674838AEC}"/>
              </a:ext>
            </a:extLst>
          </p:cNvPr>
          <p:cNvSpPr/>
          <p:nvPr/>
        </p:nvSpPr>
        <p:spPr>
          <a:xfrm>
            <a:off x="8049701" y="1834463"/>
            <a:ext cx="537575" cy="487026"/>
          </a:xfrm>
          <a:prstGeom prst="downArrow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30" name="Table 29">
            <a:extLst>
              <a:ext uri="{FF2B5EF4-FFF2-40B4-BE49-F238E27FC236}">
                <a16:creationId xmlns:a16="http://schemas.microsoft.com/office/drawing/2014/main" id="{CAA1B2F1-A157-434E-9C20-E612D51024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0417401"/>
              </p:ext>
            </p:extLst>
          </p:nvPr>
        </p:nvGraphicFramePr>
        <p:xfrm>
          <a:off x="4168963" y="3559625"/>
          <a:ext cx="7846200" cy="29935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6200">
                  <a:extLst>
                    <a:ext uri="{9D8B030D-6E8A-4147-A177-3AD203B41FA5}">
                      <a16:colId xmlns:a16="http://schemas.microsoft.com/office/drawing/2014/main" val="1827917660"/>
                    </a:ext>
                  </a:extLst>
                </a:gridCol>
              </a:tblGrid>
              <a:tr h="463735">
                <a:tc>
                  <a:txBody>
                    <a:bodyPr/>
                    <a:lstStyle/>
                    <a:p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Answer: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4693053"/>
                  </a:ext>
                </a:extLst>
              </a:tr>
              <a:tr h="1177175">
                <a:tc>
                  <a:txBody>
                    <a:bodyPr/>
                    <a:lstStyle/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A router can exchange data outside of their own network (such as the internet) and it has the ability to read IP addresses which hubs and switches cannot do. </a:t>
                      </a: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To transmit data from one network to another based on their IP address. So when the router receives that data, it is then re-directed to it’s intended location. </a:t>
                      </a: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Hubs and Switches are used to create networks whereas Routers are used to connect networks.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5574680"/>
                  </a:ext>
                </a:extLst>
              </a:tr>
            </a:tbl>
          </a:graphicData>
        </a:graphic>
      </p:graphicFrame>
      <p:pic>
        <p:nvPicPr>
          <p:cNvPr id="31" name="Picture 4" descr="Question Mark PNG | PNG All">
            <a:extLst>
              <a:ext uri="{FF2B5EF4-FFF2-40B4-BE49-F238E27FC236}">
                <a16:creationId xmlns:a16="http://schemas.microsoft.com/office/drawing/2014/main" id="{536851BB-3E07-447E-9F34-F6796B2FD2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90881" y="1822313"/>
            <a:ext cx="537575" cy="487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1E751FC-615F-49FA-B1E3-7E6C933CFF9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6837" y="3184256"/>
            <a:ext cx="3680941" cy="163059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95D5225-712D-4ECF-910D-085C7321291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6837" y="598141"/>
            <a:ext cx="3680941" cy="2119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5255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3" y="128588"/>
            <a:ext cx="6515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Wireless Access Point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8AA8E14-3FFA-4E3D-9C52-CE14467164A4}"/>
              </a:ext>
            </a:extLst>
          </p:cNvPr>
          <p:cNvSpPr/>
          <p:nvPr/>
        </p:nvSpPr>
        <p:spPr>
          <a:xfrm>
            <a:off x="4078811" y="590252"/>
            <a:ext cx="7949645" cy="1047771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2000" dirty="0">
                <a:solidFill>
                  <a:schemeClr val="tx1"/>
                </a:solidFill>
                <a:latin typeface="+mj-lt"/>
              </a:rPr>
              <a:t>The ability to connect to a network wirelessly does have it’s benefits. But one of the main drawbacks is the coverage, it can only cover a certain range and this is where Wireless Access Points are useful.</a:t>
            </a:r>
          </a:p>
        </p:txBody>
      </p:sp>
      <p:graphicFrame>
        <p:nvGraphicFramePr>
          <p:cNvPr id="19" name="Table 18">
            <a:extLst>
              <a:ext uri="{FF2B5EF4-FFF2-40B4-BE49-F238E27FC236}">
                <a16:creationId xmlns:a16="http://schemas.microsoft.com/office/drawing/2014/main" id="{669D845E-43AC-45A5-8562-05B7A556DB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0818204"/>
              </p:ext>
            </p:extLst>
          </p:nvPr>
        </p:nvGraphicFramePr>
        <p:xfrm>
          <a:off x="163543" y="5883847"/>
          <a:ext cx="3781669" cy="736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81669">
                  <a:extLst>
                    <a:ext uri="{9D8B030D-6E8A-4147-A177-3AD203B41FA5}">
                      <a16:colId xmlns:a16="http://schemas.microsoft.com/office/drawing/2014/main" val="182791766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sz="1800" b="0" dirty="0">
                          <a:latin typeface="Tw Cen MT" panose="020B0602020104020603" pitchFamily="34" charset="0"/>
                        </a:rPr>
                        <a:t>Video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46930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1800" b="0" dirty="0">
                          <a:latin typeface="Tw Cen MT" panose="020B0602020104020603" pitchFamily="34" charset="0"/>
                          <a:hlinkClick r:id="rId3"/>
                        </a:rPr>
                        <a:t>Click here</a:t>
                      </a:r>
                      <a:endParaRPr lang="en-GB" sz="1800" b="0" dirty="0">
                        <a:latin typeface="Tw Cen MT" panose="020B06020201040206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5574680"/>
                  </a:ext>
                </a:extLst>
              </a:tr>
            </a:tbl>
          </a:graphicData>
        </a:graphic>
      </p:graphicFrame>
      <p:pic>
        <p:nvPicPr>
          <p:cNvPr id="20" name="Picture 2" descr="Video Icon Icons - Download Free Vector Icons | Noun Project">
            <a:extLst>
              <a:ext uri="{FF2B5EF4-FFF2-40B4-BE49-F238E27FC236}">
                <a16:creationId xmlns:a16="http://schemas.microsoft.com/office/drawing/2014/main" id="{B8DC31E7-3A62-40AF-B483-B86E0840ED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8611" y="5531147"/>
            <a:ext cx="736601" cy="736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8" name="Table 27">
            <a:extLst>
              <a:ext uri="{FF2B5EF4-FFF2-40B4-BE49-F238E27FC236}">
                <a16:creationId xmlns:a16="http://schemas.microsoft.com/office/drawing/2014/main" id="{DE765EFC-1B06-439E-BC68-5B9CDBBCAE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5725256"/>
              </p:ext>
            </p:extLst>
          </p:nvPr>
        </p:nvGraphicFramePr>
        <p:xfrm>
          <a:off x="4078808" y="1758078"/>
          <a:ext cx="7949645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49645">
                  <a:extLst>
                    <a:ext uri="{9D8B030D-6E8A-4147-A177-3AD203B41FA5}">
                      <a16:colId xmlns:a16="http://schemas.microsoft.com/office/drawing/2014/main" val="182791766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Question: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46930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How can devices connect to this home network?</a:t>
                      </a: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How does a Wireless Access Point work?</a:t>
                      </a: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Who would typically use a Wireless Access Point?</a:t>
                      </a: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What is one of the main reasons for using this? (Following on from Q3)</a:t>
                      </a: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Why couldn’t they just install extra routers?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5574680"/>
                  </a:ext>
                </a:extLst>
              </a:tr>
            </a:tbl>
          </a:graphicData>
        </a:graphic>
      </p:graphicFrame>
      <p:sp>
        <p:nvSpPr>
          <p:cNvPr id="29" name="Arrow: Down 28">
            <a:extLst>
              <a:ext uri="{FF2B5EF4-FFF2-40B4-BE49-F238E27FC236}">
                <a16:creationId xmlns:a16="http://schemas.microsoft.com/office/drawing/2014/main" id="{1B784BCC-8040-49A8-AE95-1C6674838AEC}"/>
              </a:ext>
            </a:extLst>
          </p:cNvPr>
          <p:cNvSpPr/>
          <p:nvPr/>
        </p:nvSpPr>
        <p:spPr>
          <a:xfrm>
            <a:off x="8049698" y="1580466"/>
            <a:ext cx="537575" cy="487026"/>
          </a:xfrm>
          <a:prstGeom prst="downArrow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30" name="Table 29">
            <a:extLst>
              <a:ext uri="{FF2B5EF4-FFF2-40B4-BE49-F238E27FC236}">
                <a16:creationId xmlns:a16="http://schemas.microsoft.com/office/drawing/2014/main" id="{CAA1B2F1-A157-434E-9C20-E612D51024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9960485"/>
              </p:ext>
            </p:extLst>
          </p:nvPr>
        </p:nvGraphicFramePr>
        <p:xfrm>
          <a:off x="4078808" y="3889813"/>
          <a:ext cx="7949645" cy="26887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49645">
                  <a:extLst>
                    <a:ext uri="{9D8B030D-6E8A-4147-A177-3AD203B41FA5}">
                      <a16:colId xmlns:a16="http://schemas.microsoft.com/office/drawing/2014/main" val="1827917660"/>
                    </a:ext>
                  </a:extLst>
                </a:gridCol>
              </a:tblGrid>
              <a:tr h="463735">
                <a:tc>
                  <a:txBody>
                    <a:bodyPr/>
                    <a:lstStyle/>
                    <a:p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Answer: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4693053"/>
                  </a:ext>
                </a:extLst>
              </a:tr>
              <a:tr h="1177175">
                <a:tc>
                  <a:txBody>
                    <a:bodyPr/>
                    <a:lstStyle/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They can connect wirelessly by using Wi-Fi signal or they can connect physically with an ethernet cable because the router as a built-in switch.</a:t>
                      </a: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It relays data between a wired network and wireless devices.</a:t>
                      </a: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Medium to large organisations to provide greater coverage.</a:t>
                      </a: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Because it can be managed by one single router.</a:t>
                      </a: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It would become to difficult to manage because the network technician would need to configure all routers if changes needed to be made.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5574680"/>
                  </a:ext>
                </a:extLst>
              </a:tr>
            </a:tbl>
          </a:graphicData>
        </a:graphic>
      </p:graphicFrame>
      <p:pic>
        <p:nvPicPr>
          <p:cNvPr id="31" name="Picture 4" descr="Question Mark PNG | PNG All">
            <a:extLst>
              <a:ext uri="{FF2B5EF4-FFF2-40B4-BE49-F238E27FC236}">
                <a16:creationId xmlns:a16="http://schemas.microsoft.com/office/drawing/2014/main" id="{536851BB-3E07-447E-9F34-F6796B2FD2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90878" y="1568316"/>
            <a:ext cx="537575" cy="487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5DBBCC5-1B41-4152-BFB4-9ACB6D3DD33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5077" y="590252"/>
            <a:ext cx="3790135" cy="2959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2110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3" y="128588"/>
            <a:ext cx="6515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Transmission media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8AA8E14-3FFA-4E3D-9C52-CE14467164A4}"/>
              </a:ext>
            </a:extLst>
          </p:cNvPr>
          <p:cNvSpPr/>
          <p:nvPr/>
        </p:nvSpPr>
        <p:spPr>
          <a:xfrm>
            <a:off x="4272197" y="590252"/>
            <a:ext cx="7756259" cy="1047771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2000" dirty="0">
                <a:solidFill>
                  <a:schemeClr val="tx1"/>
                </a:solidFill>
                <a:latin typeface="+mj-lt"/>
              </a:rPr>
              <a:t>In order to transmit data over a network, they need to be connected by some form of cabling and this can vary depending on the situation. One popular method used today is fibre optic cabling.</a:t>
            </a:r>
          </a:p>
        </p:txBody>
      </p:sp>
      <p:graphicFrame>
        <p:nvGraphicFramePr>
          <p:cNvPr id="19" name="Table 18">
            <a:extLst>
              <a:ext uri="{FF2B5EF4-FFF2-40B4-BE49-F238E27FC236}">
                <a16:creationId xmlns:a16="http://schemas.microsoft.com/office/drawing/2014/main" id="{669D845E-43AC-45A5-8562-05B7A556DB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0239230"/>
              </p:ext>
            </p:extLst>
          </p:nvPr>
        </p:nvGraphicFramePr>
        <p:xfrm>
          <a:off x="163544" y="5883847"/>
          <a:ext cx="3985141" cy="736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85141">
                  <a:extLst>
                    <a:ext uri="{9D8B030D-6E8A-4147-A177-3AD203B41FA5}">
                      <a16:colId xmlns:a16="http://schemas.microsoft.com/office/drawing/2014/main" val="182791766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sz="1800" b="0" dirty="0">
                          <a:latin typeface="Tw Cen MT" panose="020B0602020104020603" pitchFamily="34" charset="0"/>
                        </a:rPr>
                        <a:t>Video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46930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1800" b="0" dirty="0">
                          <a:latin typeface="Tw Cen MT" panose="020B0602020104020603" pitchFamily="34" charset="0"/>
                          <a:hlinkClick r:id="rId3"/>
                        </a:rPr>
                        <a:t>Click here</a:t>
                      </a:r>
                      <a:endParaRPr lang="en-GB" sz="1800" b="0" dirty="0">
                        <a:latin typeface="Tw Cen MT" panose="020B06020201040206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5574680"/>
                  </a:ext>
                </a:extLst>
              </a:tr>
            </a:tbl>
          </a:graphicData>
        </a:graphic>
      </p:graphicFrame>
      <p:pic>
        <p:nvPicPr>
          <p:cNvPr id="20" name="Picture 2" descr="Video Icon Icons - Download Free Vector Icons | Noun Project">
            <a:extLst>
              <a:ext uri="{FF2B5EF4-FFF2-40B4-BE49-F238E27FC236}">
                <a16:creationId xmlns:a16="http://schemas.microsoft.com/office/drawing/2014/main" id="{B8DC31E7-3A62-40AF-B483-B86E0840ED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5702" y="5515546"/>
            <a:ext cx="736601" cy="736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8" name="Table 27">
            <a:extLst>
              <a:ext uri="{FF2B5EF4-FFF2-40B4-BE49-F238E27FC236}">
                <a16:creationId xmlns:a16="http://schemas.microsoft.com/office/drawing/2014/main" id="{DE765EFC-1B06-439E-BC68-5B9CDBBCAE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0004514"/>
              </p:ext>
            </p:extLst>
          </p:nvPr>
        </p:nvGraphicFramePr>
        <p:xfrm>
          <a:off x="4272194" y="1823252"/>
          <a:ext cx="7756259" cy="1706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756259">
                  <a:extLst>
                    <a:ext uri="{9D8B030D-6E8A-4147-A177-3AD203B41FA5}">
                      <a16:colId xmlns:a16="http://schemas.microsoft.com/office/drawing/2014/main" val="182791766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Question: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46930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Why is fibre optic cabling so popular?</a:t>
                      </a: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How do fibre optic cables transmit data?</a:t>
                      </a: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What benefits does it have over traditional copper cables?</a:t>
                      </a: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Use the internet to find other different types of transmission media.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5574680"/>
                  </a:ext>
                </a:extLst>
              </a:tr>
            </a:tbl>
          </a:graphicData>
        </a:graphic>
      </p:graphicFrame>
      <p:sp>
        <p:nvSpPr>
          <p:cNvPr id="29" name="Arrow: Down 28">
            <a:extLst>
              <a:ext uri="{FF2B5EF4-FFF2-40B4-BE49-F238E27FC236}">
                <a16:creationId xmlns:a16="http://schemas.microsoft.com/office/drawing/2014/main" id="{1B784BCC-8040-49A8-AE95-1C6674838AEC}"/>
              </a:ext>
            </a:extLst>
          </p:cNvPr>
          <p:cNvSpPr/>
          <p:nvPr/>
        </p:nvSpPr>
        <p:spPr>
          <a:xfrm>
            <a:off x="8049698" y="1580466"/>
            <a:ext cx="537575" cy="487026"/>
          </a:xfrm>
          <a:prstGeom prst="downArrow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30" name="Table 29">
            <a:extLst>
              <a:ext uri="{FF2B5EF4-FFF2-40B4-BE49-F238E27FC236}">
                <a16:creationId xmlns:a16="http://schemas.microsoft.com/office/drawing/2014/main" id="{CAA1B2F1-A157-434E-9C20-E612D51024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3579139"/>
              </p:ext>
            </p:extLst>
          </p:nvPr>
        </p:nvGraphicFramePr>
        <p:xfrm>
          <a:off x="4272193" y="3624772"/>
          <a:ext cx="7756259" cy="29907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756259">
                  <a:extLst>
                    <a:ext uri="{9D8B030D-6E8A-4147-A177-3AD203B41FA5}">
                      <a16:colId xmlns:a16="http://schemas.microsoft.com/office/drawing/2014/main" val="1827917660"/>
                    </a:ext>
                  </a:extLst>
                </a:gridCol>
              </a:tblGrid>
              <a:tr h="460928">
                <a:tc>
                  <a:txBody>
                    <a:bodyPr/>
                    <a:lstStyle/>
                    <a:p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Answer: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4693053"/>
                  </a:ext>
                </a:extLst>
              </a:tr>
              <a:tr h="1302706">
                <a:tc>
                  <a:txBody>
                    <a:bodyPr/>
                    <a:lstStyle/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Because it provides the fastest internet speeds. Download and upload speed of 1,000 Mbps.</a:t>
                      </a: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Uses light to send data. The core part of the cable is a continuous strand of super thin glass that is roughly the same size as a human hair.</a:t>
                      </a: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It can travel much longer distances. This is because signals in a copper cable can be affected by electromagnetic interference.</a:t>
                      </a: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Possible answers: Ethernet, Satellite, Telephone lines, Coaxial cables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5574680"/>
                  </a:ext>
                </a:extLst>
              </a:tr>
            </a:tbl>
          </a:graphicData>
        </a:graphic>
      </p:graphicFrame>
      <p:pic>
        <p:nvPicPr>
          <p:cNvPr id="31" name="Picture 4" descr="Question Mark PNG | PNG All">
            <a:extLst>
              <a:ext uri="{FF2B5EF4-FFF2-40B4-BE49-F238E27FC236}">
                <a16:creationId xmlns:a16="http://schemas.microsoft.com/office/drawing/2014/main" id="{536851BB-3E07-447E-9F34-F6796B2FD2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90878" y="1568316"/>
            <a:ext cx="537575" cy="487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8813F44-562F-4CF2-BF3B-FB9A8ED2B4D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7160" y="590252"/>
            <a:ext cx="3985141" cy="3521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29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2" y="53637"/>
            <a:ext cx="12034837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Self-checker tool</a:t>
            </a:r>
          </a:p>
          <a:p>
            <a:r>
              <a:rPr lang="en-GB" dirty="0">
                <a:latin typeface="+mj-lt"/>
              </a:rPr>
              <a:t> </a:t>
            </a:r>
          </a:p>
          <a:p>
            <a:endParaRPr lang="en-GB" sz="2400" b="1" u="sng" dirty="0"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E99D91F-DACF-47AB-9D51-979816D6725A}"/>
              </a:ext>
            </a:extLst>
          </p:cNvPr>
          <p:cNvSpPr txBox="1"/>
          <p:nvPr/>
        </p:nvSpPr>
        <p:spPr>
          <a:xfrm>
            <a:off x="269817" y="698367"/>
            <a:ext cx="8004753" cy="255454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+mj-lt"/>
              </a:rPr>
              <a:t>How confident are you that know what is meant by the following terms: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The hardware needed to connect stand-alone computers into a Local Area Network: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Wireless access points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Routers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Switches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Bridge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Gateway</a:t>
            </a:r>
          </a:p>
        </p:txBody>
      </p:sp>
      <p:pic>
        <p:nvPicPr>
          <p:cNvPr id="2050" name="Picture 2" descr="Traffic light - Wikipedia">
            <a:extLst>
              <a:ext uri="{FF2B5EF4-FFF2-40B4-BE49-F238E27FC236}">
                <a16:creationId xmlns:a16="http://schemas.microsoft.com/office/drawing/2014/main" id="{2CF71E16-28E5-4112-BF99-9BA4302B459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33" r="20810"/>
          <a:stretch/>
        </p:blipFill>
        <p:spPr bwMode="auto">
          <a:xfrm>
            <a:off x="8664314" y="434715"/>
            <a:ext cx="3117955" cy="5306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C3F5A226-D20E-4B70-83A2-05E79609BF06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275951" y="4332493"/>
          <a:ext cx="7998619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98619">
                  <a:extLst>
                    <a:ext uri="{9D8B030D-6E8A-4147-A177-3AD203B41FA5}">
                      <a16:colId xmlns:a16="http://schemas.microsoft.com/office/drawing/2014/main" val="182791766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Question: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46930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 algn="l">
                        <a:buFont typeface="+mj-lt"/>
                        <a:buNone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Complete the multiple-choice quiz provided by your teacher to check understanding.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5574680"/>
                  </a:ext>
                </a:extLst>
              </a:tr>
            </a:tbl>
          </a:graphicData>
        </a:graphic>
      </p:graphicFrame>
      <p:pic>
        <p:nvPicPr>
          <p:cNvPr id="14" name="Picture 4" descr="Question Mark PNG | PNG All">
            <a:extLst>
              <a:ext uri="{FF2B5EF4-FFF2-40B4-BE49-F238E27FC236}">
                <a16:creationId xmlns:a16="http://schemas.microsoft.com/office/drawing/2014/main" id="{0551B630-659F-4D40-8149-D46100937C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7007" y="4048348"/>
            <a:ext cx="667563" cy="667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23596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3" y="128588"/>
            <a:ext cx="65151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Knowledge retrieval</a:t>
            </a:r>
          </a:p>
          <a:p>
            <a:r>
              <a:rPr lang="en-GB" dirty="0">
                <a:latin typeface="+mj-lt"/>
              </a:rPr>
              <a:t>How many points can you score?</a:t>
            </a:r>
            <a:endParaRPr lang="en-GB" sz="1600" dirty="0">
              <a:latin typeface="+mj-lt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C87B7E06-0B40-424C-B627-35422E7A0D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3624466"/>
              </p:ext>
            </p:extLst>
          </p:nvPr>
        </p:nvGraphicFramePr>
        <p:xfrm>
          <a:off x="157163" y="927960"/>
          <a:ext cx="11430234" cy="5242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10078">
                  <a:extLst>
                    <a:ext uri="{9D8B030D-6E8A-4147-A177-3AD203B41FA5}">
                      <a16:colId xmlns:a16="http://schemas.microsoft.com/office/drawing/2014/main" val="1419975808"/>
                    </a:ext>
                  </a:extLst>
                </a:gridCol>
                <a:gridCol w="3810078">
                  <a:extLst>
                    <a:ext uri="{9D8B030D-6E8A-4147-A177-3AD203B41FA5}">
                      <a16:colId xmlns:a16="http://schemas.microsoft.com/office/drawing/2014/main" val="293769274"/>
                    </a:ext>
                  </a:extLst>
                </a:gridCol>
                <a:gridCol w="3810078">
                  <a:extLst>
                    <a:ext uri="{9D8B030D-6E8A-4147-A177-3AD203B41FA5}">
                      <a16:colId xmlns:a16="http://schemas.microsoft.com/office/drawing/2014/main" val="1377571787"/>
                    </a:ext>
                  </a:extLst>
                </a:gridCol>
              </a:tblGrid>
              <a:tr h="100663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Which type of network covers a small geographical area? (1 point)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Which type of network gives devices equal responsibility? (1 point)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endParaRPr lang="en-GB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Name THREE methods of interaction (2 points)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2293696"/>
                  </a:ext>
                </a:extLst>
              </a:tr>
              <a:tr h="100663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Name TWO cloud storage providers. (3 points)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Name TWO types of optical storage (4 points)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endParaRPr lang="en-GB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Name TWO types of magnetic storage (5 points)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7671480"/>
                  </a:ext>
                </a:extLst>
              </a:tr>
              <a:tr h="100663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Name TWO types of solid-state storage (5 points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Name TWO types of digital graphic (6 points)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Name three characteristics of the CPU that can impact performance (7 points)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endParaRPr lang="en-GB" sz="160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1875089"/>
                  </a:ext>
                </a:extLst>
              </a:tr>
              <a:tr h="100663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How is image resolution measured? (8 points)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How many bits are required to store 4 colours in one pixel? (9 points)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endParaRPr lang="en-GB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Name THREE image file formats (10 points)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77483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682919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3" y="128588"/>
            <a:ext cx="65151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Knowledge retrieval</a:t>
            </a:r>
          </a:p>
          <a:p>
            <a:r>
              <a:rPr lang="en-GB" dirty="0">
                <a:latin typeface="+mj-lt"/>
              </a:rPr>
              <a:t>How many points can you score?</a:t>
            </a:r>
            <a:endParaRPr lang="en-GB" sz="1600" dirty="0">
              <a:latin typeface="+mj-lt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C87B7E06-0B40-424C-B627-35422E7A0D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8555225"/>
              </p:ext>
            </p:extLst>
          </p:nvPr>
        </p:nvGraphicFramePr>
        <p:xfrm>
          <a:off x="157163" y="927960"/>
          <a:ext cx="11430234" cy="5486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10078">
                  <a:extLst>
                    <a:ext uri="{9D8B030D-6E8A-4147-A177-3AD203B41FA5}">
                      <a16:colId xmlns:a16="http://schemas.microsoft.com/office/drawing/2014/main" val="1419975808"/>
                    </a:ext>
                  </a:extLst>
                </a:gridCol>
                <a:gridCol w="3810078">
                  <a:extLst>
                    <a:ext uri="{9D8B030D-6E8A-4147-A177-3AD203B41FA5}">
                      <a16:colId xmlns:a16="http://schemas.microsoft.com/office/drawing/2014/main" val="293769274"/>
                    </a:ext>
                  </a:extLst>
                </a:gridCol>
                <a:gridCol w="3810078">
                  <a:extLst>
                    <a:ext uri="{9D8B030D-6E8A-4147-A177-3AD203B41FA5}">
                      <a16:colId xmlns:a16="http://schemas.microsoft.com/office/drawing/2014/main" val="1377571787"/>
                    </a:ext>
                  </a:extLst>
                </a:gridCol>
              </a:tblGrid>
              <a:tr h="100663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Which type of network covers a small geographical area? (1 point)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LAN (Local Area Network)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Which type of network gives devices equal responsibility? (1 point)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Peer-to-Peer network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endParaRPr lang="en-GB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Name THREE methods of interaction (2 points)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Touch, Speech, Gesture, Traditional, Virtual Reality, Augmented Reality.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2293696"/>
                  </a:ext>
                </a:extLst>
              </a:tr>
              <a:tr h="100663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Name TWO cloud storage providers(3 points)</a:t>
                      </a: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Google Drive, Dropbox, OneDrive (Other examples accepted)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Name TWO types of optical storage (4 points)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CD, DVD, Blu-ray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Name TWO types of magnetic storage (5 points)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Magnetic tape, Floppy disk, Hard drive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7671480"/>
                  </a:ext>
                </a:extLst>
              </a:tr>
              <a:tr h="100663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Name TWO types of solid-state storage (5 points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SD Card, Solid-state drive, USB Flash Drive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Name TWO types of digital graphic (6 points)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Vector and Bitmap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Name three characteristics of the CPU that can impact performance (7 points)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Clock speed, Cores, Cache size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1875089"/>
                  </a:ext>
                </a:extLst>
              </a:tr>
              <a:tr h="100663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How is image resolution measured? (8 points)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Per inch/mm/unit area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How many bits are required to store 4 colours in one pixel? (9 points)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2 Bits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Name THREE image file formats (10 points)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PNG, JPG, TIFF, RAW, PSD, BMP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77483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4637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3" y="128588"/>
            <a:ext cx="65151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Exam prep!</a:t>
            </a:r>
          </a:p>
          <a:p>
            <a:r>
              <a:rPr lang="en-GB" dirty="0">
                <a:latin typeface="+mj-lt"/>
              </a:rPr>
              <a:t>The revision starts here!!</a:t>
            </a:r>
            <a:endParaRPr lang="en-GB" sz="1600" dirty="0">
              <a:latin typeface="+mj-l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7D5AECA-38E1-44DC-A46A-F1A91FCAA9F5}"/>
              </a:ext>
            </a:extLst>
          </p:cNvPr>
          <p:cNvSpPr txBox="1"/>
          <p:nvPr/>
        </p:nvSpPr>
        <p:spPr>
          <a:xfrm>
            <a:off x="271463" y="1036213"/>
            <a:ext cx="8088766" cy="219720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GB" sz="2000" dirty="0">
                <a:latin typeface="+mj-lt"/>
              </a:rPr>
              <a:t>Describe what is meant by a client-server network</a:t>
            </a:r>
          </a:p>
          <a:p>
            <a:pPr>
              <a:lnSpc>
                <a:spcPct val="150000"/>
              </a:lnSpc>
            </a:pPr>
            <a:r>
              <a:rPr lang="en-GB" sz="2000" dirty="0">
                <a:latin typeface="+mj-lt"/>
              </a:rPr>
              <a:t>       ……………………………………………………………………………</a:t>
            </a:r>
          </a:p>
          <a:p>
            <a:pPr>
              <a:lnSpc>
                <a:spcPct val="150000"/>
              </a:lnSpc>
            </a:pPr>
            <a:r>
              <a:rPr lang="en-GB" sz="2000" dirty="0">
                <a:latin typeface="+mj-lt"/>
              </a:rPr>
              <a:t>       ……………………………………………………………………………</a:t>
            </a:r>
          </a:p>
          <a:p>
            <a:pPr>
              <a:lnSpc>
                <a:spcPct val="150000"/>
              </a:lnSpc>
            </a:pPr>
            <a:r>
              <a:rPr lang="en-GB" sz="2000" dirty="0">
                <a:latin typeface="+mj-lt"/>
              </a:rPr>
              <a:t>       ……………………………………………………………………………</a:t>
            </a:r>
          </a:p>
          <a:p>
            <a:pPr algn="r">
              <a:lnSpc>
                <a:spcPct val="150000"/>
              </a:lnSpc>
            </a:pPr>
            <a:r>
              <a:rPr lang="en-GB" sz="2000" b="1" dirty="0">
                <a:latin typeface="+mj-lt"/>
              </a:rPr>
              <a:t>[2]</a:t>
            </a:r>
            <a:endParaRPr lang="en-GB" sz="2000" dirty="0">
              <a:latin typeface="+mj-l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0A62176-331C-4BCE-BC6E-C3967594F09E}"/>
              </a:ext>
            </a:extLst>
          </p:cNvPr>
          <p:cNvSpPr txBox="1"/>
          <p:nvPr/>
        </p:nvSpPr>
        <p:spPr>
          <a:xfrm>
            <a:off x="8572500" y="1036213"/>
            <a:ext cx="3348037" cy="163121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+mj-lt"/>
              </a:rPr>
              <a:t>Describe means to…</a:t>
            </a:r>
          </a:p>
          <a:p>
            <a:endParaRPr lang="en-GB" sz="2000" dirty="0">
              <a:latin typeface="+mj-lt"/>
            </a:endParaRPr>
          </a:p>
          <a:p>
            <a:r>
              <a:rPr lang="en-GB" sz="2000" dirty="0">
                <a:latin typeface="+mj-lt"/>
              </a:rPr>
              <a:t>Give a detailed account or picture of a situation, event, pattern or process.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B5CA7F2-05CB-463C-A376-11A6A7E0B9D8}"/>
              </a:ext>
            </a:extLst>
          </p:cNvPr>
          <p:cNvSpPr txBox="1"/>
          <p:nvPr/>
        </p:nvSpPr>
        <p:spPr>
          <a:xfrm>
            <a:off x="8572500" y="2913299"/>
            <a:ext cx="3348037" cy="31700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+mj-lt"/>
              </a:rPr>
              <a:t>In this question you need two key points such as:</a:t>
            </a:r>
          </a:p>
          <a:p>
            <a:endParaRPr lang="en-GB" sz="2000" dirty="0">
              <a:latin typeface="+mj-lt"/>
            </a:endParaRPr>
          </a:p>
          <a:p>
            <a:pPr marL="342900" indent="-342900">
              <a:buFontTx/>
              <a:buChar char="-"/>
            </a:pPr>
            <a:r>
              <a:rPr lang="en-GB" sz="2000" dirty="0">
                <a:latin typeface="+mj-lt"/>
              </a:rPr>
              <a:t>How is your data stored? Where does it go? (1 mark)</a:t>
            </a:r>
          </a:p>
          <a:p>
            <a:pPr marL="342900" indent="-342900">
              <a:buFontTx/>
              <a:buChar char="-"/>
            </a:pPr>
            <a:r>
              <a:rPr lang="en-GB" sz="2000" dirty="0">
                <a:latin typeface="+mj-lt"/>
              </a:rPr>
              <a:t>How are you connected to the network? (1 mark)</a:t>
            </a:r>
          </a:p>
          <a:p>
            <a:pPr marL="342900" indent="-342900">
              <a:buFontTx/>
              <a:buChar char="-"/>
            </a:pPr>
            <a:r>
              <a:rPr lang="en-GB" sz="2000" dirty="0">
                <a:latin typeface="+mj-lt"/>
              </a:rPr>
              <a:t>What does a client-server network allow you to do? (1 mark)</a:t>
            </a:r>
          </a:p>
        </p:txBody>
      </p:sp>
    </p:spTree>
    <p:extLst>
      <p:ext uri="{BB962C8B-B14F-4D97-AF65-F5344CB8AC3E}">
        <p14:creationId xmlns:p14="http://schemas.microsoft.com/office/powerpoint/2010/main" val="14862860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3" y="128588"/>
            <a:ext cx="65151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Exam prep!</a:t>
            </a:r>
          </a:p>
          <a:p>
            <a:r>
              <a:rPr lang="en-GB" dirty="0">
                <a:latin typeface="+mj-lt"/>
              </a:rPr>
              <a:t>The revision starts here!!</a:t>
            </a:r>
            <a:endParaRPr lang="en-GB" sz="1600" dirty="0">
              <a:latin typeface="+mj-l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0A62176-331C-4BCE-BC6E-C3967594F09E}"/>
              </a:ext>
            </a:extLst>
          </p:cNvPr>
          <p:cNvSpPr txBox="1"/>
          <p:nvPr/>
        </p:nvSpPr>
        <p:spPr>
          <a:xfrm>
            <a:off x="8572500" y="1036213"/>
            <a:ext cx="3348037" cy="34778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+mj-lt"/>
              </a:rPr>
              <a:t>1 mark per bullet:</a:t>
            </a:r>
          </a:p>
          <a:p>
            <a:endParaRPr lang="en-GB" sz="2000" dirty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All devices are connected to a central server.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The central server receives and processes requests from ‘clients’.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The server stores user account details and files.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Sharing of resources (by example)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BF8EDBD-DFEE-41CE-9C99-ABED5AD57303}"/>
              </a:ext>
            </a:extLst>
          </p:cNvPr>
          <p:cNvSpPr txBox="1"/>
          <p:nvPr/>
        </p:nvSpPr>
        <p:spPr>
          <a:xfrm>
            <a:off x="271463" y="1036213"/>
            <a:ext cx="8088766" cy="219720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GB" sz="2000" dirty="0">
                <a:latin typeface="+mj-lt"/>
              </a:rPr>
              <a:t>Describe what is meant by a client-server network.</a:t>
            </a:r>
          </a:p>
          <a:p>
            <a:pPr>
              <a:lnSpc>
                <a:spcPct val="150000"/>
              </a:lnSpc>
            </a:pPr>
            <a:r>
              <a:rPr lang="en-GB" sz="2000" dirty="0">
                <a:solidFill>
                  <a:srgbClr val="FF0000"/>
                </a:solidFill>
                <a:latin typeface="+mj-lt"/>
              </a:rPr>
              <a:t>All devices are connected to a centralised location known as the server. </a:t>
            </a:r>
            <a:r>
              <a:rPr lang="en-GB" sz="2000" dirty="0">
                <a:solidFill>
                  <a:srgbClr val="0070C0"/>
                </a:solidFill>
                <a:latin typeface="+mj-lt"/>
              </a:rPr>
              <a:t>This allows users of the network to share resources such as use of software and printing. </a:t>
            </a:r>
          </a:p>
          <a:p>
            <a:pPr algn="r">
              <a:lnSpc>
                <a:spcPct val="150000"/>
              </a:lnSpc>
            </a:pPr>
            <a:r>
              <a:rPr lang="en-GB" sz="2000" b="1" dirty="0">
                <a:latin typeface="+mj-lt"/>
              </a:rPr>
              <a:t>[2]</a:t>
            </a:r>
            <a:endParaRPr lang="en-GB" sz="2000" dirty="0"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D7D261A-B450-4407-A5A2-526998C54220}"/>
              </a:ext>
            </a:extLst>
          </p:cNvPr>
          <p:cNvSpPr txBox="1"/>
          <p:nvPr/>
        </p:nvSpPr>
        <p:spPr>
          <a:xfrm>
            <a:off x="11284196" y="1826738"/>
            <a:ext cx="5246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00B050"/>
                </a:solidFill>
                <a:sym typeface="Wingdings" panose="05000000000000000000" pitchFamily="2" charset="2"/>
              </a:rPr>
              <a:t>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BB90270-4DD5-40D0-93A0-F5027B984E07}"/>
              </a:ext>
            </a:extLst>
          </p:cNvPr>
          <p:cNvSpPr txBox="1"/>
          <p:nvPr/>
        </p:nvSpPr>
        <p:spPr>
          <a:xfrm>
            <a:off x="11284196" y="3956677"/>
            <a:ext cx="453102" cy="5319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00B050"/>
                </a:solidFill>
                <a:sym typeface="Wingdings" panose="05000000000000000000" pitchFamily="2" charset="2"/>
              </a:rPr>
              <a:t></a:t>
            </a:r>
            <a:endParaRPr lang="en-GB" sz="28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97710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3" y="128588"/>
            <a:ext cx="6515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Concept map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DAC99C89-1D68-4435-B922-DE1F20044FF9}"/>
              </a:ext>
            </a:extLst>
          </p:cNvPr>
          <p:cNvSpPr/>
          <p:nvPr/>
        </p:nvSpPr>
        <p:spPr>
          <a:xfrm>
            <a:off x="5043293" y="779490"/>
            <a:ext cx="2428407" cy="71952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  <a:latin typeface="+mj-lt"/>
              </a:rPr>
              <a:t>Types of networks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42C636D5-CCF7-4CF1-B5BE-44B285D87B72}"/>
              </a:ext>
            </a:extLst>
          </p:cNvPr>
          <p:cNvSpPr/>
          <p:nvPr/>
        </p:nvSpPr>
        <p:spPr>
          <a:xfrm>
            <a:off x="3008258" y="2312341"/>
            <a:ext cx="2428407" cy="71952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dirty="0">
                <a:solidFill>
                  <a:schemeClr val="tx1"/>
                </a:solidFill>
                <a:latin typeface="+mj-lt"/>
              </a:rPr>
              <a:t>LAN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19AC7F6F-1BCE-4C54-976C-CB82A2031E44}"/>
              </a:ext>
            </a:extLst>
          </p:cNvPr>
          <p:cNvSpPr/>
          <p:nvPr/>
        </p:nvSpPr>
        <p:spPr>
          <a:xfrm>
            <a:off x="6778524" y="2312341"/>
            <a:ext cx="2428407" cy="71952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dirty="0">
                <a:solidFill>
                  <a:schemeClr val="tx1"/>
                </a:solidFill>
                <a:latin typeface="+mj-lt"/>
              </a:rPr>
              <a:t>WAN</a:t>
            </a:r>
          </a:p>
        </p:txBody>
      </p:sp>
      <p:cxnSp>
        <p:nvCxnSpPr>
          <p:cNvPr id="47" name="Connector: Elbow 46">
            <a:extLst>
              <a:ext uri="{FF2B5EF4-FFF2-40B4-BE49-F238E27FC236}">
                <a16:creationId xmlns:a16="http://schemas.microsoft.com/office/drawing/2014/main" id="{7F23AC07-48B9-4B22-BCA0-37999CF5CA21}"/>
              </a:ext>
            </a:extLst>
          </p:cNvPr>
          <p:cNvCxnSpPr>
            <a:stCxn id="44" idx="2"/>
            <a:endCxn id="45" idx="0"/>
          </p:cNvCxnSpPr>
          <p:nvPr/>
        </p:nvCxnSpPr>
        <p:spPr>
          <a:xfrm rot="5400000">
            <a:off x="4833319" y="888162"/>
            <a:ext cx="813323" cy="2035035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ctor: Elbow 47">
            <a:extLst>
              <a:ext uri="{FF2B5EF4-FFF2-40B4-BE49-F238E27FC236}">
                <a16:creationId xmlns:a16="http://schemas.microsoft.com/office/drawing/2014/main" id="{24C933FF-65EC-4089-A605-CFEB3EE02396}"/>
              </a:ext>
            </a:extLst>
          </p:cNvPr>
          <p:cNvCxnSpPr>
            <a:stCxn id="44" idx="2"/>
            <a:endCxn id="46" idx="0"/>
          </p:cNvCxnSpPr>
          <p:nvPr/>
        </p:nvCxnSpPr>
        <p:spPr>
          <a:xfrm rot="16200000" flipH="1">
            <a:off x="6718451" y="1038063"/>
            <a:ext cx="813323" cy="1735231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48">
            <a:extLst>
              <a:ext uri="{FF2B5EF4-FFF2-40B4-BE49-F238E27FC236}">
                <a16:creationId xmlns:a16="http://schemas.microsoft.com/office/drawing/2014/main" id="{55EF6195-1AEB-4323-98C3-85BF684B9BC2}"/>
              </a:ext>
            </a:extLst>
          </p:cNvPr>
          <p:cNvSpPr/>
          <p:nvPr/>
        </p:nvSpPr>
        <p:spPr>
          <a:xfrm>
            <a:off x="579852" y="3485428"/>
            <a:ext cx="1990066" cy="7195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dirty="0">
                <a:solidFill>
                  <a:schemeClr val="tx1"/>
                </a:solidFill>
                <a:latin typeface="+mj-lt"/>
              </a:rPr>
              <a:t>Preferred topology</a:t>
            </a:r>
          </a:p>
          <a:p>
            <a:r>
              <a:rPr lang="en-GB" dirty="0">
                <a:solidFill>
                  <a:schemeClr val="tx1"/>
                </a:solidFill>
                <a:latin typeface="+mj-lt"/>
              </a:rPr>
              <a:t>Star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D7991140-378F-4BB8-B96F-74A02D99156E}"/>
              </a:ext>
            </a:extLst>
          </p:cNvPr>
          <p:cNvSpPr/>
          <p:nvPr/>
        </p:nvSpPr>
        <p:spPr>
          <a:xfrm>
            <a:off x="10044771" y="3488960"/>
            <a:ext cx="1990066" cy="7195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dirty="0">
                <a:solidFill>
                  <a:schemeClr val="tx1"/>
                </a:solidFill>
                <a:latin typeface="+mj-lt"/>
              </a:rPr>
              <a:t>Preferred topology</a:t>
            </a:r>
          </a:p>
          <a:p>
            <a:r>
              <a:rPr lang="en-GB" dirty="0">
                <a:solidFill>
                  <a:schemeClr val="tx1"/>
                </a:solidFill>
                <a:latin typeface="+mj-lt"/>
              </a:rPr>
              <a:t>Mesh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A3576B1B-623D-4043-BE04-D8D344251D26}"/>
              </a:ext>
            </a:extLst>
          </p:cNvPr>
          <p:cNvSpPr/>
          <p:nvPr/>
        </p:nvSpPr>
        <p:spPr>
          <a:xfrm>
            <a:off x="3685886" y="3485428"/>
            <a:ext cx="2428407" cy="71952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dirty="0">
                <a:solidFill>
                  <a:schemeClr val="tx1"/>
                </a:solidFill>
                <a:latin typeface="+mj-lt"/>
              </a:rPr>
              <a:t>Network hardware: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71CE1961-0C07-44B2-A97F-3498E60CA000}"/>
              </a:ext>
            </a:extLst>
          </p:cNvPr>
          <p:cNvSpPr/>
          <p:nvPr/>
        </p:nvSpPr>
        <p:spPr>
          <a:xfrm>
            <a:off x="579851" y="678632"/>
            <a:ext cx="2428407" cy="93152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  <a:latin typeface="+mj-lt"/>
              </a:rPr>
              <a:t>Network models:</a:t>
            </a:r>
          </a:p>
          <a:p>
            <a:pPr algn="ctr"/>
            <a:r>
              <a:rPr lang="en-GB" dirty="0">
                <a:solidFill>
                  <a:schemeClr val="tx1"/>
                </a:solidFill>
                <a:latin typeface="+mj-lt"/>
              </a:rPr>
              <a:t>Peer-to-peer</a:t>
            </a:r>
          </a:p>
          <a:p>
            <a:pPr algn="ctr"/>
            <a:r>
              <a:rPr lang="en-GB" dirty="0">
                <a:solidFill>
                  <a:schemeClr val="tx1"/>
                </a:solidFill>
                <a:latin typeface="+mj-lt"/>
              </a:rPr>
              <a:t>Client-server</a:t>
            </a:r>
          </a:p>
        </p:txBody>
      </p: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9A50DA2F-071C-45A2-BD51-7904FE7CF653}"/>
              </a:ext>
            </a:extLst>
          </p:cNvPr>
          <p:cNvCxnSpPr>
            <a:cxnSpLocks/>
            <a:stCxn id="44" idx="1"/>
            <a:endCxn id="52" idx="3"/>
          </p:cNvCxnSpPr>
          <p:nvPr/>
        </p:nvCxnSpPr>
        <p:spPr>
          <a:xfrm flipH="1">
            <a:off x="3008258" y="1139254"/>
            <a:ext cx="2035035" cy="51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nector: Elbow 53">
            <a:extLst>
              <a:ext uri="{FF2B5EF4-FFF2-40B4-BE49-F238E27FC236}">
                <a16:creationId xmlns:a16="http://schemas.microsoft.com/office/drawing/2014/main" id="{827D13FE-5FA4-4A97-B473-CA356F223C77}"/>
              </a:ext>
            </a:extLst>
          </p:cNvPr>
          <p:cNvCxnSpPr>
            <a:stCxn id="45" idx="2"/>
            <a:endCxn id="49" idx="0"/>
          </p:cNvCxnSpPr>
          <p:nvPr/>
        </p:nvCxnSpPr>
        <p:spPr>
          <a:xfrm rot="5400000">
            <a:off x="2671895" y="1934860"/>
            <a:ext cx="453559" cy="2647577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nector: Elbow 54">
            <a:extLst>
              <a:ext uri="{FF2B5EF4-FFF2-40B4-BE49-F238E27FC236}">
                <a16:creationId xmlns:a16="http://schemas.microsoft.com/office/drawing/2014/main" id="{C7A943C7-C76D-4EFB-8DFE-7DD0E29955BD}"/>
              </a:ext>
            </a:extLst>
          </p:cNvPr>
          <p:cNvCxnSpPr>
            <a:stCxn id="45" idx="2"/>
            <a:endCxn id="51" idx="0"/>
          </p:cNvCxnSpPr>
          <p:nvPr/>
        </p:nvCxnSpPr>
        <p:spPr>
          <a:xfrm rot="16200000" flipH="1">
            <a:off x="4334497" y="2919834"/>
            <a:ext cx="453559" cy="677628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nector: Elbow 55">
            <a:extLst>
              <a:ext uri="{FF2B5EF4-FFF2-40B4-BE49-F238E27FC236}">
                <a16:creationId xmlns:a16="http://schemas.microsoft.com/office/drawing/2014/main" id="{FF1CF4B4-F41F-401C-8029-657BD2D14A85}"/>
              </a:ext>
            </a:extLst>
          </p:cNvPr>
          <p:cNvCxnSpPr>
            <a:cxnSpLocks/>
            <a:stCxn id="46" idx="2"/>
            <a:endCxn id="51" idx="0"/>
          </p:cNvCxnSpPr>
          <p:nvPr/>
        </p:nvCxnSpPr>
        <p:spPr>
          <a:xfrm rot="5400000">
            <a:off x="6219630" y="1712329"/>
            <a:ext cx="453559" cy="3092638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nector: Elbow 56">
            <a:extLst>
              <a:ext uri="{FF2B5EF4-FFF2-40B4-BE49-F238E27FC236}">
                <a16:creationId xmlns:a16="http://schemas.microsoft.com/office/drawing/2014/main" id="{79A22F62-9637-4BAE-A1E4-E38B3B18E4E5}"/>
              </a:ext>
            </a:extLst>
          </p:cNvPr>
          <p:cNvCxnSpPr>
            <a:stCxn id="46" idx="2"/>
            <a:endCxn id="50" idx="0"/>
          </p:cNvCxnSpPr>
          <p:nvPr/>
        </p:nvCxnSpPr>
        <p:spPr>
          <a:xfrm rot="16200000" flipH="1">
            <a:off x="9287721" y="1736876"/>
            <a:ext cx="457091" cy="3047076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ectangle 57">
            <a:extLst>
              <a:ext uri="{FF2B5EF4-FFF2-40B4-BE49-F238E27FC236}">
                <a16:creationId xmlns:a16="http://schemas.microsoft.com/office/drawing/2014/main" id="{769347D6-0C57-4B61-8B7A-0551BF739D70}"/>
              </a:ext>
            </a:extLst>
          </p:cNvPr>
          <p:cNvSpPr/>
          <p:nvPr/>
        </p:nvSpPr>
        <p:spPr>
          <a:xfrm>
            <a:off x="1794055" y="4463859"/>
            <a:ext cx="1748629" cy="35976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dirty="0">
                <a:solidFill>
                  <a:schemeClr val="tx1"/>
                </a:solidFill>
                <a:latin typeface="+mj-lt"/>
              </a:rPr>
              <a:t>Switch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39378B81-89E5-4DC4-B79C-3B8606BE39B4}"/>
              </a:ext>
            </a:extLst>
          </p:cNvPr>
          <p:cNvSpPr/>
          <p:nvPr/>
        </p:nvSpPr>
        <p:spPr>
          <a:xfrm>
            <a:off x="1794055" y="5082526"/>
            <a:ext cx="1748629" cy="35976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dirty="0">
                <a:solidFill>
                  <a:schemeClr val="tx1"/>
                </a:solidFill>
                <a:latin typeface="+mj-lt"/>
              </a:rPr>
              <a:t>Router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5AFF8C69-2EDD-493D-85E2-6B135D23FAF4}"/>
              </a:ext>
            </a:extLst>
          </p:cNvPr>
          <p:cNvSpPr/>
          <p:nvPr/>
        </p:nvSpPr>
        <p:spPr>
          <a:xfrm>
            <a:off x="1794055" y="5626673"/>
            <a:ext cx="1748629" cy="35976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dirty="0">
                <a:solidFill>
                  <a:schemeClr val="tx1"/>
                </a:solidFill>
                <a:latin typeface="+mj-lt"/>
              </a:rPr>
              <a:t>Hub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1A37EE74-456C-4E7E-ACA1-B6424074EA7C}"/>
              </a:ext>
            </a:extLst>
          </p:cNvPr>
          <p:cNvSpPr/>
          <p:nvPr/>
        </p:nvSpPr>
        <p:spPr>
          <a:xfrm>
            <a:off x="5904209" y="4463859"/>
            <a:ext cx="1748629" cy="35976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dirty="0">
                <a:solidFill>
                  <a:schemeClr val="tx1"/>
                </a:solidFill>
                <a:latin typeface="+mj-lt"/>
              </a:rPr>
              <a:t>NIC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A1428E14-5CCF-49DF-9FEA-3AD80AD9CC11}"/>
              </a:ext>
            </a:extLst>
          </p:cNvPr>
          <p:cNvSpPr/>
          <p:nvPr/>
        </p:nvSpPr>
        <p:spPr>
          <a:xfrm>
            <a:off x="5904209" y="5082526"/>
            <a:ext cx="1748629" cy="35976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dirty="0">
                <a:solidFill>
                  <a:schemeClr val="tx1"/>
                </a:solidFill>
                <a:latin typeface="+mj-lt"/>
              </a:rPr>
              <a:t>Server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057A5C37-5E07-4D5F-8C52-89A7194E01BF}"/>
              </a:ext>
            </a:extLst>
          </p:cNvPr>
          <p:cNvSpPr/>
          <p:nvPr/>
        </p:nvSpPr>
        <p:spPr>
          <a:xfrm>
            <a:off x="5904209" y="5626673"/>
            <a:ext cx="1748629" cy="61416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dirty="0">
                <a:solidFill>
                  <a:schemeClr val="tx1"/>
                </a:solidFill>
                <a:latin typeface="+mj-lt"/>
              </a:rPr>
              <a:t>Wireless Access Point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44A1335F-E6AE-4E63-8C63-3C6A5D59DDAE}"/>
              </a:ext>
            </a:extLst>
          </p:cNvPr>
          <p:cNvSpPr/>
          <p:nvPr/>
        </p:nvSpPr>
        <p:spPr>
          <a:xfrm>
            <a:off x="6777228" y="3508127"/>
            <a:ext cx="2428407" cy="71952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dirty="0">
                <a:solidFill>
                  <a:schemeClr val="tx1"/>
                </a:solidFill>
                <a:latin typeface="+mj-lt"/>
              </a:rPr>
              <a:t>Transmission media: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C692D1E9-B30E-4EEC-9005-11B7034915FB}"/>
              </a:ext>
            </a:extLst>
          </p:cNvPr>
          <p:cNvSpPr/>
          <p:nvPr/>
        </p:nvSpPr>
        <p:spPr>
          <a:xfrm>
            <a:off x="9444386" y="4463859"/>
            <a:ext cx="1748629" cy="35976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dirty="0">
                <a:solidFill>
                  <a:schemeClr val="tx1"/>
                </a:solidFill>
                <a:latin typeface="+mj-lt"/>
              </a:rPr>
              <a:t>Ethernet	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59C3A214-9776-43C4-9416-9EF32CD45CB1}"/>
              </a:ext>
            </a:extLst>
          </p:cNvPr>
          <p:cNvSpPr/>
          <p:nvPr/>
        </p:nvSpPr>
        <p:spPr>
          <a:xfrm>
            <a:off x="9444386" y="5082526"/>
            <a:ext cx="1748629" cy="35976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dirty="0">
                <a:solidFill>
                  <a:schemeClr val="tx1"/>
                </a:solidFill>
                <a:latin typeface="+mj-lt"/>
              </a:rPr>
              <a:t>Fibre optic cable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4F74EFFA-60D6-4EAC-835F-8224047D3B70}"/>
              </a:ext>
            </a:extLst>
          </p:cNvPr>
          <p:cNvSpPr/>
          <p:nvPr/>
        </p:nvSpPr>
        <p:spPr>
          <a:xfrm>
            <a:off x="9444386" y="5626673"/>
            <a:ext cx="1748629" cy="35976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dirty="0">
                <a:solidFill>
                  <a:schemeClr val="tx1"/>
                </a:solidFill>
                <a:latin typeface="+mj-lt"/>
              </a:rPr>
              <a:t>Telephone lines</a:t>
            </a:r>
          </a:p>
        </p:txBody>
      </p:sp>
      <p:cxnSp>
        <p:nvCxnSpPr>
          <p:cNvPr id="68" name="Connector: Elbow 67">
            <a:extLst>
              <a:ext uri="{FF2B5EF4-FFF2-40B4-BE49-F238E27FC236}">
                <a16:creationId xmlns:a16="http://schemas.microsoft.com/office/drawing/2014/main" id="{7A1B2E84-60A3-4C48-9572-25319EDE3AB6}"/>
              </a:ext>
            </a:extLst>
          </p:cNvPr>
          <p:cNvCxnSpPr>
            <a:stCxn id="51" idx="2"/>
            <a:endCxn id="58" idx="3"/>
          </p:cNvCxnSpPr>
          <p:nvPr/>
        </p:nvCxnSpPr>
        <p:spPr>
          <a:xfrm rot="5400000">
            <a:off x="4001995" y="3745645"/>
            <a:ext cx="438785" cy="1357406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Connector: Elbow 68">
            <a:extLst>
              <a:ext uri="{FF2B5EF4-FFF2-40B4-BE49-F238E27FC236}">
                <a16:creationId xmlns:a16="http://schemas.microsoft.com/office/drawing/2014/main" id="{8168F366-1591-4F41-8F6D-F028DB2980C3}"/>
              </a:ext>
            </a:extLst>
          </p:cNvPr>
          <p:cNvCxnSpPr>
            <a:stCxn id="51" idx="2"/>
            <a:endCxn id="61" idx="1"/>
          </p:cNvCxnSpPr>
          <p:nvPr/>
        </p:nvCxnSpPr>
        <p:spPr>
          <a:xfrm rot="16200000" flipH="1">
            <a:off x="5182757" y="3922288"/>
            <a:ext cx="438785" cy="1004119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Connector: Elbow 69">
            <a:extLst>
              <a:ext uri="{FF2B5EF4-FFF2-40B4-BE49-F238E27FC236}">
                <a16:creationId xmlns:a16="http://schemas.microsoft.com/office/drawing/2014/main" id="{E77EAAB0-7710-4A3F-A904-E42ABBF5A650}"/>
              </a:ext>
            </a:extLst>
          </p:cNvPr>
          <p:cNvCxnSpPr>
            <a:stCxn id="51" idx="2"/>
            <a:endCxn id="59" idx="3"/>
          </p:cNvCxnSpPr>
          <p:nvPr/>
        </p:nvCxnSpPr>
        <p:spPr>
          <a:xfrm rot="5400000">
            <a:off x="3692661" y="4054979"/>
            <a:ext cx="1057452" cy="1357406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Connector: Elbow 70">
            <a:extLst>
              <a:ext uri="{FF2B5EF4-FFF2-40B4-BE49-F238E27FC236}">
                <a16:creationId xmlns:a16="http://schemas.microsoft.com/office/drawing/2014/main" id="{0E5DEDBA-B598-4B9C-8637-C4BF001E39FC}"/>
              </a:ext>
            </a:extLst>
          </p:cNvPr>
          <p:cNvCxnSpPr>
            <a:stCxn id="51" idx="2"/>
            <a:endCxn id="62" idx="1"/>
          </p:cNvCxnSpPr>
          <p:nvPr/>
        </p:nvCxnSpPr>
        <p:spPr>
          <a:xfrm rot="16200000" flipH="1">
            <a:off x="4873423" y="4231622"/>
            <a:ext cx="1057452" cy="1004119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Connector: Elbow 71">
            <a:extLst>
              <a:ext uri="{FF2B5EF4-FFF2-40B4-BE49-F238E27FC236}">
                <a16:creationId xmlns:a16="http://schemas.microsoft.com/office/drawing/2014/main" id="{635D528B-4BE7-4B52-A082-28CE43EA686A}"/>
              </a:ext>
            </a:extLst>
          </p:cNvPr>
          <p:cNvCxnSpPr>
            <a:stCxn id="51" idx="2"/>
            <a:endCxn id="60" idx="3"/>
          </p:cNvCxnSpPr>
          <p:nvPr/>
        </p:nvCxnSpPr>
        <p:spPr>
          <a:xfrm rot="5400000">
            <a:off x="3420588" y="4327052"/>
            <a:ext cx="1601599" cy="1357406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Connector: Elbow 72">
            <a:extLst>
              <a:ext uri="{FF2B5EF4-FFF2-40B4-BE49-F238E27FC236}">
                <a16:creationId xmlns:a16="http://schemas.microsoft.com/office/drawing/2014/main" id="{3124CD67-AC4B-4CE0-A282-33BCF4183729}"/>
              </a:ext>
            </a:extLst>
          </p:cNvPr>
          <p:cNvCxnSpPr>
            <a:cxnSpLocks/>
            <a:stCxn id="51" idx="2"/>
            <a:endCxn id="63" idx="1"/>
          </p:cNvCxnSpPr>
          <p:nvPr/>
        </p:nvCxnSpPr>
        <p:spPr>
          <a:xfrm rot="16200000" flipH="1">
            <a:off x="4537749" y="4567296"/>
            <a:ext cx="1728800" cy="1004119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Connector: Elbow 73">
            <a:extLst>
              <a:ext uri="{FF2B5EF4-FFF2-40B4-BE49-F238E27FC236}">
                <a16:creationId xmlns:a16="http://schemas.microsoft.com/office/drawing/2014/main" id="{216440FF-92A6-47AB-9964-564748AD46E0}"/>
              </a:ext>
            </a:extLst>
          </p:cNvPr>
          <p:cNvCxnSpPr>
            <a:stCxn id="64" idx="2"/>
            <a:endCxn id="65" idx="1"/>
          </p:cNvCxnSpPr>
          <p:nvPr/>
        </p:nvCxnSpPr>
        <p:spPr>
          <a:xfrm rot="16200000" flipH="1">
            <a:off x="8509866" y="3709221"/>
            <a:ext cx="416086" cy="145295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Connector: Elbow 74">
            <a:extLst>
              <a:ext uri="{FF2B5EF4-FFF2-40B4-BE49-F238E27FC236}">
                <a16:creationId xmlns:a16="http://schemas.microsoft.com/office/drawing/2014/main" id="{584A0668-8F13-48C9-9D91-223DDE4C09FE}"/>
              </a:ext>
            </a:extLst>
          </p:cNvPr>
          <p:cNvCxnSpPr>
            <a:stCxn id="64" idx="2"/>
            <a:endCxn id="66" idx="1"/>
          </p:cNvCxnSpPr>
          <p:nvPr/>
        </p:nvCxnSpPr>
        <p:spPr>
          <a:xfrm rot="16200000" flipH="1">
            <a:off x="8200533" y="4018554"/>
            <a:ext cx="1034753" cy="145295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Connector: Elbow 75">
            <a:extLst>
              <a:ext uri="{FF2B5EF4-FFF2-40B4-BE49-F238E27FC236}">
                <a16:creationId xmlns:a16="http://schemas.microsoft.com/office/drawing/2014/main" id="{EDF2360F-79F7-4ECC-A822-3B671BAB565B}"/>
              </a:ext>
            </a:extLst>
          </p:cNvPr>
          <p:cNvCxnSpPr>
            <a:stCxn id="64" idx="2"/>
            <a:endCxn id="67" idx="1"/>
          </p:cNvCxnSpPr>
          <p:nvPr/>
        </p:nvCxnSpPr>
        <p:spPr>
          <a:xfrm rot="16200000" flipH="1">
            <a:off x="7928459" y="4290628"/>
            <a:ext cx="1578900" cy="145295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Connector: Elbow 76">
            <a:extLst>
              <a:ext uri="{FF2B5EF4-FFF2-40B4-BE49-F238E27FC236}">
                <a16:creationId xmlns:a16="http://schemas.microsoft.com/office/drawing/2014/main" id="{F5D87D25-C2F0-42EC-BB7C-E6529FDA5991}"/>
              </a:ext>
            </a:extLst>
          </p:cNvPr>
          <p:cNvCxnSpPr>
            <a:stCxn id="46" idx="2"/>
            <a:endCxn id="64" idx="0"/>
          </p:cNvCxnSpPr>
          <p:nvPr/>
        </p:nvCxnSpPr>
        <p:spPr>
          <a:xfrm rot="5400000">
            <a:off x="7753951" y="3269350"/>
            <a:ext cx="476258" cy="1296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Connector: Elbow 77">
            <a:extLst>
              <a:ext uri="{FF2B5EF4-FFF2-40B4-BE49-F238E27FC236}">
                <a16:creationId xmlns:a16="http://schemas.microsoft.com/office/drawing/2014/main" id="{664AA339-0FDB-4ED3-8357-879EB888C929}"/>
              </a:ext>
            </a:extLst>
          </p:cNvPr>
          <p:cNvCxnSpPr>
            <a:stCxn id="45" idx="2"/>
            <a:endCxn id="64" idx="0"/>
          </p:cNvCxnSpPr>
          <p:nvPr/>
        </p:nvCxnSpPr>
        <p:spPr>
          <a:xfrm rot="16200000" flipH="1">
            <a:off x="5868818" y="1385513"/>
            <a:ext cx="476258" cy="376897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90437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BA76B3-D03C-4451-8EB4-18D3076077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Objectives: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8A36BD-3D0C-42D5-A5D3-CE11F484185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noProof="1"/>
              <a:t>Curricular goal: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F0977C3-BD7D-4617-8DF1-56211456D5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440362"/>
            <a:ext cx="6992936" cy="4500000"/>
          </a:xfrm>
        </p:spPr>
        <p:txBody>
          <a:bodyPr/>
          <a:lstStyle/>
          <a:p>
            <a:r>
              <a:rPr lang="en-GB" dirty="0"/>
              <a:t>The hardware needed to connect stand-alone computers into a Local Area Network: Wireless access points, Routers, Switches, Bridge and Gateway.</a:t>
            </a:r>
          </a:p>
          <a:p>
            <a:pPr marL="263525" lvl="1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Identify different types of network hardware and the tasks they perform.</a:t>
            </a:r>
          </a:p>
          <a:p>
            <a:r>
              <a:rPr lang="en-GB" dirty="0"/>
              <a:t>Recommend and justify network hardware required to set up the network infrastructure within a shopping centre.  </a:t>
            </a:r>
          </a:p>
          <a:p>
            <a:pPr marL="0" indent="0">
              <a:buNone/>
            </a:pPr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B51536B-93ED-432A-BBEA-AF185E2233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7804352" y="1204506"/>
            <a:ext cx="0" cy="4093388"/>
          </a:xfrm>
          <a:prstGeom prst="line">
            <a:avLst/>
          </a:prstGeom>
          <a:ln w="635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19E243-D955-4AE4-B703-304B0F84084C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8DB212-BFA2-403F-85EF-DFD3FF6D973A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348A36BD-3D0C-42D5-A5D3-CE11F484185A}"/>
              </a:ext>
            </a:extLst>
          </p:cNvPr>
          <p:cNvSpPr txBox="1">
            <a:spLocks/>
          </p:cNvSpPr>
          <p:nvPr/>
        </p:nvSpPr>
        <p:spPr>
          <a:xfrm>
            <a:off x="359636" y="2383157"/>
            <a:ext cx="6992937" cy="36036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1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536575" indent="-2730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811213" indent="-2746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074738" indent="-2635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1347788" indent="-2730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noProof="1"/>
              <a:t>Lesson components:</a:t>
            </a:r>
          </a:p>
        </p:txBody>
      </p:sp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B9109CBF-D33A-4053-9A9A-24C33D108856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l="29474" r="29474"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11380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3" y="128588"/>
            <a:ext cx="50893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Key terms</a:t>
            </a:r>
          </a:p>
        </p:txBody>
      </p:sp>
      <p:sp>
        <p:nvSpPr>
          <p:cNvPr id="9" name="Slide Number Placeholder 1">
            <a:extLst>
              <a:ext uri="{FF2B5EF4-FFF2-40B4-BE49-F238E27FC236}">
                <a16:creationId xmlns:a16="http://schemas.microsoft.com/office/drawing/2014/main" id="{DB93D879-5187-4FB1-9252-A89736885BD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594400" y="6678000"/>
            <a:ext cx="597600" cy="144000"/>
          </a:xfrm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fld id="{058DB212-BFA2-403F-85EF-DFD3FF6D973A}" type="slidenum">
              <a:rPr lang="en-US" noProof="0" smtClean="0"/>
              <a:pPr/>
              <a:t>8</a:t>
            </a:fld>
            <a:endParaRPr lang="en-US" noProof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1DF6201-7AEA-4F10-B9D5-32AC05F37195}"/>
              </a:ext>
            </a:extLst>
          </p:cNvPr>
          <p:cNvSpPr txBox="1"/>
          <p:nvPr/>
        </p:nvSpPr>
        <p:spPr>
          <a:xfrm>
            <a:off x="157164" y="624840"/>
            <a:ext cx="2481105" cy="372409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latin typeface="+mj-lt"/>
              </a:rPr>
              <a:t>Important terms: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</a:rPr>
              <a:t>Hub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</a:rPr>
              <a:t>Bandwidth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</a:rPr>
              <a:t>Ports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</a:rPr>
              <a:t>Data packets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</a:rPr>
              <a:t>Data collisions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</a:rPr>
              <a:t>MAC address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</a:rPr>
              <a:t>IP address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</a:rPr>
              <a:t>Switch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</a:rPr>
              <a:t>Router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</a:rPr>
              <a:t>Wireless Access Point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</a:rPr>
              <a:t>Network Interface Controller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8C78DC07-0DC5-40D2-8A2D-B11ACA8F2F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3493322"/>
              </p:ext>
            </p:extLst>
          </p:nvPr>
        </p:nvGraphicFramePr>
        <p:xfrm>
          <a:off x="2893102" y="624840"/>
          <a:ext cx="9173980" cy="60909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28603">
                  <a:extLst>
                    <a:ext uri="{9D8B030D-6E8A-4147-A177-3AD203B41FA5}">
                      <a16:colId xmlns:a16="http://schemas.microsoft.com/office/drawing/2014/main" val="1736239629"/>
                    </a:ext>
                  </a:extLst>
                </a:gridCol>
                <a:gridCol w="7045377">
                  <a:extLst>
                    <a:ext uri="{9D8B030D-6E8A-4147-A177-3AD203B41FA5}">
                      <a16:colId xmlns:a16="http://schemas.microsoft.com/office/drawing/2014/main" val="2994654192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en-GB" sz="2000" b="1" dirty="0">
                          <a:latin typeface="+mj-lt"/>
                        </a:rPr>
                        <a:t>Key words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58481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+mj-lt"/>
                        </a:rPr>
                        <a:t>Hub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+mj-lt"/>
                        </a:rPr>
                        <a:t>It does not to filter any data so when data arrives, it’s sent to all the other devices on that network.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39342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+mj-lt"/>
                        </a:rPr>
                        <a:t>Bandwidth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+mj-lt"/>
                        </a:rPr>
                        <a:t>The amount of data that can be transmitted in a given period of time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36348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+mj-lt"/>
                        </a:rPr>
                        <a:t>Ports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+mj-lt"/>
                        </a:rPr>
                        <a:t>A physical connection on a computer or another electronic device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02965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+mj-lt"/>
                        </a:rPr>
                        <a:t>Data packets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+mj-lt"/>
                        </a:rPr>
                        <a:t>A unit of data made into a single package that travels along a given network path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3225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+mj-lt"/>
                        </a:rPr>
                        <a:t>Data collisions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+mj-lt"/>
                        </a:rPr>
                        <a:t>The result of simultaneous data packet transmission between two or more network domain devices or nodes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35136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+mj-lt"/>
                        </a:rPr>
                        <a:t>MAC address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+mj-lt"/>
                        </a:rPr>
                        <a:t>Used to uniquely identify a device connected to a network.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16987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+mj-lt"/>
                        </a:rPr>
                        <a:t>IP address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+mj-lt"/>
                        </a:rPr>
                        <a:t>A numerical label assigned to each device connected to a computer network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47570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+mj-lt"/>
                        </a:rPr>
                        <a:t>Switch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+mj-lt"/>
                        </a:rPr>
                        <a:t>When data is sent to a switch, it’s only redirected to the intended destination.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12677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+mj-lt"/>
                        </a:rPr>
                        <a:t>Router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+mj-lt"/>
                        </a:rPr>
                        <a:t>To connect different networks together.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00169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+mj-lt"/>
                        </a:rPr>
                        <a:t>Wireless Access Point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+mj-lt"/>
                        </a:rPr>
                        <a:t>These are used to connect cabled networks.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20847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+mj-lt"/>
                        </a:rPr>
                        <a:t>Network Interface Controller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+mj-lt"/>
                        </a:rPr>
                        <a:t>All computers need one to connect to a network.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33262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05987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3" y="128588"/>
            <a:ext cx="6515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Hub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8AA8E14-3FFA-4E3D-9C52-CE14467164A4}"/>
              </a:ext>
            </a:extLst>
          </p:cNvPr>
          <p:cNvSpPr/>
          <p:nvPr/>
        </p:nvSpPr>
        <p:spPr>
          <a:xfrm>
            <a:off x="4182256" y="590252"/>
            <a:ext cx="7846200" cy="125096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2000" dirty="0">
                <a:solidFill>
                  <a:schemeClr val="tx1"/>
                </a:solidFill>
                <a:latin typeface="+mj-lt"/>
              </a:rPr>
              <a:t>Every machine at the start is a standalone computer which means it’s not connected together in any way with other devices. In order to convert it from a standalone to a networked computer, it requires hardware.</a:t>
            </a:r>
          </a:p>
        </p:txBody>
      </p:sp>
      <p:graphicFrame>
        <p:nvGraphicFramePr>
          <p:cNvPr id="19" name="Table 18">
            <a:extLst>
              <a:ext uri="{FF2B5EF4-FFF2-40B4-BE49-F238E27FC236}">
                <a16:creationId xmlns:a16="http://schemas.microsoft.com/office/drawing/2014/main" id="{669D845E-43AC-45A5-8562-05B7A556DB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9910255"/>
              </p:ext>
            </p:extLst>
          </p:nvPr>
        </p:nvGraphicFramePr>
        <p:xfrm>
          <a:off x="163544" y="5883847"/>
          <a:ext cx="3799013" cy="736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99013">
                  <a:extLst>
                    <a:ext uri="{9D8B030D-6E8A-4147-A177-3AD203B41FA5}">
                      <a16:colId xmlns:a16="http://schemas.microsoft.com/office/drawing/2014/main" val="182791766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sz="1800" b="0" dirty="0">
                          <a:latin typeface="Tw Cen MT" panose="020B0602020104020603" pitchFamily="34" charset="0"/>
                        </a:rPr>
                        <a:t>Video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46930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1800" b="0" dirty="0">
                          <a:latin typeface="Tw Cen MT" panose="020B0602020104020603" pitchFamily="34" charset="0"/>
                          <a:hlinkClick r:id="rId3"/>
                        </a:rPr>
                        <a:t>Click here</a:t>
                      </a:r>
                      <a:endParaRPr lang="en-GB" sz="1800" b="0" dirty="0">
                        <a:latin typeface="Tw Cen MT" panose="020B06020201040206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5574680"/>
                  </a:ext>
                </a:extLst>
              </a:tr>
            </a:tbl>
          </a:graphicData>
        </a:graphic>
      </p:graphicFrame>
      <p:pic>
        <p:nvPicPr>
          <p:cNvPr id="20" name="Picture 2" descr="Video Icon Icons - Download Free Vector Icons | Noun Project">
            <a:extLst>
              <a:ext uri="{FF2B5EF4-FFF2-40B4-BE49-F238E27FC236}">
                <a16:creationId xmlns:a16="http://schemas.microsoft.com/office/drawing/2014/main" id="{B8DC31E7-3A62-40AF-B483-B86E0840ED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634" y="5541662"/>
            <a:ext cx="736601" cy="736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8" name="Table 27">
            <a:extLst>
              <a:ext uri="{FF2B5EF4-FFF2-40B4-BE49-F238E27FC236}">
                <a16:creationId xmlns:a16="http://schemas.microsoft.com/office/drawing/2014/main" id="{DE765EFC-1B06-439E-BC68-5B9CDBBCAE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1549218"/>
              </p:ext>
            </p:extLst>
          </p:nvPr>
        </p:nvGraphicFramePr>
        <p:xfrm>
          <a:off x="4182257" y="2033005"/>
          <a:ext cx="7846200" cy="1706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6200">
                  <a:extLst>
                    <a:ext uri="{9D8B030D-6E8A-4147-A177-3AD203B41FA5}">
                      <a16:colId xmlns:a16="http://schemas.microsoft.com/office/drawing/2014/main" val="182791766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Question: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46930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What is the purpose of the hub?</a:t>
                      </a: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What connections are required to connect devices to the hub?</a:t>
                      </a: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What does it mean when the hub has ‘no intelligence’?</a:t>
                      </a: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What problems to the network could using a hub cause?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5574680"/>
                  </a:ext>
                </a:extLst>
              </a:tr>
            </a:tbl>
          </a:graphicData>
        </a:graphic>
      </p:graphicFrame>
      <p:sp>
        <p:nvSpPr>
          <p:cNvPr id="29" name="Arrow: Down 28">
            <a:extLst>
              <a:ext uri="{FF2B5EF4-FFF2-40B4-BE49-F238E27FC236}">
                <a16:creationId xmlns:a16="http://schemas.microsoft.com/office/drawing/2014/main" id="{1B784BCC-8040-49A8-AE95-1C6674838AEC}"/>
              </a:ext>
            </a:extLst>
          </p:cNvPr>
          <p:cNvSpPr/>
          <p:nvPr/>
        </p:nvSpPr>
        <p:spPr>
          <a:xfrm>
            <a:off x="8049701" y="1834463"/>
            <a:ext cx="537575" cy="487026"/>
          </a:xfrm>
          <a:prstGeom prst="downArrow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30" name="Table 29">
            <a:extLst>
              <a:ext uri="{FF2B5EF4-FFF2-40B4-BE49-F238E27FC236}">
                <a16:creationId xmlns:a16="http://schemas.microsoft.com/office/drawing/2014/main" id="{CAA1B2F1-A157-434E-9C20-E612D51024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2520139"/>
              </p:ext>
            </p:extLst>
          </p:nvPr>
        </p:nvGraphicFramePr>
        <p:xfrm>
          <a:off x="4182256" y="3931672"/>
          <a:ext cx="7846200" cy="23839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6200">
                  <a:extLst>
                    <a:ext uri="{9D8B030D-6E8A-4147-A177-3AD203B41FA5}">
                      <a16:colId xmlns:a16="http://schemas.microsoft.com/office/drawing/2014/main" val="1827917660"/>
                    </a:ext>
                  </a:extLst>
                </a:gridCol>
              </a:tblGrid>
              <a:tr h="463735">
                <a:tc>
                  <a:txBody>
                    <a:bodyPr/>
                    <a:lstStyle/>
                    <a:p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Answer: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4693053"/>
                  </a:ext>
                </a:extLst>
              </a:tr>
              <a:tr h="1177175">
                <a:tc>
                  <a:txBody>
                    <a:bodyPr/>
                    <a:lstStyle/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Connect all devices together on an internal network.</a:t>
                      </a: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Ethernet cable</a:t>
                      </a: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It does not have the ability to filter data so it goes to the intended recipient, the data is sent to all devices connected to the network.</a:t>
                      </a: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Security issues and creates unnecessary traffic which increases the risk of data collisions and consumes a lot of bandwidth.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5574680"/>
                  </a:ext>
                </a:extLst>
              </a:tr>
            </a:tbl>
          </a:graphicData>
        </a:graphic>
      </p:graphicFrame>
      <p:pic>
        <p:nvPicPr>
          <p:cNvPr id="31" name="Picture 4" descr="Question Mark PNG | PNG All">
            <a:extLst>
              <a:ext uri="{FF2B5EF4-FFF2-40B4-BE49-F238E27FC236}">
                <a16:creationId xmlns:a16="http://schemas.microsoft.com/office/drawing/2014/main" id="{536851BB-3E07-447E-9F34-F6796B2FD2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90881" y="1822313"/>
            <a:ext cx="537575" cy="487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A7EDC17-73F8-4D23-95D5-F0326A847D8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3544" y="605853"/>
            <a:ext cx="3799013" cy="214681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8E97F72-D17B-4F61-9124-BBE790C7BE2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3544" y="3027620"/>
            <a:ext cx="3799013" cy="2303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622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5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B0F0"/>
      </a:accent1>
      <a:accent2>
        <a:srgbClr val="0B6CD9"/>
      </a:accent2>
      <a:accent3>
        <a:srgbClr val="0C3DF8"/>
      </a:accent3>
      <a:accent4>
        <a:srgbClr val="F2194A"/>
      </a:accent4>
      <a:accent5>
        <a:srgbClr val="0CF8B6"/>
      </a:accent5>
      <a:accent6>
        <a:srgbClr val="BDB313"/>
      </a:accent6>
      <a:hlink>
        <a:srgbClr val="00B0F0"/>
      </a:hlink>
      <a:folHlink>
        <a:srgbClr val="00B0F0"/>
      </a:folHlink>
    </a:clrScheme>
    <a:fontScheme name="Custom 162">
      <a:majorFont>
        <a:latin typeface="Tw Cen MT"/>
        <a:ea typeface=""/>
        <a:cs typeface=""/>
      </a:majorFont>
      <a:minorFont>
        <a:latin typeface="Lucida Sans Typewrite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TF78043420_Science fair presentation_RVA_v3.potx" id="{29D4BD8F-7488-49D9-BFBB-7DF8C2B0292D}" vid="{799E8309-D02B-4451-A1B1-915D5FF07E1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Science fair presentation</Template>
  <TotalTime>0</TotalTime>
  <Words>1842</Words>
  <Application>Microsoft Office PowerPoint</Application>
  <PresentationFormat>Widescreen</PresentationFormat>
  <Paragraphs>257</Paragraphs>
  <Slides>14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Calibri</vt:lpstr>
      <vt:lpstr>Lucida Sans Typewriter</vt:lpstr>
      <vt:lpstr>Times New Roman</vt:lpstr>
      <vt:lpstr>Tw Cen MT</vt:lpstr>
      <vt:lpstr>Wingdings</vt:lpstr>
      <vt:lpstr>Office Theme</vt:lpstr>
      <vt:lpstr>WJEC GCSE Digital Technology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Lesson Objectives: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2020-07-10T06:49:00Z</dcterms:created>
  <dcterms:modified xsi:type="dcterms:W3CDTF">2021-05-26T13:21:18Z</dcterms:modified>
</cp:coreProperties>
</file>