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18"/>
  </p:notesMasterIdLst>
  <p:handoutMasterIdLst>
    <p:handoutMasterId r:id="rId19"/>
  </p:handoutMasterIdLst>
  <p:sldIdLst>
    <p:sldId id="256" r:id="rId2"/>
    <p:sldId id="273" r:id="rId3"/>
    <p:sldId id="297" r:id="rId4"/>
    <p:sldId id="287" r:id="rId5"/>
    <p:sldId id="405" r:id="rId6"/>
    <p:sldId id="375" r:id="rId7"/>
    <p:sldId id="388" r:id="rId8"/>
    <p:sldId id="385" r:id="rId9"/>
    <p:sldId id="391" r:id="rId10"/>
    <p:sldId id="408" r:id="rId11"/>
    <p:sldId id="409" r:id="rId12"/>
    <p:sldId id="406" r:id="rId13"/>
    <p:sldId id="402" r:id="rId14"/>
    <p:sldId id="407" r:id="rId15"/>
    <p:sldId id="376" r:id="rId16"/>
    <p:sldId id="374"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0424" autoAdjust="0"/>
  </p:normalViewPr>
  <p:slideViewPr>
    <p:cSldViewPr snapToGrid="0">
      <p:cViewPr varScale="1">
        <p:scale>
          <a:sx n="65" d="100"/>
          <a:sy n="65" d="100"/>
        </p:scale>
        <p:origin x="936" y="78"/>
      </p:cViewPr>
      <p:guideLst/>
    </p:cSldViewPr>
  </p:slideViewPr>
  <p:outlineViewPr>
    <p:cViewPr>
      <p:scale>
        <a:sx n="33" d="100"/>
        <a:sy n="33" d="100"/>
      </p:scale>
      <p:origin x="0" y="-642"/>
    </p:cViewPr>
  </p:outlineViewPr>
  <p:notesTextViewPr>
    <p:cViewPr>
      <p:scale>
        <a:sx n="3" d="2"/>
        <a:sy n="3" d="2"/>
      </p:scale>
      <p:origin x="0" y="0"/>
    </p:cViewPr>
  </p:notesTextViewPr>
  <p:notesViewPr>
    <p:cSldViewPr snapToGrid="0">
      <p:cViewPr varScale="1">
        <p:scale>
          <a:sx n="60" d="100"/>
          <a:sy n="60" d="100"/>
        </p:scale>
        <p:origin x="1670"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2873B9F-50A0-4622-8B27-9EA7B86E7C9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D217B71-78E5-4F1B-8D85-573B8AAD3E4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76A5925-1F73-40BA-85C9-D3AC61ACF64E}" type="datetimeFigureOut">
              <a:rPr lang="en-US" smtClean="0"/>
              <a:t>6/9/2021</a:t>
            </a:fld>
            <a:endParaRPr lang="en-US"/>
          </a:p>
        </p:txBody>
      </p:sp>
      <p:sp>
        <p:nvSpPr>
          <p:cNvPr id="4" name="Footer Placeholder 3">
            <a:extLst>
              <a:ext uri="{FF2B5EF4-FFF2-40B4-BE49-F238E27FC236}">
                <a16:creationId xmlns:a16="http://schemas.microsoft.com/office/drawing/2014/main" id="{E2A5D993-102A-4921-A12E-E8E8D0285AF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3F94975-3B91-4B9C-9498-7DA766AE146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C10B77D-D561-4A25-8C29-51CAB365AE4B}" type="slidenum">
              <a:rPr lang="en-US" smtClean="0"/>
              <a:t>‹#›</a:t>
            </a:fld>
            <a:endParaRPr lang="en-US"/>
          </a:p>
        </p:txBody>
      </p:sp>
    </p:spTree>
    <p:extLst>
      <p:ext uri="{BB962C8B-B14F-4D97-AF65-F5344CB8AC3E}">
        <p14:creationId xmlns:p14="http://schemas.microsoft.com/office/powerpoint/2010/main" val="29366429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D28DB0-09F6-4366-A211-0FA9A757C8BD}" type="datetimeFigureOut">
              <a:rPr lang="en-US" noProof="0" smtClean="0"/>
              <a:t>6/9/2021</a:t>
            </a:fld>
            <a:endParaRPr lang="en-US" noProof="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DCE8F5-1341-475C-BF40-2E24D91E8058}" type="slidenum">
              <a:rPr lang="en-US" noProof="0" smtClean="0"/>
              <a:t>‹#›</a:t>
            </a:fld>
            <a:endParaRPr lang="en-US" noProof="0"/>
          </a:p>
        </p:txBody>
      </p:sp>
    </p:spTree>
    <p:extLst>
      <p:ext uri="{BB962C8B-B14F-4D97-AF65-F5344CB8AC3E}">
        <p14:creationId xmlns:p14="http://schemas.microsoft.com/office/powerpoint/2010/main" val="906497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6</a:t>
            </a:fld>
            <a:endParaRPr lang="en-US" noProof="0" dirty="0"/>
          </a:p>
        </p:txBody>
      </p:sp>
    </p:spTree>
    <p:extLst>
      <p:ext uri="{BB962C8B-B14F-4D97-AF65-F5344CB8AC3E}">
        <p14:creationId xmlns:p14="http://schemas.microsoft.com/office/powerpoint/2010/main" val="17023612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the quiz template for teachers to share with their students:</a:t>
            </a:r>
          </a:p>
          <a:p>
            <a:r>
              <a:rPr lang="en-GB" dirty="0"/>
              <a:t>https://forms.office.com/Pages/ShareFormPage.aspx?id=cdJyXzS9Y0yZF8UZZlqALiw7DWJu831Jg5qPZF4a9X9UQTVRM1pBWDU0UFpBWUw0UjlKRDg3Mko5MS4u&amp;sharetoken=wZH2DWYJBrAB930MKSM5</a:t>
            </a:r>
          </a:p>
        </p:txBody>
      </p:sp>
      <p:sp>
        <p:nvSpPr>
          <p:cNvPr id="4" name="Slide Number Placeholder 3"/>
          <p:cNvSpPr>
            <a:spLocks noGrp="1"/>
          </p:cNvSpPr>
          <p:nvPr>
            <p:ph type="sldNum" sz="quarter" idx="10"/>
          </p:nvPr>
        </p:nvSpPr>
        <p:spPr/>
        <p:txBody>
          <a:bodyPr/>
          <a:lstStyle/>
          <a:p>
            <a:fld id="{33DCE8F5-1341-475C-BF40-2E24D91E8058}" type="slidenum">
              <a:rPr lang="en-US" noProof="0" smtClean="0"/>
              <a:t>15</a:t>
            </a:fld>
            <a:endParaRPr lang="en-US" noProof="0" dirty="0"/>
          </a:p>
        </p:txBody>
      </p:sp>
    </p:spTree>
    <p:extLst>
      <p:ext uri="{BB962C8B-B14F-4D97-AF65-F5344CB8AC3E}">
        <p14:creationId xmlns:p14="http://schemas.microsoft.com/office/powerpoint/2010/main" val="11860208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Complete Worksheet</a:t>
            </a:r>
          </a:p>
          <a:p>
            <a:r>
              <a:rPr lang="en-GB" dirty="0"/>
              <a:t>More able don’t have to use the worksheet template, they could choose to present it in their own way.</a:t>
            </a:r>
          </a:p>
        </p:txBody>
      </p:sp>
      <p:sp>
        <p:nvSpPr>
          <p:cNvPr id="4" name="Slide Number Placeholder 3"/>
          <p:cNvSpPr>
            <a:spLocks noGrp="1"/>
          </p:cNvSpPr>
          <p:nvPr>
            <p:ph type="sldNum" sz="quarter" idx="10"/>
          </p:nvPr>
        </p:nvSpPr>
        <p:spPr/>
        <p:txBody>
          <a:bodyPr/>
          <a:lstStyle/>
          <a:p>
            <a:fld id="{33DCE8F5-1341-475C-BF40-2E24D91E8058}" type="slidenum">
              <a:rPr lang="en-US" noProof="0" smtClean="0"/>
              <a:t>16</a:t>
            </a:fld>
            <a:endParaRPr lang="en-US" noProof="0" dirty="0"/>
          </a:p>
        </p:txBody>
      </p:sp>
    </p:spTree>
    <p:extLst>
      <p:ext uri="{BB962C8B-B14F-4D97-AF65-F5344CB8AC3E}">
        <p14:creationId xmlns:p14="http://schemas.microsoft.com/office/powerpoint/2010/main" val="11251939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Need to watch the video in order to answer the question. </a:t>
            </a:r>
          </a:p>
          <a:p>
            <a:r>
              <a:rPr lang="en-GB" dirty="0"/>
              <a:t>Complete Activity 1</a:t>
            </a:r>
          </a:p>
        </p:txBody>
      </p:sp>
      <p:sp>
        <p:nvSpPr>
          <p:cNvPr id="4" name="Slide Number Placeholder 3"/>
          <p:cNvSpPr>
            <a:spLocks noGrp="1"/>
          </p:cNvSpPr>
          <p:nvPr>
            <p:ph type="sldNum" sz="quarter" idx="5"/>
          </p:nvPr>
        </p:nvSpPr>
        <p:spPr/>
        <p:txBody>
          <a:bodyPr/>
          <a:lstStyle/>
          <a:p>
            <a:fld id="{33DCE8F5-1341-475C-BF40-2E24D91E8058}" type="slidenum">
              <a:rPr lang="en-US" noProof="0" smtClean="0"/>
              <a:t>7</a:t>
            </a:fld>
            <a:endParaRPr lang="en-US" noProof="0"/>
          </a:p>
        </p:txBody>
      </p:sp>
    </p:spTree>
    <p:extLst>
      <p:ext uri="{BB962C8B-B14F-4D97-AF65-F5344CB8AC3E}">
        <p14:creationId xmlns:p14="http://schemas.microsoft.com/office/powerpoint/2010/main" val="17787520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8</a:t>
            </a:fld>
            <a:endParaRPr lang="en-US" noProof="0" dirty="0"/>
          </a:p>
        </p:txBody>
      </p:sp>
    </p:spTree>
    <p:extLst>
      <p:ext uri="{BB962C8B-B14F-4D97-AF65-F5344CB8AC3E}">
        <p14:creationId xmlns:p14="http://schemas.microsoft.com/office/powerpoint/2010/main" val="21059318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Complete activity 2</a:t>
            </a:r>
          </a:p>
        </p:txBody>
      </p:sp>
      <p:sp>
        <p:nvSpPr>
          <p:cNvPr id="4" name="Slide Number Placeholder 3"/>
          <p:cNvSpPr>
            <a:spLocks noGrp="1"/>
          </p:cNvSpPr>
          <p:nvPr>
            <p:ph type="sldNum" sz="quarter" idx="10"/>
          </p:nvPr>
        </p:nvSpPr>
        <p:spPr/>
        <p:txBody>
          <a:bodyPr/>
          <a:lstStyle/>
          <a:p>
            <a:fld id="{33DCE8F5-1341-475C-BF40-2E24D91E8058}" type="slidenum">
              <a:rPr lang="en-US" noProof="0" smtClean="0"/>
              <a:t>9</a:t>
            </a:fld>
            <a:endParaRPr lang="en-US" noProof="0" dirty="0"/>
          </a:p>
        </p:txBody>
      </p:sp>
    </p:spTree>
    <p:extLst>
      <p:ext uri="{BB962C8B-B14F-4D97-AF65-F5344CB8AC3E}">
        <p14:creationId xmlns:p14="http://schemas.microsoft.com/office/powerpoint/2010/main" val="9142756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Need to watch the video in order to answer the questions</a:t>
            </a:r>
          </a:p>
        </p:txBody>
      </p:sp>
      <p:sp>
        <p:nvSpPr>
          <p:cNvPr id="4" name="Slide Number Placeholder 3"/>
          <p:cNvSpPr>
            <a:spLocks noGrp="1"/>
          </p:cNvSpPr>
          <p:nvPr>
            <p:ph type="sldNum" sz="quarter" idx="5"/>
          </p:nvPr>
        </p:nvSpPr>
        <p:spPr/>
        <p:txBody>
          <a:bodyPr/>
          <a:lstStyle/>
          <a:p>
            <a:fld id="{33DCE8F5-1341-475C-BF40-2E24D91E8058}" type="slidenum">
              <a:rPr lang="en-US" noProof="0" smtClean="0"/>
              <a:t>10</a:t>
            </a:fld>
            <a:endParaRPr lang="en-US" noProof="0"/>
          </a:p>
        </p:txBody>
      </p:sp>
    </p:spTree>
    <p:extLst>
      <p:ext uri="{BB962C8B-B14F-4D97-AF65-F5344CB8AC3E}">
        <p14:creationId xmlns:p14="http://schemas.microsoft.com/office/powerpoint/2010/main" val="17787520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Although this is not a requirement for GCSE – it provides students with a better understanding on how lossless compression is able to restore all the original data.</a:t>
            </a:r>
          </a:p>
        </p:txBody>
      </p:sp>
      <p:sp>
        <p:nvSpPr>
          <p:cNvPr id="4" name="Slide Number Placeholder 3"/>
          <p:cNvSpPr>
            <a:spLocks noGrp="1"/>
          </p:cNvSpPr>
          <p:nvPr>
            <p:ph type="sldNum" sz="quarter" idx="5"/>
          </p:nvPr>
        </p:nvSpPr>
        <p:spPr/>
        <p:txBody>
          <a:bodyPr/>
          <a:lstStyle/>
          <a:p>
            <a:fld id="{33DCE8F5-1341-475C-BF40-2E24D91E8058}" type="slidenum">
              <a:rPr lang="en-US" noProof="0" smtClean="0"/>
              <a:t>11</a:t>
            </a:fld>
            <a:endParaRPr lang="en-US" noProof="0"/>
          </a:p>
        </p:txBody>
      </p:sp>
    </p:spTree>
    <p:extLst>
      <p:ext uri="{BB962C8B-B14F-4D97-AF65-F5344CB8AC3E}">
        <p14:creationId xmlns:p14="http://schemas.microsoft.com/office/powerpoint/2010/main" val="30474357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Complete Activity 3</a:t>
            </a:r>
          </a:p>
        </p:txBody>
      </p:sp>
      <p:sp>
        <p:nvSpPr>
          <p:cNvPr id="4" name="Slide Number Placeholder 3"/>
          <p:cNvSpPr>
            <a:spLocks noGrp="1"/>
          </p:cNvSpPr>
          <p:nvPr>
            <p:ph type="sldNum" sz="quarter" idx="5"/>
          </p:nvPr>
        </p:nvSpPr>
        <p:spPr/>
        <p:txBody>
          <a:bodyPr/>
          <a:lstStyle/>
          <a:p>
            <a:fld id="{33DCE8F5-1341-475C-BF40-2E24D91E8058}" type="slidenum">
              <a:rPr lang="en-US" noProof="0" smtClean="0"/>
              <a:t>12</a:t>
            </a:fld>
            <a:endParaRPr lang="en-US" noProof="0"/>
          </a:p>
        </p:txBody>
      </p:sp>
    </p:spTree>
    <p:extLst>
      <p:ext uri="{BB962C8B-B14F-4D97-AF65-F5344CB8AC3E}">
        <p14:creationId xmlns:p14="http://schemas.microsoft.com/office/powerpoint/2010/main" val="41359770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13</a:t>
            </a:fld>
            <a:endParaRPr lang="en-US" noProof="0" dirty="0"/>
          </a:p>
        </p:txBody>
      </p:sp>
    </p:spTree>
    <p:extLst>
      <p:ext uri="{BB962C8B-B14F-4D97-AF65-F5344CB8AC3E}">
        <p14:creationId xmlns:p14="http://schemas.microsoft.com/office/powerpoint/2010/main" val="9990103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Complete Worksheet 4</a:t>
            </a:r>
          </a:p>
        </p:txBody>
      </p:sp>
      <p:sp>
        <p:nvSpPr>
          <p:cNvPr id="4" name="Slide Number Placeholder 3"/>
          <p:cNvSpPr>
            <a:spLocks noGrp="1"/>
          </p:cNvSpPr>
          <p:nvPr>
            <p:ph type="sldNum" sz="quarter" idx="10"/>
          </p:nvPr>
        </p:nvSpPr>
        <p:spPr/>
        <p:txBody>
          <a:bodyPr/>
          <a:lstStyle/>
          <a:p>
            <a:fld id="{33DCE8F5-1341-475C-BF40-2E24D91E8058}" type="slidenum">
              <a:rPr lang="en-US" noProof="0" smtClean="0"/>
              <a:t>14</a:t>
            </a:fld>
            <a:endParaRPr lang="en-US" noProof="0" dirty="0"/>
          </a:p>
        </p:txBody>
      </p:sp>
    </p:spTree>
    <p:extLst>
      <p:ext uri="{BB962C8B-B14F-4D97-AF65-F5344CB8AC3E}">
        <p14:creationId xmlns:p14="http://schemas.microsoft.com/office/powerpoint/2010/main" val="22910216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945AC3A-7D9B-423E-A2BF-B883C9B2D241}"/>
              </a:ext>
            </a:extLst>
          </p:cNvPr>
          <p:cNvPicPr>
            <a:picLocks/>
          </p:cNvPicPr>
          <p:nvPr userDrawn="1"/>
        </p:nvPicPr>
        <p:blipFill rotWithShape="1">
          <a:blip r:embed="rId2" cstate="screen">
            <a:duotone>
              <a:prstClr val="black"/>
              <a:schemeClr val="tx2">
                <a:tint val="45000"/>
                <a:satMod val="400000"/>
              </a:schemeClr>
            </a:duotone>
            <a:extLst>
              <a:ext uri="{28A0092B-C50C-407E-A947-70E740481C1C}">
                <a14:useLocalDpi xmlns:a14="http://schemas.microsoft.com/office/drawing/2010/main"/>
              </a:ext>
            </a:extLst>
          </a:blip>
          <a:srcRect b="-15"/>
          <a:stretch/>
        </p:blipFill>
        <p:spPr>
          <a:xfrm>
            <a:off x="7801452" y="1"/>
            <a:ext cx="4389120" cy="6675120"/>
          </a:xfrm>
          <a:prstGeom prst="rect">
            <a:avLst/>
          </a:prstGeom>
        </p:spPr>
      </p:pic>
      <p:sp>
        <p:nvSpPr>
          <p:cNvPr id="5" name="Rectangle 4">
            <a:extLst>
              <a:ext uri="{FF2B5EF4-FFF2-40B4-BE49-F238E27FC236}">
                <a16:creationId xmlns:a16="http://schemas.microsoft.com/office/drawing/2014/main" id="{C7524B29-B525-4E47-862B-FD57B403D539}"/>
              </a:ext>
            </a:extLst>
          </p:cNvPr>
          <p:cNvSpPr/>
          <p:nvPr userDrawn="1"/>
        </p:nvSpPr>
        <p:spPr>
          <a:xfrm>
            <a:off x="7804351" y="1"/>
            <a:ext cx="4386221" cy="667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9">
            <a:extLst>
              <a:ext uri="{FF2B5EF4-FFF2-40B4-BE49-F238E27FC236}">
                <a16:creationId xmlns:a16="http://schemas.microsoft.com/office/drawing/2014/main" id="{140927D5-AE1A-4ABD-BD8F-2F78723FF0D6}"/>
              </a:ext>
            </a:extLst>
          </p:cNvPr>
          <p:cNvSpPr>
            <a:spLocks noGrp="1"/>
          </p:cNvSpPr>
          <p:nvPr>
            <p:ph type="pic" sz="quarter" idx="10" hasCustomPrompt="1"/>
          </p:nvPr>
        </p:nvSpPr>
        <p:spPr>
          <a:xfrm>
            <a:off x="-11284" y="1"/>
            <a:ext cx="7815636" cy="6677022"/>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a:t>Insert or Drag and Drop your Image</a:t>
            </a:r>
            <a:endParaRPr lang="en-US" dirty="0"/>
          </a:p>
        </p:txBody>
      </p:sp>
      <p:sp>
        <p:nvSpPr>
          <p:cNvPr id="11" name="Rectangle 10">
            <a:extLst>
              <a:ext uri="{FF2B5EF4-FFF2-40B4-BE49-F238E27FC236}">
                <a16:creationId xmlns:a16="http://schemas.microsoft.com/office/drawing/2014/main" id="{F94C333A-735B-44F8-99E4-E73D8172DE35}"/>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CC69AA83-848B-4DFD-A644-A5D9CEFF95E3}"/>
              </a:ext>
            </a:extLst>
          </p:cNvPr>
          <p:cNvSpPr/>
          <p:nvPr userDrawn="1"/>
        </p:nvSpPr>
        <p:spPr>
          <a:xfrm>
            <a:off x="7804351" y="6678000"/>
            <a:ext cx="4224295"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5" name="Slide Number Placeholder 5">
            <a:extLst>
              <a:ext uri="{FF2B5EF4-FFF2-40B4-BE49-F238E27FC236}">
                <a16:creationId xmlns:a16="http://schemas.microsoft.com/office/drawing/2014/main" id="{42880EF2-ACF9-4D66-99FF-99CB3F61BE99}"/>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 name="Title 1">
            <a:extLst>
              <a:ext uri="{FF2B5EF4-FFF2-40B4-BE49-F238E27FC236}">
                <a16:creationId xmlns:a16="http://schemas.microsoft.com/office/drawing/2014/main" id="{8487E03C-DE68-4CE8-A7F1-B9DD28846BC8}"/>
              </a:ext>
            </a:extLst>
          </p:cNvPr>
          <p:cNvSpPr>
            <a:spLocks noGrp="1"/>
          </p:cNvSpPr>
          <p:nvPr>
            <p:ph type="ctrTitle"/>
          </p:nvPr>
        </p:nvSpPr>
        <p:spPr>
          <a:xfrm>
            <a:off x="8073392" y="1962149"/>
            <a:ext cx="3759807" cy="1547813"/>
          </a:xfrm>
        </p:spPr>
        <p:txBody>
          <a:bodyPr anchor="b"/>
          <a:lstStyle>
            <a:lvl1pPr algn="l">
              <a:lnSpc>
                <a:spcPts val="4000"/>
              </a:lnSpc>
              <a:defRPr sz="4800" spc="-15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7EEE8855-FE55-4351-B21B-FE33CB8050C1}"/>
              </a:ext>
            </a:extLst>
          </p:cNvPr>
          <p:cNvSpPr>
            <a:spLocks noGrp="1"/>
          </p:cNvSpPr>
          <p:nvPr>
            <p:ph type="subTitle" idx="1"/>
          </p:nvPr>
        </p:nvSpPr>
        <p:spPr>
          <a:xfrm>
            <a:off x="8073391" y="3602038"/>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Graphic 11">
            <a:extLst>
              <a:ext uri="{FF2B5EF4-FFF2-40B4-BE49-F238E27FC236}">
                <a16:creationId xmlns:a16="http://schemas.microsoft.com/office/drawing/2014/main" id="{54BAE1D8-3DF8-48CA-92C4-2E2064E4A3C5}"/>
              </a:ext>
            </a:extLst>
          </p:cNvPr>
          <p:cNvSpPr/>
          <p:nvPr userDrawn="1"/>
        </p:nvSpPr>
        <p:spPr>
          <a:xfrm>
            <a:off x="8776606" y="3981146"/>
            <a:ext cx="3413965" cy="2695876"/>
          </a:xfrm>
          <a:custGeom>
            <a:avLst/>
            <a:gdLst>
              <a:gd name="connsiteX0" fmla="*/ 4121944 w 4124325"/>
              <a:gd name="connsiteY0" fmla="*/ 1555076 h 3257550"/>
              <a:gd name="connsiteX1" fmla="*/ 4118134 w 4124325"/>
              <a:gd name="connsiteY1" fmla="*/ 1533169 h 3257550"/>
              <a:gd name="connsiteX2" fmla="*/ 2782729 w 4124325"/>
              <a:gd name="connsiteY2" fmla="*/ 39649 h 3257550"/>
              <a:gd name="connsiteX3" fmla="*/ 2108359 w 4124325"/>
              <a:gd name="connsiteY3" fmla="*/ 2436139 h 3257550"/>
              <a:gd name="connsiteX4" fmla="*/ 1262539 w 4124325"/>
              <a:gd name="connsiteY4" fmla="*/ 1310284 h 3257550"/>
              <a:gd name="connsiteX5" fmla="*/ 717709 w 4124325"/>
              <a:gd name="connsiteY5" fmla="*/ 2358986 h 3257550"/>
              <a:gd name="connsiteX6" fmla="*/ 7144 w 4124325"/>
              <a:gd name="connsiteY6" fmla="*/ 3257194 h 3257550"/>
              <a:gd name="connsiteX7" fmla="*/ 4075271 w 4124325"/>
              <a:gd name="connsiteY7" fmla="*/ 3257194 h 3257550"/>
              <a:gd name="connsiteX8" fmla="*/ 4122896 w 4124325"/>
              <a:gd name="connsiteY8" fmla="*/ 3201949 h 3257550"/>
              <a:gd name="connsiteX9" fmla="*/ 4122896 w 4124325"/>
              <a:gd name="connsiteY9" fmla="*/ 1555076 h 3257550"/>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068127 w 4207192"/>
              <a:gd name="connsiteY9" fmla="*/ 3250050 h 3286245"/>
              <a:gd name="connsiteX10" fmla="*/ 4207192 w 4207192"/>
              <a:gd name="connsiteY10" fmla="*/ 3286245 h 3286245"/>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207192 w 4207192"/>
              <a:gd name="connsiteY9" fmla="*/ 3286245 h 3286245"/>
              <a:gd name="connsiteX0" fmla="*/ 4115752 w 4115752"/>
              <a:gd name="connsiteY0" fmla="*/ 3194805 h 3250050"/>
              <a:gd name="connsiteX1" fmla="*/ 4115752 w 4115752"/>
              <a:gd name="connsiteY1" fmla="*/ 1547932 h 3250050"/>
              <a:gd name="connsiteX2" fmla="*/ 4114800 w 4115752"/>
              <a:gd name="connsiteY2" fmla="*/ 1547932 h 3250050"/>
              <a:gd name="connsiteX3" fmla="*/ 4110990 w 4115752"/>
              <a:gd name="connsiteY3" fmla="*/ 1526025 h 3250050"/>
              <a:gd name="connsiteX4" fmla="*/ 2775585 w 4115752"/>
              <a:gd name="connsiteY4" fmla="*/ 32505 h 3250050"/>
              <a:gd name="connsiteX5" fmla="*/ 2101215 w 4115752"/>
              <a:gd name="connsiteY5" fmla="*/ 2428995 h 3250050"/>
              <a:gd name="connsiteX6" fmla="*/ 1255395 w 4115752"/>
              <a:gd name="connsiteY6" fmla="*/ 1303140 h 3250050"/>
              <a:gd name="connsiteX7" fmla="*/ 710565 w 4115752"/>
              <a:gd name="connsiteY7" fmla="*/ 2351842 h 3250050"/>
              <a:gd name="connsiteX8" fmla="*/ 0 w 4115752"/>
              <a:gd name="connsiteY8" fmla="*/ 3250050 h 3250050"/>
              <a:gd name="connsiteX0" fmla="*/ 4115752 w 4115752"/>
              <a:gd name="connsiteY0" fmla="*/ 1547932 h 3250050"/>
              <a:gd name="connsiteX1" fmla="*/ 4114800 w 4115752"/>
              <a:gd name="connsiteY1" fmla="*/ 1547932 h 3250050"/>
              <a:gd name="connsiteX2" fmla="*/ 4110990 w 4115752"/>
              <a:gd name="connsiteY2" fmla="*/ 1526025 h 3250050"/>
              <a:gd name="connsiteX3" fmla="*/ 2775585 w 4115752"/>
              <a:gd name="connsiteY3" fmla="*/ 32505 h 3250050"/>
              <a:gd name="connsiteX4" fmla="*/ 2101215 w 4115752"/>
              <a:gd name="connsiteY4" fmla="*/ 2428995 h 3250050"/>
              <a:gd name="connsiteX5" fmla="*/ 1255395 w 4115752"/>
              <a:gd name="connsiteY5" fmla="*/ 1303140 h 3250050"/>
              <a:gd name="connsiteX6" fmla="*/ 710565 w 4115752"/>
              <a:gd name="connsiteY6" fmla="*/ 2351842 h 3250050"/>
              <a:gd name="connsiteX7" fmla="*/ 0 w 4115752"/>
              <a:gd name="connsiteY7" fmla="*/ 3250050 h 325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5752" h="3250050">
                <a:moveTo>
                  <a:pt x="4115752" y="1547932"/>
                </a:moveTo>
                <a:lnTo>
                  <a:pt x="4114800" y="1547932"/>
                </a:lnTo>
                <a:cubicBezTo>
                  <a:pt x="4114800" y="1540312"/>
                  <a:pt x="4113847" y="1532692"/>
                  <a:pt x="4110990" y="1526025"/>
                </a:cubicBezTo>
                <a:cubicBezTo>
                  <a:pt x="4060507" y="1391722"/>
                  <a:pt x="3224212" y="-249435"/>
                  <a:pt x="2775585" y="32505"/>
                </a:cubicBezTo>
                <a:cubicBezTo>
                  <a:pt x="2375535" y="283965"/>
                  <a:pt x="2629852" y="2428995"/>
                  <a:pt x="2101215" y="2428995"/>
                </a:cubicBezTo>
                <a:cubicBezTo>
                  <a:pt x="1784985" y="2428995"/>
                  <a:pt x="1670685" y="1303140"/>
                  <a:pt x="1255395" y="1303140"/>
                </a:cubicBezTo>
                <a:cubicBezTo>
                  <a:pt x="1037272" y="1303140"/>
                  <a:pt x="710565" y="1554600"/>
                  <a:pt x="710565" y="2351842"/>
                </a:cubicBezTo>
                <a:cubicBezTo>
                  <a:pt x="710565" y="3149085"/>
                  <a:pt x="0" y="3250050"/>
                  <a:pt x="0" y="3250050"/>
                </a:cubicBezTo>
              </a:path>
            </a:pathLst>
          </a:custGeom>
          <a:noFill/>
          <a:ln w="9525" cap="flat">
            <a:solidFill>
              <a:schemeClr val="bg1"/>
            </a:solidFill>
            <a:prstDash val="dash"/>
            <a:miter/>
          </a:ln>
        </p:spPr>
        <p:txBody>
          <a:bodyPr rtlCol="0" anchor="ctr"/>
          <a:lstStyle/>
          <a:p>
            <a:endParaRPr lang="en-US" dirty="0"/>
          </a:p>
        </p:txBody>
      </p:sp>
      <p:sp>
        <p:nvSpPr>
          <p:cNvPr id="14" name="Rectangle 13">
            <a:extLst>
              <a:ext uri="{FF2B5EF4-FFF2-40B4-BE49-F238E27FC236}">
                <a16:creationId xmlns:a16="http://schemas.microsoft.com/office/drawing/2014/main" id="{974E860F-437F-442E-898C-244A0DD5D765}"/>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80426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55800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620000"/>
            <a:ext cx="55800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Footer Placeholder 4">
            <a:extLst>
              <a:ext uri="{FF2B5EF4-FFF2-40B4-BE49-F238E27FC236}">
                <a16:creationId xmlns:a16="http://schemas.microsoft.com/office/drawing/2014/main" id="{3CFF9123-1F0C-4BD2-8233-FEE5B2A46612}"/>
              </a:ext>
            </a:extLst>
          </p:cNvPr>
          <p:cNvSpPr>
            <a:spLocks noGrp="1"/>
          </p:cNvSpPr>
          <p:nvPr>
            <p:ph type="ftr" sz="quarter" idx="13"/>
          </p:nvPr>
        </p:nvSpPr>
        <p:spPr/>
        <p:txBody>
          <a:bodyPr/>
          <a:lstStyle/>
          <a:p>
            <a:r>
              <a:rPr lang="en-US" noProof="0"/>
              <a:t>Add a footer</a:t>
            </a:r>
          </a:p>
        </p:txBody>
      </p:sp>
      <p:sp>
        <p:nvSpPr>
          <p:cNvPr id="6" name="Slide Number Placeholder 5">
            <a:extLst>
              <a:ext uri="{FF2B5EF4-FFF2-40B4-BE49-F238E27FC236}">
                <a16:creationId xmlns:a16="http://schemas.microsoft.com/office/drawing/2014/main" id="{111E8981-59A6-4480-80A6-5619C2201789}"/>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13119239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s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DDDF3-2E7E-4175-ACE9-B214DCE40C6E}"/>
              </a:ext>
            </a:extLst>
          </p:cNvPr>
          <p:cNvSpPr>
            <a:spLocks noGrp="1"/>
          </p:cNvSpPr>
          <p:nvPr>
            <p:ph type="title"/>
          </p:nvPr>
        </p:nvSpPr>
        <p:spPr/>
        <p:txBody>
          <a:bodyPr/>
          <a:lstStyle/>
          <a:p>
            <a:r>
              <a:rPr lang="en-US" noProof="0"/>
              <a:t>Click to edit Master title style</a:t>
            </a:r>
          </a:p>
        </p:txBody>
      </p:sp>
      <p:sp>
        <p:nvSpPr>
          <p:cNvPr id="8" name="Subtitle">
            <a:extLst>
              <a:ext uri="{FF2B5EF4-FFF2-40B4-BE49-F238E27FC236}">
                <a16:creationId xmlns:a16="http://schemas.microsoft.com/office/drawing/2014/main" id="{5302A3D4-CF60-41AF-924C-B30D3FD99751}"/>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Footer Placeholder 2">
            <a:extLst>
              <a:ext uri="{FF2B5EF4-FFF2-40B4-BE49-F238E27FC236}">
                <a16:creationId xmlns:a16="http://schemas.microsoft.com/office/drawing/2014/main" id="{2E0E8FCF-8FC7-49D2-9516-7662294E35B7}"/>
              </a:ext>
            </a:extLst>
          </p:cNvPr>
          <p:cNvSpPr>
            <a:spLocks noGrp="1"/>
          </p:cNvSpPr>
          <p:nvPr>
            <p:ph type="ftr" sz="quarter" idx="13"/>
          </p:nvPr>
        </p:nvSpPr>
        <p:spPr/>
        <p:txBody>
          <a:bodyPr/>
          <a:lstStyle/>
          <a:p>
            <a:r>
              <a:rPr lang="en-US" noProof="0"/>
              <a:t>Add a footer</a:t>
            </a:r>
          </a:p>
        </p:txBody>
      </p:sp>
      <p:sp>
        <p:nvSpPr>
          <p:cNvPr id="4" name="Slide Number Placeholder 3">
            <a:extLst>
              <a:ext uri="{FF2B5EF4-FFF2-40B4-BE49-F238E27FC236}">
                <a16:creationId xmlns:a16="http://schemas.microsoft.com/office/drawing/2014/main" id="{216208B4-CFD5-4FAE-9519-74EFAC0B0368}"/>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421223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AED074E-AB07-44D1-8B4E-189EAEF798D6}"/>
              </a:ext>
            </a:extLst>
          </p:cNvPr>
          <p:cNvSpPr>
            <a:spLocks noGrp="1"/>
          </p:cNvSpPr>
          <p:nvPr>
            <p:ph type="ftr" sz="quarter" idx="10"/>
          </p:nvPr>
        </p:nvSpPr>
        <p:spPr/>
        <p:txBody>
          <a:bodyPr/>
          <a:lstStyle/>
          <a:p>
            <a:r>
              <a:rPr lang="en-US" noProof="0"/>
              <a:t>Add a footer</a:t>
            </a:r>
          </a:p>
        </p:txBody>
      </p:sp>
      <p:sp>
        <p:nvSpPr>
          <p:cNvPr id="3" name="Slide Number Placeholder 2">
            <a:extLst>
              <a:ext uri="{FF2B5EF4-FFF2-40B4-BE49-F238E27FC236}">
                <a16:creationId xmlns:a16="http://schemas.microsoft.com/office/drawing/2014/main" id="{2801D44B-9877-40D1-B788-EE3BFD57C5AB}"/>
              </a:ext>
            </a:extLst>
          </p:cNvPr>
          <p:cNvSpPr>
            <a:spLocks noGrp="1"/>
          </p:cNvSpPr>
          <p:nvPr>
            <p:ph type="sldNum" sz="quarter" idx="11"/>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946637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FB83C35-D975-48B4-8E79-AB7A1A80DFC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7799832" cy="6675120"/>
          </a:xfrm>
          <a:prstGeom prst="rect">
            <a:avLst/>
          </a:prstGeom>
        </p:spPr>
      </p:pic>
      <p:sp>
        <p:nvSpPr>
          <p:cNvPr id="11" name="Rectangle 10">
            <a:extLst>
              <a:ext uri="{FF2B5EF4-FFF2-40B4-BE49-F238E27FC236}">
                <a16:creationId xmlns:a16="http://schemas.microsoft.com/office/drawing/2014/main" id="{DD7E187E-6082-49C3-B795-CC4321FE39F8}"/>
              </a:ext>
            </a:extLst>
          </p:cNvPr>
          <p:cNvSpPr/>
          <p:nvPr userDrawn="1"/>
        </p:nvSpPr>
        <p:spPr>
          <a:xfrm>
            <a:off x="6671"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Picture Placeholder 9">
            <a:extLst>
              <a:ext uri="{FF2B5EF4-FFF2-40B4-BE49-F238E27FC236}">
                <a16:creationId xmlns:a16="http://schemas.microsoft.com/office/drawing/2014/main" id="{8FBFF6A8-5ABD-4191-81E4-C9F86380A56D}"/>
              </a:ext>
            </a:extLst>
          </p:cNvPr>
          <p:cNvSpPr>
            <a:spLocks noGrp="1"/>
          </p:cNvSpPr>
          <p:nvPr>
            <p:ph type="pic" sz="quarter" idx="10"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5" name="Footer Placeholder 4">
            <a:extLst>
              <a:ext uri="{FF2B5EF4-FFF2-40B4-BE49-F238E27FC236}">
                <a16:creationId xmlns:a16="http://schemas.microsoft.com/office/drawing/2014/main" id="{16E27D1E-1708-4D17-AB85-058EE0C34776}"/>
              </a:ext>
            </a:extLst>
          </p:cNvPr>
          <p:cNvSpPr>
            <a:spLocks noGrp="1"/>
          </p:cNvSpPr>
          <p:nvPr>
            <p:ph type="ftr" sz="quarter" idx="13"/>
          </p:nvPr>
        </p:nvSpPr>
        <p:spPr>
          <a:gradFill>
            <a:gsLst>
              <a:gs pos="82000">
                <a:schemeClr val="tx1">
                  <a:lumMod val="85000"/>
                  <a:lumOff val="15000"/>
                </a:schemeClr>
              </a:gs>
              <a:gs pos="100000">
                <a:schemeClr val="tx1"/>
              </a:gs>
            </a:gsLst>
          </a:gradFill>
        </p:spPr>
        <p:txBody>
          <a:bodyPr/>
          <a:lstStyle>
            <a:lvl1pPr>
              <a:defRPr>
                <a:solidFill>
                  <a:schemeClr val="bg1"/>
                </a:solidFill>
              </a:defRPr>
            </a:lvl1pPr>
          </a:lstStyle>
          <a:p>
            <a:r>
              <a:rPr lang="en-US" noProof="0"/>
              <a:t>Add a footer</a:t>
            </a:r>
          </a:p>
        </p:txBody>
      </p:sp>
      <p:sp>
        <p:nvSpPr>
          <p:cNvPr id="9" name="Slide Number Placeholder 8">
            <a:extLst>
              <a:ext uri="{FF2B5EF4-FFF2-40B4-BE49-F238E27FC236}">
                <a16:creationId xmlns:a16="http://schemas.microsoft.com/office/drawing/2014/main" id="{69529A18-E6EB-4081-B804-B2FCF5287DFF}"/>
              </a:ext>
            </a:extLst>
          </p:cNvPr>
          <p:cNvSpPr>
            <a:spLocks noGrp="1"/>
          </p:cNvSpPr>
          <p:nvPr>
            <p:ph type="sldNum" sz="quarter" idx="14"/>
          </p:nvPr>
        </p:nvSpPr>
        <p:spPr>
          <a:xfrm>
            <a:off x="11594400" y="6678000"/>
            <a:ext cx="597600" cy="144000"/>
          </a:xfrm>
        </p:spPr>
        <p:txBody>
          <a:bodyPr/>
          <a:lstStyle/>
          <a:p>
            <a:fld id="{058DB212-BFA2-403F-85EF-DFD3FF6D973A}" type="slidenum">
              <a:rPr lang="en-US" noProof="0" smtClean="0"/>
              <a:pPr/>
              <a:t>‹#›</a:t>
            </a:fld>
            <a:endParaRPr lang="en-US" noProof="0"/>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p:nvPr>
        </p:nvSpPr>
        <p:spPr>
          <a:xfrm>
            <a:off x="1273834" y="2481141"/>
            <a:ext cx="3759807" cy="1547813"/>
          </a:xfrm>
        </p:spPr>
        <p:txBody>
          <a:bodyPr anchor="b"/>
          <a:lstStyle>
            <a:lvl1pPr algn="l">
              <a:lnSpc>
                <a:spcPts val="4000"/>
              </a:lnSpc>
              <a:defRPr sz="4800" spc="-150">
                <a:solidFill>
                  <a:schemeClr val="bg1"/>
                </a:solidFill>
              </a:defRPr>
            </a:lvl1pPr>
          </a:lstStyle>
          <a:p>
            <a:r>
              <a:rPr lang="en-US" noProof="0"/>
              <a:t>Click to edit Master title style</a:t>
            </a:r>
          </a:p>
        </p:txBody>
      </p:sp>
      <p:sp>
        <p:nvSpPr>
          <p:cNvPr id="14" name="Subtitle 2">
            <a:extLst>
              <a:ext uri="{FF2B5EF4-FFF2-40B4-BE49-F238E27FC236}">
                <a16:creationId xmlns:a16="http://schemas.microsoft.com/office/drawing/2014/main" id="{3CDBDF0B-F377-47FD-9DA1-C3BDA7C1DEDE}"/>
              </a:ext>
            </a:extLst>
          </p:cNvPr>
          <p:cNvSpPr>
            <a:spLocks noGrp="1"/>
          </p:cNvSpPr>
          <p:nvPr>
            <p:ph type="subTitle" idx="1"/>
          </p:nvPr>
        </p:nvSpPr>
        <p:spPr>
          <a:xfrm>
            <a:off x="1273833" y="4220102"/>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18" name="Graphic 15">
            <a:extLst>
              <a:ext uri="{FF2B5EF4-FFF2-40B4-BE49-F238E27FC236}">
                <a16:creationId xmlns:a16="http://schemas.microsoft.com/office/drawing/2014/main" id="{F50292C9-54F6-4F7B-A885-34CE1E3B0351}"/>
              </a:ext>
            </a:extLst>
          </p:cNvPr>
          <p:cNvSpPr/>
          <p:nvPr/>
        </p:nvSpPr>
        <p:spPr>
          <a:xfrm flipH="1">
            <a:off x="-1428"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noProof="0"/>
          </a:p>
        </p:txBody>
      </p:sp>
    </p:spTree>
    <p:extLst>
      <p:ext uri="{BB962C8B-B14F-4D97-AF65-F5344CB8AC3E}">
        <p14:creationId xmlns:p14="http://schemas.microsoft.com/office/powerpoint/2010/main" val="2120236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7804150" y="1"/>
            <a:ext cx="4387850" cy="6679488"/>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1642857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Layout 2">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95A87C21-15CD-48D8-B583-89B110156879}"/>
              </a:ext>
            </a:extLst>
          </p:cNvPr>
          <p:cNvSpPr/>
          <p:nvPr userDrawn="1"/>
        </p:nvSpPr>
        <p:spPr>
          <a:xfrm>
            <a:off x="7804351" y="0"/>
            <a:ext cx="4386221" cy="6677022"/>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8127752" y="4320000"/>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a:p>
        </p:txBody>
      </p:sp>
      <p:sp>
        <p:nvSpPr>
          <p:cNvPr id="8" name="Picture Placeholder 5">
            <a:extLst>
              <a:ext uri="{FF2B5EF4-FFF2-40B4-BE49-F238E27FC236}">
                <a16:creationId xmlns:a16="http://schemas.microsoft.com/office/drawing/2014/main" id="{5092E684-C621-4F92-A05A-A167EEF46270}"/>
              </a:ext>
            </a:extLst>
          </p:cNvPr>
          <p:cNvSpPr>
            <a:spLocks noGrp="1"/>
          </p:cNvSpPr>
          <p:nvPr>
            <p:ph type="pic" sz="quarter" idx="16" hasCustomPrompt="1"/>
          </p:nvPr>
        </p:nvSpPr>
        <p:spPr>
          <a:xfrm>
            <a:off x="10057037" y="4320000"/>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9" name="Picture Placeholder 5">
            <a:extLst>
              <a:ext uri="{FF2B5EF4-FFF2-40B4-BE49-F238E27FC236}">
                <a16:creationId xmlns:a16="http://schemas.microsoft.com/office/drawing/2014/main" id="{6958D132-F2A9-41E1-BDD8-067D52CE5FEB}"/>
              </a:ext>
            </a:extLst>
          </p:cNvPr>
          <p:cNvSpPr>
            <a:spLocks noGrp="1"/>
          </p:cNvSpPr>
          <p:nvPr>
            <p:ph type="pic" sz="quarter" idx="17" hasCustomPrompt="1"/>
          </p:nvPr>
        </p:nvSpPr>
        <p:spPr>
          <a:xfrm>
            <a:off x="8127752" y="2395565"/>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0" name="Picture Placeholder 5">
            <a:extLst>
              <a:ext uri="{FF2B5EF4-FFF2-40B4-BE49-F238E27FC236}">
                <a16:creationId xmlns:a16="http://schemas.microsoft.com/office/drawing/2014/main" id="{B88FD4DB-5089-4686-B4F7-A26163146C9A}"/>
              </a:ext>
            </a:extLst>
          </p:cNvPr>
          <p:cNvSpPr>
            <a:spLocks noGrp="1"/>
          </p:cNvSpPr>
          <p:nvPr>
            <p:ph type="pic" sz="quarter" idx="18" hasCustomPrompt="1"/>
          </p:nvPr>
        </p:nvSpPr>
        <p:spPr>
          <a:xfrm>
            <a:off x="10057037" y="2395565"/>
            <a:ext cx="1800000" cy="1800000"/>
          </a:xfrm>
          <a:solidFill>
            <a:schemeClr val="tx1">
              <a:lumMod val="75000"/>
              <a:lumOff val="25000"/>
            </a:schemeClr>
          </a:solidFill>
        </p:spPr>
        <p:txBody>
          <a:bodyPr anchor="ctr"/>
          <a:lstStyle>
            <a:lvl1pPr marL="0" indent="0" algn="ctr">
              <a:buNone/>
              <a:defRPr sz="1600" i="1">
                <a:solidFill>
                  <a:schemeClr val="bg1"/>
                </a:solidFill>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1" name="Picture Placeholder 5">
            <a:extLst>
              <a:ext uri="{FF2B5EF4-FFF2-40B4-BE49-F238E27FC236}">
                <a16:creationId xmlns:a16="http://schemas.microsoft.com/office/drawing/2014/main" id="{324023AF-AB97-4B60-86FA-5DC8DA1B5C49}"/>
              </a:ext>
            </a:extLst>
          </p:cNvPr>
          <p:cNvSpPr>
            <a:spLocks noGrp="1"/>
          </p:cNvSpPr>
          <p:nvPr>
            <p:ph type="pic" sz="quarter" idx="19" hasCustomPrompt="1"/>
          </p:nvPr>
        </p:nvSpPr>
        <p:spPr>
          <a:xfrm>
            <a:off x="8127752" y="471129"/>
            <a:ext cx="1800000" cy="1800000"/>
          </a:xfrm>
          <a:solidFill>
            <a:schemeClr val="accent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2" name="Picture Placeholder 5">
            <a:extLst>
              <a:ext uri="{FF2B5EF4-FFF2-40B4-BE49-F238E27FC236}">
                <a16:creationId xmlns:a16="http://schemas.microsoft.com/office/drawing/2014/main" id="{8210F231-568A-4348-B33F-9EBB4A5CF9EB}"/>
              </a:ext>
            </a:extLst>
          </p:cNvPr>
          <p:cNvSpPr>
            <a:spLocks noGrp="1"/>
          </p:cNvSpPr>
          <p:nvPr>
            <p:ph type="pic" sz="quarter" idx="20" hasCustomPrompt="1"/>
          </p:nvPr>
        </p:nvSpPr>
        <p:spPr>
          <a:xfrm>
            <a:off x="10057037" y="471129"/>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Tree>
    <p:extLst>
      <p:ext uri="{BB962C8B-B14F-4D97-AF65-F5344CB8AC3E}">
        <p14:creationId xmlns:p14="http://schemas.microsoft.com/office/powerpoint/2010/main" val="24451143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980000"/>
            <a:ext cx="5580000" cy="414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Left Header">
            <a:extLst>
              <a:ext uri="{FF2B5EF4-FFF2-40B4-BE49-F238E27FC236}">
                <a16:creationId xmlns:a16="http://schemas.microsoft.com/office/drawing/2014/main" id="{2241B0A0-0033-49FF-89B8-142165C8E93C}"/>
              </a:ext>
            </a:extLst>
          </p:cNvPr>
          <p:cNvSpPr>
            <a:spLocks noGrp="1"/>
          </p:cNvSpPr>
          <p:nvPr>
            <p:ph type="body" sz="quarter" idx="12" hasCustomPrompt="1"/>
          </p:nvPr>
        </p:nvSpPr>
        <p:spPr>
          <a:xfrm>
            <a:off x="360000" y="1620000"/>
            <a:ext cx="5580000" cy="360000"/>
          </a:xfrm>
        </p:spPr>
        <p:txBody>
          <a:bodyPr/>
          <a:lstStyle>
            <a:lvl1pPr marL="0" indent="0">
              <a:buNone/>
              <a:defRPr b="1"/>
            </a:lvl1pPr>
          </a:lstStyle>
          <a:p>
            <a:pPr lvl="0"/>
            <a:r>
              <a:rPr lang="en-US" noProof="0"/>
              <a:t>Compare A</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980000"/>
            <a:ext cx="5580000" cy="414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Right Header">
            <a:extLst>
              <a:ext uri="{FF2B5EF4-FFF2-40B4-BE49-F238E27FC236}">
                <a16:creationId xmlns:a16="http://schemas.microsoft.com/office/drawing/2014/main" id="{069A9930-1B94-49BC-B4A6-B597F155D2DD}"/>
              </a:ext>
            </a:extLst>
          </p:cNvPr>
          <p:cNvSpPr>
            <a:spLocks noGrp="1"/>
          </p:cNvSpPr>
          <p:nvPr>
            <p:ph type="body" sz="quarter" idx="13" hasCustomPrompt="1"/>
          </p:nvPr>
        </p:nvSpPr>
        <p:spPr>
          <a:xfrm>
            <a:off x="6253200" y="1620000"/>
            <a:ext cx="5580000" cy="360000"/>
          </a:xfrm>
        </p:spPr>
        <p:txBody>
          <a:bodyPr/>
          <a:lstStyle>
            <a:lvl1pPr marL="0" indent="0">
              <a:buNone/>
              <a:defRPr b="1"/>
            </a:lvl1pPr>
          </a:lstStyle>
          <a:p>
            <a:pPr lvl="0"/>
            <a:r>
              <a:rPr lang="en-US" noProof="0"/>
              <a:t>Compare B</a:t>
            </a:r>
          </a:p>
        </p:txBody>
      </p:sp>
      <p:sp>
        <p:nvSpPr>
          <p:cNvPr id="5" name="Footer Placeholder 4">
            <a:extLst>
              <a:ext uri="{FF2B5EF4-FFF2-40B4-BE49-F238E27FC236}">
                <a16:creationId xmlns:a16="http://schemas.microsoft.com/office/drawing/2014/main" id="{7C7AC535-CCE6-472A-BA3D-DDE92DFF0EDA}"/>
              </a:ext>
            </a:extLst>
          </p:cNvPr>
          <p:cNvSpPr>
            <a:spLocks noGrp="1"/>
          </p:cNvSpPr>
          <p:nvPr>
            <p:ph type="ftr" sz="quarter" idx="15"/>
          </p:nvPr>
        </p:nvSpPr>
        <p:spPr/>
        <p:txBody>
          <a:bodyPr/>
          <a:lstStyle/>
          <a:p>
            <a:r>
              <a:rPr lang="en-US" noProof="0"/>
              <a:t>Add a footer</a:t>
            </a:r>
          </a:p>
        </p:txBody>
      </p:sp>
      <p:sp>
        <p:nvSpPr>
          <p:cNvPr id="6" name="Slide Number Placeholder 5">
            <a:extLst>
              <a:ext uri="{FF2B5EF4-FFF2-40B4-BE49-F238E27FC236}">
                <a16:creationId xmlns:a16="http://schemas.microsoft.com/office/drawing/2014/main" id="{6A32F890-EB29-4A5B-A499-BB0FC04447A7}"/>
              </a:ext>
            </a:extLst>
          </p:cNvPr>
          <p:cNvSpPr>
            <a:spLocks noGrp="1"/>
          </p:cNvSpPr>
          <p:nvPr>
            <p:ph type="sldNum" sz="quarter" idx="16"/>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4888889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0" y="0"/>
            <a:ext cx="12191999" cy="6678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3" name="Slide Number Placeholder 2">
            <a:extLst>
              <a:ext uri="{FF2B5EF4-FFF2-40B4-BE49-F238E27FC236}">
                <a16:creationId xmlns:a16="http://schemas.microsoft.com/office/drawing/2014/main" id="{719A41AC-399F-4B25-A28A-F7679843C36E}"/>
              </a:ext>
            </a:extLst>
          </p:cNvPr>
          <p:cNvSpPr>
            <a:spLocks noGrp="1"/>
          </p:cNvSpPr>
          <p:nvPr>
            <p:ph type="sldNum" sz="quarter" idx="16"/>
          </p:nvPr>
        </p:nvSpPr>
        <p:spPr/>
        <p:txBody>
          <a:bodyPr/>
          <a:lstStyle/>
          <a:p>
            <a:fld id="{058DB212-BFA2-403F-85EF-DFD3FF6D973A}" type="slidenum">
              <a:rPr lang="en-US" noProof="0" smtClean="0"/>
              <a:pPr/>
              <a:t>‹#›</a:t>
            </a:fld>
            <a:endParaRPr lang="en-US" noProof="0"/>
          </a:p>
        </p:txBody>
      </p:sp>
      <p:sp>
        <p:nvSpPr>
          <p:cNvPr id="10" name="Caption">
            <a:extLst>
              <a:ext uri="{FF2B5EF4-FFF2-40B4-BE49-F238E27FC236}">
                <a16:creationId xmlns:a16="http://schemas.microsoft.com/office/drawing/2014/main" id="{E1C65CF6-B529-468F-B46C-1D1C2E71A116}"/>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2" name="Title 1">
            <a:extLst>
              <a:ext uri="{FF2B5EF4-FFF2-40B4-BE49-F238E27FC236}">
                <a16:creationId xmlns:a16="http://schemas.microsoft.com/office/drawing/2014/main" id="{FC5845FB-DCB7-4844-B346-98986ADFCE02}"/>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42188077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FB784EBA-F0C5-4F6F-9426-185FBA239203}"/>
              </a:ext>
            </a:extLst>
          </p:cNvPr>
          <p:cNvSpPr>
            <a:spLocks noGrp="1"/>
          </p:cNvSpPr>
          <p:nvPr>
            <p:ph type="media" sz="quarter" idx="15" hasCustomPrompt="1"/>
          </p:nvPr>
        </p:nvSpPr>
        <p:spPr>
          <a:xfrm>
            <a:off x="0" y="0"/>
            <a:ext cx="12192000" cy="6678000"/>
          </a:xfrm>
          <a:pattFill prst="dkUpDiag">
            <a:fgClr>
              <a:schemeClr val="bg1">
                <a:lumMod val="85000"/>
              </a:schemeClr>
            </a:fgClr>
            <a:bgClr>
              <a:schemeClr val="bg1">
                <a:lumMod val="95000"/>
              </a:schemeClr>
            </a:bgClr>
          </a:patt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Your Video</a:t>
            </a:r>
          </a:p>
        </p:txBody>
      </p:sp>
      <p:sp>
        <p:nvSpPr>
          <p:cNvPr id="5" name="Caption">
            <a:extLst>
              <a:ext uri="{FF2B5EF4-FFF2-40B4-BE49-F238E27FC236}">
                <a16:creationId xmlns:a16="http://schemas.microsoft.com/office/drawing/2014/main" id="{172090C5-61AC-430F-AA33-8EF3902C4669}"/>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4" name="Slide Number Placeholder 3">
            <a:extLst>
              <a:ext uri="{FF2B5EF4-FFF2-40B4-BE49-F238E27FC236}">
                <a16:creationId xmlns:a16="http://schemas.microsoft.com/office/drawing/2014/main" id="{8377EBDA-221D-4CBD-8DBF-E03A370015DB}"/>
              </a:ext>
            </a:extLst>
          </p:cNvPr>
          <p:cNvSpPr>
            <a:spLocks noGrp="1"/>
          </p:cNvSpPr>
          <p:nvPr>
            <p:ph type="sldNum" sz="quarter" idx="17"/>
          </p:nvPr>
        </p:nvSpPr>
        <p:spPr/>
        <p:txBody>
          <a:bodyPr/>
          <a:lstStyle/>
          <a:p>
            <a:fld id="{058DB212-BFA2-403F-85EF-DFD3FF6D973A}" type="slidenum">
              <a:rPr lang="en-US" noProof="0" smtClean="0"/>
              <a:pPr/>
              <a:t>‹#›</a:t>
            </a:fld>
            <a:endParaRPr lang="en-US" noProof="0"/>
          </a:p>
        </p:txBody>
      </p:sp>
      <p:sp>
        <p:nvSpPr>
          <p:cNvPr id="2" name="Title 1">
            <a:extLst>
              <a:ext uri="{FF2B5EF4-FFF2-40B4-BE49-F238E27FC236}">
                <a16:creationId xmlns:a16="http://schemas.microsoft.com/office/drawing/2014/main" id="{882508FC-366E-44DA-80A8-28048E1E4AEF}"/>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2321580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Divider">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111E4563-E2FC-4D6F-B759-AB4FB77D270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0"/>
            <a:ext cx="7799832" cy="6675120"/>
          </a:xfrm>
          <a:prstGeom prst="rect">
            <a:avLst/>
          </a:prstGeom>
        </p:spPr>
      </p:pic>
      <p:sp>
        <p:nvSpPr>
          <p:cNvPr id="24" name="Rectangle 23">
            <a:extLst>
              <a:ext uri="{FF2B5EF4-FFF2-40B4-BE49-F238E27FC236}">
                <a16:creationId xmlns:a16="http://schemas.microsoft.com/office/drawing/2014/main" id="{92FE8913-A018-418C-99FB-2DF342B9B5A0}"/>
              </a:ext>
            </a:extLst>
          </p:cNvPr>
          <p:cNvSpPr/>
          <p:nvPr userDrawn="1"/>
        </p:nvSpPr>
        <p:spPr>
          <a:xfrm>
            <a:off x="0"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Picture Placeholder 9">
            <a:extLst>
              <a:ext uri="{FF2B5EF4-FFF2-40B4-BE49-F238E27FC236}">
                <a16:creationId xmlns:a16="http://schemas.microsoft.com/office/drawing/2014/main" id="{AF7702AD-1968-4CE6-BC7C-02C0637069A8}"/>
              </a:ext>
            </a:extLst>
          </p:cNvPr>
          <p:cNvSpPr>
            <a:spLocks noGrp="1"/>
          </p:cNvSpPr>
          <p:nvPr>
            <p:ph type="pic" sz="quarter" idx="14"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a:t>Insert or Drag and Drop your Image</a:t>
            </a:r>
            <a:endParaRPr lang="en-US" dirty="0"/>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hasCustomPrompt="1"/>
          </p:nvPr>
        </p:nvSpPr>
        <p:spPr>
          <a:xfrm>
            <a:off x="794862" y="3032684"/>
            <a:ext cx="3759807" cy="1547813"/>
          </a:xfrm>
        </p:spPr>
        <p:txBody>
          <a:bodyPr anchor="b"/>
          <a:lstStyle>
            <a:lvl1pPr algn="l">
              <a:lnSpc>
                <a:spcPts val="4000"/>
              </a:lnSpc>
              <a:defRPr sz="6600" spc="-150">
                <a:solidFill>
                  <a:schemeClr val="bg1"/>
                </a:solidFill>
              </a:defRPr>
            </a:lvl1pPr>
          </a:lstStyle>
          <a:p>
            <a:r>
              <a:rPr lang="en-US"/>
              <a:t>Thank You</a:t>
            </a:r>
            <a:endParaRPr lang="en-US" dirty="0"/>
          </a:p>
        </p:txBody>
      </p:sp>
      <p:sp>
        <p:nvSpPr>
          <p:cNvPr id="18" name="Graphic 15">
            <a:extLst>
              <a:ext uri="{FF2B5EF4-FFF2-40B4-BE49-F238E27FC236}">
                <a16:creationId xmlns:a16="http://schemas.microsoft.com/office/drawing/2014/main" id="{F50292C9-54F6-4F7B-A885-34CE1E3B0351}"/>
              </a:ext>
            </a:extLst>
          </p:cNvPr>
          <p:cNvSpPr/>
          <p:nvPr userDrawn="1"/>
        </p:nvSpPr>
        <p:spPr>
          <a:xfrm>
            <a:off x="1774391"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p>
        </p:txBody>
      </p:sp>
      <p:sp>
        <p:nvSpPr>
          <p:cNvPr id="15" name="Name">
            <a:extLst>
              <a:ext uri="{FF2B5EF4-FFF2-40B4-BE49-F238E27FC236}">
                <a16:creationId xmlns:a16="http://schemas.microsoft.com/office/drawing/2014/main" id="{B8C48821-0D90-416C-873E-50587E8A0C8E}"/>
              </a:ext>
            </a:extLst>
          </p:cNvPr>
          <p:cNvSpPr>
            <a:spLocks noGrp="1"/>
          </p:cNvSpPr>
          <p:nvPr>
            <p:ph type="body" sz="quarter" idx="11" hasCustomPrompt="1"/>
          </p:nvPr>
        </p:nvSpPr>
        <p:spPr>
          <a:xfrm>
            <a:off x="794861" y="4741677"/>
            <a:ext cx="3756943" cy="252000"/>
          </a:xfrm>
        </p:spPr>
        <p:txBody>
          <a:bodyPr anchor="ctr"/>
          <a:lstStyle>
            <a:lvl1pPr marL="0" indent="0">
              <a:buNone/>
              <a:defRPr sz="1600">
                <a:solidFill>
                  <a:schemeClr val="bg1"/>
                </a:solidFill>
                <a:latin typeface="+mn-lt"/>
              </a:defRPr>
            </a:lvl1pPr>
          </a:lstStyle>
          <a:p>
            <a:pPr lvl="0"/>
            <a:r>
              <a:rPr lang="en-US"/>
              <a:t>Name</a:t>
            </a:r>
            <a:endParaRPr lang="en-US" dirty="0"/>
          </a:p>
        </p:txBody>
      </p:sp>
      <p:sp>
        <p:nvSpPr>
          <p:cNvPr id="16" name="Email">
            <a:extLst>
              <a:ext uri="{FF2B5EF4-FFF2-40B4-BE49-F238E27FC236}">
                <a16:creationId xmlns:a16="http://schemas.microsoft.com/office/drawing/2014/main" id="{42450180-8D19-405E-97F0-2A309B58D01C}"/>
              </a:ext>
            </a:extLst>
          </p:cNvPr>
          <p:cNvSpPr>
            <a:spLocks noGrp="1"/>
          </p:cNvSpPr>
          <p:nvPr>
            <p:ph type="body" sz="quarter" idx="12" hasCustomPrompt="1"/>
          </p:nvPr>
        </p:nvSpPr>
        <p:spPr>
          <a:xfrm>
            <a:off x="1088990" y="5147137"/>
            <a:ext cx="3462814" cy="252000"/>
          </a:xfrm>
        </p:spPr>
        <p:txBody>
          <a:bodyPr anchor="ctr"/>
          <a:lstStyle>
            <a:lvl1pPr marL="0" indent="0">
              <a:buNone/>
              <a:defRPr sz="1200">
                <a:solidFill>
                  <a:schemeClr val="bg1"/>
                </a:solidFill>
                <a:latin typeface="+mn-lt"/>
              </a:defRPr>
            </a:lvl1pPr>
          </a:lstStyle>
          <a:p>
            <a:pPr lvl="0"/>
            <a:r>
              <a:rPr lang="en-US"/>
              <a:t>Email</a:t>
            </a:r>
            <a:endParaRPr lang="en-US" dirty="0"/>
          </a:p>
        </p:txBody>
      </p:sp>
      <p:sp>
        <p:nvSpPr>
          <p:cNvPr id="19" name="Rectangle 18">
            <a:extLst>
              <a:ext uri="{FF2B5EF4-FFF2-40B4-BE49-F238E27FC236}">
                <a16:creationId xmlns:a16="http://schemas.microsoft.com/office/drawing/2014/main" id="{C837F23B-0C4D-4D27-BF83-0B10D1CFFDCD}"/>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D39551A1-FBAD-4CC8-AA99-F9F4D4281782}"/>
              </a:ext>
            </a:extLst>
          </p:cNvPr>
          <p:cNvSpPr/>
          <p:nvPr userDrawn="1"/>
        </p:nvSpPr>
        <p:spPr>
          <a:xfrm>
            <a:off x="7804351" y="6678000"/>
            <a:ext cx="4224296"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4" name="Slide Number Placeholder 5">
            <a:extLst>
              <a:ext uri="{FF2B5EF4-FFF2-40B4-BE49-F238E27FC236}">
                <a16:creationId xmlns:a16="http://schemas.microsoft.com/office/drawing/2014/main" id="{5F695C6B-DBEE-447E-B106-7351E00BD0AF}"/>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3" name="Rectangle 22">
            <a:extLst>
              <a:ext uri="{FF2B5EF4-FFF2-40B4-BE49-F238E27FC236}">
                <a16:creationId xmlns:a16="http://schemas.microsoft.com/office/drawing/2014/main" id="{E1A38929-6316-4332-83F8-9E95386C7C42}"/>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32774727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921DB-2DD6-4869-9104-BE40FBBCCE31}"/>
              </a:ext>
            </a:extLst>
          </p:cNvPr>
          <p:cNvSpPr>
            <a:spLocks noGrp="1"/>
          </p:cNvSpPr>
          <p:nvPr>
            <p:ph type="title"/>
          </p:nvPr>
        </p:nvSpPr>
        <p:spPr/>
        <p:txBody>
          <a:bodyPr/>
          <a:lstStyle/>
          <a:p>
            <a:r>
              <a:rPr lang="en-US" noProof="0"/>
              <a:t>Click to edit Master title style</a:t>
            </a:r>
          </a:p>
        </p:txBody>
      </p:sp>
      <p:sp>
        <p:nvSpPr>
          <p:cNvPr id="10" name="Subtitle">
            <a:extLst>
              <a:ext uri="{FF2B5EF4-FFF2-40B4-BE49-F238E27FC236}">
                <a16:creationId xmlns:a16="http://schemas.microsoft.com/office/drawing/2014/main" id="{1CC9B96F-1A0A-4B16-BDF7-48B289CD533E}"/>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Content Placeholder 2">
            <a:extLst>
              <a:ext uri="{FF2B5EF4-FFF2-40B4-BE49-F238E27FC236}">
                <a16:creationId xmlns:a16="http://schemas.microsoft.com/office/drawing/2014/main" id="{D69A7081-42C5-4F4E-8A26-E7788CCF4FE5}"/>
              </a:ext>
            </a:extLst>
          </p:cNvPr>
          <p:cNvSpPr>
            <a:spLocks noGrp="1"/>
          </p:cNvSpPr>
          <p:nvPr>
            <p:ph idx="1"/>
          </p:nvPr>
        </p:nvSpPr>
        <p:spPr>
          <a:xfrm>
            <a:off x="360000" y="1620000"/>
            <a:ext cx="114732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9038FCAA-94B1-47BD-AD46-123D3404BBB2}"/>
              </a:ext>
            </a:extLst>
          </p:cNvPr>
          <p:cNvSpPr>
            <a:spLocks noGrp="1"/>
          </p:cNvSpPr>
          <p:nvPr>
            <p:ph type="ftr" sz="quarter" idx="13"/>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81A11CEA-C130-40E5-A858-8D4FE6E58641}"/>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7087722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E99CE02-8616-40B2-85FF-B06E192752AB}"/>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1A9E718F-2F10-41F1-8E9F-18DD53EF065F}"/>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a:extLst>
              <a:ext uri="{FF2B5EF4-FFF2-40B4-BE49-F238E27FC236}">
                <a16:creationId xmlns:a16="http://schemas.microsoft.com/office/drawing/2014/main" id="{331581A5-A75E-41FB-A68A-70BA1AB54B28}"/>
              </a:ext>
            </a:extLst>
          </p:cNvPr>
          <p:cNvSpPr>
            <a:spLocks noGrp="1"/>
          </p:cNvSpPr>
          <p:nvPr>
            <p:ph type="title"/>
          </p:nvPr>
        </p:nvSpPr>
        <p:spPr>
          <a:xfrm>
            <a:off x="360000" y="360000"/>
            <a:ext cx="11473200" cy="540000"/>
          </a:xfrm>
          <a:prstGeom prst="rect">
            <a:avLst/>
          </a:prstGeom>
        </p:spPr>
        <p:txBody>
          <a:bodyPr vert="horz" lIns="0" tIns="0" rIns="0" bIns="0" rtlCol="0" anchor="t">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06BA9B02-6E3D-4037-BE18-E02B786633E9}"/>
              </a:ext>
            </a:extLst>
          </p:cNvPr>
          <p:cNvSpPr>
            <a:spLocks noGrp="1"/>
          </p:cNvSpPr>
          <p:nvPr>
            <p:ph type="body" idx="1"/>
          </p:nvPr>
        </p:nvSpPr>
        <p:spPr>
          <a:xfrm>
            <a:off x="360000" y="1260000"/>
            <a:ext cx="11473200" cy="4860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BA954C2B-6B0B-4286-BFA4-F6131386B0E3}"/>
              </a:ext>
            </a:extLst>
          </p:cNvPr>
          <p:cNvSpPr>
            <a:spLocks noGrp="1"/>
          </p:cNvSpPr>
          <p:nvPr>
            <p:ph type="ftr" sz="quarter" idx="3"/>
          </p:nvPr>
        </p:nvSpPr>
        <p:spPr>
          <a:xfrm>
            <a:off x="360000" y="6483329"/>
            <a:ext cx="2378438" cy="187367"/>
          </a:xfrm>
          <a:prstGeom prst="rect">
            <a:avLst/>
          </a:prstGeom>
          <a:gradFill>
            <a:gsLst>
              <a:gs pos="82000">
                <a:schemeClr val="bg1">
                  <a:lumMod val="95000"/>
                </a:schemeClr>
              </a:gs>
              <a:gs pos="100000">
                <a:schemeClr val="bg1">
                  <a:lumMod val="65000"/>
                </a:schemeClr>
              </a:gs>
            </a:gsLst>
            <a:lin ang="5400000" scaled="0"/>
          </a:gradFill>
        </p:spPr>
        <p:txBody>
          <a:bodyPr vert="horz" lIns="36000" tIns="0" rIns="0" bIns="0" rtlCol="0" anchor="ctr"/>
          <a:lstStyle>
            <a:lvl1pPr algn="l">
              <a:defRPr sz="1200">
                <a:solidFill>
                  <a:schemeClr val="tx1">
                    <a:lumMod val="75000"/>
                    <a:lumOff val="25000"/>
                  </a:schemeClr>
                </a:solidFill>
                <a:latin typeface="+mj-lt"/>
              </a:defRPr>
            </a:lvl1pPr>
          </a:lstStyle>
          <a:p>
            <a:r>
              <a:rPr lang="en-US"/>
              <a:t>Add a footer</a:t>
            </a:r>
            <a:endParaRPr lang="en-US" dirty="0"/>
          </a:p>
        </p:txBody>
      </p:sp>
      <p:sp>
        <p:nvSpPr>
          <p:cNvPr id="6" name="Slide Number Placeholder 5">
            <a:extLst>
              <a:ext uri="{FF2B5EF4-FFF2-40B4-BE49-F238E27FC236}">
                <a16:creationId xmlns:a16="http://schemas.microsoft.com/office/drawing/2014/main" id="{D245D258-5720-4517-B8DE-EB5AA5C4FAE1}"/>
              </a:ext>
            </a:extLst>
          </p:cNvPr>
          <p:cNvSpPr>
            <a:spLocks noGrp="1"/>
          </p:cNvSpPr>
          <p:nvPr>
            <p:ph type="sldNum" sz="quarter" idx="4"/>
          </p:nvPr>
        </p:nvSpPr>
        <p:spPr>
          <a:xfrm>
            <a:off x="11594400" y="6678000"/>
            <a:ext cx="597600" cy="144000"/>
          </a:xfrm>
          <a:prstGeom prst="rect">
            <a:avLst/>
          </a:prstGeom>
          <a:gradFill>
            <a:gsLst>
              <a:gs pos="0">
                <a:schemeClr val="accent2">
                  <a:lumMod val="75000"/>
                  <a:shade val="30000"/>
                  <a:satMod val="115000"/>
                </a:schemeClr>
              </a:gs>
              <a:gs pos="47000">
                <a:schemeClr val="accent2">
                  <a:lumMod val="75000"/>
                  <a:shade val="67500"/>
                  <a:satMod val="115000"/>
                </a:schemeClr>
              </a:gs>
              <a:gs pos="100000">
                <a:schemeClr val="accent1"/>
              </a:gs>
            </a:gsLst>
            <a:lin ang="10800000" scaled="0"/>
          </a:gradFill>
        </p:spPr>
        <p:txBody>
          <a:bodyPr vert="horz" lIns="0" tIns="0" rIns="72000" bIns="0" rtlCol="0" anchor="ctr"/>
          <a:lstStyle>
            <a:lvl1pPr algn="r">
              <a:defRPr sz="1200">
                <a:solidFill>
                  <a:schemeClr val="bg1"/>
                </a:solidFill>
                <a:latin typeface="+mj-lt"/>
              </a:defRPr>
            </a:lvl1pPr>
          </a:lstStyle>
          <a:p>
            <a:fld id="{058DB212-BFA2-403F-85EF-DFD3FF6D973A}" type="slidenum">
              <a:rPr lang="en-US" smtClean="0"/>
              <a:pPr/>
              <a:t>‹#›</a:t>
            </a:fld>
            <a:endParaRPr lang="en-US" dirty="0"/>
          </a:p>
        </p:txBody>
      </p:sp>
    </p:spTree>
    <p:extLst>
      <p:ext uri="{BB962C8B-B14F-4D97-AF65-F5344CB8AC3E}">
        <p14:creationId xmlns:p14="http://schemas.microsoft.com/office/powerpoint/2010/main" val="3117711249"/>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58" r:id="rId3"/>
    <p:sldLayoutId id="2147483663" r:id="rId4"/>
    <p:sldLayoutId id="2147483656" r:id="rId5"/>
    <p:sldLayoutId id="2147483660" r:id="rId6"/>
    <p:sldLayoutId id="2147483661" r:id="rId7"/>
    <p:sldLayoutId id="2147483664" r:id="rId8"/>
    <p:sldLayoutId id="2147483650" r:id="rId9"/>
    <p:sldLayoutId id="2147483652" r:id="rId10"/>
    <p:sldLayoutId id="2147483654" r:id="rId11"/>
    <p:sldLayoutId id="2147483655" r:id="rId12"/>
  </p:sldLayoutIdLst>
  <p:hf hdr="0" ftr="0" dt="0"/>
  <p:txStyles>
    <p:titleStyle>
      <a:lvl1pPr algn="l" defTabSz="914400" rtl="0" eaLnBrk="1" latinLnBrk="0" hangingPunct="1">
        <a:lnSpc>
          <a:spcPct val="90000"/>
        </a:lnSpc>
        <a:spcBef>
          <a:spcPct val="0"/>
        </a:spcBef>
        <a:buNone/>
        <a:defRPr sz="3200" kern="1200">
          <a:solidFill>
            <a:schemeClr val="tx1">
              <a:lumMod val="75000"/>
              <a:lumOff val="25000"/>
            </a:schemeClr>
          </a:solidFill>
          <a:latin typeface="+mj-lt"/>
          <a:ea typeface="+mj-ea"/>
          <a:cs typeface="+mj-cs"/>
        </a:defRPr>
      </a:lvl1pPr>
    </p:titleStyle>
    <p:bodyStyle>
      <a:lvl1pPr marL="263525" indent="-263525"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j-lt"/>
          <a:ea typeface="+mn-ea"/>
          <a:cs typeface="+mn-cs"/>
        </a:defRPr>
      </a:lvl1pPr>
      <a:lvl2pPr marL="536575" indent="-27305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j-lt"/>
          <a:ea typeface="+mn-ea"/>
          <a:cs typeface="+mn-cs"/>
        </a:defRPr>
      </a:lvl2pPr>
      <a:lvl3pPr marL="811213" indent="-274638"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3pPr>
      <a:lvl4pPr marL="1074738" indent="-263525"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4pPr>
      <a:lvl5pPr marL="1347788" indent="-27305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youtube.com/watch?v=By30SCp-Tsw" TargetMode="External"/><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14.png"/><Relationship Id="rId5" Type="http://schemas.openxmlformats.org/officeDocument/2006/relationships/image" Target="../media/image12.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16.tmp"/><Relationship Id="rId4" Type="http://schemas.openxmlformats.org/officeDocument/2006/relationships/image" Target="../media/image15.tmp"/></Relationships>
</file>

<file path=ppt/slides/_rels/slide12.xml.rels><?xml version="1.0" encoding="UTF-8" standalone="yes"?>
<Relationships xmlns="http://schemas.openxmlformats.org/package/2006/relationships"><Relationship Id="rId3" Type="http://schemas.openxmlformats.org/officeDocument/2006/relationships/image" Target="../media/image17.tmp"/><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8.png"/><Relationship Id="rId4" Type="http://schemas.openxmlformats.org/officeDocument/2006/relationships/hyperlink" Target="https://www.bbc.co.uk/bitesize/guides/zqyrq6f/revision/4#:~:text=Compression%20can%20be%20lossy%20or,it%20does%20not%20get%20worse.&amp;text=Lossy%20compression%20permanently%20removes%20data."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21.tmp"/><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22.tmp"/></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hyperlink" Target="https://www.youtube.com/watch?v=kcTwu6TFZ08" TargetMode="Externa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0.tmp"/><Relationship Id="rId7"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hyperlink" Target="https://www.youtube.com/watch?v=15aqFQQVBWU" TargetMode="External"/><Relationship Id="rId4" Type="http://schemas.openxmlformats.org/officeDocument/2006/relationships/image" Target="../media/image11.tmp"/></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65A836F-346F-4099-BC7B-0D8F3B27F395}"/>
              </a:ext>
            </a:extLst>
          </p:cNvPr>
          <p:cNvSpPr>
            <a:spLocks noGrp="1"/>
          </p:cNvSpPr>
          <p:nvPr>
            <p:ph type="ctrTitle"/>
          </p:nvPr>
        </p:nvSpPr>
        <p:spPr/>
        <p:txBody>
          <a:bodyPr/>
          <a:lstStyle/>
          <a:p>
            <a:r>
              <a:rPr lang="en-US" dirty="0"/>
              <a:t>WJEC Digital Technologies</a:t>
            </a:r>
          </a:p>
        </p:txBody>
      </p:sp>
      <p:sp>
        <p:nvSpPr>
          <p:cNvPr id="5" name="Subtitle 4">
            <a:extLst>
              <a:ext uri="{FF2B5EF4-FFF2-40B4-BE49-F238E27FC236}">
                <a16:creationId xmlns:a16="http://schemas.microsoft.com/office/drawing/2014/main" id="{1FF39718-6251-4A5A-AAC7-767229317836}"/>
              </a:ext>
            </a:extLst>
          </p:cNvPr>
          <p:cNvSpPr>
            <a:spLocks noGrp="1"/>
          </p:cNvSpPr>
          <p:nvPr>
            <p:ph type="subTitle" idx="1"/>
          </p:nvPr>
        </p:nvSpPr>
        <p:spPr>
          <a:xfrm>
            <a:off x="8073391" y="3602037"/>
            <a:ext cx="3756943" cy="1596979"/>
          </a:xfrm>
        </p:spPr>
        <p:txBody>
          <a:bodyPr/>
          <a:lstStyle/>
          <a:p>
            <a:r>
              <a:rPr lang="en-US" dirty="0"/>
              <a:t>Unit 1:</a:t>
            </a:r>
          </a:p>
          <a:p>
            <a:r>
              <a:rPr lang="en-US" noProof="1"/>
              <a:t>The digital world</a:t>
            </a:r>
          </a:p>
          <a:p>
            <a:endParaRPr lang="en-US" noProof="1"/>
          </a:p>
          <a:p>
            <a:r>
              <a:rPr lang="en-US" noProof="1"/>
              <a:t>DT1: Digital images</a:t>
            </a:r>
          </a:p>
        </p:txBody>
      </p:sp>
      <p:cxnSp>
        <p:nvCxnSpPr>
          <p:cNvPr id="22" name="Straight Connector 21">
            <a:extLst>
              <a:ext uri="{FF2B5EF4-FFF2-40B4-BE49-F238E27FC236}">
                <a16:creationId xmlns:a16="http://schemas.microsoft.com/office/drawing/2014/main" id="{1B17638D-56AE-48AD-96C8-EE46229C744C}"/>
              </a:ext>
              <a:ext uri="{C183D7F6-B498-43B3-948B-1728B52AA6E4}">
                <adec:decorative xmlns:adec="http://schemas.microsoft.com/office/drawing/2017/decorative" val="1"/>
              </a:ext>
            </a:extLst>
          </p:cNvPr>
          <p:cNvCxnSpPr/>
          <p:nvPr/>
        </p:nvCxnSpPr>
        <p:spPr>
          <a:xfrm>
            <a:off x="7804352" y="1204506"/>
            <a:ext cx="0" cy="4093388"/>
          </a:xfrm>
          <a:prstGeom prst="line">
            <a:avLst/>
          </a:prstGeom>
          <a:ln w="63500" cap="rnd">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Graphic 8" descr="space radar outline">
            <a:extLst>
              <a:ext uri="{FF2B5EF4-FFF2-40B4-BE49-F238E27FC236}">
                <a16:creationId xmlns:a16="http://schemas.microsoft.com/office/drawing/2014/main" id="{52C1AEF9-C750-45F9-AD02-5447187F5716}"/>
              </a:ext>
            </a:extLst>
          </p:cNvPr>
          <p:cNvSpPr/>
          <p:nvPr/>
        </p:nvSpPr>
        <p:spPr>
          <a:xfrm rot="16731500">
            <a:off x="10654807" y="4433342"/>
            <a:ext cx="238125" cy="238125"/>
          </a:xfrm>
          <a:custGeom>
            <a:avLst/>
            <a:gdLst>
              <a:gd name="connsiteX0" fmla="*/ 145256 w 238125"/>
              <a:gd name="connsiteY0" fmla="*/ 159538 h 238125"/>
              <a:gd name="connsiteX1" fmla="*/ 150019 w 238125"/>
              <a:gd name="connsiteY1" fmla="*/ 154775 h 238125"/>
              <a:gd name="connsiteX2" fmla="*/ 150019 w 238125"/>
              <a:gd name="connsiteY2" fmla="*/ 145250 h 238125"/>
              <a:gd name="connsiteX3" fmla="*/ 145256 w 238125"/>
              <a:gd name="connsiteY3" fmla="*/ 140488 h 238125"/>
              <a:gd name="connsiteX4" fmla="*/ 140494 w 238125"/>
              <a:gd name="connsiteY4" fmla="*/ 145250 h 238125"/>
              <a:gd name="connsiteX5" fmla="*/ 140494 w 238125"/>
              <a:gd name="connsiteY5" fmla="*/ 154775 h 238125"/>
              <a:gd name="connsiteX6" fmla="*/ 145256 w 238125"/>
              <a:gd name="connsiteY6" fmla="*/ 159538 h 238125"/>
              <a:gd name="connsiteX7" fmla="*/ 234353 w 238125"/>
              <a:gd name="connsiteY7" fmla="*/ 122828 h 238125"/>
              <a:gd name="connsiteX8" fmla="*/ 196253 w 238125"/>
              <a:gd name="connsiteY8" fmla="*/ 84728 h 238125"/>
              <a:gd name="connsiteX9" fmla="*/ 192881 w 238125"/>
              <a:gd name="connsiteY9" fmla="*/ 83338 h 238125"/>
              <a:gd name="connsiteX10" fmla="*/ 97631 w 238125"/>
              <a:gd name="connsiteY10" fmla="*/ 83338 h 238125"/>
              <a:gd name="connsiteX11" fmla="*/ 93231 w 238125"/>
              <a:gd name="connsiteY11" fmla="*/ 86281 h 238125"/>
              <a:gd name="connsiteX12" fmla="*/ 94259 w 238125"/>
              <a:gd name="connsiteY12" fmla="*/ 91472 h 238125"/>
              <a:gd name="connsiteX13" fmla="*/ 114700 w 238125"/>
              <a:gd name="connsiteY13" fmla="*/ 111913 h 238125"/>
              <a:gd name="connsiteX14" fmla="*/ 73819 w 238125"/>
              <a:gd name="connsiteY14" fmla="*/ 111913 h 238125"/>
              <a:gd name="connsiteX15" fmla="*/ 73819 w 238125"/>
              <a:gd name="connsiteY15" fmla="*/ 45238 h 238125"/>
              <a:gd name="connsiteX16" fmla="*/ 88106 w 238125"/>
              <a:gd name="connsiteY16" fmla="*/ 45238 h 238125"/>
              <a:gd name="connsiteX17" fmla="*/ 92869 w 238125"/>
              <a:gd name="connsiteY17" fmla="*/ 40475 h 238125"/>
              <a:gd name="connsiteX18" fmla="*/ 92869 w 238125"/>
              <a:gd name="connsiteY18" fmla="*/ 21425 h 238125"/>
              <a:gd name="connsiteX19" fmla="*/ 88887 w 238125"/>
              <a:gd name="connsiteY19" fmla="*/ 16729 h 238125"/>
              <a:gd name="connsiteX20" fmla="*/ 31737 w 238125"/>
              <a:gd name="connsiteY20" fmla="*/ 7204 h 238125"/>
              <a:gd name="connsiteX21" fmla="*/ 27880 w 238125"/>
              <a:gd name="connsiteY21" fmla="*/ 8271 h 238125"/>
              <a:gd name="connsiteX22" fmla="*/ 26194 w 238125"/>
              <a:gd name="connsiteY22" fmla="*/ 11900 h 238125"/>
              <a:gd name="connsiteX23" fmla="*/ 26194 w 238125"/>
              <a:gd name="connsiteY23" fmla="*/ 40475 h 238125"/>
              <a:gd name="connsiteX24" fmla="*/ 30956 w 238125"/>
              <a:gd name="connsiteY24" fmla="*/ 45238 h 238125"/>
              <a:gd name="connsiteX25" fmla="*/ 64294 w 238125"/>
              <a:gd name="connsiteY25" fmla="*/ 45238 h 238125"/>
              <a:gd name="connsiteX26" fmla="*/ 64294 w 238125"/>
              <a:gd name="connsiteY26" fmla="*/ 111913 h 238125"/>
              <a:gd name="connsiteX27" fmla="*/ 40481 w 238125"/>
              <a:gd name="connsiteY27" fmla="*/ 111913 h 238125"/>
              <a:gd name="connsiteX28" fmla="*/ 26194 w 238125"/>
              <a:gd name="connsiteY28" fmla="*/ 126200 h 238125"/>
              <a:gd name="connsiteX29" fmla="*/ 26194 w 238125"/>
              <a:gd name="connsiteY29" fmla="*/ 164300 h 238125"/>
              <a:gd name="connsiteX30" fmla="*/ 40481 w 238125"/>
              <a:gd name="connsiteY30" fmla="*/ 178588 h 238125"/>
              <a:gd name="connsiteX31" fmla="*/ 76610 w 238125"/>
              <a:gd name="connsiteY31" fmla="*/ 178588 h 238125"/>
              <a:gd name="connsiteX32" fmla="*/ 52769 w 238125"/>
              <a:gd name="connsiteY32" fmla="*/ 202429 h 238125"/>
              <a:gd name="connsiteX33" fmla="*/ 30956 w 238125"/>
              <a:gd name="connsiteY33" fmla="*/ 188113 h 238125"/>
              <a:gd name="connsiteX34" fmla="*/ 7144 w 238125"/>
              <a:gd name="connsiteY34" fmla="*/ 211925 h 238125"/>
              <a:gd name="connsiteX35" fmla="*/ 30956 w 238125"/>
              <a:gd name="connsiteY35" fmla="*/ 235738 h 238125"/>
              <a:gd name="connsiteX36" fmla="*/ 54550 w 238125"/>
              <a:gd name="connsiteY36" fmla="*/ 214116 h 238125"/>
              <a:gd name="connsiteX37" fmla="*/ 90078 w 238125"/>
              <a:gd name="connsiteY37" fmla="*/ 178588 h 238125"/>
              <a:gd name="connsiteX38" fmla="*/ 111919 w 238125"/>
              <a:gd name="connsiteY38" fmla="*/ 178588 h 238125"/>
              <a:gd name="connsiteX39" fmla="*/ 111919 w 238125"/>
              <a:gd name="connsiteY39" fmla="*/ 188598 h 238125"/>
              <a:gd name="connsiteX40" fmla="*/ 92869 w 238125"/>
              <a:gd name="connsiteY40" fmla="*/ 211925 h 238125"/>
              <a:gd name="connsiteX41" fmla="*/ 116681 w 238125"/>
              <a:gd name="connsiteY41" fmla="*/ 235738 h 238125"/>
              <a:gd name="connsiteX42" fmla="*/ 140494 w 238125"/>
              <a:gd name="connsiteY42" fmla="*/ 211925 h 238125"/>
              <a:gd name="connsiteX43" fmla="*/ 121444 w 238125"/>
              <a:gd name="connsiteY43" fmla="*/ 188598 h 238125"/>
              <a:gd name="connsiteX44" fmla="*/ 121444 w 238125"/>
              <a:gd name="connsiteY44" fmla="*/ 178588 h 238125"/>
              <a:gd name="connsiteX45" fmla="*/ 143275 w 238125"/>
              <a:gd name="connsiteY45" fmla="*/ 178588 h 238125"/>
              <a:gd name="connsiteX46" fmla="*/ 178813 w 238125"/>
              <a:gd name="connsiteY46" fmla="*/ 214125 h 238125"/>
              <a:gd name="connsiteX47" fmla="*/ 202406 w 238125"/>
              <a:gd name="connsiteY47" fmla="*/ 235738 h 238125"/>
              <a:gd name="connsiteX48" fmla="*/ 226219 w 238125"/>
              <a:gd name="connsiteY48" fmla="*/ 211925 h 238125"/>
              <a:gd name="connsiteX49" fmla="*/ 202406 w 238125"/>
              <a:gd name="connsiteY49" fmla="*/ 188113 h 238125"/>
              <a:gd name="connsiteX50" fmla="*/ 180594 w 238125"/>
              <a:gd name="connsiteY50" fmla="*/ 202438 h 238125"/>
              <a:gd name="connsiteX51" fmla="*/ 156743 w 238125"/>
              <a:gd name="connsiteY51" fmla="*/ 178588 h 238125"/>
              <a:gd name="connsiteX52" fmla="*/ 192881 w 238125"/>
              <a:gd name="connsiteY52" fmla="*/ 178588 h 238125"/>
              <a:gd name="connsiteX53" fmla="*/ 207169 w 238125"/>
              <a:gd name="connsiteY53" fmla="*/ 164300 h 238125"/>
              <a:gd name="connsiteX54" fmla="*/ 207169 w 238125"/>
              <a:gd name="connsiteY54" fmla="*/ 130963 h 238125"/>
              <a:gd name="connsiteX55" fmla="*/ 230981 w 238125"/>
              <a:gd name="connsiteY55" fmla="*/ 130963 h 238125"/>
              <a:gd name="connsiteX56" fmla="*/ 235382 w 238125"/>
              <a:gd name="connsiteY56" fmla="*/ 128019 h 238125"/>
              <a:gd name="connsiteX57" fmla="*/ 234353 w 238125"/>
              <a:gd name="connsiteY57" fmla="*/ 122828 h 238125"/>
              <a:gd name="connsiteX58" fmla="*/ 45244 w 238125"/>
              <a:gd name="connsiteY58" fmla="*/ 211935 h 238125"/>
              <a:gd name="connsiteX59" fmla="*/ 30956 w 238125"/>
              <a:gd name="connsiteY59" fmla="*/ 226213 h 238125"/>
              <a:gd name="connsiteX60" fmla="*/ 16669 w 238125"/>
              <a:gd name="connsiteY60" fmla="*/ 211925 h 238125"/>
              <a:gd name="connsiteX61" fmla="*/ 30956 w 238125"/>
              <a:gd name="connsiteY61" fmla="*/ 197638 h 238125"/>
              <a:gd name="connsiteX62" fmla="*/ 45244 w 238125"/>
              <a:gd name="connsiteY62" fmla="*/ 211925 h 238125"/>
              <a:gd name="connsiteX63" fmla="*/ 45244 w 238125"/>
              <a:gd name="connsiteY63" fmla="*/ 211935 h 238125"/>
              <a:gd name="connsiteX64" fmla="*/ 202406 w 238125"/>
              <a:gd name="connsiteY64" fmla="*/ 197638 h 238125"/>
              <a:gd name="connsiteX65" fmla="*/ 216694 w 238125"/>
              <a:gd name="connsiteY65" fmla="*/ 211925 h 238125"/>
              <a:gd name="connsiteX66" fmla="*/ 202406 w 238125"/>
              <a:gd name="connsiteY66" fmla="*/ 226213 h 238125"/>
              <a:gd name="connsiteX67" fmla="*/ 188119 w 238125"/>
              <a:gd name="connsiteY67" fmla="*/ 211925 h 238125"/>
              <a:gd name="connsiteX68" fmla="*/ 202406 w 238125"/>
              <a:gd name="connsiteY68" fmla="*/ 197638 h 238125"/>
              <a:gd name="connsiteX69" fmla="*/ 109128 w 238125"/>
              <a:gd name="connsiteY69" fmla="*/ 92863 h 238125"/>
              <a:gd name="connsiteX70" fmla="*/ 143275 w 238125"/>
              <a:gd name="connsiteY70" fmla="*/ 92863 h 238125"/>
              <a:gd name="connsiteX71" fmla="*/ 171850 w 238125"/>
              <a:gd name="connsiteY71" fmla="*/ 121438 h 238125"/>
              <a:gd name="connsiteX72" fmla="*/ 137703 w 238125"/>
              <a:gd name="connsiteY72" fmla="*/ 121438 h 238125"/>
              <a:gd name="connsiteX73" fmla="*/ 109128 w 238125"/>
              <a:gd name="connsiteY73" fmla="*/ 92863 h 238125"/>
              <a:gd name="connsiteX74" fmla="*/ 35719 w 238125"/>
              <a:gd name="connsiteY74" fmla="*/ 35713 h 238125"/>
              <a:gd name="connsiteX75" fmla="*/ 35719 w 238125"/>
              <a:gd name="connsiteY75" fmla="*/ 17520 h 238125"/>
              <a:gd name="connsiteX76" fmla="*/ 83344 w 238125"/>
              <a:gd name="connsiteY76" fmla="*/ 25454 h 238125"/>
              <a:gd name="connsiteX77" fmla="*/ 83344 w 238125"/>
              <a:gd name="connsiteY77" fmla="*/ 35713 h 238125"/>
              <a:gd name="connsiteX78" fmla="*/ 35719 w 238125"/>
              <a:gd name="connsiteY78" fmla="*/ 35713 h 238125"/>
              <a:gd name="connsiteX79" fmla="*/ 130969 w 238125"/>
              <a:gd name="connsiteY79" fmla="*/ 211925 h 238125"/>
              <a:gd name="connsiteX80" fmla="*/ 116681 w 238125"/>
              <a:gd name="connsiteY80" fmla="*/ 226213 h 238125"/>
              <a:gd name="connsiteX81" fmla="*/ 102394 w 238125"/>
              <a:gd name="connsiteY81" fmla="*/ 211925 h 238125"/>
              <a:gd name="connsiteX82" fmla="*/ 116681 w 238125"/>
              <a:gd name="connsiteY82" fmla="*/ 197638 h 238125"/>
              <a:gd name="connsiteX83" fmla="*/ 130969 w 238125"/>
              <a:gd name="connsiteY83" fmla="*/ 211925 h 238125"/>
              <a:gd name="connsiteX84" fmla="*/ 197644 w 238125"/>
              <a:gd name="connsiteY84" fmla="*/ 164300 h 238125"/>
              <a:gd name="connsiteX85" fmla="*/ 192881 w 238125"/>
              <a:gd name="connsiteY85" fmla="*/ 169063 h 238125"/>
              <a:gd name="connsiteX86" fmla="*/ 40481 w 238125"/>
              <a:gd name="connsiteY86" fmla="*/ 169063 h 238125"/>
              <a:gd name="connsiteX87" fmla="*/ 35719 w 238125"/>
              <a:gd name="connsiteY87" fmla="*/ 164300 h 238125"/>
              <a:gd name="connsiteX88" fmla="*/ 35719 w 238125"/>
              <a:gd name="connsiteY88" fmla="*/ 126200 h 238125"/>
              <a:gd name="connsiteX89" fmla="*/ 40481 w 238125"/>
              <a:gd name="connsiteY89" fmla="*/ 121438 h 238125"/>
              <a:gd name="connsiteX90" fmla="*/ 124225 w 238125"/>
              <a:gd name="connsiteY90" fmla="*/ 121438 h 238125"/>
              <a:gd name="connsiteX91" fmla="*/ 132359 w 238125"/>
              <a:gd name="connsiteY91" fmla="*/ 129572 h 238125"/>
              <a:gd name="connsiteX92" fmla="*/ 135731 w 238125"/>
              <a:gd name="connsiteY92" fmla="*/ 130963 h 238125"/>
              <a:gd name="connsiteX93" fmla="*/ 197644 w 238125"/>
              <a:gd name="connsiteY93" fmla="*/ 130963 h 238125"/>
              <a:gd name="connsiteX94" fmla="*/ 197644 w 238125"/>
              <a:gd name="connsiteY94" fmla="*/ 164300 h 238125"/>
              <a:gd name="connsiteX95" fmla="*/ 185318 w 238125"/>
              <a:gd name="connsiteY95" fmla="*/ 121438 h 238125"/>
              <a:gd name="connsiteX96" fmla="*/ 156743 w 238125"/>
              <a:gd name="connsiteY96" fmla="*/ 92863 h 238125"/>
              <a:gd name="connsiteX97" fmla="*/ 190910 w 238125"/>
              <a:gd name="connsiteY97" fmla="*/ 92863 h 238125"/>
              <a:gd name="connsiteX98" fmla="*/ 219485 w 238125"/>
              <a:gd name="connsiteY98" fmla="*/ 121438 h 238125"/>
              <a:gd name="connsiteX99" fmla="*/ 185318 w 238125"/>
              <a:gd name="connsiteY99" fmla="*/ 121438 h 238125"/>
              <a:gd name="connsiteX100" fmla="*/ 164306 w 238125"/>
              <a:gd name="connsiteY100" fmla="*/ 159538 h 238125"/>
              <a:gd name="connsiteX101" fmla="*/ 169069 w 238125"/>
              <a:gd name="connsiteY101" fmla="*/ 154775 h 238125"/>
              <a:gd name="connsiteX102" fmla="*/ 169069 w 238125"/>
              <a:gd name="connsiteY102" fmla="*/ 145250 h 238125"/>
              <a:gd name="connsiteX103" fmla="*/ 164306 w 238125"/>
              <a:gd name="connsiteY103" fmla="*/ 140488 h 238125"/>
              <a:gd name="connsiteX104" fmla="*/ 159544 w 238125"/>
              <a:gd name="connsiteY104" fmla="*/ 145250 h 238125"/>
              <a:gd name="connsiteX105" fmla="*/ 159544 w 238125"/>
              <a:gd name="connsiteY105" fmla="*/ 154775 h 238125"/>
              <a:gd name="connsiteX106" fmla="*/ 164306 w 238125"/>
              <a:gd name="connsiteY106" fmla="*/ 159538 h 238125"/>
              <a:gd name="connsiteX107" fmla="*/ 78581 w 238125"/>
              <a:gd name="connsiteY107" fmla="*/ 130963 h 238125"/>
              <a:gd name="connsiteX108" fmla="*/ 50006 w 238125"/>
              <a:gd name="connsiteY108" fmla="*/ 130963 h 238125"/>
              <a:gd name="connsiteX109" fmla="*/ 45244 w 238125"/>
              <a:gd name="connsiteY109" fmla="*/ 135725 h 238125"/>
              <a:gd name="connsiteX110" fmla="*/ 45244 w 238125"/>
              <a:gd name="connsiteY110" fmla="*/ 154775 h 238125"/>
              <a:gd name="connsiteX111" fmla="*/ 50006 w 238125"/>
              <a:gd name="connsiteY111" fmla="*/ 159538 h 238125"/>
              <a:gd name="connsiteX112" fmla="*/ 78581 w 238125"/>
              <a:gd name="connsiteY112" fmla="*/ 159538 h 238125"/>
              <a:gd name="connsiteX113" fmla="*/ 83344 w 238125"/>
              <a:gd name="connsiteY113" fmla="*/ 154775 h 238125"/>
              <a:gd name="connsiteX114" fmla="*/ 83344 w 238125"/>
              <a:gd name="connsiteY114" fmla="*/ 135725 h 238125"/>
              <a:gd name="connsiteX115" fmla="*/ 78581 w 238125"/>
              <a:gd name="connsiteY115" fmla="*/ 130963 h 238125"/>
              <a:gd name="connsiteX116" fmla="*/ 73819 w 238125"/>
              <a:gd name="connsiteY116" fmla="*/ 150013 h 238125"/>
              <a:gd name="connsiteX117" fmla="*/ 54769 w 238125"/>
              <a:gd name="connsiteY117" fmla="*/ 150013 h 238125"/>
              <a:gd name="connsiteX118" fmla="*/ 54769 w 238125"/>
              <a:gd name="connsiteY118" fmla="*/ 140488 h 238125"/>
              <a:gd name="connsiteX119" fmla="*/ 73819 w 238125"/>
              <a:gd name="connsiteY119" fmla="*/ 140488 h 238125"/>
              <a:gd name="connsiteX120" fmla="*/ 73819 w 238125"/>
              <a:gd name="connsiteY120" fmla="*/ 150013 h 238125"/>
              <a:gd name="connsiteX121" fmla="*/ 183356 w 238125"/>
              <a:gd name="connsiteY121" fmla="*/ 159538 h 238125"/>
              <a:gd name="connsiteX122" fmla="*/ 188119 w 238125"/>
              <a:gd name="connsiteY122" fmla="*/ 154775 h 238125"/>
              <a:gd name="connsiteX123" fmla="*/ 188119 w 238125"/>
              <a:gd name="connsiteY123" fmla="*/ 145250 h 238125"/>
              <a:gd name="connsiteX124" fmla="*/ 183356 w 238125"/>
              <a:gd name="connsiteY124" fmla="*/ 140488 h 238125"/>
              <a:gd name="connsiteX125" fmla="*/ 178594 w 238125"/>
              <a:gd name="connsiteY125" fmla="*/ 145250 h 238125"/>
              <a:gd name="connsiteX126" fmla="*/ 178594 w 238125"/>
              <a:gd name="connsiteY126" fmla="*/ 154775 h 238125"/>
              <a:gd name="connsiteX127" fmla="*/ 183356 w 238125"/>
              <a:gd name="connsiteY127" fmla="*/ 159538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238125" h="238125">
                <a:moveTo>
                  <a:pt x="145256" y="159538"/>
                </a:moveTo>
                <a:cubicBezTo>
                  <a:pt x="147885" y="159538"/>
                  <a:pt x="150019" y="157404"/>
                  <a:pt x="150019" y="154775"/>
                </a:cubicBezTo>
                <a:lnTo>
                  <a:pt x="150019" y="145250"/>
                </a:lnTo>
                <a:cubicBezTo>
                  <a:pt x="150019" y="142621"/>
                  <a:pt x="147885" y="140488"/>
                  <a:pt x="145256" y="140488"/>
                </a:cubicBezTo>
                <a:cubicBezTo>
                  <a:pt x="142627" y="140488"/>
                  <a:pt x="140494" y="142621"/>
                  <a:pt x="140494" y="145250"/>
                </a:cubicBezTo>
                <a:lnTo>
                  <a:pt x="140494" y="154775"/>
                </a:lnTo>
                <a:cubicBezTo>
                  <a:pt x="140494" y="157404"/>
                  <a:pt x="142627" y="159538"/>
                  <a:pt x="145256" y="159538"/>
                </a:cubicBezTo>
                <a:close/>
                <a:moveTo>
                  <a:pt x="234353" y="122828"/>
                </a:moveTo>
                <a:lnTo>
                  <a:pt x="196253" y="84728"/>
                </a:lnTo>
                <a:cubicBezTo>
                  <a:pt x="195358" y="83842"/>
                  <a:pt x="194148" y="83338"/>
                  <a:pt x="192881" y="83338"/>
                </a:cubicBezTo>
                <a:lnTo>
                  <a:pt x="97631" y="83338"/>
                </a:lnTo>
                <a:cubicBezTo>
                  <a:pt x="95707" y="83338"/>
                  <a:pt x="93964" y="84500"/>
                  <a:pt x="93231" y="86281"/>
                </a:cubicBezTo>
                <a:cubicBezTo>
                  <a:pt x="92488" y="88062"/>
                  <a:pt x="92897" y="90110"/>
                  <a:pt x="94259" y="91472"/>
                </a:cubicBezTo>
                <a:lnTo>
                  <a:pt x="114700" y="111913"/>
                </a:lnTo>
                <a:lnTo>
                  <a:pt x="73819" y="111913"/>
                </a:lnTo>
                <a:lnTo>
                  <a:pt x="73819" y="45238"/>
                </a:lnTo>
                <a:lnTo>
                  <a:pt x="88106" y="45238"/>
                </a:lnTo>
                <a:cubicBezTo>
                  <a:pt x="90735" y="45238"/>
                  <a:pt x="92869" y="43104"/>
                  <a:pt x="92869" y="40475"/>
                </a:cubicBezTo>
                <a:lnTo>
                  <a:pt x="92869" y="21425"/>
                </a:lnTo>
                <a:cubicBezTo>
                  <a:pt x="92869" y="19101"/>
                  <a:pt x="91183" y="17110"/>
                  <a:pt x="88887" y="16729"/>
                </a:cubicBezTo>
                <a:lnTo>
                  <a:pt x="31737" y="7204"/>
                </a:lnTo>
                <a:cubicBezTo>
                  <a:pt x="30375" y="6985"/>
                  <a:pt x="28946" y="7366"/>
                  <a:pt x="27880" y="8271"/>
                </a:cubicBezTo>
                <a:cubicBezTo>
                  <a:pt x="26803" y="9166"/>
                  <a:pt x="26194" y="10500"/>
                  <a:pt x="26194" y="11900"/>
                </a:cubicBezTo>
                <a:lnTo>
                  <a:pt x="26194" y="40475"/>
                </a:lnTo>
                <a:cubicBezTo>
                  <a:pt x="26194" y="43104"/>
                  <a:pt x="28327" y="45238"/>
                  <a:pt x="30956" y="45238"/>
                </a:cubicBezTo>
                <a:lnTo>
                  <a:pt x="64294" y="45238"/>
                </a:lnTo>
                <a:lnTo>
                  <a:pt x="64294" y="111913"/>
                </a:lnTo>
                <a:lnTo>
                  <a:pt x="40481" y="111913"/>
                </a:lnTo>
                <a:cubicBezTo>
                  <a:pt x="32604" y="111913"/>
                  <a:pt x="26194" y="118323"/>
                  <a:pt x="26194" y="126200"/>
                </a:cubicBezTo>
                <a:lnTo>
                  <a:pt x="26194" y="164300"/>
                </a:lnTo>
                <a:cubicBezTo>
                  <a:pt x="26194" y="172177"/>
                  <a:pt x="32604" y="178588"/>
                  <a:pt x="40481" y="178588"/>
                </a:cubicBezTo>
                <a:lnTo>
                  <a:pt x="76610" y="178588"/>
                </a:lnTo>
                <a:lnTo>
                  <a:pt x="52769" y="202429"/>
                </a:lnTo>
                <a:cubicBezTo>
                  <a:pt x="49082" y="194018"/>
                  <a:pt x="40700" y="188113"/>
                  <a:pt x="30956" y="188113"/>
                </a:cubicBezTo>
                <a:cubicBezTo>
                  <a:pt x="17831" y="188113"/>
                  <a:pt x="7144" y="198800"/>
                  <a:pt x="7144" y="211925"/>
                </a:cubicBezTo>
                <a:cubicBezTo>
                  <a:pt x="7144" y="225050"/>
                  <a:pt x="17831" y="235738"/>
                  <a:pt x="30956" y="235738"/>
                </a:cubicBezTo>
                <a:cubicBezTo>
                  <a:pt x="43329" y="235738"/>
                  <a:pt x="53416" y="226203"/>
                  <a:pt x="54550" y="214116"/>
                </a:cubicBezTo>
                <a:lnTo>
                  <a:pt x="90078" y="178588"/>
                </a:lnTo>
                <a:lnTo>
                  <a:pt x="111919" y="178588"/>
                </a:lnTo>
                <a:lnTo>
                  <a:pt x="111919" y="188598"/>
                </a:lnTo>
                <a:cubicBezTo>
                  <a:pt x="101060" y="190808"/>
                  <a:pt x="92869" y="200428"/>
                  <a:pt x="92869" y="211925"/>
                </a:cubicBezTo>
                <a:cubicBezTo>
                  <a:pt x="92869" y="225050"/>
                  <a:pt x="103556" y="235738"/>
                  <a:pt x="116681" y="235738"/>
                </a:cubicBezTo>
                <a:cubicBezTo>
                  <a:pt x="129807" y="235738"/>
                  <a:pt x="140494" y="225050"/>
                  <a:pt x="140494" y="211925"/>
                </a:cubicBezTo>
                <a:cubicBezTo>
                  <a:pt x="140494" y="200428"/>
                  <a:pt x="132293" y="190808"/>
                  <a:pt x="121444" y="188598"/>
                </a:cubicBezTo>
                <a:lnTo>
                  <a:pt x="121444" y="178588"/>
                </a:lnTo>
                <a:lnTo>
                  <a:pt x="143275" y="178588"/>
                </a:lnTo>
                <a:lnTo>
                  <a:pt x="178813" y="214125"/>
                </a:lnTo>
                <a:cubicBezTo>
                  <a:pt x="179946" y="226203"/>
                  <a:pt x="190033" y="235738"/>
                  <a:pt x="202406" y="235738"/>
                </a:cubicBezTo>
                <a:cubicBezTo>
                  <a:pt x="215532" y="235738"/>
                  <a:pt x="226219" y="225050"/>
                  <a:pt x="226219" y="211925"/>
                </a:cubicBezTo>
                <a:cubicBezTo>
                  <a:pt x="226219" y="198800"/>
                  <a:pt x="215532" y="188113"/>
                  <a:pt x="202406" y="188113"/>
                </a:cubicBezTo>
                <a:cubicBezTo>
                  <a:pt x="192653" y="188113"/>
                  <a:pt x="184271" y="194028"/>
                  <a:pt x="180594" y="202438"/>
                </a:cubicBezTo>
                <a:lnTo>
                  <a:pt x="156743" y="178588"/>
                </a:lnTo>
                <a:lnTo>
                  <a:pt x="192881" y="178588"/>
                </a:lnTo>
                <a:cubicBezTo>
                  <a:pt x="200758" y="178588"/>
                  <a:pt x="207169" y="172177"/>
                  <a:pt x="207169" y="164300"/>
                </a:cubicBezTo>
                <a:lnTo>
                  <a:pt x="207169" y="130963"/>
                </a:lnTo>
                <a:lnTo>
                  <a:pt x="230981" y="130963"/>
                </a:lnTo>
                <a:cubicBezTo>
                  <a:pt x="232905" y="130963"/>
                  <a:pt x="234648" y="129800"/>
                  <a:pt x="235382" y="128019"/>
                </a:cubicBezTo>
                <a:cubicBezTo>
                  <a:pt x="236125" y="126238"/>
                  <a:pt x="235715" y="124190"/>
                  <a:pt x="234353" y="122828"/>
                </a:cubicBezTo>
                <a:close/>
                <a:moveTo>
                  <a:pt x="45244" y="211935"/>
                </a:moveTo>
                <a:cubicBezTo>
                  <a:pt x="45234" y="219802"/>
                  <a:pt x="38824" y="226213"/>
                  <a:pt x="30956" y="226213"/>
                </a:cubicBezTo>
                <a:cubicBezTo>
                  <a:pt x="23079" y="226213"/>
                  <a:pt x="16669" y="219802"/>
                  <a:pt x="16669" y="211925"/>
                </a:cubicBezTo>
                <a:cubicBezTo>
                  <a:pt x="16669" y="204048"/>
                  <a:pt x="23079" y="197638"/>
                  <a:pt x="30956" y="197638"/>
                </a:cubicBezTo>
                <a:cubicBezTo>
                  <a:pt x="38833" y="197638"/>
                  <a:pt x="45244" y="204048"/>
                  <a:pt x="45244" y="211925"/>
                </a:cubicBezTo>
                <a:cubicBezTo>
                  <a:pt x="45244" y="211925"/>
                  <a:pt x="45244" y="211925"/>
                  <a:pt x="45244" y="211935"/>
                </a:cubicBezTo>
                <a:close/>
                <a:moveTo>
                  <a:pt x="202406" y="197638"/>
                </a:moveTo>
                <a:cubicBezTo>
                  <a:pt x="210283" y="197638"/>
                  <a:pt x="216694" y="204048"/>
                  <a:pt x="216694" y="211925"/>
                </a:cubicBezTo>
                <a:cubicBezTo>
                  <a:pt x="216694" y="219802"/>
                  <a:pt x="210283" y="226213"/>
                  <a:pt x="202406" y="226213"/>
                </a:cubicBezTo>
                <a:cubicBezTo>
                  <a:pt x="194529" y="226213"/>
                  <a:pt x="188119" y="219802"/>
                  <a:pt x="188119" y="211925"/>
                </a:cubicBezTo>
                <a:cubicBezTo>
                  <a:pt x="188119" y="204048"/>
                  <a:pt x="194529" y="197638"/>
                  <a:pt x="202406" y="197638"/>
                </a:cubicBezTo>
                <a:close/>
                <a:moveTo>
                  <a:pt x="109128" y="92863"/>
                </a:moveTo>
                <a:lnTo>
                  <a:pt x="143275" y="92863"/>
                </a:lnTo>
                <a:lnTo>
                  <a:pt x="171850" y="121438"/>
                </a:lnTo>
                <a:lnTo>
                  <a:pt x="137703" y="121438"/>
                </a:lnTo>
                <a:lnTo>
                  <a:pt x="109128" y="92863"/>
                </a:lnTo>
                <a:close/>
                <a:moveTo>
                  <a:pt x="35719" y="35713"/>
                </a:moveTo>
                <a:lnTo>
                  <a:pt x="35719" y="17520"/>
                </a:lnTo>
                <a:lnTo>
                  <a:pt x="83344" y="25454"/>
                </a:lnTo>
                <a:lnTo>
                  <a:pt x="83344" y="35713"/>
                </a:lnTo>
                <a:lnTo>
                  <a:pt x="35719" y="35713"/>
                </a:lnTo>
                <a:close/>
                <a:moveTo>
                  <a:pt x="130969" y="211925"/>
                </a:moveTo>
                <a:cubicBezTo>
                  <a:pt x="130969" y="219802"/>
                  <a:pt x="124558" y="226213"/>
                  <a:pt x="116681" y="226213"/>
                </a:cubicBezTo>
                <a:cubicBezTo>
                  <a:pt x="108804" y="226213"/>
                  <a:pt x="102394" y="219802"/>
                  <a:pt x="102394" y="211925"/>
                </a:cubicBezTo>
                <a:cubicBezTo>
                  <a:pt x="102394" y="204048"/>
                  <a:pt x="108804" y="197638"/>
                  <a:pt x="116681" y="197638"/>
                </a:cubicBezTo>
                <a:cubicBezTo>
                  <a:pt x="124558" y="197638"/>
                  <a:pt x="130969" y="204048"/>
                  <a:pt x="130969" y="211925"/>
                </a:cubicBezTo>
                <a:close/>
                <a:moveTo>
                  <a:pt x="197644" y="164300"/>
                </a:moveTo>
                <a:cubicBezTo>
                  <a:pt x="197644" y="166929"/>
                  <a:pt x="195510" y="169063"/>
                  <a:pt x="192881" y="169063"/>
                </a:cubicBezTo>
                <a:lnTo>
                  <a:pt x="40481" y="169063"/>
                </a:lnTo>
                <a:cubicBezTo>
                  <a:pt x="37852" y="169063"/>
                  <a:pt x="35719" y="166929"/>
                  <a:pt x="35719" y="164300"/>
                </a:cubicBezTo>
                <a:lnTo>
                  <a:pt x="35719" y="126200"/>
                </a:lnTo>
                <a:cubicBezTo>
                  <a:pt x="35719" y="123571"/>
                  <a:pt x="37852" y="121438"/>
                  <a:pt x="40481" y="121438"/>
                </a:cubicBezTo>
                <a:lnTo>
                  <a:pt x="124225" y="121438"/>
                </a:lnTo>
                <a:lnTo>
                  <a:pt x="132359" y="129572"/>
                </a:lnTo>
                <a:cubicBezTo>
                  <a:pt x="133255" y="130458"/>
                  <a:pt x="134464" y="130963"/>
                  <a:pt x="135731" y="130963"/>
                </a:cubicBezTo>
                <a:lnTo>
                  <a:pt x="197644" y="130963"/>
                </a:lnTo>
                <a:lnTo>
                  <a:pt x="197644" y="164300"/>
                </a:lnTo>
                <a:close/>
                <a:moveTo>
                  <a:pt x="185318" y="121438"/>
                </a:moveTo>
                <a:lnTo>
                  <a:pt x="156743" y="92863"/>
                </a:lnTo>
                <a:lnTo>
                  <a:pt x="190910" y="92863"/>
                </a:lnTo>
                <a:lnTo>
                  <a:pt x="219485" y="121438"/>
                </a:lnTo>
                <a:lnTo>
                  <a:pt x="185318" y="121438"/>
                </a:lnTo>
                <a:close/>
                <a:moveTo>
                  <a:pt x="164306" y="159538"/>
                </a:moveTo>
                <a:cubicBezTo>
                  <a:pt x="166935" y="159538"/>
                  <a:pt x="169069" y="157404"/>
                  <a:pt x="169069" y="154775"/>
                </a:cubicBezTo>
                <a:lnTo>
                  <a:pt x="169069" y="145250"/>
                </a:lnTo>
                <a:cubicBezTo>
                  <a:pt x="169069" y="142621"/>
                  <a:pt x="166935" y="140488"/>
                  <a:pt x="164306" y="140488"/>
                </a:cubicBezTo>
                <a:cubicBezTo>
                  <a:pt x="161677" y="140488"/>
                  <a:pt x="159544" y="142621"/>
                  <a:pt x="159544" y="145250"/>
                </a:cubicBezTo>
                <a:lnTo>
                  <a:pt x="159544" y="154775"/>
                </a:lnTo>
                <a:cubicBezTo>
                  <a:pt x="159544" y="157404"/>
                  <a:pt x="161677" y="159538"/>
                  <a:pt x="164306" y="159538"/>
                </a:cubicBezTo>
                <a:close/>
                <a:moveTo>
                  <a:pt x="78581" y="130963"/>
                </a:moveTo>
                <a:lnTo>
                  <a:pt x="50006" y="130963"/>
                </a:lnTo>
                <a:cubicBezTo>
                  <a:pt x="47377" y="130963"/>
                  <a:pt x="45244" y="133096"/>
                  <a:pt x="45244" y="135725"/>
                </a:cubicBezTo>
                <a:lnTo>
                  <a:pt x="45244" y="154775"/>
                </a:lnTo>
                <a:cubicBezTo>
                  <a:pt x="45244" y="157404"/>
                  <a:pt x="47377" y="159538"/>
                  <a:pt x="50006" y="159538"/>
                </a:cubicBezTo>
                <a:lnTo>
                  <a:pt x="78581" y="159538"/>
                </a:lnTo>
                <a:cubicBezTo>
                  <a:pt x="81210" y="159538"/>
                  <a:pt x="83344" y="157404"/>
                  <a:pt x="83344" y="154775"/>
                </a:cubicBezTo>
                <a:lnTo>
                  <a:pt x="83344" y="135725"/>
                </a:lnTo>
                <a:cubicBezTo>
                  <a:pt x="83344" y="133096"/>
                  <a:pt x="81210" y="130963"/>
                  <a:pt x="78581" y="130963"/>
                </a:cubicBezTo>
                <a:close/>
                <a:moveTo>
                  <a:pt x="73819" y="150013"/>
                </a:moveTo>
                <a:lnTo>
                  <a:pt x="54769" y="150013"/>
                </a:lnTo>
                <a:lnTo>
                  <a:pt x="54769" y="140488"/>
                </a:lnTo>
                <a:lnTo>
                  <a:pt x="73819" y="140488"/>
                </a:lnTo>
                <a:lnTo>
                  <a:pt x="73819" y="150013"/>
                </a:lnTo>
                <a:close/>
                <a:moveTo>
                  <a:pt x="183356" y="159538"/>
                </a:moveTo>
                <a:cubicBezTo>
                  <a:pt x="185985" y="159538"/>
                  <a:pt x="188119" y="157404"/>
                  <a:pt x="188119" y="154775"/>
                </a:cubicBezTo>
                <a:lnTo>
                  <a:pt x="188119" y="145250"/>
                </a:lnTo>
                <a:cubicBezTo>
                  <a:pt x="188119" y="142621"/>
                  <a:pt x="185985" y="140488"/>
                  <a:pt x="183356" y="140488"/>
                </a:cubicBezTo>
                <a:cubicBezTo>
                  <a:pt x="180727" y="140488"/>
                  <a:pt x="178594" y="142621"/>
                  <a:pt x="178594" y="145250"/>
                </a:cubicBezTo>
                <a:lnTo>
                  <a:pt x="178594" y="154775"/>
                </a:lnTo>
                <a:cubicBezTo>
                  <a:pt x="178594" y="157404"/>
                  <a:pt x="180727" y="159538"/>
                  <a:pt x="183356" y="159538"/>
                </a:cubicBezTo>
                <a:close/>
              </a:path>
            </a:pathLst>
          </a:custGeom>
          <a:solidFill>
            <a:schemeClr val="bg1"/>
          </a:solidFill>
          <a:ln w="9525" cap="flat">
            <a:noFill/>
            <a:prstDash val="solid"/>
            <a:miter/>
          </a:ln>
        </p:spPr>
        <p:txBody>
          <a:bodyPr rtlCol="0" anchor="ctr"/>
          <a:lstStyle/>
          <a:p>
            <a:endParaRPr lang="en-US" dirty="0"/>
          </a:p>
        </p:txBody>
      </p:sp>
      <p:pic>
        <p:nvPicPr>
          <p:cNvPr id="8" name="Picture Placeholder 7">
            <a:extLst>
              <a:ext uri="{FF2B5EF4-FFF2-40B4-BE49-F238E27FC236}">
                <a16:creationId xmlns:a16="http://schemas.microsoft.com/office/drawing/2014/main" id="{A9962BD1-08E7-4D12-98A0-09C7F3176BAB}"/>
              </a:ext>
            </a:extLst>
          </p:cNvPr>
          <p:cNvPicPr>
            <a:picLocks noGrp="1" noChangeAspect="1"/>
          </p:cNvPicPr>
          <p:nvPr>
            <p:ph type="pic" sz="quarter" idx="10"/>
          </p:nvPr>
        </p:nvPicPr>
        <p:blipFill>
          <a:blip r:embed="rId2"/>
          <a:srcRect l="6101" r="6101"/>
          <a:stretch>
            <a:fillRect/>
          </a:stretch>
        </p:blipFill>
        <p:spPr/>
      </p:pic>
    </p:spTree>
    <p:extLst>
      <p:ext uri="{BB962C8B-B14F-4D97-AF65-F5344CB8AC3E}">
        <p14:creationId xmlns:p14="http://schemas.microsoft.com/office/powerpoint/2010/main" val="4735192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6515100" cy="461665"/>
          </a:xfrm>
          <a:prstGeom prst="rect">
            <a:avLst/>
          </a:prstGeom>
          <a:noFill/>
        </p:spPr>
        <p:txBody>
          <a:bodyPr wrap="square" rtlCol="0">
            <a:spAutoFit/>
          </a:bodyPr>
          <a:lstStyle/>
          <a:p>
            <a:r>
              <a:rPr lang="en-GB" sz="2400" b="1" u="sng" dirty="0">
                <a:latin typeface="+mj-lt"/>
              </a:rPr>
              <a:t>Compression </a:t>
            </a:r>
          </a:p>
        </p:txBody>
      </p:sp>
      <p:sp>
        <p:nvSpPr>
          <p:cNvPr id="16" name="Rectangle 15">
            <a:extLst>
              <a:ext uri="{FF2B5EF4-FFF2-40B4-BE49-F238E27FC236}">
                <a16:creationId xmlns:a16="http://schemas.microsoft.com/office/drawing/2014/main" id="{68AA8E14-3FFA-4E3D-9C52-CE14467164A4}"/>
              </a:ext>
            </a:extLst>
          </p:cNvPr>
          <p:cNvSpPr/>
          <p:nvPr/>
        </p:nvSpPr>
        <p:spPr>
          <a:xfrm>
            <a:off x="5964986" y="723840"/>
            <a:ext cx="5859987" cy="170296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2000" dirty="0">
                <a:solidFill>
                  <a:schemeClr val="tx1"/>
                </a:solidFill>
                <a:latin typeface="+mj-lt"/>
              </a:rPr>
              <a:t>Compression simply means to reduce the size of any files you save on your device. In Windows, you can use a zip folder to compress files into more folder that reduces the size of the overall contents (shown on the left)</a:t>
            </a:r>
          </a:p>
        </p:txBody>
      </p:sp>
      <p:graphicFrame>
        <p:nvGraphicFramePr>
          <p:cNvPr id="19" name="Table 18">
            <a:extLst>
              <a:ext uri="{FF2B5EF4-FFF2-40B4-BE49-F238E27FC236}">
                <a16:creationId xmlns:a16="http://schemas.microsoft.com/office/drawing/2014/main" id="{669D845E-43AC-45A5-8562-05B7A556DB65}"/>
              </a:ext>
            </a:extLst>
          </p:cNvPr>
          <p:cNvGraphicFramePr>
            <a:graphicFrameLocks noGrp="1"/>
          </p:cNvGraphicFramePr>
          <p:nvPr>
            <p:extLst/>
          </p:nvPr>
        </p:nvGraphicFramePr>
        <p:xfrm>
          <a:off x="163544" y="5883847"/>
          <a:ext cx="5542746" cy="736600"/>
        </p:xfrm>
        <a:graphic>
          <a:graphicData uri="http://schemas.openxmlformats.org/drawingml/2006/table">
            <a:tbl>
              <a:tblPr firstRow="1" bandRow="1">
                <a:tableStyleId>{5C22544A-7EE6-4342-B048-85BDC9FD1C3A}</a:tableStyleId>
              </a:tblPr>
              <a:tblGrid>
                <a:gridCol w="5542746">
                  <a:extLst>
                    <a:ext uri="{9D8B030D-6E8A-4147-A177-3AD203B41FA5}">
                      <a16:colId xmlns:a16="http://schemas.microsoft.com/office/drawing/2014/main" val="1827917660"/>
                    </a:ext>
                  </a:extLst>
                </a:gridCol>
              </a:tblGrid>
              <a:tr h="0">
                <a:tc>
                  <a:txBody>
                    <a:bodyPr/>
                    <a:lstStyle/>
                    <a:p>
                      <a:r>
                        <a:rPr lang="en-GB" sz="1800" b="0" dirty="0">
                          <a:latin typeface="Tw Cen MT" panose="020B0602020104020603" pitchFamily="34" charset="0"/>
                        </a:rPr>
                        <a:t>Video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204693053"/>
                  </a:ext>
                </a:extLst>
              </a:tr>
              <a:tr h="370840">
                <a:tc>
                  <a:txBody>
                    <a:bodyPr/>
                    <a:lstStyle/>
                    <a:p>
                      <a:pPr algn="l"/>
                      <a:r>
                        <a:rPr lang="en-GB" sz="1800" b="0" dirty="0">
                          <a:latin typeface="Tw Cen MT" panose="020B0602020104020603" pitchFamily="34" charset="0"/>
                          <a:hlinkClick r:id="rId3"/>
                        </a:rPr>
                        <a:t>Click here</a:t>
                      </a:r>
                      <a:endParaRPr lang="en-GB" sz="1800" b="0" dirty="0">
                        <a:latin typeface="Tw Cen MT" panose="020B0602020104020603"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pic>
        <p:nvPicPr>
          <p:cNvPr id="20" name="Picture 2" descr="Video Icon Icons - Download Free Vector Icons | Noun Project">
            <a:extLst>
              <a:ext uri="{FF2B5EF4-FFF2-40B4-BE49-F238E27FC236}">
                <a16:creationId xmlns:a16="http://schemas.microsoft.com/office/drawing/2014/main" id="{B8DC31E7-3A62-40AF-B483-B86E0840ED7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69688" y="5515546"/>
            <a:ext cx="736601" cy="73660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8" name="Table 27">
            <a:extLst>
              <a:ext uri="{FF2B5EF4-FFF2-40B4-BE49-F238E27FC236}">
                <a16:creationId xmlns:a16="http://schemas.microsoft.com/office/drawing/2014/main" id="{DE765EFC-1B06-439E-BC68-5B9CDBBCAE00}"/>
              </a:ext>
            </a:extLst>
          </p:cNvPr>
          <p:cNvGraphicFramePr>
            <a:graphicFrameLocks noGrp="1"/>
          </p:cNvGraphicFramePr>
          <p:nvPr>
            <p:extLst/>
          </p:nvPr>
        </p:nvGraphicFramePr>
        <p:xfrm>
          <a:off x="5961828" y="2847275"/>
          <a:ext cx="5859985" cy="1402080"/>
        </p:xfrm>
        <a:graphic>
          <a:graphicData uri="http://schemas.openxmlformats.org/drawingml/2006/table">
            <a:tbl>
              <a:tblPr firstRow="1" bandRow="1">
                <a:tableStyleId>{5C22544A-7EE6-4342-B048-85BDC9FD1C3A}</a:tableStyleId>
              </a:tblPr>
              <a:tblGrid>
                <a:gridCol w="5859985">
                  <a:extLst>
                    <a:ext uri="{9D8B030D-6E8A-4147-A177-3AD203B41FA5}">
                      <a16:colId xmlns:a16="http://schemas.microsoft.com/office/drawing/2014/main" val="1827917660"/>
                    </a:ext>
                  </a:extLst>
                </a:gridCol>
              </a:tblGrid>
              <a:tr h="0">
                <a:tc>
                  <a:txBody>
                    <a:bodyPr/>
                    <a:lstStyle/>
                    <a:p>
                      <a:r>
                        <a:rPr lang="en-GB" sz="2000" b="0" dirty="0">
                          <a:latin typeface="Tw Cen MT" panose="020B0602020104020603" pitchFamily="34" charset="0"/>
                        </a:rPr>
                        <a:t>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30A0"/>
                    </a:solidFill>
                  </a:tcPr>
                </a:tc>
                <a:extLst>
                  <a:ext uri="{0D108BD9-81ED-4DB2-BD59-A6C34878D82A}">
                    <a16:rowId xmlns:a16="http://schemas.microsoft.com/office/drawing/2014/main" val="2204693053"/>
                  </a:ext>
                </a:extLst>
              </a:tr>
              <a:tr h="370840">
                <a:tc>
                  <a:txBody>
                    <a:bodyPr/>
                    <a:lstStyle/>
                    <a:p>
                      <a:pPr marL="457200" indent="-457200" algn="l">
                        <a:buAutoNum type="arabicPeriod"/>
                      </a:pPr>
                      <a:r>
                        <a:rPr lang="en-GB" sz="2000" b="0" dirty="0">
                          <a:latin typeface="Tw Cen MT" panose="020B0602020104020603" pitchFamily="34" charset="0"/>
                        </a:rPr>
                        <a:t>Why is compression used?</a:t>
                      </a:r>
                    </a:p>
                    <a:p>
                      <a:pPr marL="457200" indent="-457200" algn="l">
                        <a:buAutoNum type="arabicPeriod"/>
                      </a:pPr>
                      <a:r>
                        <a:rPr lang="en-GB" sz="2000" b="0" dirty="0">
                          <a:latin typeface="Tw Cen MT" panose="020B0602020104020603" pitchFamily="34" charset="0"/>
                        </a:rPr>
                        <a:t>What is meant by lossy compression?</a:t>
                      </a:r>
                    </a:p>
                    <a:p>
                      <a:pPr marL="457200" indent="-457200" algn="l">
                        <a:buAutoNum type="arabicPeriod"/>
                      </a:pPr>
                      <a:r>
                        <a:rPr lang="en-GB" sz="2000" b="0" dirty="0">
                          <a:latin typeface="Tw Cen MT" panose="020B0602020104020603" pitchFamily="34" charset="0"/>
                        </a:rPr>
                        <a:t>What is meant by lossless compression?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sp>
        <p:nvSpPr>
          <p:cNvPr id="29" name="Arrow: Down 28">
            <a:extLst>
              <a:ext uri="{FF2B5EF4-FFF2-40B4-BE49-F238E27FC236}">
                <a16:creationId xmlns:a16="http://schemas.microsoft.com/office/drawing/2014/main" id="{1B784BCC-8040-49A8-AE95-1C6674838AEC}"/>
              </a:ext>
            </a:extLst>
          </p:cNvPr>
          <p:cNvSpPr/>
          <p:nvPr/>
        </p:nvSpPr>
        <p:spPr>
          <a:xfrm>
            <a:off x="8667238" y="2247030"/>
            <a:ext cx="659567" cy="667563"/>
          </a:xfrm>
          <a:prstGeom prst="downArrow">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30" name="Table 29">
            <a:extLst>
              <a:ext uri="{FF2B5EF4-FFF2-40B4-BE49-F238E27FC236}">
                <a16:creationId xmlns:a16="http://schemas.microsoft.com/office/drawing/2014/main" id="{CAA1B2F1-A157-434E-9C20-E612D5102422}"/>
              </a:ext>
            </a:extLst>
          </p:cNvPr>
          <p:cNvGraphicFramePr>
            <a:graphicFrameLocks noGrp="1"/>
          </p:cNvGraphicFramePr>
          <p:nvPr>
            <p:extLst/>
          </p:nvPr>
        </p:nvGraphicFramePr>
        <p:xfrm>
          <a:off x="5964986" y="4541272"/>
          <a:ext cx="5856827" cy="2079175"/>
        </p:xfrm>
        <a:graphic>
          <a:graphicData uri="http://schemas.openxmlformats.org/drawingml/2006/table">
            <a:tbl>
              <a:tblPr firstRow="1" bandRow="1">
                <a:tableStyleId>{5C22544A-7EE6-4342-B048-85BDC9FD1C3A}</a:tableStyleId>
              </a:tblPr>
              <a:tblGrid>
                <a:gridCol w="5856827">
                  <a:extLst>
                    <a:ext uri="{9D8B030D-6E8A-4147-A177-3AD203B41FA5}">
                      <a16:colId xmlns:a16="http://schemas.microsoft.com/office/drawing/2014/main" val="1827917660"/>
                    </a:ext>
                  </a:extLst>
                </a:gridCol>
              </a:tblGrid>
              <a:tr h="463735">
                <a:tc>
                  <a:txBody>
                    <a:bodyPr/>
                    <a:lstStyle/>
                    <a:p>
                      <a:r>
                        <a:rPr lang="en-GB" sz="2000" b="0" dirty="0">
                          <a:latin typeface="Tw Cen MT" panose="020B0602020104020603" pitchFamily="34" charset="0"/>
                        </a:rPr>
                        <a:t>Answer: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2204693053"/>
                  </a:ext>
                </a:extLst>
              </a:tr>
              <a:tr h="1177175">
                <a:tc>
                  <a:txBody>
                    <a:bodyPr/>
                    <a:lstStyle/>
                    <a:p>
                      <a:pPr marL="457200" indent="-457200" algn="l">
                        <a:buAutoNum type="arabicPeriod"/>
                      </a:pPr>
                      <a:r>
                        <a:rPr lang="en-GB" sz="2000" b="0" dirty="0">
                          <a:latin typeface="Tw Cen MT" panose="020B0602020104020603" pitchFamily="34" charset="0"/>
                        </a:rPr>
                        <a:t>To save storage space/Use less bandwidth when transmitting over a network.</a:t>
                      </a:r>
                    </a:p>
                    <a:p>
                      <a:pPr marL="457200" indent="-457200" algn="l">
                        <a:buAutoNum type="arabicPeriod"/>
                      </a:pPr>
                      <a:r>
                        <a:rPr lang="en-GB" sz="2000" b="0" dirty="0">
                          <a:latin typeface="Tw Cen MT" panose="020B0602020104020603" pitchFamily="34" charset="0"/>
                        </a:rPr>
                        <a:t>Permanently removes data from the file.</a:t>
                      </a:r>
                    </a:p>
                    <a:p>
                      <a:pPr marL="457200" indent="-457200" algn="l">
                        <a:buAutoNum type="arabicPeriod"/>
                      </a:pPr>
                      <a:r>
                        <a:rPr lang="en-GB" sz="2000" b="0" dirty="0">
                          <a:latin typeface="Tw Cen MT" panose="020B0602020104020603" pitchFamily="34" charset="0"/>
                        </a:rPr>
                        <a:t>Groups data together using an algorithm so it can be re-arranged into it’s original state.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pic>
        <p:nvPicPr>
          <p:cNvPr id="31" name="Picture 4" descr="Question Mark PNG | PNG All">
            <a:extLst>
              <a:ext uri="{FF2B5EF4-FFF2-40B4-BE49-F238E27FC236}">
                <a16:creationId xmlns:a16="http://schemas.microsoft.com/office/drawing/2014/main" id="{536851BB-3E07-447E-9F34-F6796B2FD28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284238" y="2578487"/>
            <a:ext cx="537575" cy="53757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B8F0060D-C5CC-4AD8-8AFF-A91C8630C2B9}"/>
              </a:ext>
            </a:extLst>
          </p:cNvPr>
          <p:cNvPicPr>
            <a:picLocks noChangeAspect="1"/>
          </p:cNvPicPr>
          <p:nvPr/>
        </p:nvPicPr>
        <p:blipFill rotWithShape="1">
          <a:blip r:embed="rId6"/>
          <a:srcRect l="23864" t="27516" r="32863" b="31574"/>
          <a:stretch/>
        </p:blipFill>
        <p:spPr>
          <a:xfrm>
            <a:off x="271482" y="723841"/>
            <a:ext cx="5436294" cy="2889514"/>
          </a:xfrm>
          <a:prstGeom prst="rect">
            <a:avLst/>
          </a:prstGeom>
        </p:spPr>
      </p:pic>
    </p:spTree>
    <p:extLst>
      <p:ext uri="{BB962C8B-B14F-4D97-AF65-F5344CB8AC3E}">
        <p14:creationId xmlns:p14="http://schemas.microsoft.com/office/powerpoint/2010/main" val="3944232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fill="hold"/>
                                        <p:tgtEl>
                                          <p:spTgt spid="30"/>
                                        </p:tgtEl>
                                        <p:attrNameLst>
                                          <p:attrName>ppt_x</p:attrName>
                                        </p:attrNameLst>
                                      </p:cBhvr>
                                      <p:tavLst>
                                        <p:tav tm="0">
                                          <p:val>
                                            <p:strVal val="#ppt_x"/>
                                          </p:val>
                                        </p:tav>
                                        <p:tav tm="100000">
                                          <p:val>
                                            <p:strVal val="#ppt_x"/>
                                          </p:val>
                                        </p:tav>
                                      </p:tavLst>
                                    </p:anim>
                                    <p:anim calcmode="lin" valueType="num">
                                      <p:cBhvr additive="base">
                                        <p:cTn id="1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6515100" cy="461665"/>
          </a:xfrm>
          <a:prstGeom prst="rect">
            <a:avLst/>
          </a:prstGeom>
          <a:noFill/>
        </p:spPr>
        <p:txBody>
          <a:bodyPr wrap="square" rtlCol="0">
            <a:spAutoFit/>
          </a:bodyPr>
          <a:lstStyle/>
          <a:p>
            <a:r>
              <a:rPr lang="en-GB" sz="2400" b="1" u="sng" dirty="0">
                <a:latin typeface="+mj-lt"/>
              </a:rPr>
              <a:t>Lossless compression</a:t>
            </a:r>
          </a:p>
        </p:txBody>
      </p:sp>
      <p:sp>
        <p:nvSpPr>
          <p:cNvPr id="16" name="Rectangle 15">
            <a:extLst>
              <a:ext uri="{FF2B5EF4-FFF2-40B4-BE49-F238E27FC236}">
                <a16:creationId xmlns:a16="http://schemas.microsoft.com/office/drawing/2014/main" id="{68AA8E14-3FFA-4E3D-9C52-CE14467164A4}"/>
              </a:ext>
            </a:extLst>
          </p:cNvPr>
          <p:cNvSpPr/>
          <p:nvPr/>
        </p:nvSpPr>
        <p:spPr>
          <a:xfrm>
            <a:off x="5964986" y="723840"/>
            <a:ext cx="5859987" cy="964787"/>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2000" dirty="0">
                <a:solidFill>
                  <a:schemeClr val="tx1"/>
                </a:solidFill>
                <a:latin typeface="+mj-lt"/>
              </a:rPr>
              <a:t>Lossless compression will use an algorithm that allows data to be grouped together so when re-arranged it can be restored to it’s original state.. </a:t>
            </a:r>
          </a:p>
        </p:txBody>
      </p:sp>
      <p:graphicFrame>
        <p:nvGraphicFramePr>
          <p:cNvPr id="28" name="Table 27">
            <a:extLst>
              <a:ext uri="{FF2B5EF4-FFF2-40B4-BE49-F238E27FC236}">
                <a16:creationId xmlns:a16="http://schemas.microsoft.com/office/drawing/2014/main" id="{DE765EFC-1B06-439E-BC68-5B9CDBBCAE00}"/>
              </a:ext>
            </a:extLst>
          </p:cNvPr>
          <p:cNvGraphicFramePr>
            <a:graphicFrameLocks noGrp="1"/>
          </p:cNvGraphicFramePr>
          <p:nvPr>
            <p:extLst/>
          </p:nvPr>
        </p:nvGraphicFramePr>
        <p:xfrm>
          <a:off x="5964986" y="1964836"/>
          <a:ext cx="5859985" cy="2682240"/>
        </p:xfrm>
        <a:graphic>
          <a:graphicData uri="http://schemas.openxmlformats.org/drawingml/2006/table">
            <a:tbl>
              <a:tblPr firstRow="1" bandRow="1">
                <a:tableStyleId>{5C22544A-7EE6-4342-B048-85BDC9FD1C3A}</a:tableStyleId>
              </a:tblPr>
              <a:tblGrid>
                <a:gridCol w="5859985">
                  <a:extLst>
                    <a:ext uri="{9D8B030D-6E8A-4147-A177-3AD203B41FA5}">
                      <a16:colId xmlns:a16="http://schemas.microsoft.com/office/drawing/2014/main" val="1827917660"/>
                    </a:ext>
                  </a:extLst>
                </a:gridCol>
              </a:tblGrid>
              <a:tr h="0">
                <a:tc>
                  <a:txBody>
                    <a:bodyPr/>
                    <a:lstStyle/>
                    <a:p>
                      <a:r>
                        <a:rPr lang="en-GB" sz="2000" b="0" dirty="0">
                          <a:latin typeface="Tw Cen MT" panose="020B0602020104020603" pitchFamily="34" charset="0"/>
                        </a:rPr>
                        <a:t>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30A0"/>
                    </a:solidFill>
                  </a:tcPr>
                </a:tc>
                <a:extLst>
                  <a:ext uri="{0D108BD9-81ED-4DB2-BD59-A6C34878D82A}">
                    <a16:rowId xmlns:a16="http://schemas.microsoft.com/office/drawing/2014/main" val="2204693053"/>
                  </a:ext>
                </a:extLst>
              </a:tr>
              <a:tr h="370840">
                <a:tc>
                  <a:txBody>
                    <a:bodyPr/>
                    <a:lstStyle/>
                    <a:p>
                      <a:pPr marL="0" indent="0" algn="l">
                        <a:buNone/>
                      </a:pPr>
                      <a:r>
                        <a:rPr lang="en-GB" sz="1800" b="0" i="1" kern="1200" dirty="0">
                          <a:solidFill>
                            <a:schemeClr val="dk1"/>
                          </a:solidFill>
                          <a:effectLst/>
                          <a:latin typeface="+mj-lt"/>
                          <a:ea typeface="+mn-ea"/>
                          <a:cs typeface="+mn-cs"/>
                        </a:rPr>
                        <a:t>“Ask not what your country can do for you -- ask what you can do for your country.”</a:t>
                      </a:r>
                    </a:p>
                    <a:p>
                      <a:pPr marL="342900" indent="-342900" algn="l">
                        <a:buFont typeface="+mj-lt"/>
                        <a:buAutoNum type="arabicPeriod"/>
                      </a:pPr>
                      <a:r>
                        <a:rPr lang="en-GB" sz="1800" b="0" i="0" kern="1200" dirty="0">
                          <a:solidFill>
                            <a:schemeClr val="dk1"/>
                          </a:solidFill>
                          <a:effectLst/>
                          <a:latin typeface="+mj-lt"/>
                          <a:ea typeface="+mn-ea"/>
                          <a:cs typeface="+mn-cs"/>
                        </a:rPr>
                        <a:t>The quote above uses 17 words, if we used a compression algorithm to remove redundancies then how many words can we reduce this to?</a:t>
                      </a:r>
                    </a:p>
                    <a:p>
                      <a:pPr marL="342900" indent="-342900" algn="l">
                        <a:buFont typeface="+mj-lt"/>
                        <a:buAutoNum type="arabicPeriod"/>
                      </a:pPr>
                      <a:r>
                        <a:rPr lang="en-GB" sz="1800" b="0" i="0" kern="1200" dirty="0">
                          <a:solidFill>
                            <a:schemeClr val="dk1"/>
                          </a:solidFill>
                          <a:effectLst/>
                          <a:latin typeface="+mj-lt"/>
                          <a:ea typeface="+mn-ea"/>
                          <a:cs typeface="+mn-cs"/>
                        </a:rPr>
                        <a:t>Use an RLE (run length encoding) algorithm on the first five rows of Image 2 and display your results. (Use Image 1 worked example to help you.)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sp>
        <p:nvSpPr>
          <p:cNvPr id="29" name="Arrow: Down 28">
            <a:extLst>
              <a:ext uri="{FF2B5EF4-FFF2-40B4-BE49-F238E27FC236}">
                <a16:creationId xmlns:a16="http://schemas.microsoft.com/office/drawing/2014/main" id="{1B784BCC-8040-49A8-AE95-1C6674838AEC}"/>
              </a:ext>
            </a:extLst>
          </p:cNvPr>
          <p:cNvSpPr/>
          <p:nvPr/>
        </p:nvSpPr>
        <p:spPr>
          <a:xfrm>
            <a:off x="8726231" y="1688627"/>
            <a:ext cx="659567" cy="667563"/>
          </a:xfrm>
          <a:prstGeom prst="downArrow">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30" name="Table 29">
            <a:extLst>
              <a:ext uri="{FF2B5EF4-FFF2-40B4-BE49-F238E27FC236}">
                <a16:creationId xmlns:a16="http://schemas.microsoft.com/office/drawing/2014/main" id="{CAA1B2F1-A157-434E-9C20-E612D5102422}"/>
              </a:ext>
            </a:extLst>
          </p:cNvPr>
          <p:cNvGraphicFramePr>
            <a:graphicFrameLocks noGrp="1"/>
          </p:cNvGraphicFramePr>
          <p:nvPr>
            <p:extLst/>
          </p:nvPr>
        </p:nvGraphicFramePr>
        <p:xfrm>
          <a:off x="5964986" y="4923285"/>
          <a:ext cx="5856827" cy="1640910"/>
        </p:xfrm>
        <a:graphic>
          <a:graphicData uri="http://schemas.openxmlformats.org/drawingml/2006/table">
            <a:tbl>
              <a:tblPr firstRow="1" bandRow="1">
                <a:tableStyleId>{5C22544A-7EE6-4342-B048-85BDC9FD1C3A}</a:tableStyleId>
              </a:tblPr>
              <a:tblGrid>
                <a:gridCol w="5856827">
                  <a:extLst>
                    <a:ext uri="{9D8B030D-6E8A-4147-A177-3AD203B41FA5}">
                      <a16:colId xmlns:a16="http://schemas.microsoft.com/office/drawing/2014/main" val="1827917660"/>
                    </a:ext>
                  </a:extLst>
                </a:gridCol>
              </a:tblGrid>
              <a:tr h="463735">
                <a:tc>
                  <a:txBody>
                    <a:bodyPr/>
                    <a:lstStyle/>
                    <a:p>
                      <a:r>
                        <a:rPr lang="en-GB" sz="2000" b="0" dirty="0">
                          <a:latin typeface="Tw Cen MT" panose="020B0602020104020603" pitchFamily="34" charset="0"/>
                        </a:rPr>
                        <a:t>Answer: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2204693053"/>
                  </a:ext>
                </a:extLst>
              </a:tr>
              <a:tr h="1177175">
                <a:tc>
                  <a:txBody>
                    <a:bodyPr/>
                    <a:lstStyle/>
                    <a:p>
                      <a:pPr marL="457200" indent="-457200" algn="l">
                        <a:buAutoNum type="arabicPeriod"/>
                      </a:pPr>
                      <a:r>
                        <a:rPr lang="en-GB" sz="2000" b="0" dirty="0">
                          <a:latin typeface="Tw Cen MT" panose="020B0602020104020603" pitchFamily="34" charset="0"/>
                        </a:rPr>
                        <a:t>Nine words -- ask, not, what, your, country, can, do, for, you.</a:t>
                      </a:r>
                    </a:p>
                    <a:p>
                      <a:pPr marL="457200" indent="-457200" algn="l">
                        <a:buAutoNum type="arabicPeriod"/>
                      </a:pPr>
                      <a:r>
                        <a:rPr lang="en-GB" sz="2000" b="0" dirty="0">
                          <a:latin typeface="Tw Cen MT" panose="020B0602020104020603" pitchFamily="34" charset="0"/>
                        </a:rPr>
                        <a:t>Answer on the left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pic>
        <p:nvPicPr>
          <p:cNvPr id="31" name="Picture 4" descr="Question Mark PNG | PNG All">
            <a:extLst>
              <a:ext uri="{FF2B5EF4-FFF2-40B4-BE49-F238E27FC236}">
                <a16:creationId xmlns:a16="http://schemas.microsoft.com/office/drawing/2014/main" id="{536851BB-3E07-447E-9F34-F6796B2FD2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41510" y="1734107"/>
            <a:ext cx="480303" cy="48030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9C8BD8B6-2231-41B1-80F2-6193FE0DDFFE}"/>
              </a:ext>
            </a:extLst>
          </p:cNvPr>
          <p:cNvPicPr>
            <a:picLocks noChangeAspect="1"/>
          </p:cNvPicPr>
          <p:nvPr/>
        </p:nvPicPr>
        <p:blipFill>
          <a:blip r:embed="rId4"/>
          <a:stretch>
            <a:fillRect/>
          </a:stretch>
        </p:blipFill>
        <p:spPr>
          <a:xfrm>
            <a:off x="157163" y="723840"/>
            <a:ext cx="2791215" cy="2829320"/>
          </a:xfrm>
          <a:prstGeom prst="rect">
            <a:avLst/>
          </a:prstGeom>
        </p:spPr>
      </p:pic>
      <p:sp>
        <p:nvSpPr>
          <p:cNvPr id="7" name="TextBox 6">
            <a:extLst>
              <a:ext uri="{FF2B5EF4-FFF2-40B4-BE49-F238E27FC236}">
                <a16:creationId xmlns:a16="http://schemas.microsoft.com/office/drawing/2014/main" id="{A0B1CE80-34FF-4DC7-9351-AB39F441567D}"/>
              </a:ext>
            </a:extLst>
          </p:cNvPr>
          <p:cNvSpPr txBox="1"/>
          <p:nvPr/>
        </p:nvSpPr>
        <p:spPr>
          <a:xfrm>
            <a:off x="3082413" y="831246"/>
            <a:ext cx="2627210" cy="2308324"/>
          </a:xfrm>
          <a:prstGeom prst="rect">
            <a:avLst/>
          </a:prstGeom>
          <a:solidFill>
            <a:schemeClr val="accent4">
              <a:lumMod val="20000"/>
              <a:lumOff val="80000"/>
            </a:schemeClr>
          </a:solidFill>
        </p:spPr>
        <p:txBody>
          <a:bodyPr wrap="square" rtlCol="0">
            <a:spAutoFit/>
          </a:bodyPr>
          <a:lstStyle/>
          <a:p>
            <a:r>
              <a:rPr lang="en-GB" b="1" dirty="0">
                <a:latin typeface="+mj-lt"/>
              </a:rPr>
              <a:t>Image 1: Worked example</a:t>
            </a:r>
          </a:p>
          <a:p>
            <a:r>
              <a:rPr lang="en-GB" dirty="0">
                <a:latin typeface="+mj-lt"/>
              </a:rPr>
              <a:t>Row 1 – 5</a:t>
            </a:r>
          </a:p>
          <a:p>
            <a:r>
              <a:rPr lang="en-GB" dirty="0">
                <a:latin typeface="+mj-lt"/>
              </a:rPr>
              <a:t>Row 2 – 1,1,1,1,1</a:t>
            </a:r>
          </a:p>
          <a:p>
            <a:r>
              <a:rPr lang="en-GB" dirty="0">
                <a:latin typeface="+mj-lt"/>
              </a:rPr>
              <a:t>Row 3 – 2,1,2</a:t>
            </a:r>
          </a:p>
          <a:p>
            <a:r>
              <a:rPr lang="en-GB" dirty="0">
                <a:latin typeface="+mj-lt"/>
              </a:rPr>
              <a:t>Row 4 – 5</a:t>
            </a:r>
          </a:p>
          <a:p>
            <a:r>
              <a:rPr lang="en-GB" dirty="0">
                <a:latin typeface="+mj-lt"/>
              </a:rPr>
              <a:t>Row 5 – 1,3,1</a:t>
            </a:r>
          </a:p>
          <a:p>
            <a:r>
              <a:rPr lang="en-GB" dirty="0">
                <a:latin typeface="+mj-lt"/>
              </a:rPr>
              <a:t>Row 6 - 5</a:t>
            </a:r>
          </a:p>
        </p:txBody>
      </p:sp>
      <p:pic>
        <p:nvPicPr>
          <p:cNvPr id="11" name="Picture 10">
            <a:extLst>
              <a:ext uri="{FF2B5EF4-FFF2-40B4-BE49-F238E27FC236}">
                <a16:creationId xmlns:a16="http://schemas.microsoft.com/office/drawing/2014/main" id="{B0914B8F-B3F4-487F-B193-2C6CF61EE00E}"/>
              </a:ext>
            </a:extLst>
          </p:cNvPr>
          <p:cNvPicPr>
            <a:picLocks noChangeAspect="1"/>
          </p:cNvPicPr>
          <p:nvPr/>
        </p:nvPicPr>
        <p:blipFill>
          <a:blip r:embed="rId5"/>
          <a:stretch>
            <a:fillRect/>
          </a:stretch>
        </p:blipFill>
        <p:spPr>
          <a:xfrm>
            <a:off x="157162" y="3553160"/>
            <a:ext cx="2791214" cy="3149665"/>
          </a:xfrm>
          <a:prstGeom prst="rect">
            <a:avLst/>
          </a:prstGeom>
        </p:spPr>
      </p:pic>
      <p:sp>
        <p:nvSpPr>
          <p:cNvPr id="19" name="TextBox 18">
            <a:extLst>
              <a:ext uri="{FF2B5EF4-FFF2-40B4-BE49-F238E27FC236}">
                <a16:creationId xmlns:a16="http://schemas.microsoft.com/office/drawing/2014/main" id="{779D9FC0-AD41-4C0B-9C42-84FC4CDF1E33}"/>
              </a:ext>
            </a:extLst>
          </p:cNvPr>
          <p:cNvSpPr txBox="1"/>
          <p:nvPr/>
        </p:nvSpPr>
        <p:spPr>
          <a:xfrm>
            <a:off x="3082413" y="3553160"/>
            <a:ext cx="2627210" cy="2031325"/>
          </a:xfrm>
          <a:prstGeom prst="rect">
            <a:avLst/>
          </a:prstGeom>
          <a:solidFill>
            <a:schemeClr val="accent4">
              <a:lumMod val="20000"/>
              <a:lumOff val="80000"/>
            </a:schemeClr>
          </a:solidFill>
        </p:spPr>
        <p:txBody>
          <a:bodyPr wrap="square" rtlCol="0">
            <a:spAutoFit/>
          </a:bodyPr>
          <a:lstStyle/>
          <a:p>
            <a:r>
              <a:rPr lang="en-GB" b="1" dirty="0">
                <a:latin typeface="+mj-lt"/>
              </a:rPr>
              <a:t>Image 2</a:t>
            </a:r>
          </a:p>
          <a:p>
            <a:endParaRPr lang="en-GB" b="1" dirty="0">
              <a:latin typeface="+mj-lt"/>
            </a:endParaRPr>
          </a:p>
          <a:p>
            <a:r>
              <a:rPr lang="en-GB" dirty="0">
                <a:latin typeface="+mj-lt"/>
              </a:rPr>
              <a:t>Row 1 – 15</a:t>
            </a:r>
          </a:p>
          <a:p>
            <a:r>
              <a:rPr lang="en-GB" dirty="0">
                <a:latin typeface="+mj-lt"/>
              </a:rPr>
              <a:t>Row 2 – 10,1,1,3</a:t>
            </a:r>
          </a:p>
          <a:p>
            <a:r>
              <a:rPr lang="en-GB" dirty="0">
                <a:latin typeface="+mj-lt"/>
              </a:rPr>
              <a:t>Row 3 </a:t>
            </a:r>
            <a:r>
              <a:rPr lang="en-GB">
                <a:latin typeface="+mj-lt"/>
              </a:rPr>
              <a:t>– 9,1,1,1,1,2</a:t>
            </a:r>
            <a:endParaRPr lang="en-GB" dirty="0">
              <a:latin typeface="+mj-lt"/>
            </a:endParaRPr>
          </a:p>
          <a:p>
            <a:r>
              <a:rPr lang="en-GB" dirty="0">
                <a:latin typeface="+mj-lt"/>
              </a:rPr>
              <a:t>Row 4 – 8,2,2,1,1,1</a:t>
            </a:r>
          </a:p>
          <a:p>
            <a:r>
              <a:rPr lang="en-GB" dirty="0">
                <a:latin typeface="+mj-lt"/>
              </a:rPr>
              <a:t>Row 5 – 7,2,1,1,1,1,1,1</a:t>
            </a:r>
          </a:p>
        </p:txBody>
      </p:sp>
    </p:spTree>
    <p:extLst>
      <p:ext uri="{BB962C8B-B14F-4D97-AF65-F5344CB8AC3E}">
        <p14:creationId xmlns:p14="http://schemas.microsoft.com/office/powerpoint/2010/main" val="3295162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6515100" cy="461665"/>
          </a:xfrm>
          <a:prstGeom prst="rect">
            <a:avLst/>
          </a:prstGeom>
          <a:noFill/>
        </p:spPr>
        <p:txBody>
          <a:bodyPr wrap="square" rtlCol="0">
            <a:spAutoFit/>
          </a:bodyPr>
          <a:lstStyle/>
          <a:p>
            <a:r>
              <a:rPr lang="en-GB" sz="2400" b="1" u="sng" dirty="0">
                <a:latin typeface="+mj-lt"/>
              </a:rPr>
              <a:t>Lossy Compression</a:t>
            </a:r>
          </a:p>
        </p:txBody>
      </p:sp>
      <p:pic>
        <p:nvPicPr>
          <p:cNvPr id="7" name="Picture 6">
            <a:extLst>
              <a:ext uri="{FF2B5EF4-FFF2-40B4-BE49-F238E27FC236}">
                <a16:creationId xmlns:a16="http://schemas.microsoft.com/office/drawing/2014/main" id="{3DB58701-A797-494C-BA8B-5DCB51ABE027}"/>
              </a:ext>
            </a:extLst>
          </p:cNvPr>
          <p:cNvPicPr/>
          <p:nvPr/>
        </p:nvPicPr>
        <p:blipFill rotWithShape="1">
          <a:blip r:embed="rId3">
            <a:extLst>
              <a:ext uri="{28A0092B-C50C-407E-A947-70E740481C1C}">
                <a14:useLocalDpi xmlns:a14="http://schemas.microsoft.com/office/drawing/2010/main" val="0"/>
              </a:ext>
            </a:extLst>
          </a:blip>
          <a:srcRect r="2623" b="5129"/>
          <a:stretch/>
        </p:blipFill>
        <p:spPr>
          <a:xfrm>
            <a:off x="258763" y="924514"/>
            <a:ext cx="5735637" cy="3776375"/>
          </a:xfrm>
          <a:prstGeom prst="rect">
            <a:avLst/>
          </a:prstGeom>
        </p:spPr>
      </p:pic>
      <p:sp>
        <p:nvSpPr>
          <p:cNvPr id="4" name="TextBox 3">
            <a:extLst>
              <a:ext uri="{FF2B5EF4-FFF2-40B4-BE49-F238E27FC236}">
                <a16:creationId xmlns:a16="http://schemas.microsoft.com/office/drawing/2014/main" id="{7D6E3D44-623C-4C25-B90B-8969A69984F0}"/>
              </a:ext>
            </a:extLst>
          </p:cNvPr>
          <p:cNvSpPr txBox="1"/>
          <p:nvPr/>
        </p:nvSpPr>
        <p:spPr>
          <a:xfrm>
            <a:off x="6197600" y="853683"/>
            <a:ext cx="5735637" cy="3847207"/>
          </a:xfrm>
          <a:prstGeom prst="rect">
            <a:avLst/>
          </a:prstGeom>
          <a:noFill/>
          <a:ln>
            <a:solidFill>
              <a:schemeClr val="tx1"/>
            </a:solidFill>
          </a:ln>
        </p:spPr>
        <p:txBody>
          <a:bodyPr wrap="square" rtlCol="0">
            <a:spAutoFit/>
          </a:bodyPr>
          <a:lstStyle/>
          <a:p>
            <a:r>
              <a:rPr lang="en-GB" sz="2400" b="1" dirty="0">
                <a:latin typeface="+mj-lt"/>
              </a:rPr>
              <a:t>Task: </a:t>
            </a:r>
          </a:p>
          <a:p>
            <a:pPr marL="285750" indent="-285750">
              <a:buFont typeface="Arial" panose="020B0604020202020204" pitchFamily="34" charset="0"/>
              <a:buChar char="•"/>
            </a:pPr>
            <a:r>
              <a:rPr lang="en-GB" sz="2000" dirty="0">
                <a:latin typeface="+mj-lt"/>
              </a:rPr>
              <a:t>For this task you need to open Adobe Photoshop.</a:t>
            </a:r>
          </a:p>
          <a:p>
            <a:pPr marL="285750" indent="-285750">
              <a:buFont typeface="Arial" panose="020B0604020202020204" pitchFamily="34" charset="0"/>
              <a:buChar char="•"/>
            </a:pPr>
            <a:endParaRPr lang="en-GB" sz="2000" dirty="0">
              <a:latin typeface="+mj-lt"/>
            </a:endParaRPr>
          </a:p>
          <a:p>
            <a:pPr marL="285750" indent="-285750">
              <a:buFont typeface="Arial" panose="020B0604020202020204" pitchFamily="34" charset="0"/>
              <a:buChar char="•"/>
            </a:pPr>
            <a:r>
              <a:rPr lang="en-GB" sz="2000" dirty="0">
                <a:latin typeface="+mj-lt"/>
              </a:rPr>
              <a:t>You will open an image (like the one on the left) and it will be in what we call a lossless format.</a:t>
            </a:r>
          </a:p>
          <a:p>
            <a:pPr marL="285750" indent="-285750">
              <a:buFont typeface="Arial" panose="020B0604020202020204" pitchFamily="34" charset="0"/>
              <a:buChar char="•"/>
            </a:pPr>
            <a:endParaRPr lang="en-GB" sz="2000" dirty="0">
              <a:latin typeface="+mj-lt"/>
            </a:endParaRPr>
          </a:p>
          <a:p>
            <a:pPr marL="285750" indent="-285750">
              <a:buFont typeface="Arial" panose="020B0604020202020204" pitchFamily="34" charset="0"/>
              <a:buChar char="•"/>
            </a:pPr>
            <a:r>
              <a:rPr lang="en-GB" sz="2000" dirty="0">
                <a:latin typeface="+mj-lt"/>
              </a:rPr>
              <a:t>You’re going to compress the file into a lossy format and figure some of the differences between the two.</a:t>
            </a:r>
          </a:p>
          <a:p>
            <a:pPr marL="285750" indent="-285750">
              <a:buFont typeface="Arial" panose="020B0604020202020204" pitchFamily="34" charset="0"/>
              <a:buChar char="•"/>
            </a:pPr>
            <a:endParaRPr lang="en-GB" sz="2000" dirty="0">
              <a:latin typeface="+mj-lt"/>
            </a:endParaRPr>
          </a:p>
          <a:p>
            <a:pPr marL="285750" indent="-285750">
              <a:buFont typeface="Arial" panose="020B0604020202020204" pitchFamily="34" charset="0"/>
              <a:buChar char="•"/>
            </a:pPr>
            <a:r>
              <a:rPr lang="en-GB" sz="2000" dirty="0">
                <a:latin typeface="+mj-lt"/>
              </a:rPr>
              <a:t>All the instructions will be on the worksheet provided.</a:t>
            </a:r>
          </a:p>
        </p:txBody>
      </p:sp>
      <p:graphicFrame>
        <p:nvGraphicFramePr>
          <p:cNvPr id="12" name="Table 11">
            <a:extLst>
              <a:ext uri="{FF2B5EF4-FFF2-40B4-BE49-F238E27FC236}">
                <a16:creationId xmlns:a16="http://schemas.microsoft.com/office/drawing/2014/main" id="{2EF239E3-CBE9-487B-B155-A81148C7B4A2}"/>
              </a:ext>
            </a:extLst>
          </p:cNvPr>
          <p:cNvGraphicFramePr>
            <a:graphicFrameLocks noGrp="1"/>
          </p:cNvGraphicFramePr>
          <p:nvPr>
            <p:extLst/>
          </p:nvPr>
        </p:nvGraphicFramePr>
        <p:xfrm>
          <a:off x="249001" y="5306468"/>
          <a:ext cx="5668073" cy="1280160"/>
        </p:xfrm>
        <a:graphic>
          <a:graphicData uri="http://schemas.openxmlformats.org/drawingml/2006/table">
            <a:tbl>
              <a:tblPr firstRow="1" bandRow="1">
                <a:tableStyleId>{5C22544A-7EE6-4342-B048-85BDC9FD1C3A}</a:tableStyleId>
              </a:tblPr>
              <a:tblGrid>
                <a:gridCol w="5668073">
                  <a:extLst>
                    <a:ext uri="{9D8B030D-6E8A-4147-A177-3AD203B41FA5}">
                      <a16:colId xmlns:a16="http://schemas.microsoft.com/office/drawing/2014/main" val="1827917660"/>
                    </a:ext>
                  </a:extLst>
                </a:gridCol>
              </a:tblGrid>
              <a:tr h="0">
                <a:tc>
                  <a:txBody>
                    <a:bodyPr/>
                    <a:lstStyle/>
                    <a:p>
                      <a:r>
                        <a:rPr lang="en-GB" sz="1800" b="0" dirty="0">
                          <a:latin typeface="Tw Cen MT" panose="020B0602020104020603" pitchFamily="34" charset="0"/>
                        </a:rPr>
                        <a:t>Video: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204693053"/>
                  </a:ext>
                </a:extLst>
              </a:tr>
              <a:tr h="370840">
                <a:tc>
                  <a:txBody>
                    <a:bodyPr/>
                    <a:lstStyle/>
                    <a:p>
                      <a:pPr algn="l"/>
                      <a:r>
                        <a:rPr lang="en-GB" sz="1800" b="0" dirty="0">
                          <a:latin typeface="Tw Cen MT" panose="020B0602020104020603" pitchFamily="34" charset="0"/>
                        </a:rPr>
                        <a:t>Click on the link to watch the video on Lossy and Lossless compression.</a:t>
                      </a:r>
                    </a:p>
                    <a:p>
                      <a:pPr algn="l"/>
                      <a:r>
                        <a:rPr lang="en-GB" sz="1800" b="0" dirty="0">
                          <a:latin typeface="Tw Cen MT" panose="020B0602020104020603" pitchFamily="34" charset="0"/>
                          <a:hlinkClick r:id="rId4"/>
                        </a:rPr>
                        <a:t>Click here</a:t>
                      </a:r>
                      <a:endParaRPr lang="en-GB" sz="1800" b="0" dirty="0">
                        <a:latin typeface="Tw Cen MT" panose="020B0602020104020603"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pic>
        <p:nvPicPr>
          <p:cNvPr id="1026" name="Picture 2" descr="Video Icon Icons - Download Free Vector Icons | Noun Project">
            <a:extLst>
              <a:ext uri="{FF2B5EF4-FFF2-40B4-BE49-F238E27FC236}">
                <a16:creationId xmlns:a16="http://schemas.microsoft.com/office/drawing/2014/main" id="{5ACEEBA8-C4E8-4430-BDEA-4A5719F6CD1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76857" y="5933485"/>
            <a:ext cx="740217" cy="7402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37770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11913550" cy="461665"/>
          </a:xfrm>
          <a:prstGeom prst="rect">
            <a:avLst/>
          </a:prstGeom>
          <a:noFill/>
        </p:spPr>
        <p:txBody>
          <a:bodyPr wrap="square" rtlCol="0">
            <a:spAutoFit/>
          </a:bodyPr>
          <a:lstStyle/>
          <a:p>
            <a:r>
              <a:rPr lang="en-GB" sz="2400" b="1" u="sng" dirty="0">
                <a:latin typeface="+mj-lt"/>
              </a:rPr>
              <a:t>Vector graphics</a:t>
            </a:r>
          </a:p>
        </p:txBody>
      </p:sp>
      <p:pic>
        <p:nvPicPr>
          <p:cNvPr id="1026" name="Picture 2" descr="Vector graphics - Wikipedia">
            <a:extLst>
              <a:ext uri="{FF2B5EF4-FFF2-40B4-BE49-F238E27FC236}">
                <a16:creationId xmlns:a16="http://schemas.microsoft.com/office/drawing/2014/main" id="{4341ABA9-DDE3-4423-800C-F00C850EAB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7642" y="854439"/>
            <a:ext cx="4447915" cy="5718748"/>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95976B2F-02A6-4775-B777-75582F6A6CB9}"/>
              </a:ext>
            </a:extLst>
          </p:cNvPr>
          <p:cNvSpPr/>
          <p:nvPr/>
        </p:nvSpPr>
        <p:spPr>
          <a:xfrm>
            <a:off x="5320410" y="835468"/>
            <a:ext cx="6461859" cy="1622920"/>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2000" dirty="0">
                <a:solidFill>
                  <a:schemeClr val="tx1"/>
                </a:solidFill>
                <a:latin typeface="+mj-lt"/>
              </a:rPr>
              <a:t>A vector graphic is made up of mathematical equations that help join up lines and curves to make a graphic.</a:t>
            </a:r>
          </a:p>
          <a:p>
            <a:endParaRPr lang="en-GB" sz="2000" dirty="0">
              <a:solidFill>
                <a:schemeClr val="tx1"/>
              </a:solidFill>
              <a:latin typeface="+mj-lt"/>
            </a:endParaRPr>
          </a:p>
          <a:p>
            <a:r>
              <a:rPr lang="en-GB" sz="2000" dirty="0">
                <a:solidFill>
                  <a:schemeClr val="tx1"/>
                </a:solidFill>
                <a:latin typeface="+mj-lt"/>
              </a:rPr>
              <a:t>Vector graphics are commonly used for logos, web icons and engineering drawings.</a:t>
            </a:r>
          </a:p>
          <a:p>
            <a:endParaRPr lang="en-GB" sz="2000" dirty="0">
              <a:solidFill>
                <a:schemeClr val="tx1"/>
              </a:solidFill>
              <a:latin typeface="+mj-lt"/>
            </a:endParaRPr>
          </a:p>
        </p:txBody>
      </p:sp>
      <p:graphicFrame>
        <p:nvGraphicFramePr>
          <p:cNvPr id="8" name="Table 7">
            <a:extLst>
              <a:ext uri="{FF2B5EF4-FFF2-40B4-BE49-F238E27FC236}">
                <a16:creationId xmlns:a16="http://schemas.microsoft.com/office/drawing/2014/main" id="{7BE0BA5B-54FB-4D94-BA7B-0CA568F69A99}"/>
              </a:ext>
            </a:extLst>
          </p:cNvPr>
          <p:cNvGraphicFramePr>
            <a:graphicFrameLocks noGrp="1"/>
          </p:cNvGraphicFramePr>
          <p:nvPr>
            <p:extLst>
              <p:ext uri="{D42A27DB-BD31-4B8C-83A1-F6EECF244321}">
                <p14:modId xmlns:p14="http://schemas.microsoft.com/office/powerpoint/2010/main" val="1725506013"/>
              </p:ext>
            </p:extLst>
          </p:nvPr>
        </p:nvGraphicFramePr>
        <p:xfrm>
          <a:off x="5320410" y="2715030"/>
          <a:ext cx="6461859" cy="1706880"/>
        </p:xfrm>
        <a:graphic>
          <a:graphicData uri="http://schemas.openxmlformats.org/drawingml/2006/table">
            <a:tbl>
              <a:tblPr firstRow="1" bandRow="1">
                <a:tableStyleId>{5C22544A-7EE6-4342-B048-85BDC9FD1C3A}</a:tableStyleId>
              </a:tblPr>
              <a:tblGrid>
                <a:gridCol w="6461859">
                  <a:extLst>
                    <a:ext uri="{9D8B030D-6E8A-4147-A177-3AD203B41FA5}">
                      <a16:colId xmlns:a16="http://schemas.microsoft.com/office/drawing/2014/main" val="1827917660"/>
                    </a:ext>
                  </a:extLst>
                </a:gridCol>
              </a:tblGrid>
              <a:tr h="0">
                <a:tc>
                  <a:txBody>
                    <a:bodyPr/>
                    <a:lstStyle/>
                    <a:p>
                      <a:r>
                        <a:rPr lang="en-GB" sz="2000" b="0" dirty="0">
                          <a:latin typeface="Tw Cen MT" panose="020B0602020104020603" pitchFamily="34" charset="0"/>
                        </a:rPr>
                        <a:t>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30A0"/>
                    </a:solidFill>
                  </a:tcPr>
                </a:tc>
                <a:extLst>
                  <a:ext uri="{0D108BD9-81ED-4DB2-BD59-A6C34878D82A}">
                    <a16:rowId xmlns:a16="http://schemas.microsoft.com/office/drawing/2014/main" val="2204693053"/>
                  </a:ext>
                </a:extLst>
              </a:tr>
              <a:tr h="370840">
                <a:tc>
                  <a:txBody>
                    <a:bodyPr/>
                    <a:lstStyle/>
                    <a:p>
                      <a:pPr marL="457200" indent="-457200" algn="l">
                        <a:buFont typeface="+mj-lt"/>
                        <a:buAutoNum type="arabicPeriod"/>
                      </a:pPr>
                      <a:r>
                        <a:rPr lang="en-GB" sz="2000" b="0" dirty="0">
                          <a:latin typeface="Tw Cen MT" panose="020B0602020104020603" pitchFamily="34" charset="0"/>
                        </a:rPr>
                        <a:t>Using the diagram on the left, identify the main difference between a vector graphic and bitmap image.</a:t>
                      </a:r>
                    </a:p>
                    <a:p>
                      <a:pPr marL="457200" indent="-457200" algn="l">
                        <a:buFont typeface="+mj-lt"/>
                        <a:buAutoNum type="arabicPeriod"/>
                      </a:pPr>
                      <a:r>
                        <a:rPr lang="en-GB" sz="2000" b="0" dirty="0">
                          <a:latin typeface="Tw Cen MT" panose="020B0602020104020603" pitchFamily="34" charset="0"/>
                        </a:rPr>
                        <a:t>Use the internet find out other key differences between these two types of graphics.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sp>
        <p:nvSpPr>
          <p:cNvPr id="9" name="Arrow: Down 8">
            <a:extLst>
              <a:ext uri="{FF2B5EF4-FFF2-40B4-BE49-F238E27FC236}">
                <a16:creationId xmlns:a16="http://schemas.microsoft.com/office/drawing/2014/main" id="{29681AF9-7A5D-47AB-BF38-B990D2810943}"/>
              </a:ext>
            </a:extLst>
          </p:cNvPr>
          <p:cNvSpPr/>
          <p:nvPr/>
        </p:nvSpPr>
        <p:spPr>
          <a:xfrm>
            <a:off x="8221555" y="2247000"/>
            <a:ext cx="659567" cy="667563"/>
          </a:xfrm>
          <a:prstGeom prst="downArrow">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10" name="Table 9">
            <a:extLst>
              <a:ext uri="{FF2B5EF4-FFF2-40B4-BE49-F238E27FC236}">
                <a16:creationId xmlns:a16="http://schemas.microsoft.com/office/drawing/2014/main" id="{07E01E2C-BD8F-4632-AC22-432EF6A771D9}"/>
              </a:ext>
            </a:extLst>
          </p:cNvPr>
          <p:cNvGraphicFramePr>
            <a:graphicFrameLocks noGrp="1"/>
          </p:cNvGraphicFramePr>
          <p:nvPr>
            <p:extLst>
              <p:ext uri="{D42A27DB-BD31-4B8C-83A1-F6EECF244321}">
                <p14:modId xmlns:p14="http://schemas.microsoft.com/office/powerpoint/2010/main" val="1777501293"/>
              </p:ext>
            </p:extLst>
          </p:nvPr>
        </p:nvGraphicFramePr>
        <p:xfrm>
          <a:off x="5320410" y="4507144"/>
          <a:ext cx="6461859" cy="2011680"/>
        </p:xfrm>
        <a:graphic>
          <a:graphicData uri="http://schemas.openxmlformats.org/drawingml/2006/table">
            <a:tbl>
              <a:tblPr firstRow="1" bandRow="1">
                <a:tableStyleId>{5C22544A-7EE6-4342-B048-85BDC9FD1C3A}</a:tableStyleId>
              </a:tblPr>
              <a:tblGrid>
                <a:gridCol w="6461859">
                  <a:extLst>
                    <a:ext uri="{9D8B030D-6E8A-4147-A177-3AD203B41FA5}">
                      <a16:colId xmlns:a16="http://schemas.microsoft.com/office/drawing/2014/main" val="1827917660"/>
                    </a:ext>
                  </a:extLst>
                </a:gridCol>
              </a:tblGrid>
              <a:tr h="0">
                <a:tc>
                  <a:txBody>
                    <a:bodyPr/>
                    <a:lstStyle/>
                    <a:p>
                      <a:r>
                        <a:rPr lang="en-GB" sz="2000" b="0" dirty="0">
                          <a:latin typeface="Tw Cen MT" panose="020B0602020104020603" pitchFamily="34" charset="0"/>
                        </a:rPr>
                        <a:t>Answer: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2204693053"/>
                  </a:ext>
                </a:extLst>
              </a:tr>
              <a:tr h="370840">
                <a:tc>
                  <a:txBody>
                    <a:bodyPr/>
                    <a:lstStyle/>
                    <a:p>
                      <a:pPr marL="457200" indent="-457200" algn="l">
                        <a:buFont typeface="+mj-lt"/>
                        <a:buAutoNum type="arabicPeriod"/>
                      </a:pPr>
                      <a:r>
                        <a:rPr lang="en-GB" sz="2000" b="0" dirty="0">
                          <a:latin typeface="Tw Cen MT" panose="020B0602020104020603" pitchFamily="34" charset="0"/>
                        </a:rPr>
                        <a:t>When upscaled, it maintains it’s quality because it’s based on mathematical equations. Bitmap images use a series of pixel which just become stretched.</a:t>
                      </a:r>
                      <a:endParaRPr lang="en-GB" sz="2000" b="1" dirty="0">
                        <a:latin typeface="Tw Cen MT" panose="020B0602020104020603" pitchFamily="34" charset="0"/>
                      </a:endParaRPr>
                    </a:p>
                    <a:p>
                      <a:pPr marL="457200" indent="-457200" algn="l">
                        <a:buFont typeface="+mj-lt"/>
                        <a:buAutoNum type="arabicPeriod"/>
                      </a:pPr>
                      <a:r>
                        <a:rPr lang="en-GB" sz="2000" b="0" dirty="0">
                          <a:latin typeface="Tw Cen MT" panose="020B0602020104020603" pitchFamily="34" charset="0"/>
                        </a:rPr>
                        <a:t>Vector not dependent on resolution, uses less storage space but limited in colours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pic>
        <p:nvPicPr>
          <p:cNvPr id="11" name="Picture 4" descr="Question Mark PNG | PNG All">
            <a:extLst>
              <a:ext uri="{FF2B5EF4-FFF2-40B4-BE49-F238E27FC236}">
                <a16:creationId xmlns:a16="http://schemas.microsoft.com/office/drawing/2014/main" id="{76BAB1C3-BB2D-45A6-951A-470AE64A0F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14706" y="2428049"/>
            <a:ext cx="667563" cy="667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4850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11913550" cy="461665"/>
          </a:xfrm>
          <a:prstGeom prst="rect">
            <a:avLst/>
          </a:prstGeom>
          <a:noFill/>
        </p:spPr>
        <p:txBody>
          <a:bodyPr wrap="square" rtlCol="0">
            <a:spAutoFit/>
          </a:bodyPr>
          <a:lstStyle/>
          <a:p>
            <a:r>
              <a:rPr lang="en-GB" sz="2400" b="1" u="sng" dirty="0">
                <a:latin typeface="+mj-lt"/>
              </a:rPr>
              <a:t>Moving image files</a:t>
            </a:r>
          </a:p>
        </p:txBody>
      </p:sp>
      <p:sp>
        <p:nvSpPr>
          <p:cNvPr id="7" name="Rectangle 6">
            <a:extLst>
              <a:ext uri="{FF2B5EF4-FFF2-40B4-BE49-F238E27FC236}">
                <a16:creationId xmlns:a16="http://schemas.microsoft.com/office/drawing/2014/main" id="{95976B2F-02A6-4775-B777-75582F6A6CB9}"/>
              </a:ext>
            </a:extLst>
          </p:cNvPr>
          <p:cNvSpPr/>
          <p:nvPr/>
        </p:nvSpPr>
        <p:spPr>
          <a:xfrm>
            <a:off x="3377381" y="835468"/>
            <a:ext cx="8693331" cy="1039090"/>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2000" dirty="0">
                <a:solidFill>
                  <a:schemeClr val="tx1"/>
                </a:solidFill>
                <a:latin typeface="+mj-lt"/>
              </a:rPr>
              <a:t>A moving image file is an image that includes a visual element that has the appearance of movement. They’re commonly used as web banners on social media and messenger apps.</a:t>
            </a:r>
          </a:p>
          <a:p>
            <a:endParaRPr lang="en-GB" sz="2000" dirty="0">
              <a:solidFill>
                <a:schemeClr val="tx1"/>
              </a:solidFill>
              <a:latin typeface="+mj-lt"/>
            </a:endParaRPr>
          </a:p>
        </p:txBody>
      </p:sp>
      <p:graphicFrame>
        <p:nvGraphicFramePr>
          <p:cNvPr id="8" name="Table 7">
            <a:extLst>
              <a:ext uri="{FF2B5EF4-FFF2-40B4-BE49-F238E27FC236}">
                <a16:creationId xmlns:a16="http://schemas.microsoft.com/office/drawing/2014/main" id="{7BE0BA5B-54FB-4D94-BA7B-0CA568F69A99}"/>
              </a:ext>
            </a:extLst>
          </p:cNvPr>
          <p:cNvGraphicFramePr>
            <a:graphicFrameLocks noGrp="1"/>
          </p:cNvGraphicFramePr>
          <p:nvPr>
            <p:extLst>
              <p:ext uri="{D42A27DB-BD31-4B8C-83A1-F6EECF244321}">
                <p14:modId xmlns:p14="http://schemas.microsoft.com/office/powerpoint/2010/main" val="836263466"/>
              </p:ext>
            </p:extLst>
          </p:nvPr>
        </p:nvGraphicFramePr>
        <p:xfrm>
          <a:off x="3377381" y="1955933"/>
          <a:ext cx="8693331" cy="1706880"/>
        </p:xfrm>
        <a:graphic>
          <a:graphicData uri="http://schemas.openxmlformats.org/drawingml/2006/table">
            <a:tbl>
              <a:tblPr firstRow="1" bandRow="1">
                <a:tableStyleId>{5C22544A-7EE6-4342-B048-85BDC9FD1C3A}</a:tableStyleId>
              </a:tblPr>
              <a:tblGrid>
                <a:gridCol w="8693331">
                  <a:extLst>
                    <a:ext uri="{9D8B030D-6E8A-4147-A177-3AD203B41FA5}">
                      <a16:colId xmlns:a16="http://schemas.microsoft.com/office/drawing/2014/main" val="1827917660"/>
                    </a:ext>
                  </a:extLst>
                </a:gridCol>
              </a:tblGrid>
              <a:tr h="0">
                <a:tc>
                  <a:txBody>
                    <a:bodyPr/>
                    <a:lstStyle/>
                    <a:p>
                      <a:r>
                        <a:rPr lang="en-GB" sz="2000" b="0" dirty="0">
                          <a:latin typeface="Tw Cen MT" panose="020B0602020104020603" pitchFamily="34" charset="0"/>
                        </a:rPr>
                        <a:t>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30A0"/>
                    </a:solidFill>
                  </a:tcPr>
                </a:tc>
                <a:extLst>
                  <a:ext uri="{0D108BD9-81ED-4DB2-BD59-A6C34878D82A}">
                    <a16:rowId xmlns:a16="http://schemas.microsoft.com/office/drawing/2014/main" val="2204693053"/>
                  </a:ext>
                </a:extLst>
              </a:tr>
              <a:tr h="370840">
                <a:tc>
                  <a:txBody>
                    <a:bodyPr/>
                    <a:lstStyle/>
                    <a:p>
                      <a:pPr marL="457200" indent="-457200" algn="l">
                        <a:buFont typeface="+mj-lt"/>
                        <a:buAutoNum type="arabicPeriod"/>
                      </a:pPr>
                      <a:r>
                        <a:rPr lang="en-GB" sz="2000" b="0" dirty="0">
                          <a:latin typeface="Tw Cen MT" panose="020B0602020104020603" pitchFamily="34" charset="0"/>
                        </a:rPr>
                        <a:t>Using the internet to find a moving image or video.</a:t>
                      </a:r>
                    </a:p>
                    <a:p>
                      <a:pPr marL="457200" indent="-457200" algn="l">
                        <a:buFont typeface="+mj-lt"/>
                        <a:buAutoNum type="arabicPeriod"/>
                      </a:pPr>
                      <a:r>
                        <a:rPr lang="en-GB" sz="2000" b="0" dirty="0">
                          <a:latin typeface="Tw Cen MT" panose="020B0602020104020603" pitchFamily="34" charset="0"/>
                        </a:rPr>
                        <a:t>What is meant by frame rate and how could it affect the quality of a product?</a:t>
                      </a:r>
                    </a:p>
                    <a:p>
                      <a:pPr marL="457200" indent="-457200" algn="l">
                        <a:buFont typeface="+mj-lt"/>
                        <a:buAutoNum type="arabicPeriod"/>
                      </a:pPr>
                      <a:r>
                        <a:rPr lang="en-GB" sz="2000" b="0" dirty="0">
                          <a:latin typeface="Tw Cen MT" panose="020B0602020104020603" pitchFamily="34" charset="0"/>
                        </a:rPr>
                        <a:t>Find common file formats used to store animations and videos.</a:t>
                      </a:r>
                    </a:p>
                    <a:p>
                      <a:pPr marL="457200" indent="-457200" algn="l">
                        <a:buFont typeface="+mj-lt"/>
                        <a:buAutoNum type="arabicPeriod"/>
                      </a:pPr>
                      <a:r>
                        <a:rPr lang="en-GB" sz="2000" b="0" dirty="0">
                          <a:latin typeface="Tw Cen MT" panose="020B0602020104020603" pitchFamily="34" charset="0"/>
                        </a:rPr>
                        <a:t>When a video buffers – what does this mean?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sp>
        <p:nvSpPr>
          <p:cNvPr id="9" name="Arrow: Down 8">
            <a:extLst>
              <a:ext uri="{FF2B5EF4-FFF2-40B4-BE49-F238E27FC236}">
                <a16:creationId xmlns:a16="http://schemas.microsoft.com/office/drawing/2014/main" id="{29681AF9-7A5D-47AB-BF38-B990D2810943}"/>
              </a:ext>
            </a:extLst>
          </p:cNvPr>
          <p:cNvSpPr/>
          <p:nvPr/>
        </p:nvSpPr>
        <p:spPr>
          <a:xfrm>
            <a:off x="7397524" y="1540776"/>
            <a:ext cx="659567" cy="667563"/>
          </a:xfrm>
          <a:prstGeom prst="downArrow">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10" name="Table 9">
            <a:extLst>
              <a:ext uri="{FF2B5EF4-FFF2-40B4-BE49-F238E27FC236}">
                <a16:creationId xmlns:a16="http://schemas.microsoft.com/office/drawing/2014/main" id="{07E01E2C-BD8F-4632-AC22-432EF6A771D9}"/>
              </a:ext>
            </a:extLst>
          </p:cNvPr>
          <p:cNvGraphicFramePr>
            <a:graphicFrameLocks noGrp="1"/>
          </p:cNvGraphicFramePr>
          <p:nvPr>
            <p:extLst>
              <p:ext uri="{D42A27DB-BD31-4B8C-83A1-F6EECF244321}">
                <p14:modId xmlns:p14="http://schemas.microsoft.com/office/powerpoint/2010/main" val="1378213623"/>
              </p:ext>
            </p:extLst>
          </p:nvPr>
        </p:nvGraphicFramePr>
        <p:xfrm>
          <a:off x="3377382" y="3744188"/>
          <a:ext cx="8693330" cy="2926080"/>
        </p:xfrm>
        <a:graphic>
          <a:graphicData uri="http://schemas.openxmlformats.org/drawingml/2006/table">
            <a:tbl>
              <a:tblPr firstRow="1" bandRow="1">
                <a:tableStyleId>{5C22544A-7EE6-4342-B048-85BDC9FD1C3A}</a:tableStyleId>
              </a:tblPr>
              <a:tblGrid>
                <a:gridCol w="8693330">
                  <a:extLst>
                    <a:ext uri="{9D8B030D-6E8A-4147-A177-3AD203B41FA5}">
                      <a16:colId xmlns:a16="http://schemas.microsoft.com/office/drawing/2014/main" val="1827917660"/>
                    </a:ext>
                  </a:extLst>
                </a:gridCol>
              </a:tblGrid>
              <a:tr h="294907">
                <a:tc>
                  <a:txBody>
                    <a:bodyPr/>
                    <a:lstStyle/>
                    <a:p>
                      <a:r>
                        <a:rPr lang="en-GB" sz="2000" b="0" dirty="0">
                          <a:latin typeface="Tw Cen MT" panose="020B0602020104020603" pitchFamily="34" charset="0"/>
                        </a:rPr>
                        <a:t>Answer: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2204693053"/>
                  </a:ext>
                </a:extLst>
              </a:tr>
              <a:tr h="370840">
                <a:tc>
                  <a:txBody>
                    <a:bodyPr/>
                    <a:lstStyle/>
                    <a:p>
                      <a:pPr marL="457200" indent="-457200" algn="l">
                        <a:buFont typeface="+mj-lt"/>
                        <a:buAutoNum type="arabicPeriod"/>
                      </a:pPr>
                      <a:r>
                        <a:rPr lang="en-GB" sz="2000" b="0" dirty="0">
                          <a:latin typeface="Tw Cen MT" panose="020B0602020104020603" pitchFamily="34" charset="0"/>
                        </a:rPr>
                        <a:t>Answers vary</a:t>
                      </a:r>
                    </a:p>
                    <a:p>
                      <a:pPr marL="457200" indent="-457200" algn="l">
                        <a:buFont typeface="+mj-lt"/>
                        <a:buAutoNum type="arabicPeriod"/>
                      </a:pPr>
                      <a:r>
                        <a:rPr lang="en-GB" sz="2000" b="0" dirty="0">
                          <a:latin typeface="Tw Cen MT" panose="020B0602020104020603" pitchFamily="34" charset="0"/>
                        </a:rPr>
                        <a:t>The speed at which those images are shown and it's usually expressed as “frames per second,” or FPS. With a low frame rate speed, you could end up experiencing choppy video/animation quality or major lag times.</a:t>
                      </a:r>
                    </a:p>
                    <a:p>
                      <a:pPr marL="457200" indent="-457200" algn="l">
                        <a:buFont typeface="+mj-lt"/>
                        <a:buAutoNum type="arabicPeriod"/>
                      </a:pPr>
                      <a:r>
                        <a:rPr lang="en-GB" sz="2000" b="0" dirty="0">
                          <a:latin typeface="Tw Cen MT" panose="020B0602020104020603" pitchFamily="34" charset="0"/>
                        </a:rPr>
                        <a:t>Animation: GIF, SWF, FLV, Video: MP4, AVI, MOV, WMV</a:t>
                      </a:r>
                    </a:p>
                    <a:p>
                      <a:pPr marL="457200" indent="-457200" algn="l">
                        <a:buFont typeface="+mj-lt"/>
                        <a:buAutoNum type="arabicPeriod"/>
                      </a:pPr>
                      <a:r>
                        <a:rPr lang="en-GB" sz="2000" b="0" dirty="0">
                          <a:latin typeface="Tw Cen MT" panose="020B0602020104020603" pitchFamily="34" charset="0"/>
                        </a:rPr>
                        <a:t>A buffer is a temporary storage area used to hold the downloaded sections of the video that have not yet been played. If the connection gets interrupted, the buffer will go down and will begin buffering whilst it catches up.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pic>
        <p:nvPicPr>
          <p:cNvPr id="11" name="Picture 4" descr="Question Mark PNG | PNG All">
            <a:extLst>
              <a:ext uri="{FF2B5EF4-FFF2-40B4-BE49-F238E27FC236}">
                <a16:creationId xmlns:a16="http://schemas.microsoft.com/office/drawing/2014/main" id="{76BAB1C3-BB2D-45A6-951A-470AE64A0F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25588" y="1622151"/>
            <a:ext cx="667563" cy="667563"/>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a:extLst>
              <a:ext uri="{FF2B5EF4-FFF2-40B4-BE49-F238E27FC236}">
                <a16:creationId xmlns:a16="http://schemas.microsoft.com/office/drawing/2014/main" id="{738E68F5-7113-48C2-8412-6BD4AC2FB7F8}"/>
              </a:ext>
            </a:extLst>
          </p:cNvPr>
          <p:cNvSpPr/>
          <p:nvPr/>
        </p:nvSpPr>
        <p:spPr>
          <a:xfrm>
            <a:off x="157163" y="846895"/>
            <a:ext cx="3116979" cy="98273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2000" dirty="0">
                <a:solidFill>
                  <a:schemeClr val="tx1"/>
                </a:solidFill>
                <a:latin typeface="+mj-lt"/>
              </a:rPr>
              <a:t>Moving image files can come in the form of </a:t>
            </a:r>
            <a:r>
              <a:rPr lang="en-GB" sz="2000" b="1" dirty="0">
                <a:solidFill>
                  <a:schemeClr val="tx1"/>
                </a:solidFill>
                <a:latin typeface="+mj-lt"/>
              </a:rPr>
              <a:t>animation</a:t>
            </a:r>
            <a:r>
              <a:rPr lang="en-GB" sz="2000" dirty="0">
                <a:solidFill>
                  <a:schemeClr val="tx1"/>
                </a:solidFill>
                <a:latin typeface="+mj-lt"/>
              </a:rPr>
              <a:t> and </a:t>
            </a:r>
            <a:r>
              <a:rPr lang="en-GB" sz="2000" b="1" dirty="0">
                <a:solidFill>
                  <a:schemeClr val="tx1"/>
                </a:solidFill>
                <a:latin typeface="+mj-lt"/>
              </a:rPr>
              <a:t>video</a:t>
            </a:r>
            <a:r>
              <a:rPr lang="en-GB" sz="2000" dirty="0">
                <a:solidFill>
                  <a:schemeClr val="tx1"/>
                </a:solidFill>
                <a:latin typeface="+mj-lt"/>
              </a:rPr>
              <a:t>.</a:t>
            </a:r>
          </a:p>
          <a:p>
            <a:endParaRPr lang="en-GB" sz="2000" dirty="0">
              <a:solidFill>
                <a:schemeClr val="tx1"/>
              </a:solidFill>
              <a:latin typeface="+mj-lt"/>
            </a:endParaRPr>
          </a:p>
          <a:p>
            <a:endParaRPr lang="en-GB" sz="2000" dirty="0">
              <a:solidFill>
                <a:schemeClr val="tx1"/>
              </a:solidFill>
              <a:latin typeface="+mj-lt"/>
            </a:endParaRPr>
          </a:p>
        </p:txBody>
      </p:sp>
      <p:pic>
        <p:nvPicPr>
          <p:cNvPr id="13" name="Picture 2" descr="Pixar fan explains why 'A113' is sneaked into every film - from Toy Story  to Finding Nemo - Mirror Online">
            <a:extLst>
              <a:ext uri="{FF2B5EF4-FFF2-40B4-BE49-F238E27FC236}">
                <a16:creationId xmlns:a16="http://schemas.microsoft.com/office/drawing/2014/main" id="{C98DEEF2-3458-479D-9386-E8C86C8FEF1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2207"/>
          <a:stretch/>
        </p:blipFill>
        <p:spPr bwMode="auto">
          <a:xfrm>
            <a:off x="157162" y="2086276"/>
            <a:ext cx="3116979" cy="45978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9843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53637"/>
            <a:ext cx="12034837" cy="1138773"/>
          </a:xfrm>
          <a:prstGeom prst="rect">
            <a:avLst/>
          </a:prstGeom>
          <a:noFill/>
        </p:spPr>
        <p:txBody>
          <a:bodyPr wrap="square" rtlCol="0">
            <a:spAutoFit/>
          </a:bodyPr>
          <a:lstStyle/>
          <a:p>
            <a:r>
              <a:rPr lang="en-GB" sz="2400" b="1" u="sng" dirty="0">
                <a:latin typeface="+mj-lt"/>
              </a:rPr>
              <a:t>Self-checker tool</a:t>
            </a:r>
          </a:p>
          <a:p>
            <a:r>
              <a:rPr lang="en-GB" dirty="0">
                <a:latin typeface="+mj-lt"/>
              </a:rPr>
              <a:t> </a:t>
            </a:r>
          </a:p>
          <a:p>
            <a:endParaRPr lang="en-GB" sz="2400" b="1" u="sng" dirty="0">
              <a:latin typeface="+mj-lt"/>
            </a:endParaRPr>
          </a:p>
        </p:txBody>
      </p:sp>
      <p:sp>
        <p:nvSpPr>
          <p:cNvPr id="17" name="TextBox 16">
            <a:extLst>
              <a:ext uri="{FF2B5EF4-FFF2-40B4-BE49-F238E27FC236}">
                <a16:creationId xmlns:a16="http://schemas.microsoft.com/office/drawing/2014/main" id="{0E99D91F-DACF-47AB-9D51-979816D6725A}"/>
              </a:ext>
            </a:extLst>
          </p:cNvPr>
          <p:cNvSpPr txBox="1"/>
          <p:nvPr/>
        </p:nvSpPr>
        <p:spPr>
          <a:xfrm>
            <a:off x="269817" y="698367"/>
            <a:ext cx="8004753" cy="2246769"/>
          </a:xfrm>
          <a:prstGeom prst="rect">
            <a:avLst/>
          </a:prstGeom>
          <a:noFill/>
          <a:ln>
            <a:solidFill>
              <a:schemeClr val="tx1"/>
            </a:solidFill>
          </a:ln>
        </p:spPr>
        <p:txBody>
          <a:bodyPr wrap="square" rtlCol="0">
            <a:spAutoFit/>
          </a:bodyPr>
          <a:lstStyle/>
          <a:p>
            <a:r>
              <a:rPr lang="en-GB" sz="2000" dirty="0">
                <a:latin typeface="+mj-lt"/>
              </a:rPr>
              <a:t>How confident are you that know what is meant by the following terms:</a:t>
            </a:r>
          </a:p>
          <a:p>
            <a:pPr marL="342900" indent="-342900">
              <a:buFont typeface="Arial" panose="020B0604020202020204" pitchFamily="34" charset="0"/>
              <a:buChar char="•"/>
            </a:pPr>
            <a:r>
              <a:rPr lang="en-GB" sz="2000" dirty="0">
                <a:latin typeface="+mj-lt"/>
              </a:rPr>
              <a:t>Pixels</a:t>
            </a:r>
          </a:p>
          <a:p>
            <a:pPr marL="342900" indent="-342900">
              <a:buFont typeface="Arial" panose="020B0604020202020204" pitchFamily="34" charset="0"/>
              <a:buChar char="•"/>
            </a:pPr>
            <a:r>
              <a:rPr lang="en-GB" sz="2000" dirty="0">
                <a:latin typeface="+mj-lt"/>
              </a:rPr>
              <a:t>Colour depth</a:t>
            </a:r>
          </a:p>
          <a:p>
            <a:pPr marL="342900" indent="-342900">
              <a:buFont typeface="Arial" panose="020B0604020202020204" pitchFamily="34" charset="0"/>
              <a:buChar char="•"/>
            </a:pPr>
            <a:r>
              <a:rPr lang="en-GB" sz="2000" dirty="0">
                <a:latin typeface="+mj-lt"/>
              </a:rPr>
              <a:t>Resolution</a:t>
            </a:r>
          </a:p>
          <a:p>
            <a:pPr marL="342900" indent="-342900">
              <a:buFont typeface="Arial" panose="020B0604020202020204" pitchFamily="34" charset="0"/>
              <a:buChar char="•"/>
            </a:pPr>
            <a:r>
              <a:rPr lang="en-GB" sz="2000" dirty="0">
                <a:latin typeface="+mj-lt"/>
              </a:rPr>
              <a:t>Vector graphics</a:t>
            </a:r>
          </a:p>
          <a:p>
            <a:pPr marL="342900" indent="-342900">
              <a:buFont typeface="Arial" panose="020B0604020202020204" pitchFamily="34" charset="0"/>
              <a:buChar char="•"/>
            </a:pPr>
            <a:r>
              <a:rPr lang="en-GB" sz="2000" dirty="0">
                <a:latin typeface="+mj-lt"/>
              </a:rPr>
              <a:t>Moving image files</a:t>
            </a:r>
          </a:p>
          <a:p>
            <a:pPr marL="342900" indent="-342900">
              <a:buFont typeface="Arial" panose="020B0604020202020204" pitchFamily="34" charset="0"/>
              <a:buChar char="•"/>
            </a:pPr>
            <a:r>
              <a:rPr lang="en-GB" sz="2000" dirty="0">
                <a:latin typeface="+mj-lt"/>
              </a:rPr>
              <a:t>Compression</a:t>
            </a:r>
          </a:p>
        </p:txBody>
      </p:sp>
      <p:pic>
        <p:nvPicPr>
          <p:cNvPr id="2050" name="Picture 2" descr="Traffic light - Wikipedia">
            <a:extLst>
              <a:ext uri="{FF2B5EF4-FFF2-40B4-BE49-F238E27FC236}">
                <a16:creationId xmlns:a16="http://schemas.microsoft.com/office/drawing/2014/main" id="{2CF71E16-28E5-4112-BF99-9BA4302B459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0433" r="20810"/>
          <a:stretch/>
        </p:blipFill>
        <p:spPr bwMode="auto">
          <a:xfrm>
            <a:off x="8664314" y="434715"/>
            <a:ext cx="3117955" cy="530651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3" name="Table 12">
            <a:extLst>
              <a:ext uri="{FF2B5EF4-FFF2-40B4-BE49-F238E27FC236}">
                <a16:creationId xmlns:a16="http://schemas.microsoft.com/office/drawing/2014/main" id="{C3F5A226-D20E-4B70-83A2-05E79609BF06}"/>
              </a:ext>
            </a:extLst>
          </p:cNvPr>
          <p:cNvGraphicFramePr>
            <a:graphicFrameLocks noGrp="1"/>
          </p:cNvGraphicFramePr>
          <p:nvPr>
            <p:extLst/>
          </p:nvPr>
        </p:nvGraphicFramePr>
        <p:xfrm>
          <a:off x="275951" y="4332493"/>
          <a:ext cx="7998619" cy="1097280"/>
        </p:xfrm>
        <a:graphic>
          <a:graphicData uri="http://schemas.openxmlformats.org/drawingml/2006/table">
            <a:tbl>
              <a:tblPr firstRow="1" bandRow="1">
                <a:tableStyleId>{5C22544A-7EE6-4342-B048-85BDC9FD1C3A}</a:tableStyleId>
              </a:tblPr>
              <a:tblGrid>
                <a:gridCol w="7998619">
                  <a:extLst>
                    <a:ext uri="{9D8B030D-6E8A-4147-A177-3AD203B41FA5}">
                      <a16:colId xmlns:a16="http://schemas.microsoft.com/office/drawing/2014/main" val="1827917660"/>
                    </a:ext>
                  </a:extLst>
                </a:gridCol>
              </a:tblGrid>
              <a:tr h="0">
                <a:tc>
                  <a:txBody>
                    <a:bodyPr/>
                    <a:lstStyle/>
                    <a:p>
                      <a:r>
                        <a:rPr lang="en-GB" sz="2000" b="0" dirty="0">
                          <a:latin typeface="Tw Cen MT" panose="020B0602020104020603" pitchFamily="34" charset="0"/>
                        </a:rPr>
                        <a:t>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30A0"/>
                    </a:solidFill>
                  </a:tcPr>
                </a:tc>
                <a:extLst>
                  <a:ext uri="{0D108BD9-81ED-4DB2-BD59-A6C34878D82A}">
                    <a16:rowId xmlns:a16="http://schemas.microsoft.com/office/drawing/2014/main" val="2204693053"/>
                  </a:ext>
                </a:extLst>
              </a:tr>
              <a:tr h="370840">
                <a:tc>
                  <a:txBody>
                    <a:bodyPr/>
                    <a:lstStyle/>
                    <a:p>
                      <a:pPr marL="0" indent="0" algn="l">
                        <a:buFont typeface="+mj-lt"/>
                        <a:buNone/>
                      </a:pPr>
                      <a:r>
                        <a:rPr lang="en-GB" sz="2000" b="0" dirty="0">
                          <a:latin typeface="Tw Cen MT" panose="020B0602020104020603" pitchFamily="34" charset="0"/>
                        </a:rPr>
                        <a:t>Complete the multiple-choice quiz provided by your teacher to check understanding.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pic>
        <p:nvPicPr>
          <p:cNvPr id="14" name="Picture 4" descr="Question Mark PNG | PNG All">
            <a:extLst>
              <a:ext uri="{FF2B5EF4-FFF2-40B4-BE49-F238E27FC236}">
                <a16:creationId xmlns:a16="http://schemas.microsoft.com/office/drawing/2014/main" id="{0551B630-659F-4D40-8149-D46100937C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07007" y="4048348"/>
            <a:ext cx="667563" cy="667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23596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53637"/>
            <a:ext cx="12034837" cy="830997"/>
          </a:xfrm>
          <a:prstGeom prst="rect">
            <a:avLst/>
          </a:prstGeom>
          <a:noFill/>
        </p:spPr>
        <p:txBody>
          <a:bodyPr wrap="square" rtlCol="0">
            <a:spAutoFit/>
          </a:bodyPr>
          <a:lstStyle/>
          <a:p>
            <a:r>
              <a:rPr lang="en-GB" sz="2400" b="1" u="sng" dirty="0">
                <a:latin typeface="+mj-lt"/>
              </a:rPr>
              <a:t>Review</a:t>
            </a:r>
          </a:p>
          <a:p>
            <a:endParaRPr lang="en-GB" sz="2400" b="1" u="sng" dirty="0">
              <a:latin typeface="+mj-lt"/>
            </a:endParaRPr>
          </a:p>
        </p:txBody>
      </p:sp>
      <p:sp>
        <p:nvSpPr>
          <p:cNvPr id="12" name="TextBox 11">
            <a:extLst>
              <a:ext uri="{FF2B5EF4-FFF2-40B4-BE49-F238E27FC236}">
                <a16:creationId xmlns:a16="http://schemas.microsoft.com/office/drawing/2014/main" id="{98288692-25D1-46B1-8341-F5014D0C41B6}"/>
              </a:ext>
            </a:extLst>
          </p:cNvPr>
          <p:cNvSpPr txBox="1"/>
          <p:nvPr/>
        </p:nvSpPr>
        <p:spPr>
          <a:xfrm>
            <a:off x="269823" y="631184"/>
            <a:ext cx="11765017" cy="707886"/>
          </a:xfrm>
          <a:prstGeom prst="rect">
            <a:avLst/>
          </a:prstGeom>
          <a:noFill/>
          <a:ln>
            <a:solidFill>
              <a:schemeClr val="tx1"/>
            </a:solidFill>
          </a:ln>
        </p:spPr>
        <p:txBody>
          <a:bodyPr wrap="square" rtlCol="0">
            <a:spAutoFit/>
          </a:bodyPr>
          <a:lstStyle/>
          <a:p>
            <a:pPr marL="342900" indent="-342900">
              <a:buFont typeface="Arial" panose="020B0604020202020204" pitchFamily="34" charset="0"/>
              <a:buChar char="•"/>
            </a:pPr>
            <a:r>
              <a:rPr lang="en-GB" sz="2000" dirty="0">
                <a:latin typeface="+mj-lt"/>
              </a:rPr>
              <a:t>Complete the worksheet provided to demonstrate your understanding of the topic at a deeper level.</a:t>
            </a:r>
          </a:p>
          <a:p>
            <a:pPr marL="342900" indent="-342900">
              <a:buFont typeface="Arial" panose="020B0604020202020204" pitchFamily="34" charset="0"/>
              <a:buChar char="•"/>
            </a:pPr>
            <a:r>
              <a:rPr lang="en-GB" sz="2000" dirty="0">
                <a:latin typeface="+mj-lt"/>
              </a:rPr>
              <a:t>A table has been provided to allow you to build your response up slowly.</a:t>
            </a:r>
          </a:p>
        </p:txBody>
      </p:sp>
      <p:pic>
        <p:nvPicPr>
          <p:cNvPr id="7" name="Picture 6">
            <a:extLst>
              <a:ext uri="{FF2B5EF4-FFF2-40B4-BE49-F238E27FC236}">
                <a16:creationId xmlns:a16="http://schemas.microsoft.com/office/drawing/2014/main" id="{87B3DEA0-CF74-4C49-8E26-F208B5C7B0DB}"/>
              </a:ext>
            </a:extLst>
          </p:cNvPr>
          <p:cNvPicPr>
            <a:picLocks noChangeAspect="1"/>
          </p:cNvPicPr>
          <p:nvPr/>
        </p:nvPicPr>
        <p:blipFill>
          <a:blip r:embed="rId3"/>
          <a:stretch>
            <a:fillRect/>
          </a:stretch>
        </p:blipFill>
        <p:spPr>
          <a:xfrm>
            <a:off x="6388413" y="1605920"/>
            <a:ext cx="5646427" cy="3646159"/>
          </a:xfrm>
          <a:prstGeom prst="rect">
            <a:avLst/>
          </a:prstGeom>
          <a:ln>
            <a:solidFill>
              <a:schemeClr val="tx1"/>
            </a:solidFill>
          </a:ln>
        </p:spPr>
      </p:pic>
      <p:pic>
        <p:nvPicPr>
          <p:cNvPr id="9" name="Picture 8">
            <a:extLst>
              <a:ext uri="{FF2B5EF4-FFF2-40B4-BE49-F238E27FC236}">
                <a16:creationId xmlns:a16="http://schemas.microsoft.com/office/drawing/2014/main" id="{9838E5FD-1FD4-44BC-B477-CE15F8D95618}"/>
              </a:ext>
            </a:extLst>
          </p:cNvPr>
          <p:cNvPicPr>
            <a:picLocks noChangeAspect="1"/>
          </p:cNvPicPr>
          <p:nvPr/>
        </p:nvPicPr>
        <p:blipFill>
          <a:blip r:embed="rId4"/>
          <a:stretch>
            <a:fillRect/>
          </a:stretch>
        </p:blipFill>
        <p:spPr>
          <a:xfrm>
            <a:off x="269823" y="2256019"/>
            <a:ext cx="5969972" cy="3859968"/>
          </a:xfrm>
          <a:prstGeom prst="rect">
            <a:avLst/>
          </a:prstGeom>
          <a:ln>
            <a:solidFill>
              <a:schemeClr val="tx1"/>
            </a:solidFill>
          </a:ln>
        </p:spPr>
      </p:pic>
      <p:sp>
        <p:nvSpPr>
          <p:cNvPr id="10" name="TextBox 9">
            <a:extLst>
              <a:ext uri="{FF2B5EF4-FFF2-40B4-BE49-F238E27FC236}">
                <a16:creationId xmlns:a16="http://schemas.microsoft.com/office/drawing/2014/main" id="{E0D53E63-8787-4DC7-8DEC-1B5DFF9CD7B3}"/>
              </a:ext>
            </a:extLst>
          </p:cNvPr>
          <p:cNvSpPr txBox="1"/>
          <p:nvPr/>
        </p:nvSpPr>
        <p:spPr>
          <a:xfrm>
            <a:off x="269823" y="1605920"/>
            <a:ext cx="5969972" cy="523220"/>
          </a:xfrm>
          <a:prstGeom prst="rect">
            <a:avLst/>
          </a:prstGeom>
          <a:solidFill>
            <a:schemeClr val="accent5">
              <a:lumMod val="20000"/>
              <a:lumOff val="80000"/>
            </a:schemeClr>
          </a:solidFill>
          <a:ln>
            <a:solidFill>
              <a:schemeClr val="tx1"/>
            </a:solidFill>
          </a:ln>
        </p:spPr>
        <p:txBody>
          <a:bodyPr wrap="square" rtlCol="0">
            <a:spAutoFit/>
          </a:bodyPr>
          <a:lstStyle/>
          <a:p>
            <a:pPr algn="ctr"/>
            <a:r>
              <a:rPr lang="en-GB" sz="2800" dirty="0">
                <a:latin typeface="+mj-lt"/>
              </a:rPr>
              <a:t>WORKED EXAMPLE:</a:t>
            </a:r>
          </a:p>
        </p:txBody>
      </p:sp>
      <p:sp>
        <p:nvSpPr>
          <p:cNvPr id="11" name="TextBox 10">
            <a:extLst>
              <a:ext uri="{FF2B5EF4-FFF2-40B4-BE49-F238E27FC236}">
                <a16:creationId xmlns:a16="http://schemas.microsoft.com/office/drawing/2014/main" id="{0E6C56E2-21C4-4106-BDA9-2DE51BF68918}"/>
              </a:ext>
            </a:extLst>
          </p:cNvPr>
          <p:cNvSpPr txBox="1"/>
          <p:nvPr/>
        </p:nvSpPr>
        <p:spPr>
          <a:xfrm>
            <a:off x="6388412" y="5458968"/>
            <a:ext cx="5646427" cy="646331"/>
          </a:xfrm>
          <a:prstGeom prst="rect">
            <a:avLst/>
          </a:prstGeom>
          <a:noFill/>
        </p:spPr>
        <p:txBody>
          <a:bodyPr wrap="square" rtlCol="0">
            <a:spAutoFit/>
          </a:bodyPr>
          <a:lstStyle/>
          <a:p>
            <a:r>
              <a:rPr lang="en-GB" dirty="0">
                <a:solidFill>
                  <a:srgbClr val="FF0000"/>
                </a:solidFill>
                <a:latin typeface="+mj-lt"/>
              </a:rPr>
              <a:t>The example could just be a visual reminder of the concept. This could be a digital image or a hand-drawn diagram.</a:t>
            </a:r>
          </a:p>
        </p:txBody>
      </p:sp>
      <p:cxnSp>
        <p:nvCxnSpPr>
          <p:cNvPr id="14" name="Straight Arrow Connector 13">
            <a:extLst>
              <a:ext uri="{FF2B5EF4-FFF2-40B4-BE49-F238E27FC236}">
                <a16:creationId xmlns:a16="http://schemas.microsoft.com/office/drawing/2014/main" id="{875320B9-F5FE-4ED4-8425-DCF7C4E3957F}"/>
              </a:ext>
            </a:extLst>
          </p:cNvPr>
          <p:cNvCxnSpPr>
            <a:stCxn id="11" idx="0"/>
          </p:cNvCxnSpPr>
          <p:nvPr/>
        </p:nvCxnSpPr>
        <p:spPr>
          <a:xfrm flipV="1">
            <a:off x="9211626" y="2998033"/>
            <a:ext cx="921725" cy="246093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60930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058DB212-BFA2-403F-85EF-DFD3FF6D973A}" type="slidenum">
              <a:rPr lang="en-US" noProof="0" smtClean="0"/>
              <a:pPr/>
              <a:t>2</a:t>
            </a:fld>
            <a:endParaRPr lang="en-US" noProof="0"/>
          </a:p>
        </p:txBody>
      </p:sp>
    </p:spTree>
    <p:extLst>
      <p:ext uri="{BB962C8B-B14F-4D97-AF65-F5344CB8AC3E}">
        <p14:creationId xmlns:p14="http://schemas.microsoft.com/office/powerpoint/2010/main" val="8929081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6515100" cy="738664"/>
          </a:xfrm>
          <a:prstGeom prst="rect">
            <a:avLst/>
          </a:prstGeom>
          <a:noFill/>
        </p:spPr>
        <p:txBody>
          <a:bodyPr wrap="square" rtlCol="0">
            <a:spAutoFit/>
          </a:bodyPr>
          <a:lstStyle/>
          <a:p>
            <a:r>
              <a:rPr lang="en-GB" sz="2400" b="1" u="sng" dirty="0">
                <a:latin typeface="+mj-lt"/>
              </a:rPr>
              <a:t>Starter</a:t>
            </a:r>
          </a:p>
          <a:p>
            <a:r>
              <a:rPr lang="en-GB" dirty="0">
                <a:latin typeface="+mj-lt"/>
              </a:rPr>
              <a:t>How does a computer process every instruction we give it?</a:t>
            </a:r>
            <a:endParaRPr lang="en-GB" sz="1600" dirty="0">
              <a:latin typeface="+mj-lt"/>
            </a:endParaRPr>
          </a:p>
        </p:txBody>
      </p:sp>
      <p:pic>
        <p:nvPicPr>
          <p:cNvPr id="4" name="Picture 3">
            <a:extLst>
              <a:ext uri="{FF2B5EF4-FFF2-40B4-BE49-F238E27FC236}">
                <a16:creationId xmlns:a16="http://schemas.microsoft.com/office/drawing/2014/main" id="{85DBDBD1-5825-4984-8A94-BDE05998E411}"/>
              </a:ext>
            </a:extLst>
          </p:cNvPr>
          <p:cNvPicPr>
            <a:picLocks noChangeAspect="1"/>
          </p:cNvPicPr>
          <p:nvPr/>
        </p:nvPicPr>
        <p:blipFill>
          <a:blip r:embed="rId2"/>
          <a:stretch>
            <a:fillRect/>
          </a:stretch>
        </p:blipFill>
        <p:spPr>
          <a:xfrm>
            <a:off x="265651" y="1383223"/>
            <a:ext cx="2834010" cy="1889340"/>
          </a:xfrm>
          <a:prstGeom prst="rect">
            <a:avLst/>
          </a:prstGeom>
        </p:spPr>
      </p:pic>
      <p:pic>
        <p:nvPicPr>
          <p:cNvPr id="8" name="Picture 7">
            <a:extLst>
              <a:ext uri="{FF2B5EF4-FFF2-40B4-BE49-F238E27FC236}">
                <a16:creationId xmlns:a16="http://schemas.microsoft.com/office/drawing/2014/main" id="{B9F1A1AB-E223-4815-B1AB-F5A453D9794E}"/>
              </a:ext>
            </a:extLst>
          </p:cNvPr>
          <p:cNvPicPr>
            <a:picLocks noChangeAspect="1"/>
          </p:cNvPicPr>
          <p:nvPr/>
        </p:nvPicPr>
        <p:blipFill>
          <a:blip r:embed="rId3"/>
          <a:stretch>
            <a:fillRect/>
          </a:stretch>
        </p:blipFill>
        <p:spPr>
          <a:xfrm>
            <a:off x="3332713" y="1383223"/>
            <a:ext cx="3042551" cy="1889340"/>
          </a:xfrm>
          <a:prstGeom prst="rect">
            <a:avLst/>
          </a:prstGeom>
        </p:spPr>
      </p:pic>
      <p:pic>
        <p:nvPicPr>
          <p:cNvPr id="9" name="Picture 8">
            <a:extLst>
              <a:ext uri="{FF2B5EF4-FFF2-40B4-BE49-F238E27FC236}">
                <a16:creationId xmlns:a16="http://schemas.microsoft.com/office/drawing/2014/main" id="{90187435-2BDC-4B23-A242-25545323A36F}"/>
              </a:ext>
            </a:extLst>
          </p:cNvPr>
          <p:cNvPicPr>
            <a:picLocks noChangeAspect="1"/>
          </p:cNvPicPr>
          <p:nvPr/>
        </p:nvPicPr>
        <p:blipFill>
          <a:blip r:embed="rId4"/>
          <a:stretch>
            <a:fillRect/>
          </a:stretch>
        </p:blipFill>
        <p:spPr>
          <a:xfrm>
            <a:off x="6608316" y="1383223"/>
            <a:ext cx="2519120" cy="1889340"/>
          </a:xfrm>
          <a:prstGeom prst="rect">
            <a:avLst/>
          </a:prstGeom>
        </p:spPr>
      </p:pic>
      <p:pic>
        <p:nvPicPr>
          <p:cNvPr id="10" name="Picture 9">
            <a:extLst>
              <a:ext uri="{FF2B5EF4-FFF2-40B4-BE49-F238E27FC236}">
                <a16:creationId xmlns:a16="http://schemas.microsoft.com/office/drawing/2014/main" id="{7971FB08-F2CA-41AA-B098-D1E77CF4ECBC}"/>
              </a:ext>
            </a:extLst>
          </p:cNvPr>
          <p:cNvPicPr>
            <a:picLocks noChangeAspect="1"/>
          </p:cNvPicPr>
          <p:nvPr/>
        </p:nvPicPr>
        <p:blipFill rotWithShape="1">
          <a:blip r:embed="rId5"/>
          <a:srcRect l="39107"/>
          <a:stretch/>
        </p:blipFill>
        <p:spPr>
          <a:xfrm>
            <a:off x="9360487" y="1383223"/>
            <a:ext cx="2215993" cy="1889340"/>
          </a:xfrm>
          <a:prstGeom prst="rect">
            <a:avLst/>
          </a:prstGeom>
        </p:spPr>
      </p:pic>
      <p:sp>
        <p:nvSpPr>
          <p:cNvPr id="11" name="TextBox 10">
            <a:extLst>
              <a:ext uri="{FF2B5EF4-FFF2-40B4-BE49-F238E27FC236}">
                <a16:creationId xmlns:a16="http://schemas.microsoft.com/office/drawing/2014/main" id="{29DBC1E3-7957-46D4-A30D-86430D09FFBD}"/>
              </a:ext>
            </a:extLst>
          </p:cNvPr>
          <p:cNvSpPr txBox="1"/>
          <p:nvPr/>
        </p:nvSpPr>
        <p:spPr>
          <a:xfrm>
            <a:off x="265651" y="3429000"/>
            <a:ext cx="2834010" cy="1200329"/>
          </a:xfrm>
          <a:prstGeom prst="rect">
            <a:avLst/>
          </a:prstGeom>
          <a:noFill/>
        </p:spPr>
        <p:txBody>
          <a:bodyPr wrap="square" rtlCol="0">
            <a:spAutoFit/>
          </a:bodyPr>
          <a:lstStyle/>
          <a:p>
            <a:r>
              <a:rPr lang="en-GB" dirty="0">
                <a:latin typeface="+mj-lt"/>
              </a:rPr>
              <a:t>Every computer contains a range of internal components. Some of them can be found…</a:t>
            </a:r>
          </a:p>
        </p:txBody>
      </p:sp>
      <p:sp>
        <p:nvSpPr>
          <p:cNvPr id="12" name="TextBox 11">
            <a:extLst>
              <a:ext uri="{FF2B5EF4-FFF2-40B4-BE49-F238E27FC236}">
                <a16:creationId xmlns:a16="http://schemas.microsoft.com/office/drawing/2014/main" id="{CB09846A-51C2-4C64-86E5-18ED7E2B2B2D}"/>
              </a:ext>
            </a:extLst>
          </p:cNvPr>
          <p:cNvSpPr txBox="1"/>
          <p:nvPr/>
        </p:nvSpPr>
        <p:spPr>
          <a:xfrm>
            <a:off x="3332713" y="3429000"/>
            <a:ext cx="2834010" cy="1754326"/>
          </a:xfrm>
          <a:prstGeom prst="rect">
            <a:avLst/>
          </a:prstGeom>
          <a:noFill/>
        </p:spPr>
        <p:txBody>
          <a:bodyPr wrap="square" rtlCol="0">
            <a:spAutoFit/>
          </a:bodyPr>
          <a:lstStyle/>
          <a:p>
            <a:r>
              <a:rPr lang="en-GB" dirty="0">
                <a:latin typeface="+mj-lt"/>
              </a:rPr>
              <a:t>On the motherboard, the skeleton of the computer that holds it all together. It contains one component which is particularly important.</a:t>
            </a:r>
          </a:p>
        </p:txBody>
      </p:sp>
      <p:sp>
        <p:nvSpPr>
          <p:cNvPr id="13" name="TextBox 12">
            <a:extLst>
              <a:ext uri="{FF2B5EF4-FFF2-40B4-BE49-F238E27FC236}">
                <a16:creationId xmlns:a16="http://schemas.microsoft.com/office/drawing/2014/main" id="{7033ADAE-EBA0-425D-AA35-DC3D011DE851}"/>
              </a:ext>
            </a:extLst>
          </p:cNvPr>
          <p:cNvSpPr txBox="1"/>
          <p:nvPr/>
        </p:nvSpPr>
        <p:spPr>
          <a:xfrm>
            <a:off x="6608316" y="3421848"/>
            <a:ext cx="2519120" cy="2031325"/>
          </a:xfrm>
          <a:prstGeom prst="rect">
            <a:avLst/>
          </a:prstGeom>
          <a:noFill/>
        </p:spPr>
        <p:txBody>
          <a:bodyPr wrap="square" rtlCol="0">
            <a:spAutoFit/>
          </a:bodyPr>
          <a:lstStyle/>
          <a:p>
            <a:r>
              <a:rPr lang="en-GB" dirty="0">
                <a:latin typeface="+mj-lt"/>
              </a:rPr>
              <a:t>This component is the CPU, it’s the brain of the computer which will process the instructions we give it. In order to do this, each CPU contains billions of….</a:t>
            </a:r>
          </a:p>
        </p:txBody>
      </p:sp>
      <p:sp>
        <p:nvSpPr>
          <p:cNvPr id="14" name="TextBox 13">
            <a:extLst>
              <a:ext uri="{FF2B5EF4-FFF2-40B4-BE49-F238E27FC236}">
                <a16:creationId xmlns:a16="http://schemas.microsoft.com/office/drawing/2014/main" id="{C4CC78A9-13ED-4D5B-A1F6-738629918B43}"/>
              </a:ext>
            </a:extLst>
          </p:cNvPr>
          <p:cNvSpPr txBox="1"/>
          <p:nvPr/>
        </p:nvSpPr>
        <p:spPr>
          <a:xfrm>
            <a:off x="9360487" y="3421847"/>
            <a:ext cx="2215993" cy="2308324"/>
          </a:xfrm>
          <a:prstGeom prst="rect">
            <a:avLst/>
          </a:prstGeom>
          <a:noFill/>
        </p:spPr>
        <p:txBody>
          <a:bodyPr wrap="square" rtlCol="0">
            <a:spAutoFit/>
          </a:bodyPr>
          <a:lstStyle/>
          <a:p>
            <a:r>
              <a:rPr lang="en-GB" dirty="0">
                <a:latin typeface="+mj-lt"/>
              </a:rPr>
              <a:t>Transistors which are small electrical components, these acts as switches which are either on or off. </a:t>
            </a:r>
          </a:p>
          <a:p>
            <a:endParaRPr lang="en-GB" dirty="0">
              <a:latin typeface="+mj-lt"/>
            </a:endParaRPr>
          </a:p>
          <a:p>
            <a:r>
              <a:rPr lang="en-GB" dirty="0">
                <a:latin typeface="+mj-lt"/>
              </a:rPr>
              <a:t>Let’s see how it works….</a:t>
            </a:r>
          </a:p>
        </p:txBody>
      </p:sp>
      <p:graphicFrame>
        <p:nvGraphicFramePr>
          <p:cNvPr id="15" name="Table 14">
            <a:extLst>
              <a:ext uri="{FF2B5EF4-FFF2-40B4-BE49-F238E27FC236}">
                <a16:creationId xmlns:a16="http://schemas.microsoft.com/office/drawing/2014/main" id="{C3861AC6-513A-4836-8EA1-603A706DE1C3}"/>
              </a:ext>
            </a:extLst>
          </p:cNvPr>
          <p:cNvGraphicFramePr>
            <a:graphicFrameLocks noGrp="1"/>
          </p:cNvGraphicFramePr>
          <p:nvPr>
            <p:extLst>
              <p:ext uri="{D42A27DB-BD31-4B8C-83A1-F6EECF244321}">
                <p14:modId xmlns:p14="http://schemas.microsoft.com/office/powerpoint/2010/main" val="4227191144"/>
              </p:ext>
            </p:extLst>
          </p:nvPr>
        </p:nvGraphicFramePr>
        <p:xfrm>
          <a:off x="346730" y="5809769"/>
          <a:ext cx="3979761" cy="736600"/>
        </p:xfrm>
        <a:graphic>
          <a:graphicData uri="http://schemas.openxmlformats.org/drawingml/2006/table">
            <a:tbl>
              <a:tblPr firstRow="1" bandRow="1">
                <a:tableStyleId>{5C22544A-7EE6-4342-B048-85BDC9FD1C3A}</a:tableStyleId>
              </a:tblPr>
              <a:tblGrid>
                <a:gridCol w="3979761">
                  <a:extLst>
                    <a:ext uri="{9D8B030D-6E8A-4147-A177-3AD203B41FA5}">
                      <a16:colId xmlns:a16="http://schemas.microsoft.com/office/drawing/2014/main" val="1827917660"/>
                    </a:ext>
                  </a:extLst>
                </a:gridCol>
              </a:tblGrid>
              <a:tr h="0">
                <a:tc>
                  <a:txBody>
                    <a:bodyPr/>
                    <a:lstStyle/>
                    <a:p>
                      <a:r>
                        <a:rPr lang="en-GB" sz="1800" b="0" dirty="0">
                          <a:latin typeface="Tw Cen MT" panose="020B0602020104020603" pitchFamily="34" charset="0"/>
                        </a:rPr>
                        <a:t>Video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204693053"/>
                  </a:ext>
                </a:extLst>
              </a:tr>
              <a:tr h="370840">
                <a:tc>
                  <a:txBody>
                    <a:bodyPr/>
                    <a:lstStyle/>
                    <a:p>
                      <a:pPr algn="l"/>
                      <a:r>
                        <a:rPr lang="en-GB" sz="1800" b="0" dirty="0">
                          <a:latin typeface="Tw Cen MT" panose="020B0602020104020603" pitchFamily="34" charset="0"/>
                          <a:hlinkClick r:id="rId6"/>
                        </a:rPr>
                        <a:t>Click here</a:t>
                      </a:r>
                      <a:endParaRPr lang="en-GB" sz="1800" b="0" dirty="0">
                        <a:latin typeface="Tw Cen MT" panose="020B0602020104020603"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pic>
        <p:nvPicPr>
          <p:cNvPr id="1026" name="Picture 2" descr="Video Icon Icons - Download Free Vector Icons | Noun Project">
            <a:extLst>
              <a:ext uri="{FF2B5EF4-FFF2-40B4-BE49-F238E27FC236}">
                <a16:creationId xmlns:a16="http://schemas.microsoft.com/office/drawing/2014/main" id="{E33EFB3D-2911-4C35-86CF-095951B42CC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89890" y="5474777"/>
            <a:ext cx="736601" cy="736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8102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
                                            <p:txEl>
                                              <p:pRg st="0" end="0"/>
                                            </p:txEl>
                                          </p:spTgt>
                                        </p:tgtEl>
                                        <p:attrNameLst>
                                          <p:attrName>style.visibility</p:attrName>
                                        </p:attrNameLst>
                                      </p:cBhvr>
                                      <p:to>
                                        <p:strVal val="visible"/>
                                      </p:to>
                                    </p:set>
                                    <p:anim calcmode="lin" valueType="num">
                                      <p:cBhvr additive="base">
                                        <p:cTn id="13"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ppt_x"/>
                                          </p:val>
                                        </p:tav>
                                        <p:tav tm="100000">
                                          <p:val>
                                            <p:strVal val="#ppt_x"/>
                                          </p:val>
                                        </p:tav>
                                      </p:tavLst>
                                    </p:anim>
                                    <p:anim calcmode="lin" valueType="num">
                                      <p:cBhvr additive="base">
                                        <p:cTn id="56" dur="500" fill="hold"/>
                                        <p:tgtEl>
                                          <p:spTgt spid="15"/>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1026"/>
                                        </p:tgtEl>
                                        <p:attrNameLst>
                                          <p:attrName>style.visibility</p:attrName>
                                        </p:attrNameLst>
                                      </p:cBhvr>
                                      <p:to>
                                        <p:strVal val="visible"/>
                                      </p:to>
                                    </p:set>
                                    <p:anim calcmode="lin" valueType="num">
                                      <p:cBhvr additive="base">
                                        <p:cTn id="59" dur="500" fill="hold"/>
                                        <p:tgtEl>
                                          <p:spTgt spid="1026"/>
                                        </p:tgtEl>
                                        <p:attrNameLst>
                                          <p:attrName>ppt_x</p:attrName>
                                        </p:attrNameLst>
                                      </p:cBhvr>
                                      <p:tavLst>
                                        <p:tav tm="0">
                                          <p:val>
                                            <p:strVal val="#ppt_x"/>
                                          </p:val>
                                        </p:tav>
                                        <p:tav tm="100000">
                                          <p:val>
                                            <p:strVal val="#ppt_x"/>
                                          </p:val>
                                        </p:tav>
                                      </p:tavLst>
                                    </p:anim>
                                    <p:anim calcmode="lin" valueType="num">
                                      <p:cBhvr additive="base">
                                        <p:cTn id="60"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BA76B3-D03C-4451-8EB4-18D3076077B3}"/>
              </a:ext>
            </a:extLst>
          </p:cNvPr>
          <p:cNvSpPr>
            <a:spLocks noGrp="1"/>
          </p:cNvSpPr>
          <p:nvPr>
            <p:ph type="title"/>
          </p:nvPr>
        </p:nvSpPr>
        <p:spPr/>
        <p:txBody>
          <a:bodyPr/>
          <a:lstStyle/>
          <a:p>
            <a:r>
              <a:rPr lang="en-US" dirty="0"/>
              <a:t>Lesson Objectives:</a:t>
            </a:r>
          </a:p>
        </p:txBody>
      </p:sp>
      <p:sp>
        <p:nvSpPr>
          <p:cNvPr id="3" name="Text Placeholder 2">
            <a:extLst>
              <a:ext uri="{FF2B5EF4-FFF2-40B4-BE49-F238E27FC236}">
                <a16:creationId xmlns:a16="http://schemas.microsoft.com/office/drawing/2014/main" id="{348A36BD-3D0C-42D5-A5D3-CE11F484185A}"/>
              </a:ext>
            </a:extLst>
          </p:cNvPr>
          <p:cNvSpPr>
            <a:spLocks noGrp="1"/>
          </p:cNvSpPr>
          <p:nvPr>
            <p:ph type="body" sz="quarter" idx="12"/>
          </p:nvPr>
        </p:nvSpPr>
        <p:spPr/>
        <p:txBody>
          <a:bodyPr/>
          <a:lstStyle/>
          <a:p>
            <a:r>
              <a:rPr lang="en-US" noProof="1"/>
              <a:t>Curricular goal:</a:t>
            </a:r>
          </a:p>
        </p:txBody>
      </p:sp>
      <p:sp>
        <p:nvSpPr>
          <p:cNvPr id="4" name="Content Placeholder 3">
            <a:extLst>
              <a:ext uri="{FF2B5EF4-FFF2-40B4-BE49-F238E27FC236}">
                <a16:creationId xmlns:a16="http://schemas.microsoft.com/office/drawing/2014/main" id="{5F0977C3-BD7D-4617-8DF1-56211456D512}"/>
              </a:ext>
            </a:extLst>
          </p:cNvPr>
          <p:cNvSpPr>
            <a:spLocks noGrp="1"/>
          </p:cNvSpPr>
          <p:nvPr>
            <p:ph sz="half" idx="1"/>
          </p:nvPr>
        </p:nvSpPr>
        <p:spPr>
          <a:xfrm>
            <a:off x="360000" y="1440362"/>
            <a:ext cx="6992936" cy="4500000"/>
          </a:xfrm>
        </p:spPr>
        <p:txBody>
          <a:bodyPr/>
          <a:lstStyle/>
          <a:p>
            <a:r>
              <a:rPr lang="en-GB" dirty="0"/>
              <a:t>Understand that computer systems can only store and process binary digits.</a:t>
            </a:r>
          </a:p>
          <a:p>
            <a:r>
              <a:rPr lang="en-GB" dirty="0"/>
              <a:t>Demonstrate knowledge and understanding of how images are stored digitally in terms of: pixels, resolution, vector and bitmap graphics, moving image files and compression techniques</a:t>
            </a:r>
          </a:p>
          <a:p>
            <a:pPr marL="0" indent="0">
              <a:buNone/>
            </a:pPr>
            <a:endParaRPr lang="en-GB" dirty="0"/>
          </a:p>
          <a:p>
            <a:pPr marL="0" indent="0">
              <a:buNone/>
            </a:pPr>
            <a:endParaRPr lang="en-GB" dirty="0"/>
          </a:p>
          <a:p>
            <a:r>
              <a:rPr lang="en-GB" dirty="0"/>
              <a:t>Explain how a bitmap image is stored on a computer and the factors that contribute to an increase/decrease in quality and size.</a:t>
            </a:r>
          </a:p>
          <a:p>
            <a:r>
              <a:rPr lang="en-GB" dirty="0"/>
              <a:t>Explain how a vector graphic stored on a computer.</a:t>
            </a:r>
          </a:p>
          <a:p>
            <a:r>
              <a:rPr lang="en-GB" dirty="0"/>
              <a:t>Explain the key differences between a vector graphic and a bitmap graphic.</a:t>
            </a:r>
          </a:p>
          <a:p>
            <a:r>
              <a:rPr lang="en-GB" dirty="0"/>
              <a:t>Identify the difference between lossy and lossless compression.</a:t>
            </a:r>
          </a:p>
          <a:p>
            <a:endParaRPr lang="en-GB" dirty="0"/>
          </a:p>
          <a:p>
            <a:endParaRPr lang="en-US" dirty="0"/>
          </a:p>
        </p:txBody>
      </p:sp>
      <p:cxnSp>
        <p:nvCxnSpPr>
          <p:cNvPr id="7" name="Straight Connector 6">
            <a:extLst>
              <a:ext uri="{FF2B5EF4-FFF2-40B4-BE49-F238E27FC236}">
                <a16:creationId xmlns:a16="http://schemas.microsoft.com/office/drawing/2014/main" id="{4B51536B-93ED-432A-BBEA-AF185E2233AE}"/>
              </a:ext>
              <a:ext uri="{C183D7F6-B498-43B3-948B-1728B52AA6E4}">
                <adec:decorative xmlns:adec="http://schemas.microsoft.com/office/drawing/2017/decorative" val="1"/>
              </a:ext>
            </a:extLst>
          </p:cNvPr>
          <p:cNvCxnSpPr/>
          <p:nvPr/>
        </p:nvCxnSpPr>
        <p:spPr>
          <a:xfrm>
            <a:off x="7804352" y="1204506"/>
            <a:ext cx="0" cy="4093388"/>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3619E243-D955-4AE4-B703-304B0F84084C}"/>
              </a:ext>
            </a:extLst>
          </p:cNvPr>
          <p:cNvSpPr>
            <a:spLocks noGrp="1"/>
          </p:cNvSpPr>
          <p:nvPr>
            <p:ph type="sldNum" sz="quarter" idx="15"/>
          </p:nvPr>
        </p:nvSpPr>
        <p:spPr/>
        <p:txBody>
          <a:bodyPr/>
          <a:lstStyle/>
          <a:p>
            <a:fld id="{058DB212-BFA2-403F-85EF-DFD3FF6D973A}" type="slidenum">
              <a:rPr lang="en-US" smtClean="0"/>
              <a:pPr/>
              <a:t>4</a:t>
            </a:fld>
            <a:endParaRPr lang="en-US" dirty="0"/>
          </a:p>
        </p:txBody>
      </p:sp>
      <p:sp>
        <p:nvSpPr>
          <p:cNvPr id="12" name="Text Placeholder 2">
            <a:extLst>
              <a:ext uri="{FF2B5EF4-FFF2-40B4-BE49-F238E27FC236}">
                <a16:creationId xmlns:a16="http://schemas.microsoft.com/office/drawing/2014/main" id="{348A36BD-3D0C-42D5-A5D3-CE11F484185A}"/>
              </a:ext>
            </a:extLst>
          </p:cNvPr>
          <p:cNvSpPr txBox="1">
            <a:spLocks/>
          </p:cNvSpPr>
          <p:nvPr/>
        </p:nvSpPr>
        <p:spPr>
          <a:xfrm>
            <a:off x="360000" y="3096191"/>
            <a:ext cx="6992937" cy="360362"/>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2100" kern="1200">
                <a:solidFill>
                  <a:schemeClr val="tx1">
                    <a:lumMod val="75000"/>
                    <a:lumOff val="25000"/>
                  </a:schemeClr>
                </a:solidFill>
                <a:latin typeface="+mj-lt"/>
                <a:ea typeface="+mn-ea"/>
                <a:cs typeface="+mn-cs"/>
              </a:defRPr>
            </a:lvl1pPr>
            <a:lvl2pPr marL="536575" indent="-27305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j-lt"/>
                <a:ea typeface="+mn-ea"/>
                <a:cs typeface="+mn-cs"/>
              </a:defRPr>
            </a:lvl2pPr>
            <a:lvl3pPr marL="811213" indent="-274638"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3pPr>
            <a:lvl4pPr marL="1074738" indent="-263525"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4pPr>
            <a:lvl5pPr marL="1347788" indent="-27305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noProof="1"/>
              <a:t>Lesson components:</a:t>
            </a:r>
          </a:p>
        </p:txBody>
      </p:sp>
      <p:pic>
        <p:nvPicPr>
          <p:cNvPr id="11" name="Picture Placeholder 10">
            <a:extLst>
              <a:ext uri="{FF2B5EF4-FFF2-40B4-BE49-F238E27FC236}">
                <a16:creationId xmlns:a16="http://schemas.microsoft.com/office/drawing/2014/main" id="{45BA6B40-458F-4903-96CF-65BD389A2853}"/>
              </a:ext>
            </a:extLst>
          </p:cNvPr>
          <p:cNvPicPr>
            <a:picLocks noGrp="1" noChangeAspect="1"/>
          </p:cNvPicPr>
          <p:nvPr>
            <p:ph type="pic" sz="quarter" idx="13"/>
          </p:nvPr>
        </p:nvPicPr>
        <p:blipFill>
          <a:blip r:embed="rId2"/>
          <a:srcRect l="741" r="741"/>
          <a:stretch>
            <a:fillRect/>
          </a:stretch>
        </p:blipFill>
        <p:spPr/>
      </p:pic>
    </p:spTree>
    <p:extLst>
      <p:ext uri="{BB962C8B-B14F-4D97-AF65-F5344CB8AC3E}">
        <p14:creationId xmlns:p14="http://schemas.microsoft.com/office/powerpoint/2010/main" val="41911380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E805CF8-8211-4C5A-BFDD-64F5E5CF35CC}"/>
              </a:ext>
            </a:extLst>
          </p:cNvPr>
          <p:cNvSpPr>
            <a:spLocks noGrp="1"/>
          </p:cNvSpPr>
          <p:nvPr>
            <p:ph type="sldNum" sz="quarter" idx="11"/>
          </p:nvPr>
        </p:nvSpPr>
        <p:spPr/>
        <p:txBody>
          <a:bodyPr/>
          <a:lstStyle/>
          <a:p>
            <a:fld id="{058DB212-BFA2-403F-85EF-DFD3FF6D973A}" type="slidenum">
              <a:rPr lang="en-US" noProof="0" smtClean="0"/>
              <a:pPr/>
              <a:t>5</a:t>
            </a:fld>
            <a:endParaRPr lang="en-US" noProof="0"/>
          </a:p>
        </p:txBody>
      </p:sp>
      <p:sp>
        <p:nvSpPr>
          <p:cNvPr id="3" name="TextBox 2">
            <a:extLst>
              <a:ext uri="{FF2B5EF4-FFF2-40B4-BE49-F238E27FC236}">
                <a16:creationId xmlns:a16="http://schemas.microsoft.com/office/drawing/2014/main" id="{155B6132-E6EA-460E-923C-E5E672F5B9D1}"/>
              </a:ext>
            </a:extLst>
          </p:cNvPr>
          <p:cNvSpPr txBox="1"/>
          <p:nvPr/>
        </p:nvSpPr>
        <p:spPr>
          <a:xfrm>
            <a:off x="157163" y="128588"/>
            <a:ext cx="6515100" cy="738664"/>
          </a:xfrm>
          <a:prstGeom prst="rect">
            <a:avLst/>
          </a:prstGeom>
          <a:noFill/>
        </p:spPr>
        <p:txBody>
          <a:bodyPr wrap="square" rtlCol="0">
            <a:spAutoFit/>
          </a:bodyPr>
          <a:lstStyle/>
          <a:p>
            <a:r>
              <a:rPr lang="en-GB" sz="2400" b="1" u="sng" dirty="0">
                <a:latin typeface="+mj-lt"/>
              </a:rPr>
              <a:t>Big Picture</a:t>
            </a:r>
          </a:p>
          <a:p>
            <a:r>
              <a:rPr lang="en-GB" dirty="0">
                <a:latin typeface="+mj-lt"/>
              </a:rPr>
              <a:t>Concept map:</a:t>
            </a:r>
          </a:p>
        </p:txBody>
      </p:sp>
      <p:sp>
        <p:nvSpPr>
          <p:cNvPr id="4" name="Rectangle 3">
            <a:extLst>
              <a:ext uri="{FF2B5EF4-FFF2-40B4-BE49-F238E27FC236}">
                <a16:creationId xmlns:a16="http://schemas.microsoft.com/office/drawing/2014/main" id="{C0EEE9C4-4379-4FAE-899E-6F78E1DB0F45}"/>
              </a:ext>
            </a:extLst>
          </p:cNvPr>
          <p:cNvSpPr/>
          <p:nvPr/>
        </p:nvSpPr>
        <p:spPr>
          <a:xfrm>
            <a:off x="4952912" y="262656"/>
            <a:ext cx="1870241" cy="719528"/>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mj-lt"/>
              </a:rPr>
              <a:t>Digital images</a:t>
            </a:r>
          </a:p>
        </p:txBody>
      </p:sp>
      <p:sp>
        <p:nvSpPr>
          <p:cNvPr id="5" name="Rectangle 4">
            <a:extLst>
              <a:ext uri="{FF2B5EF4-FFF2-40B4-BE49-F238E27FC236}">
                <a16:creationId xmlns:a16="http://schemas.microsoft.com/office/drawing/2014/main" id="{03BD4A05-B441-4AF4-BAE1-1AA65520E8D4}"/>
              </a:ext>
            </a:extLst>
          </p:cNvPr>
          <p:cNvSpPr/>
          <p:nvPr/>
        </p:nvSpPr>
        <p:spPr>
          <a:xfrm>
            <a:off x="3499529" y="1126399"/>
            <a:ext cx="1837664" cy="719528"/>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mj-lt"/>
              </a:rPr>
              <a:t>Bitmap</a:t>
            </a:r>
          </a:p>
        </p:txBody>
      </p:sp>
      <p:sp>
        <p:nvSpPr>
          <p:cNvPr id="6" name="Rectangle 5">
            <a:extLst>
              <a:ext uri="{FF2B5EF4-FFF2-40B4-BE49-F238E27FC236}">
                <a16:creationId xmlns:a16="http://schemas.microsoft.com/office/drawing/2014/main" id="{2D258490-1361-48B7-9252-8F1146E69E53}"/>
              </a:ext>
            </a:extLst>
          </p:cNvPr>
          <p:cNvSpPr/>
          <p:nvPr/>
        </p:nvSpPr>
        <p:spPr>
          <a:xfrm>
            <a:off x="10486694" y="3652839"/>
            <a:ext cx="1521461" cy="719528"/>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mj-lt"/>
              </a:rPr>
              <a:t>File formats</a:t>
            </a:r>
          </a:p>
        </p:txBody>
      </p:sp>
      <p:sp>
        <p:nvSpPr>
          <p:cNvPr id="8" name="Rectangle 7">
            <a:extLst>
              <a:ext uri="{FF2B5EF4-FFF2-40B4-BE49-F238E27FC236}">
                <a16:creationId xmlns:a16="http://schemas.microsoft.com/office/drawing/2014/main" id="{E52C1F3C-C79E-4EA7-A882-9D87B4C0F206}"/>
              </a:ext>
            </a:extLst>
          </p:cNvPr>
          <p:cNvSpPr/>
          <p:nvPr/>
        </p:nvSpPr>
        <p:spPr>
          <a:xfrm>
            <a:off x="6459789" y="2037770"/>
            <a:ext cx="1837664" cy="1026154"/>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dirty="0">
                <a:solidFill>
                  <a:schemeClr val="tx1"/>
                </a:solidFill>
                <a:latin typeface="+mj-lt"/>
              </a:rPr>
              <a:t>Properties of a vector graphic</a:t>
            </a:r>
          </a:p>
        </p:txBody>
      </p:sp>
      <p:sp>
        <p:nvSpPr>
          <p:cNvPr id="12" name="Rectangle 11">
            <a:extLst>
              <a:ext uri="{FF2B5EF4-FFF2-40B4-BE49-F238E27FC236}">
                <a16:creationId xmlns:a16="http://schemas.microsoft.com/office/drawing/2014/main" id="{5DB634BE-A848-46FD-9C15-AD11F1ADB15F}"/>
              </a:ext>
            </a:extLst>
          </p:cNvPr>
          <p:cNvSpPr/>
          <p:nvPr/>
        </p:nvSpPr>
        <p:spPr>
          <a:xfrm>
            <a:off x="3490881" y="2029659"/>
            <a:ext cx="1837664" cy="1026154"/>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dirty="0">
                <a:solidFill>
                  <a:schemeClr val="tx1"/>
                </a:solidFill>
                <a:latin typeface="+mj-lt"/>
              </a:rPr>
              <a:t>Properties of a bitmap image</a:t>
            </a:r>
          </a:p>
          <a:p>
            <a:r>
              <a:rPr lang="en-GB" b="1" dirty="0">
                <a:solidFill>
                  <a:schemeClr val="tx1"/>
                </a:solidFill>
                <a:latin typeface="+mj-lt"/>
              </a:rPr>
              <a:t>Metadata</a:t>
            </a:r>
          </a:p>
        </p:txBody>
      </p:sp>
      <p:sp>
        <p:nvSpPr>
          <p:cNvPr id="13" name="Rectangle 12">
            <a:extLst>
              <a:ext uri="{FF2B5EF4-FFF2-40B4-BE49-F238E27FC236}">
                <a16:creationId xmlns:a16="http://schemas.microsoft.com/office/drawing/2014/main" id="{018CE70F-A473-4908-84D4-98DCF9C31DC0}"/>
              </a:ext>
            </a:extLst>
          </p:cNvPr>
          <p:cNvSpPr/>
          <p:nvPr/>
        </p:nvSpPr>
        <p:spPr>
          <a:xfrm>
            <a:off x="691938" y="3652841"/>
            <a:ext cx="1265538" cy="719528"/>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dirty="0">
                <a:solidFill>
                  <a:schemeClr val="tx1"/>
                </a:solidFill>
                <a:latin typeface="+mj-lt"/>
              </a:rPr>
              <a:t>Dimensions</a:t>
            </a:r>
            <a:endParaRPr lang="en-GB" b="1" dirty="0">
              <a:solidFill>
                <a:schemeClr val="tx1"/>
              </a:solidFill>
              <a:latin typeface="+mj-lt"/>
            </a:endParaRPr>
          </a:p>
        </p:txBody>
      </p:sp>
      <p:sp>
        <p:nvSpPr>
          <p:cNvPr id="14" name="Rectangle 13">
            <a:extLst>
              <a:ext uri="{FF2B5EF4-FFF2-40B4-BE49-F238E27FC236}">
                <a16:creationId xmlns:a16="http://schemas.microsoft.com/office/drawing/2014/main" id="{69D8CED5-1F2F-4868-A7C1-6F4B60455FAD}"/>
              </a:ext>
            </a:extLst>
          </p:cNvPr>
          <p:cNvSpPr/>
          <p:nvPr/>
        </p:nvSpPr>
        <p:spPr>
          <a:xfrm>
            <a:off x="84838" y="5118129"/>
            <a:ext cx="1042051" cy="719528"/>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dirty="0">
                <a:solidFill>
                  <a:schemeClr val="tx1"/>
                </a:solidFill>
                <a:latin typeface="+mj-lt"/>
              </a:rPr>
              <a:t>Height</a:t>
            </a:r>
            <a:endParaRPr lang="en-GB" b="1" dirty="0">
              <a:solidFill>
                <a:schemeClr val="tx1"/>
              </a:solidFill>
              <a:latin typeface="+mj-lt"/>
            </a:endParaRPr>
          </a:p>
        </p:txBody>
      </p:sp>
      <p:sp>
        <p:nvSpPr>
          <p:cNvPr id="15" name="Rectangle 14">
            <a:extLst>
              <a:ext uri="{FF2B5EF4-FFF2-40B4-BE49-F238E27FC236}">
                <a16:creationId xmlns:a16="http://schemas.microsoft.com/office/drawing/2014/main" id="{24D6757F-22E8-4295-B501-7ABF56461E81}"/>
              </a:ext>
            </a:extLst>
          </p:cNvPr>
          <p:cNvSpPr/>
          <p:nvPr/>
        </p:nvSpPr>
        <p:spPr>
          <a:xfrm>
            <a:off x="1436451" y="5113132"/>
            <a:ext cx="1042051" cy="719528"/>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dirty="0">
                <a:solidFill>
                  <a:schemeClr val="tx1"/>
                </a:solidFill>
                <a:latin typeface="+mj-lt"/>
              </a:rPr>
              <a:t>Width</a:t>
            </a:r>
            <a:endParaRPr lang="en-GB" b="1" dirty="0">
              <a:solidFill>
                <a:schemeClr val="tx1"/>
              </a:solidFill>
              <a:latin typeface="+mj-lt"/>
            </a:endParaRPr>
          </a:p>
        </p:txBody>
      </p:sp>
      <p:sp>
        <p:nvSpPr>
          <p:cNvPr id="16" name="Rectangle 15">
            <a:extLst>
              <a:ext uri="{FF2B5EF4-FFF2-40B4-BE49-F238E27FC236}">
                <a16:creationId xmlns:a16="http://schemas.microsoft.com/office/drawing/2014/main" id="{7CB0F3A7-08AA-485E-B472-8093CA0F4975}"/>
              </a:ext>
            </a:extLst>
          </p:cNvPr>
          <p:cNvSpPr/>
          <p:nvPr/>
        </p:nvSpPr>
        <p:spPr>
          <a:xfrm>
            <a:off x="3152823" y="3652841"/>
            <a:ext cx="1265538" cy="719528"/>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dirty="0">
                <a:solidFill>
                  <a:schemeClr val="tx1"/>
                </a:solidFill>
                <a:latin typeface="+mj-lt"/>
              </a:rPr>
              <a:t>Resolution</a:t>
            </a:r>
            <a:endParaRPr lang="en-GB" b="1" dirty="0">
              <a:solidFill>
                <a:schemeClr val="tx1"/>
              </a:solidFill>
              <a:latin typeface="+mj-lt"/>
            </a:endParaRPr>
          </a:p>
        </p:txBody>
      </p:sp>
      <p:sp>
        <p:nvSpPr>
          <p:cNvPr id="17" name="Rectangle 16">
            <a:extLst>
              <a:ext uri="{FF2B5EF4-FFF2-40B4-BE49-F238E27FC236}">
                <a16:creationId xmlns:a16="http://schemas.microsoft.com/office/drawing/2014/main" id="{ABCFC490-C573-4332-AC92-0C1514EE5244}"/>
              </a:ext>
            </a:extLst>
          </p:cNvPr>
          <p:cNvSpPr/>
          <p:nvPr/>
        </p:nvSpPr>
        <p:spPr>
          <a:xfrm>
            <a:off x="3152823" y="5113131"/>
            <a:ext cx="1265538" cy="1331627"/>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dirty="0">
                <a:solidFill>
                  <a:schemeClr val="tx1"/>
                </a:solidFill>
                <a:latin typeface="+mj-lt"/>
              </a:rPr>
              <a:t>Measured in:</a:t>
            </a:r>
          </a:p>
          <a:p>
            <a:r>
              <a:rPr lang="en-GB" b="1" dirty="0">
                <a:solidFill>
                  <a:schemeClr val="tx1"/>
                </a:solidFill>
                <a:latin typeface="+mj-lt"/>
              </a:rPr>
              <a:t>Pixels per inch</a:t>
            </a:r>
          </a:p>
        </p:txBody>
      </p:sp>
      <p:sp>
        <p:nvSpPr>
          <p:cNvPr id="18" name="Rectangle 17">
            <a:extLst>
              <a:ext uri="{FF2B5EF4-FFF2-40B4-BE49-F238E27FC236}">
                <a16:creationId xmlns:a16="http://schemas.microsoft.com/office/drawing/2014/main" id="{4C03E8F5-B361-4BE1-9936-3DA10554324F}"/>
              </a:ext>
            </a:extLst>
          </p:cNvPr>
          <p:cNvSpPr/>
          <p:nvPr/>
        </p:nvSpPr>
        <p:spPr>
          <a:xfrm>
            <a:off x="5271552" y="3652841"/>
            <a:ext cx="1265538" cy="719528"/>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dirty="0">
                <a:solidFill>
                  <a:schemeClr val="tx1"/>
                </a:solidFill>
                <a:latin typeface="+mj-lt"/>
              </a:rPr>
              <a:t>Colour depth</a:t>
            </a:r>
            <a:endParaRPr lang="en-GB" b="1" dirty="0">
              <a:solidFill>
                <a:schemeClr val="tx1"/>
              </a:solidFill>
              <a:latin typeface="+mj-lt"/>
            </a:endParaRPr>
          </a:p>
        </p:txBody>
      </p:sp>
      <p:sp>
        <p:nvSpPr>
          <p:cNvPr id="19" name="Rectangle 18">
            <a:extLst>
              <a:ext uri="{FF2B5EF4-FFF2-40B4-BE49-F238E27FC236}">
                <a16:creationId xmlns:a16="http://schemas.microsoft.com/office/drawing/2014/main" id="{9B2E29EE-7EA5-44C4-A79D-08D993D40DF0}"/>
              </a:ext>
            </a:extLst>
          </p:cNvPr>
          <p:cNvSpPr/>
          <p:nvPr/>
        </p:nvSpPr>
        <p:spPr>
          <a:xfrm>
            <a:off x="5271552" y="5113132"/>
            <a:ext cx="1265538" cy="1331626"/>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dirty="0">
                <a:solidFill>
                  <a:schemeClr val="tx1"/>
                </a:solidFill>
                <a:latin typeface="+mj-lt"/>
              </a:rPr>
              <a:t>Measured by</a:t>
            </a:r>
          </a:p>
          <a:p>
            <a:r>
              <a:rPr lang="en-GB" b="1" dirty="0">
                <a:solidFill>
                  <a:schemeClr val="tx1"/>
                </a:solidFill>
                <a:latin typeface="+mj-lt"/>
              </a:rPr>
              <a:t>Bits per pixel</a:t>
            </a:r>
          </a:p>
        </p:txBody>
      </p:sp>
      <p:sp>
        <p:nvSpPr>
          <p:cNvPr id="20" name="Rectangle 19">
            <a:extLst>
              <a:ext uri="{FF2B5EF4-FFF2-40B4-BE49-F238E27FC236}">
                <a16:creationId xmlns:a16="http://schemas.microsoft.com/office/drawing/2014/main" id="{E6837475-87ED-47A5-9DB0-F19AB92E1384}"/>
              </a:ext>
            </a:extLst>
          </p:cNvPr>
          <p:cNvSpPr/>
          <p:nvPr/>
        </p:nvSpPr>
        <p:spPr>
          <a:xfrm>
            <a:off x="7964458" y="3652840"/>
            <a:ext cx="1382722" cy="719528"/>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dirty="0">
                <a:solidFill>
                  <a:schemeClr val="tx1"/>
                </a:solidFill>
                <a:latin typeface="+mj-lt"/>
              </a:rPr>
              <a:t>Compression</a:t>
            </a:r>
            <a:endParaRPr lang="en-GB" b="1" dirty="0">
              <a:solidFill>
                <a:schemeClr val="tx1"/>
              </a:solidFill>
              <a:latin typeface="+mj-lt"/>
            </a:endParaRPr>
          </a:p>
        </p:txBody>
      </p:sp>
      <p:sp>
        <p:nvSpPr>
          <p:cNvPr id="21" name="Rectangle 20">
            <a:extLst>
              <a:ext uri="{FF2B5EF4-FFF2-40B4-BE49-F238E27FC236}">
                <a16:creationId xmlns:a16="http://schemas.microsoft.com/office/drawing/2014/main" id="{A877C8C2-574E-4ADB-B4E7-DFAEE6F4E4BF}"/>
              </a:ext>
            </a:extLst>
          </p:cNvPr>
          <p:cNvSpPr/>
          <p:nvPr/>
        </p:nvSpPr>
        <p:spPr>
          <a:xfrm>
            <a:off x="7043837" y="5113132"/>
            <a:ext cx="1382722" cy="719528"/>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dirty="0">
                <a:solidFill>
                  <a:schemeClr val="tx1"/>
                </a:solidFill>
                <a:latin typeface="+mj-lt"/>
              </a:rPr>
              <a:t>Type:</a:t>
            </a:r>
          </a:p>
          <a:p>
            <a:r>
              <a:rPr lang="en-GB" b="1" dirty="0">
                <a:solidFill>
                  <a:schemeClr val="tx1"/>
                </a:solidFill>
                <a:latin typeface="+mj-lt"/>
              </a:rPr>
              <a:t>Lossy</a:t>
            </a:r>
          </a:p>
        </p:txBody>
      </p:sp>
      <p:sp>
        <p:nvSpPr>
          <p:cNvPr id="22" name="Rectangle 21">
            <a:extLst>
              <a:ext uri="{FF2B5EF4-FFF2-40B4-BE49-F238E27FC236}">
                <a16:creationId xmlns:a16="http://schemas.microsoft.com/office/drawing/2014/main" id="{1F65D60B-7EB7-4D7A-8BDA-E706D1E44D33}"/>
              </a:ext>
            </a:extLst>
          </p:cNvPr>
          <p:cNvSpPr/>
          <p:nvPr/>
        </p:nvSpPr>
        <p:spPr>
          <a:xfrm>
            <a:off x="8874713" y="5113132"/>
            <a:ext cx="1382722" cy="719528"/>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dirty="0">
                <a:solidFill>
                  <a:schemeClr val="tx1"/>
                </a:solidFill>
                <a:latin typeface="+mj-lt"/>
              </a:rPr>
              <a:t>Type:</a:t>
            </a:r>
          </a:p>
          <a:p>
            <a:r>
              <a:rPr lang="en-GB" b="1" dirty="0">
                <a:solidFill>
                  <a:schemeClr val="tx1"/>
                </a:solidFill>
                <a:latin typeface="+mj-lt"/>
              </a:rPr>
              <a:t>Lossless</a:t>
            </a:r>
          </a:p>
        </p:txBody>
      </p:sp>
      <p:cxnSp>
        <p:nvCxnSpPr>
          <p:cNvPr id="23" name="Connector: Elbow 22">
            <a:extLst>
              <a:ext uri="{FF2B5EF4-FFF2-40B4-BE49-F238E27FC236}">
                <a16:creationId xmlns:a16="http://schemas.microsoft.com/office/drawing/2014/main" id="{EAF0C21E-248D-478A-9FB7-53B1F03259EC}"/>
              </a:ext>
            </a:extLst>
          </p:cNvPr>
          <p:cNvCxnSpPr>
            <a:cxnSpLocks/>
            <a:stCxn id="12" idx="2"/>
            <a:endCxn id="13" idx="0"/>
          </p:cNvCxnSpPr>
          <p:nvPr/>
        </p:nvCxnSpPr>
        <p:spPr>
          <a:xfrm rot="5400000">
            <a:off x="2568696" y="1811824"/>
            <a:ext cx="597028" cy="3085006"/>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Connector: Elbow 23">
            <a:extLst>
              <a:ext uri="{FF2B5EF4-FFF2-40B4-BE49-F238E27FC236}">
                <a16:creationId xmlns:a16="http://schemas.microsoft.com/office/drawing/2014/main" id="{4B853736-4C00-49A2-ACF3-33A9732C32A0}"/>
              </a:ext>
            </a:extLst>
          </p:cNvPr>
          <p:cNvCxnSpPr>
            <a:cxnSpLocks/>
            <a:stCxn id="12" idx="2"/>
            <a:endCxn id="16" idx="0"/>
          </p:cNvCxnSpPr>
          <p:nvPr/>
        </p:nvCxnSpPr>
        <p:spPr>
          <a:xfrm rot="5400000">
            <a:off x="3799139" y="3042267"/>
            <a:ext cx="597028" cy="624121"/>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Connector: Elbow 24">
            <a:extLst>
              <a:ext uri="{FF2B5EF4-FFF2-40B4-BE49-F238E27FC236}">
                <a16:creationId xmlns:a16="http://schemas.microsoft.com/office/drawing/2014/main" id="{603B10CE-BB50-4A13-8010-B724A3166F1D}"/>
              </a:ext>
            </a:extLst>
          </p:cNvPr>
          <p:cNvCxnSpPr>
            <a:cxnSpLocks/>
            <a:stCxn id="12" idx="2"/>
            <a:endCxn id="20" idx="0"/>
          </p:cNvCxnSpPr>
          <p:nvPr/>
        </p:nvCxnSpPr>
        <p:spPr>
          <a:xfrm rot="16200000" flipH="1">
            <a:off x="6234253" y="1231273"/>
            <a:ext cx="597027" cy="4246106"/>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Connector: Elbow 26">
            <a:extLst>
              <a:ext uri="{FF2B5EF4-FFF2-40B4-BE49-F238E27FC236}">
                <a16:creationId xmlns:a16="http://schemas.microsoft.com/office/drawing/2014/main" id="{99ED3C38-A3CC-475E-8C35-B7132A4AEF2B}"/>
              </a:ext>
            </a:extLst>
          </p:cNvPr>
          <p:cNvCxnSpPr>
            <a:stCxn id="13" idx="2"/>
            <a:endCxn id="14" idx="0"/>
          </p:cNvCxnSpPr>
          <p:nvPr/>
        </p:nvCxnSpPr>
        <p:spPr>
          <a:xfrm rot="5400000">
            <a:off x="592406" y="4385828"/>
            <a:ext cx="745760" cy="718843"/>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8" name="Connector: Elbow 27">
            <a:extLst>
              <a:ext uri="{FF2B5EF4-FFF2-40B4-BE49-F238E27FC236}">
                <a16:creationId xmlns:a16="http://schemas.microsoft.com/office/drawing/2014/main" id="{622FC5F0-2479-4FC2-978A-2AE2E1F72F3C}"/>
              </a:ext>
            </a:extLst>
          </p:cNvPr>
          <p:cNvCxnSpPr>
            <a:stCxn id="13" idx="2"/>
            <a:endCxn id="15" idx="0"/>
          </p:cNvCxnSpPr>
          <p:nvPr/>
        </p:nvCxnSpPr>
        <p:spPr>
          <a:xfrm rot="16200000" flipH="1">
            <a:off x="1270711" y="4426365"/>
            <a:ext cx="740763" cy="632770"/>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296A1871-A1BF-44EF-B73A-F793228174F0}"/>
              </a:ext>
            </a:extLst>
          </p:cNvPr>
          <p:cNvCxnSpPr>
            <a:stCxn id="16" idx="2"/>
            <a:endCxn id="17" idx="0"/>
          </p:cNvCxnSpPr>
          <p:nvPr/>
        </p:nvCxnSpPr>
        <p:spPr>
          <a:xfrm>
            <a:off x="3785592" y="4372369"/>
            <a:ext cx="0" cy="7407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A6089B91-3634-41D9-A11C-372C4C5E6A75}"/>
              </a:ext>
            </a:extLst>
          </p:cNvPr>
          <p:cNvCxnSpPr>
            <a:cxnSpLocks/>
            <a:stCxn id="18" idx="2"/>
            <a:endCxn id="19" idx="0"/>
          </p:cNvCxnSpPr>
          <p:nvPr/>
        </p:nvCxnSpPr>
        <p:spPr>
          <a:xfrm>
            <a:off x="5904321" y="4372369"/>
            <a:ext cx="0" cy="740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1" name="Connector: Elbow 30">
            <a:extLst>
              <a:ext uri="{FF2B5EF4-FFF2-40B4-BE49-F238E27FC236}">
                <a16:creationId xmlns:a16="http://schemas.microsoft.com/office/drawing/2014/main" id="{6CA80335-300A-4D52-91C9-F28EDC6DED7B}"/>
              </a:ext>
            </a:extLst>
          </p:cNvPr>
          <p:cNvCxnSpPr>
            <a:stCxn id="20" idx="2"/>
            <a:endCxn id="21" idx="0"/>
          </p:cNvCxnSpPr>
          <p:nvPr/>
        </p:nvCxnSpPr>
        <p:spPr>
          <a:xfrm rot="5400000">
            <a:off x="7825127" y="4282440"/>
            <a:ext cx="740764" cy="920621"/>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Connector: Elbow 31">
            <a:extLst>
              <a:ext uri="{FF2B5EF4-FFF2-40B4-BE49-F238E27FC236}">
                <a16:creationId xmlns:a16="http://schemas.microsoft.com/office/drawing/2014/main" id="{517B9230-C8B4-4557-BE62-4A86EACE90F5}"/>
              </a:ext>
            </a:extLst>
          </p:cNvPr>
          <p:cNvCxnSpPr>
            <a:stCxn id="20" idx="2"/>
            <a:endCxn id="22" idx="0"/>
          </p:cNvCxnSpPr>
          <p:nvPr/>
        </p:nvCxnSpPr>
        <p:spPr>
          <a:xfrm rot="16200000" flipH="1">
            <a:off x="8740564" y="4287622"/>
            <a:ext cx="740764" cy="910255"/>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49" name="Rectangle 48">
            <a:extLst>
              <a:ext uri="{FF2B5EF4-FFF2-40B4-BE49-F238E27FC236}">
                <a16:creationId xmlns:a16="http://schemas.microsoft.com/office/drawing/2014/main" id="{7BCFD598-0B1E-492E-A2CE-0EB2E5E033EB}"/>
              </a:ext>
            </a:extLst>
          </p:cNvPr>
          <p:cNvSpPr/>
          <p:nvPr/>
        </p:nvSpPr>
        <p:spPr>
          <a:xfrm>
            <a:off x="10486694" y="5113131"/>
            <a:ext cx="1521461" cy="719528"/>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mj-lt"/>
              </a:rPr>
              <a:t>JPG, TIFF, GIF</a:t>
            </a:r>
          </a:p>
        </p:txBody>
      </p:sp>
      <p:sp>
        <p:nvSpPr>
          <p:cNvPr id="54" name="Rectangle 53">
            <a:extLst>
              <a:ext uri="{FF2B5EF4-FFF2-40B4-BE49-F238E27FC236}">
                <a16:creationId xmlns:a16="http://schemas.microsoft.com/office/drawing/2014/main" id="{5AF8B40B-AFC0-4000-83F0-2298F99B8BDD}"/>
              </a:ext>
            </a:extLst>
          </p:cNvPr>
          <p:cNvSpPr/>
          <p:nvPr/>
        </p:nvSpPr>
        <p:spPr>
          <a:xfrm>
            <a:off x="6459788" y="1125309"/>
            <a:ext cx="1837664" cy="719528"/>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mj-lt"/>
              </a:rPr>
              <a:t>Vector</a:t>
            </a:r>
          </a:p>
        </p:txBody>
      </p:sp>
      <p:sp>
        <p:nvSpPr>
          <p:cNvPr id="55" name="Rectangle 54">
            <a:extLst>
              <a:ext uri="{FF2B5EF4-FFF2-40B4-BE49-F238E27FC236}">
                <a16:creationId xmlns:a16="http://schemas.microsoft.com/office/drawing/2014/main" id="{82788842-0537-4EBE-8C33-77E1EEF6B90F}"/>
              </a:ext>
            </a:extLst>
          </p:cNvPr>
          <p:cNvSpPr/>
          <p:nvPr/>
        </p:nvSpPr>
        <p:spPr>
          <a:xfrm>
            <a:off x="8874713" y="2182972"/>
            <a:ext cx="1521461" cy="719528"/>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mj-lt"/>
              </a:rPr>
              <a:t>Mathematical equations</a:t>
            </a:r>
          </a:p>
        </p:txBody>
      </p:sp>
      <p:cxnSp>
        <p:nvCxnSpPr>
          <p:cNvPr id="57" name="Straight Arrow Connector 56">
            <a:extLst>
              <a:ext uri="{FF2B5EF4-FFF2-40B4-BE49-F238E27FC236}">
                <a16:creationId xmlns:a16="http://schemas.microsoft.com/office/drawing/2014/main" id="{468B691E-43AD-4055-966E-28BDF3649869}"/>
              </a:ext>
            </a:extLst>
          </p:cNvPr>
          <p:cNvCxnSpPr>
            <a:stCxn id="5" idx="2"/>
            <a:endCxn id="12" idx="0"/>
          </p:cNvCxnSpPr>
          <p:nvPr/>
        </p:nvCxnSpPr>
        <p:spPr>
          <a:xfrm flipH="1">
            <a:off x="4409713" y="1845927"/>
            <a:ext cx="8648" cy="18373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050BE898-01A6-46FF-8514-6637280B5BD2}"/>
              </a:ext>
            </a:extLst>
          </p:cNvPr>
          <p:cNvCxnSpPr>
            <a:cxnSpLocks/>
            <a:stCxn id="54" idx="2"/>
            <a:endCxn id="8" idx="0"/>
          </p:cNvCxnSpPr>
          <p:nvPr/>
        </p:nvCxnSpPr>
        <p:spPr>
          <a:xfrm>
            <a:off x="7378620" y="1844837"/>
            <a:ext cx="1" cy="19293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a:extLst>
              <a:ext uri="{FF2B5EF4-FFF2-40B4-BE49-F238E27FC236}">
                <a16:creationId xmlns:a16="http://schemas.microsoft.com/office/drawing/2014/main" id="{E1E74C9C-919F-4AAE-AD62-E1A02DC6F523}"/>
              </a:ext>
            </a:extLst>
          </p:cNvPr>
          <p:cNvCxnSpPr>
            <a:stCxn id="8" idx="3"/>
            <a:endCxn id="55" idx="1"/>
          </p:cNvCxnSpPr>
          <p:nvPr/>
        </p:nvCxnSpPr>
        <p:spPr>
          <a:xfrm flipV="1">
            <a:off x="8297453" y="2542736"/>
            <a:ext cx="577260" cy="81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5" name="Connector: Elbow 64">
            <a:extLst>
              <a:ext uri="{FF2B5EF4-FFF2-40B4-BE49-F238E27FC236}">
                <a16:creationId xmlns:a16="http://schemas.microsoft.com/office/drawing/2014/main" id="{077BDCDC-062F-4F08-868F-021B713601ED}"/>
              </a:ext>
            </a:extLst>
          </p:cNvPr>
          <p:cNvCxnSpPr>
            <a:cxnSpLocks/>
            <a:stCxn id="4" idx="1"/>
          </p:cNvCxnSpPr>
          <p:nvPr/>
        </p:nvCxnSpPr>
        <p:spPr>
          <a:xfrm rot="10800000" flipV="1">
            <a:off x="4409714" y="622419"/>
            <a:ext cx="543199" cy="618911"/>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8" name="Connector: Elbow 67">
            <a:extLst>
              <a:ext uri="{FF2B5EF4-FFF2-40B4-BE49-F238E27FC236}">
                <a16:creationId xmlns:a16="http://schemas.microsoft.com/office/drawing/2014/main" id="{C9FFE08F-10E2-4D06-9894-EADBCD6B7149}"/>
              </a:ext>
            </a:extLst>
          </p:cNvPr>
          <p:cNvCxnSpPr>
            <a:stCxn id="4" idx="3"/>
            <a:endCxn id="54" idx="0"/>
          </p:cNvCxnSpPr>
          <p:nvPr/>
        </p:nvCxnSpPr>
        <p:spPr>
          <a:xfrm>
            <a:off x="6823153" y="622420"/>
            <a:ext cx="555467" cy="502889"/>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0" name="Connector: Elbow 69">
            <a:extLst>
              <a:ext uri="{FF2B5EF4-FFF2-40B4-BE49-F238E27FC236}">
                <a16:creationId xmlns:a16="http://schemas.microsoft.com/office/drawing/2014/main" id="{AC7F969E-5620-4CFD-B2E0-8210450501EA}"/>
              </a:ext>
            </a:extLst>
          </p:cNvPr>
          <p:cNvCxnSpPr>
            <a:stCxn id="12" idx="2"/>
            <a:endCxn id="6" idx="0"/>
          </p:cNvCxnSpPr>
          <p:nvPr/>
        </p:nvCxnSpPr>
        <p:spPr>
          <a:xfrm rot="16200000" flipH="1">
            <a:off x="7530056" y="-64530"/>
            <a:ext cx="597026" cy="6837712"/>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260EDE4A-66AF-493D-9465-9FCC58D1E31B}"/>
              </a:ext>
            </a:extLst>
          </p:cNvPr>
          <p:cNvCxnSpPr>
            <a:stCxn id="6" idx="2"/>
            <a:endCxn id="49" idx="0"/>
          </p:cNvCxnSpPr>
          <p:nvPr/>
        </p:nvCxnSpPr>
        <p:spPr>
          <a:xfrm>
            <a:off x="11247425" y="4372367"/>
            <a:ext cx="0" cy="74076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29982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5089394" cy="461665"/>
          </a:xfrm>
          <a:prstGeom prst="rect">
            <a:avLst/>
          </a:prstGeom>
          <a:noFill/>
        </p:spPr>
        <p:txBody>
          <a:bodyPr wrap="square" rtlCol="0">
            <a:spAutoFit/>
          </a:bodyPr>
          <a:lstStyle/>
          <a:p>
            <a:r>
              <a:rPr lang="en-GB" sz="2400" b="1" u="sng" dirty="0">
                <a:latin typeface="+mj-lt"/>
              </a:rPr>
              <a:t>Key terms</a:t>
            </a:r>
          </a:p>
        </p:txBody>
      </p:sp>
      <p:sp>
        <p:nvSpPr>
          <p:cNvPr id="9" name="Slide Number Placeholder 1">
            <a:extLst>
              <a:ext uri="{FF2B5EF4-FFF2-40B4-BE49-F238E27FC236}">
                <a16:creationId xmlns:a16="http://schemas.microsoft.com/office/drawing/2014/main" id="{DB93D879-5187-4FB1-9252-A89736885BDB}"/>
              </a:ext>
            </a:extLst>
          </p:cNvPr>
          <p:cNvSpPr>
            <a:spLocks noGrp="1"/>
          </p:cNvSpPr>
          <p:nvPr>
            <p:ph type="sldNum" sz="quarter" idx="11"/>
          </p:nvPr>
        </p:nvSpPr>
        <p:spPr>
          <a:xfrm>
            <a:off x="11594400" y="6678000"/>
            <a:ext cx="597600" cy="144000"/>
          </a:xfrm>
          <a:solidFill>
            <a:schemeClr val="accent6">
              <a:lumMod val="20000"/>
              <a:lumOff val="80000"/>
            </a:schemeClr>
          </a:solidFill>
        </p:spPr>
        <p:txBody>
          <a:bodyPr/>
          <a:lstStyle/>
          <a:p>
            <a:fld id="{058DB212-BFA2-403F-85EF-DFD3FF6D973A}" type="slidenum">
              <a:rPr lang="en-US" noProof="0" smtClean="0"/>
              <a:pPr/>
              <a:t>6</a:t>
            </a:fld>
            <a:endParaRPr lang="en-US" noProof="0"/>
          </a:p>
        </p:txBody>
      </p:sp>
      <p:sp>
        <p:nvSpPr>
          <p:cNvPr id="37" name="TextBox 36">
            <a:extLst>
              <a:ext uri="{FF2B5EF4-FFF2-40B4-BE49-F238E27FC236}">
                <a16:creationId xmlns:a16="http://schemas.microsoft.com/office/drawing/2014/main" id="{31DF6201-7AEA-4F10-B9D5-32AC05F37195}"/>
              </a:ext>
            </a:extLst>
          </p:cNvPr>
          <p:cNvSpPr txBox="1"/>
          <p:nvPr/>
        </p:nvSpPr>
        <p:spPr>
          <a:xfrm>
            <a:off x="157164" y="624840"/>
            <a:ext cx="2855860" cy="1938992"/>
          </a:xfrm>
          <a:prstGeom prst="rect">
            <a:avLst/>
          </a:prstGeom>
          <a:solidFill>
            <a:schemeClr val="accent4">
              <a:lumMod val="20000"/>
              <a:lumOff val="80000"/>
            </a:schemeClr>
          </a:solidFill>
          <a:ln>
            <a:solidFill>
              <a:schemeClr val="tx1"/>
            </a:solidFill>
          </a:ln>
        </p:spPr>
        <p:txBody>
          <a:bodyPr wrap="square" rtlCol="0">
            <a:spAutoFit/>
          </a:bodyPr>
          <a:lstStyle/>
          <a:p>
            <a:r>
              <a:rPr lang="en-GB" sz="2000" b="1" dirty="0">
                <a:latin typeface="+mj-lt"/>
              </a:rPr>
              <a:t>Important terms:</a:t>
            </a:r>
          </a:p>
          <a:p>
            <a:pPr marL="342900" indent="-342900">
              <a:buFont typeface="Arial" panose="020B0604020202020204" pitchFamily="34" charset="0"/>
              <a:buChar char="•"/>
            </a:pPr>
            <a:r>
              <a:rPr lang="en-GB" sz="2000" dirty="0">
                <a:latin typeface="+mj-lt"/>
              </a:rPr>
              <a:t>Pixels</a:t>
            </a:r>
          </a:p>
          <a:p>
            <a:pPr marL="342900" indent="-342900">
              <a:buFont typeface="Arial" panose="020B0604020202020204" pitchFamily="34" charset="0"/>
              <a:buChar char="•"/>
            </a:pPr>
            <a:r>
              <a:rPr lang="en-GB" sz="2000" dirty="0">
                <a:latin typeface="+mj-lt"/>
              </a:rPr>
              <a:t>Resolution</a:t>
            </a:r>
          </a:p>
          <a:p>
            <a:pPr marL="342900" indent="-342900">
              <a:buFont typeface="Arial" panose="020B0604020202020204" pitchFamily="34" charset="0"/>
              <a:buChar char="•"/>
            </a:pPr>
            <a:r>
              <a:rPr lang="en-GB" sz="2000" dirty="0">
                <a:latin typeface="+mj-lt"/>
              </a:rPr>
              <a:t>Vector</a:t>
            </a:r>
          </a:p>
          <a:p>
            <a:pPr marL="342900" indent="-342900">
              <a:buFont typeface="Arial" panose="020B0604020202020204" pitchFamily="34" charset="0"/>
              <a:buChar char="•"/>
            </a:pPr>
            <a:r>
              <a:rPr lang="en-GB" sz="2000" dirty="0">
                <a:latin typeface="+mj-lt"/>
              </a:rPr>
              <a:t>Bitmap</a:t>
            </a:r>
          </a:p>
          <a:p>
            <a:pPr marL="342900" indent="-342900">
              <a:buFont typeface="Arial" panose="020B0604020202020204" pitchFamily="34" charset="0"/>
              <a:buChar char="•"/>
            </a:pPr>
            <a:r>
              <a:rPr lang="en-GB" sz="2000" dirty="0">
                <a:latin typeface="+mj-lt"/>
              </a:rPr>
              <a:t>Compression</a:t>
            </a:r>
          </a:p>
        </p:txBody>
      </p:sp>
      <p:graphicFrame>
        <p:nvGraphicFramePr>
          <p:cNvPr id="2" name="Table 1">
            <a:extLst>
              <a:ext uri="{FF2B5EF4-FFF2-40B4-BE49-F238E27FC236}">
                <a16:creationId xmlns:a16="http://schemas.microsoft.com/office/drawing/2014/main" id="{8C78DC07-0DC5-40D2-8A2D-B11ACA8F2F4F}"/>
              </a:ext>
            </a:extLst>
          </p:cNvPr>
          <p:cNvGraphicFramePr>
            <a:graphicFrameLocks noGrp="1"/>
          </p:cNvGraphicFramePr>
          <p:nvPr>
            <p:extLst>
              <p:ext uri="{D42A27DB-BD31-4B8C-83A1-F6EECF244321}">
                <p14:modId xmlns:p14="http://schemas.microsoft.com/office/powerpoint/2010/main" val="1888208771"/>
              </p:ext>
            </p:extLst>
          </p:nvPr>
        </p:nvGraphicFramePr>
        <p:xfrm>
          <a:off x="3342808" y="624840"/>
          <a:ext cx="8724274" cy="4602480"/>
        </p:xfrm>
        <a:graphic>
          <a:graphicData uri="http://schemas.openxmlformats.org/drawingml/2006/table">
            <a:tbl>
              <a:tblPr firstRow="1" bandRow="1">
                <a:tableStyleId>{5940675A-B579-460E-94D1-54222C63F5DA}</a:tableStyleId>
              </a:tblPr>
              <a:tblGrid>
                <a:gridCol w="2291583">
                  <a:extLst>
                    <a:ext uri="{9D8B030D-6E8A-4147-A177-3AD203B41FA5}">
                      <a16:colId xmlns:a16="http://schemas.microsoft.com/office/drawing/2014/main" val="1736239629"/>
                    </a:ext>
                  </a:extLst>
                </a:gridCol>
                <a:gridCol w="6432691">
                  <a:extLst>
                    <a:ext uri="{9D8B030D-6E8A-4147-A177-3AD203B41FA5}">
                      <a16:colId xmlns:a16="http://schemas.microsoft.com/office/drawing/2014/main" val="2994654192"/>
                    </a:ext>
                  </a:extLst>
                </a:gridCol>
              </a:tblGrid>
              <a:tr h="370840">
                <a:tc gridSpan="2">
                  <a:txBody>
                    <a:bodyPr/>
                    <a:lstStyle/>
                    <a:p>
                      <a:r>
                        <a:rPr lang="en-GB" sz="2000" b="1" dirty="0">
                          <a:latin typeface="+mj-lt"/>
                        </a:rPr>
                        <a:t>Key words</a:t>
                      </a:r>
                    </a:p>
                  </a:txBody>
                  <a:tcPr/>
                </a:tc>
                <a:tc hMerge="1">
                  <a:txBody>
                    <a:bodyPr/>
                    <a:lstStyle/>
                    <a:p>
                      <a:endParaRPr lang="en-GB" dirty="0">
                        <a:latin typeface="+mj-lt"/>
                      </a:endParaRPr>
                    </a:p>
                  </a:txBody>
                  <a:tcPr/>
                </a:tc>
                <a:extLst>
                  <a:ext uri="{0D108BD9-81ED-4DB2-BD59-A6C34878D82A}">
                    <a16:rowId xmlns:a16="http://schemas.microsoft.com/office/drawing/2014/main" val="2155848176"/>
                  </a:ext>
                </a:extLst>
              </a:tr>
              <a:tr h="370840">
                <a:tc>
                  <a:txBody>
                    <a:bodyPr/>
                    <a:lstStyle/>
                    <a:p>
                      <a:r>
                        <a:rPr lang="en-GB" sz="2000" dirty="0">
                          <a:latin typeface="+mj-lt"/>
                        </a:rPr>
                        <a:t>Pixels</a:t>
                      </a:r>
                    </a:p>
                  </a:txBody>
                  <a:tcPr>
                    <a:solidFill>
                      <a:schemeClr val="bg1">
                        <a:lumMod val="85000"/>
                      </a:schemeClr>
                    </a:solidFill>
                  </a:tcPr>
                </a:tc>
                <a:tc>
                  <a:txBody>
                    <a:bodyPr/>
                    <a:lstStyle/>
                    <a:p>
                      <a:r>
                        <a:rPr lang="en-GB" sz="2000" dirty="0">
                          <a:latin typeface="+mj-lt"/>
                        </a:rPr>
                        <a:t>A group of tiny squares that together make up a digital image.</a:t>
                      </a:r>
                    </a:p>
                  </a:txBody>
                  <a:tcPr/>
                </a:tc>
                <a:extLst>
                  <a:ext uri="{0D108BD9-81ED-4DB2-BD59-A6C34878D82A}">
                    <a16:rowId xmlns:a16="http://schemas.microsoft.com/office/drawing/2014/main" val="1513934218"/>
                  </a:ext>
                </a:extLst>
              </a:tr>
              <a:tr h="370840">
                <a:tc>
                  <a:txBody>
                    <a:bodyPr/>
                    <a:lstStyle/>
                    <a:p>
                      <a:r>
                        <a:rPr lang="en-GB" sz="2000" dirty="0">
                          <a:latin typeface="+mj-lt"/>
                        </a:rPr>
                        <a:t>Colour depth</a:t>
                      </a:r>
                    </a:p>
                  </a:txBody>
                  <a:tcPr>
                    <a:solidFill>
                      <a:schemeClr val="bg1">
                        <a:lumMod val="85000"/>
                      </a:schemeClr>
                    </a:solidFill>
                  </a:tcPr>
                </a:tc>
                <a:tc>
                  <a:txBody>
                    <a:bodyPr/>
                    <a:lstStyle/>
                    <a:p>
                      <a:r>
                        <a:rPr lang="en-GB" sz="2000" dirty="0">
                          <a:latin typeface="+mj-lt"/>
                        </a:rPr>
                        <a:t>This determines the number of colours that can be stored in each pixel. </a:t>
                      </a:r>
                    </a:p>
                  </a:txBody>
                  <a:tcPr/>
                </a:tc>
                <a:extLst>
                  <a:ext uri="{0D108BD9-81ED-4DB2-BD59-A6C34878D82A}">
                    <a16:rowId xmlns:a16="http://schemas.microsoft.com/office/drawing/2014/main" val="3403634850"/>
                  </a:ext>
                </a:extLst>
              </a:tr>
              <a:tr h="370840">
                <a:tc>
                  <a:txBody>
                    <a:bodyPr/>
                    <a:lstStyle/>
                    <a:p>
                      <a:r>
                        <a:rPr lang="en-GB" sz="2000" dirty="0">
                          <a:latin typeface="+mj-lt"/>
                        </a:rPr>
                        <a:t>Resolution</a:t>
                      </a:r>
                    </a:p>
                  </a:txBody>
                  <a:tcPr>
                    <a:solidFill>
                      <a:schemeClr val="bg1">
                        <a:lumMod val="85000"/>
                      </a:schemeClr>
                    </a:solidFill>
                  </a:tcPr>
                </a:tc>
                <a:tc>
                  <a:txBody>
                    <a:bodyPr/>
                    <a:lstStyle/>
                    <a:p>
                      <a:r>
                        <a:rPr lang="en-GB" sz="2000" dirty="0">
                          <a:latin typeface="+mj-lt"/>
                        </a:rPr>
                        <a:t>This refers to the number of pixels that can be stored per inch.</a:t>
                      </a:r>
                    </a:p>
                  </a:txBody>
                  <a:tcPr/>
                </a:tc>
                <a:extLst>
                  <a:ext uri="{0D108BD9-81ED-4DB2-BD59-A6C34878D82A}">
                    <a16:rowId xmlns:a16="http://schemas.microsoft.com/office/drawing/2014/main" val="4182491239"/>
                  </a:ext>
                </a:extLst>
              </a:tr>
              <a:tr h="370840">
                <a:tc>
                  <a:txBody>
                    <a:bodyPr/>
                    <a:lstStyle/>
                    <a:p>
                      <a:r>
                        <a:rPr lang="en-GB" sz="2000" dirty="0">
                          <a:latin typeface="+mj-lt"/>
                        </a:rPr>
                        <a:t>Bits</a:t>
                      </a:r>
                    </a:p>
                  </a:txBody>
                  <a:tcPr>
                    <a:solidFill>
                      <a:schemeClr val="bg1">
                        <a:lumMod val="85000"/>
                      </a:schemeClr>
                    </a:solidFill>
                  </a:tcPr>
                </a:tc>
                <a:tc>
                  <a:txBody>
                    <a:bodyPr/>
                    <a:lstStyle/>
                    <a:p>
                      <a:r>
                        <a:rPr lang="en-GB" sz="2000" dirty="0">
                          <a:latin typeface="+mj-lt"/>
                        </a:rPr>
                        <a:t>This is one binary value which con either be 1 or 0.</a:t>
                      </a:r>
                    </a:p>
                    <a:p>
                      <a:endParaRPr lang="en-GB" sz="2000" dirty="0">
                        <a:latin typeface="+mj-lt"/>
                      </a:endParaRPr>
                    </a:p>
                  </a:txBody>
                  <a:tcPr/>
                </a:tc>
                <a:extLst>
                  <a:ext uri="{0D108BD9-81ED-4DB2-BD59-A6C34878D82A}">
                    <a16:rowId xmlns:a16="http://schemas.microsoft.com/office/drawing/2014/main" val="3335760888"/>
                  </a:ext>
                </a:extLst>
              </a:tr>
              <a:tr h="370840">
                <a:tc>
                  <a:txBody>
                    <a:bodyPr/>
                    <a:lstStyle/>
                    <a:p>
                      <a:r>
                        <a:rPr lang="en-GB" sz="2000" dirty="0">
                          <a:latin typeface="+mj-lt"/>
                        </a:rPr>
                        <a:t>Compression</a:t>
                      </a:r>
                    </a:p>
                  </a:txBody>
                  <a:tcPr>
                    <a:solidFill>
                      <a:schemeClr val="bg1">
                        <a:lumMod val="85000"/>
                      </a:schemeClr>
                    </a:solidFill>
                  </a:tcPr>
                </a:tc>
                <a:tc>
                  <a:txBody>
                    <a:bodyPr/>
                    <a:lstStyle/>
                    <a:p>
                      <a:r>
                        <a:rPr lang="en-GB" sz="2000" dirty="0">
                          <a:latin typeface="+mj-lt"/>
                        </a:rPr>
                        <a:t>An algorithm designed to remove or re-arrange data in order to make the size of the file smaller. </a:t>
                      </a:r>
                    </a:p>
                  </a:txBody>
                  <a:tcPr/>
                </a:tc>
                <a:extLst>
                  <a:ext uri="{0D108BD9-81ED-4DB2-BD59-A6C34878D82A}">
                    <a16:rowId xmlns:a16="http://schemas.microsoft.com/office/drawing/2014/main" val="2035955528"/>
                  </a:ext>
                </a:extLst>
              </a:tr>
              <a:tr h="370840">
                <a:tc>
                  <a:txBody>
                    <a:bodyPr/>
                    <a:lstStyle/>
                    <a:p>
                      <a:r>
                        <a:rPr lang="en-GB" sz="2000" dirty="0">
                          <a:latin typeface="+mj-lt"/>
                        </a:rPr>
                        <a:t>Scalable</a:t>
                      </a:r>
                    </a:p>
                  </a:txBody>
                  <a:tcPr>
                    <a:solidFill>
                      <a:schemeClr val="bg1">
                        <a:lumMod val="85000"/>
                      </a:schemeClr>
                    </a:solidFill>
                  </a:tcPr>
                </a:tc>
                <a:tc>
                  <a:txBody>
                    <a:bodyPr/>
                    <a:lstStyle/>
                    <a:p>
                      <a:r>
                        <a:rPr lang="en-GB" sz="2000" dirty="0">
                          <a:latin typeface="+mj-lt"/>
                        </a:rPr>
                        <a:t>A term to describe the increase or decrease in size.</a:t>
                      </a:r>
                    </a:p>
                    <a:p>
                      <a:endParaRPr lang="en-GB" sz="2000" dirty="0">
                        <a:latin typeface="+mj-lt"/>
                      </a:endParaRPr>
                    </a:p>
                  </a:txBody>
                  <a:tcPr/>
                </a:tc>
                <a:extLst>
                  <a:ext uri="{0D108BD9-81ED-4DB2-BD59-A6C34878D82A}">
                    <a16:rowId xmlns:a16="http://schemas.microsoft.com/office/drawing/2014/main" val="1523616069"/>
                  </a:ext>
                </a:extLst>
              </a:tr>
            </a:tbl>
          </a:graphicData>
        </a:graphic>
      </p:graphicFrame>
    </p:spTree>
    <p:extLst>
      <p:ext uri="{BB962C8B-B14F-4D97-AF65-F5344CB8AC3E}">
        <p14:creationId xmlns:p14="http://schemas.microsoft.com/office/powerpoint/2010/main" val="8805987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6515100" cy="738664"/>
          </a:xfrm>
          <a:prstGeom prst="rect">
            <a:avLst/>
          </a:prstGeom>
          <a:noFill/>
        </p:spPr>
        <p:txBody>
          <a:bodyPr wrap="square" rtlCol="0">
            <a:spAutoFit/>
          </a:bodyPr>
          <a:lstStyle/>
          <a:p>
            <a:r>
              <a:rPr lang="en-GB" sz="2400" b="1" u="sng" dirty="0">
                <a:latin typeface="+mj-lt"/>
              </a:rPr>
              <a:t>Bitmap</a:t>
            </a:r>
          </a:p>
          <a:p>
            <a:r>
              <a:rPr lang="en-GB" dirty="0">
                <a:latin typeface="+mj-lt"/>
              </a:rPr>
              <a:t>There are two types of digital graphics: Vector and Bitmap</a:t>
            </a:r>
          </a:p>
        </p:txBody>
      </p:sp>
      <p:pic>
        <p:nvPicPr>
          <p:cNvPr id="4" name="Picture 3">
            <a:extLst>
              <a:ext uri="{FF2B5EF4-FFF2-40B4-BE49-F238E27FC236}">
                <a16:creationId xmlns:a16="http://schemas.microsoft.com/office/drawing/2014/main" id="{E55D87B5-1FD1-4A10-AEE9-CE355DBAFC3F}"/>
              </a:ext>
            </a:extLst>
          </p:cNvPr>
          <p:cNvPicPr>
            <a:picLocks noChangeAspect="1"/>
          </p:cNvPicPr>
          <p:nvPr/>
        </p:nvPicPr>
        <p:blipFill>
          <a:blip r:embed="rId3"/>
          <a:stretch>
            <a:fillRect/>
          </a:stretch>
        </p:blipFill>
        <p:spPr>
          <a:xfrm>
            <a:off x="262094" y="1033556"/>
            <a:ext cx="5542746" cy="3058497"/>
          </a:xfrm>
          <a:prstGeom prst="rect">
            <a:avLst/>
          </a:prstGeom>
        </p:spPr>
      </p:pic>
      <p:pic>
        <p:nvPicPr>
          <p:cNvPr id="6" name="Picture 5">
            <a:extLst>
              <a:ext uri="{FF2B5EF4-FFF2-40B4-BE49-F238E27FC236}">
                <a16:creationId xmlns:a16="http://schemas.microsoft.com/office/drawing/2014/main" id="{E0A8E7BD-AD16-4B2F-AC0A-5512A381331B}"/>
              </a:ext>
            </a:extLst>
          </p:cNvPr>
          <p:cNvPicPr>
            <a:picLocks noChangeAspect="1"/>
          </p:cNvPicPr>
          <p:nvPr/>
        </p:nvPicPr>
        <p:blipFill>
          <a:blip r:embed="rId4"/>
          <a:stretch>
            <a:fillRect/>
          </a:stretch>
        </p:blipFill>
        <p:spPr>
          <a:xfrm>
            <a:off x="450880" y="2125910"/>
            <a:ext cx="1790765" cy="1299266"/>
          </a:xfrm>
          <a:prstGeom prst="rect">
            <a:avLst/>
          </a:prstGeom>
        </p:spPr>
      </p:pic>
      <p:sp>
        <p:nvSpPr>
          <p:cNvPr id="7" name="Oval 6">
            <a:extLst>
              <a:ext uri="{FF2B5EF4-FFF2-40B4-BE49-F238E27FC236}">
                <a16:creationId xmlns:a16="http://schemas.microsoft.com/office/drawing/2014/main" id="{C700C9DD-0D9C-4E4A-B6F2-56C8A2CB8B4A}"/>
              </a:ext>
            </a:extLst>
          </p:cNvPr>
          <p:cNvSpPr/>
          <p:nvPr/>
        </p:nvSpPr>
        <p:spPr>
          <a:xfrm>
            <a:off x="3184760" y="2185762"/>
            <a:ext cx="557939" cy="48044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Arrow Connector 8">
            <a:extLst>
              <a:ext uri="{FF2B5EF4-FFF2-40B4-BE49-F238E27FC236}">
                <a16:creationId xmlns:a16="http://schemas.microsoft.com/office/drawing/2014/main" id="{D2613BC0-5249-4827-98B0-3860E8DDF010}"/>
              </a:ext>
            </a:extLst>
          </p:cNvPr>
          <p:cNvCxnSpPr>
            <a:cxnSpLocks/>
            <a:stCxn id="7" idx="6"/>
          </p:cNvCxnSpPr>
          <p:nvPr/>
        </p:nvCxnSpPr>
        <p:spPr>
          <a:xfrm flipH="1">
            <a:off x="2124668" y="2425986"/>
            <a:ext cx="1618031" cy="96019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68AA8E14-3FFA-4E3D-9C52-CE14467164A4}"/>
              </a:ext>
            </a:extLst>
          </p:cNvPr>
          <p:cNvSpPr/>
          <p:nvPr/>
        </p:nvSpPr>
        <p:spPr>
          <a:xfrm>
            <a:off x="6069918" y="1033556"/>
            <a:ext cx="5549127" cy="195634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2000" dirty="0">
                <a:solidFill>
                  <a:schemeClr val="tx1"/>
                </a:solidFill>
                <a:latin typeface="+mj-lt"/>
              </a:rPr>
              <a:t>This graphic is a </a:t>
            </a:r>
            <a:r>
              <a:rPr lang="en-GB" sz="2000" b="1" dirty="0">
                <a:solidFill>
                  <a:schemeClr val="tx1"/>
                </a:solidFill>
                <a:latin typeface="+mj-lt"/>
              </a:rPr>
              <a:t>bitmap image </a:t>
            </a:r>
            <a:r>
              <a:rPr lang="en-GB" sz="2000" dirty="0">
                <a:solidFill>
                  <a:schemeClr val="tx1"/>
                </a:solidFill>
                <a:latin typeface="+mj-lt"/>
              </a:rPr>
              <a:t>and it contains a </a:t>
            </a:r>
            <a:r>
              <a:rPr lang="en-GB" sz="2000" b="1" dirty="0">
                <a:solidFill>
                  <a:schemeClr val="tx1"/>
                </a:solidFill>
                <a:latin typeface="+mj-lt"/>
              </a:rPr>
              <a:t>number</a:t>
            </a:r>
            <a:r>
              <a:rPr lang="en-GB" sz="2000" dirty="0">
                <a:solidFill>
                  <a:schemeClr val="tx1"/>
                </a:solidFill>
                <a:latin typeface="+mj-lt"/>
              </a:rPr>
              <a:t> </a:t>
            </a:r>
            <a:r>
              <a:rPr lang="en-GB" sz="2000" b="1" dirty="0">
                <a:solidFill>
                  <a:schemeClr val="tx1"/>
                </a:solidFill>
                <a:latin typeface="+mj-lt"/>
              </a:rPr>
              <a:t>of pixels </a:t>
            </a:r>
            <a:r>
              <a:rPr lang="en-GB" sz="2000" dirty="0">
                <a:solidFill>
                  <a:schemeClr val="tx1"/>
                </a:solidFill>
                <a:latin typeface="+mj-lt"/>
              </a:rPr>
              <a:t>that </a:t>
            </a:r>
            <a:r>
              <a:rPr lang="en-GB" sz="2000" b="1" dirty="0">
                <a:solidFill>
                  <a:schemeClr val="tx1"/>
                </a:solidFill>
                <a:latin typeface="+mj-lt"/>
              </a:rPr>
              <a:t>store a binary value </a:t>
            </a:r>
            <a:r>
              <a:rPr lang="en-GB" sz="2000" dirty="0">
                <a:solidFill>
                  <a:schemeClr val="tx1"/>
                </a:solidFill>
                <a:latin typeface="+mj-lt"/>
              </a:rPr>
              <a:t>which </a:t>
            </a:r>
            <a:r>
              <a:rPr lang="en-GB" sz="2000" b="1" dirty="0">
                <a:solidFill>
                  <a:schemeClr val="tx1"/>
                </a:solidFill>
                <a:latin typeface="+mj-lt"/>
              </a:rPr>
              <a:t>represents a particular colour.</a:t>
            </a:r>
          </a:p>
          <a:p>
            <a:r>
              <a:rPr lang="en-GB" sz="2000" dirty="0">
                <a:solidFill>
                  <a:schemeClr val="tx1"/>
                </a:solidFill>
                <a:latin typeface="+mj-lt"/>
              </a:rPr>
              <a:t>The number of bits that can be stored per pixel determines the number of colours available. This is known as </a:t>
            </a:r>
            <a:r>
              <a:rPr lang="en-GB" sz="2000" b="1" dirty="0">
                <a:solidFill>
                  <a:schemeClr val="tx1"/>
                </a:solidFill>
                <a:latin typeface="+mj-lt"/>
              </a:rPr>
              <a:t>colour depth</a:t>
            </a:r>
            <a:r>
              <a:rPr lang="en-GB" sz="2000" dirty="0">
                <a:solidFill>
                  <a:schemeClr val="tx1"/>
                </a:solidFill>
                <a:latin typeface="+mj-lt"/>
              </a:rPr>
              <a:t>.</a:t>
            </a:r>
          </a:p>
        </p:txBody>
      </p:sp>
      <p:graphicFrame>
        <p:nvGraphicFramePr>
          <p:cNvPr id="19" name="Table 18">
            <a:extLst>
              <a:ext uri="{FF2B5EF4-FFF2-40B4-BE49-F238E27FC236}">
                <a16:creationId xmlns:a16="http://schemas.microsoft.com/office/drawing/2014/main" id="{669D845E-43AC-45A5-8562-05B7A556DB65}"/>
              </a:ext>
            </a:extLst>
          </p:cNvPr>
          <p:cNvGraphicFramePr>
            <a:graphicFrameLocks noGrp="1"/>
          </p:cNvGraphicFramePr>
          <p:nvPr>
            <p:extLst>
              <p:ext uri="{D42A27DB-BD31-4B8C-83A1-F6EECF244321}">
                <p14:modId xmlns:p14="http://schemas.microsoft.com/office/powerpoint/2010/main" val="4287317870"/>
              </p:ext>
            </p:extLst>
          </p:nvPr>
        </p:nvGraphicFramePr>
        <p:xfrm>
          <a:off x="262095" y="5362658"/>
          <a:ext cx="5542746" cy="736600"/>
        </p:xfrm>
        <a:graphic>
          <a:graphicData uri="http://schemas.openxmlformats.org/drawingml/2006/table">
            <a:tbl>
              <a:tblPr firstRow="1" bandRow="1">
                <a:tableStyleId>{5C22544A-7EE6-4342-B048-85BDC9FD1C3A}</a:tableStyleId>
              </a:tblPr>
              <a:tblGrid>
                <a:gridCol w="5542746">
                  <a:extLst>
                    <a:ext uri="{9D8B030D-6E8A-4147-A177-3AD203B41FA5}">
                      <a16:colId xmlns:a16="http://schemas.microsoft.com/office/drawing/2014/main" val="1827917660"/>
                    </a:ext>
                  </a:extLst>
                </a:gridCol>
              </a:tblGrid>
              <a:tr h="0">
                <a:tc>
                  <a:txBody>
                    <a:bodyPr/>
                    <a:lstStyle/>
                    <a:p>
                      <a:r>
                        <a:rPr lang="en-GB" sz="1800" b="0" dirty="0">
                          <a:latin typeface="Tw Cen MT" panose="020B0602020104020603" pitchFamily="34" charset="0"/>
                        </a:rPr>
                        <a:t>Video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204693053"/>
                  </a:ext>
                </a:extLst>
              </a:tr>
              <a:tr h="370840">
                <a:tc>
                  <a:txBody>
                    <a:bodyPr/>
                    <a:lstStyle/>
                    <a:p>
                      <a:pPr algn="l"/>
                      <a:r>
                        <a:rPr lang="en-GB" sz="1800" b="0" dirty="0">
                          <a:latin typeface="Tw Cen MT" panose="020B0602020104020603" pitchFamily="34" charset="0"/>
                          <a:hlinkClick r:id="rId5"/>
                        </a:rPr>
                        <a:t>Click here</a:t>
                      </a:r>
                      <a:endParaRPr lang="en-GB" sz="1800" b="0" dirty="0">
                        <a:latin typeface="Tw Cen MT" panose="020B0602020104020603"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pic>
        <p:nvPicPr>
          <p:cNvPr id="20" name="Picture 2" descr="Video Icon Icons - Download Free Vector Icons | Noun Project">
            <a:extLst>
              <a:ext uri="{FF2B5EF4-FFF2-40B4-BE49-F238E27FC236}">
                <a16:creationId xmlns:a16="http://schemas.microsoft.com/office/drawing/2014/main" id="{B8DC31E7-3A62-40AF-B483-B86E0840ED7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68239" y="4994357"/>
            <a:ext cx="736601" cy="73660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8" name="Table 27">
            <a:extLst>
              <a:ext uri="{FF2B5EF4-FFF2-40B4-BE49-F238E27FC236}">
                <a16:creationId xmlns:a16="http://schemas.microsoft.com/office/drawing/2014/main" id="{DE765EFC-1B06-439E-BC68-5B9CDBBCAE00}"/>
              </a:ext>
            </a:extLst>
          </p:cNvPr>
          <p:cNvGraphicFramePr>
            <a:graphicFrameLocks noGrp="1"/>
          </p:cNvGraphicFramePr>
          <p:nvPr>
            <p:extLst>
              <p:ext uri="{D42A27DB-BD31-4B8C-83A1-F6EECF244321}">
                <p14:modId xmlns:p14="http://schemas.microsoft.com/office/powerpoint/2010/main" val="3128902979"/>
              </p:ext>
            </p:extLst>
          </p:nvPr>
        </p:nvGraphicFramePr>
        <p:xfrm>
          <a:off x="6069920" y="3294899"/>
          <a:ext cx="5549127" cy="1097280"/>
        </p:xfrm>
        <a:graphic>
          <a:graphicData uri="http://schemas.openxmlformats.org/drawingml/2006/table">
            <a:tbl>
              <a:tblPr firstRow="1" bandRow="1">
                <a:tableStyleId>{5C22544A-7EE6-4342-B048-85BDC9FD1C3A}</a:tableStyleId>
              </a:tblPr>
              <a:tblGrid>
                <a:gridCol w="5549127">
                  <a:extLst>
                    <a:ext uri="{9D8B030D-6E8A-4147-A177-3AD203B41FA5}">
                      <a16:colId xmlns:a16="http://schemas.microsoft.com/office/drawing/2014/main" val="1827917660"/>
                    </a:ext>
                  </a:extLst>
                </a:gridCol>
              </a:tblGrid>
              <a:tr h="0">
                <a:tc>
                  <a:txBody>
                    <a:bodyPr/>
                    <a:lstStyle/>
                    <a:p>
                      <a:r>
                        <a:rPr lang="en-GB" sz="2000" b="0" dirty="0">
                          <a:latin typeface="Tw Cen MT" panose="020B0602020104020603" pitchFamily="34" charset="0"/>
                        </a:rPr>
                        <a:t>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30A0"/>
                    </a:solidFill>
                  </a:tcPr>
                </a:tc>
                <a:extLst>
                  <a:ext uri="{0D108BD9-81ED-4DB2-BD59-A6C34878D82A}">
                    <a16:rowId xmlns:a16="http://schemas.microsoft.com/office/drawing/2014/main" val="2204693053"/>
                  </a:ext>
                </a:extLst>
              </a:tr>
              <a:tr h="370840">
                <a:tc>
                  <a:txBody>
                    <a:bodyPr/>
                    <a:lstStyle/>
                    <a:p>
                      <a:pPr algn="l"/>
                      <a:r>
                        <a:rPr lang="en-GB" sz="2000" b="0" dirty="0">
                          <a:latin typeface="Tw Cen MT" panose="020B0602020104020603" pitchFamily="34" charset="0"/>
                        </a:rPr>
                        <a:t>How would the values of each pixel be stored in a file?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sp>
        <p:nvSpPr>
          <p:cNvPr id="29" name="Arrow: Down 28">
            <a:extLst>
              <a:ext uri="{FF2B5EF4-FFF2-40B4-BE49-F238E27FC236}">
                <a16:creationId xmlns:a16="http://schemas.microsoft.com/office/drawing/2014/main" id="{1B784BCC-8040-49A8-AE95-1C6674838AEC}"/>
              </a:ext>
            </a:extLst>
          </p:cNvPr>
          <p:cNvSpPr/>
          <p:nvPr/>
        </p:nvSpPr>
        <p:spPr>
          <a:xfrm>
            <a:off x="8727925" y="2890529"/>
            <a:ext cx="659567" cy="667563"/>
          </a:xfrm>
          <a:prstGeom prst="downArrow">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30" name="Table 29">
            <a:extLst>
              <a:ext uri="{FF2B5EF4-FFF2-40B4-BE49-F238E27FC236}">
                <a16:creationId xmlns:a16="http://schemas.microsoft.com/office/drawing/2014/main" id="{CAA1B2F1-A157-434E-9C20-E612D5102422}"/>
              </a:ext>
            </a:extLst>
          </p:cNvPr>
          <p:cNvGraphicFramePr>
            <a:graphicFrameLocks noGrp="1"/>
          </p:cNvGraphicFramePr>
          <p:nvPr>
            <p:extLst>
              <p:ext uri="{D42A27DB-BD31-4B8C-83A1-F6EECF244321}">
                <p14:modId xmlns:p14="http://schemas.microsoft.com/office/powerpoint/2010/main" val="611433849"/>
              </p:ext>
            </p:extLst>
          </p:nvPr>
        </p:nvGraphicFramePr>
        <p:xfrm>
          <a:off x="6069919" y="4697178"/>
          <a:ext cx="5549127" cy="1402080"/>
        </p:xfrm>
        <a:graphic>
          <a:graphicData uri="http://schemas.openxmlformats.org/drawingml/2006/table">
            <a:tbl>
              <a:tblPr firstRow="1" bandRow="1">
                <a:tableStyleId>{5C22544A-7EE6-4342-B048-85BDC9FD1C3A}</a:tableStyleId>
              </a:tblPr>
              <a:tblGrid>
                <a:gridCol w="5549127">
                  <a:extLst>
                    <a:ext uri="{9D8B030D-6E8A-4147-A177-3AD203B41FA5}">
                      <a16:colId xmlns:a16="http://schemas.microsoft.com/office/drawing/2014/main" val="1827917660"/>
                    </a:ext>
                  </a:extLst>
                </a:gridCol>
              </a:tblGrid>
              <a:tr h="0">
                <a:tc>
                  <a:txBody>
                    <a:bodyPr/>
                    <a:lstStyle/>
                    <a:p>
                      <a:r>
                        <a:rPr lang="en-GB" sz="2000" b="0" dirty="0">
                          <a:latin typeface="Tw Cen MT" panose="020B0602020104020603" pitchFamily="34" charset="0"/>
                        </a:rPr>
                        <a:t>Answer: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2204693053"/>
                  </a:ext>
                </a:extLst>
              </a:tr>
              <a:tr h="370840">
                <a:tc>
                  <a:txBody>
                    <a:bodyPr/>
                    <a:lstStyle/>
                    <a:p>
                      <a:pPr algn="l"/>
                      <a:r>
                        <a:rPr lang="en-GB" sz="2000" b="0" dirty="0">
                          <a:latin typeface="Tw Cen MT" panose="020B0602020104020603" pitchFamily="34" charset="0"/>
                        </a:rPr>
                        <a:t>It uses RGB which stores red, green and blue values in little triplets. Each combination holds a value that each make up a single pixel.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pic>
        <p:nvPicPr>
          <p:cNvPr id="31" name="Picture 4" descr="Question Mark PNG | PNG All">
            <a:extLst>
              <a:ext uri="{FF2B5EF4-FFF2-40B4-BE49-F238E27FC236}">
                <a16:creationId xmlns:a16="http://schemas.microsoft.com/office/drawing/2014/main" id="{536851BB-3E07-447E-9F34-F6796B2FD28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951484" y="3118390"/>
            <a:ext cx="667563" cy="667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622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fill="hold"/>
                                        <p:tgtEl>
                                          <p:spTgt spid="30"/>
                                        </p:tgtEl>
                                        <p:attrNameLst>
                                          <p:attrName>ppt_x</p:attrName>
                                        </p:attrNameLst>
                                      </p:cBhvr>
                                      <p:tavLst>
                                        <p:tav tm="0">
                                          <p:val>
                                            <p:strVal val="#ppt_x"/>
                                          </p:val>
                                        </p:tav>
                                        <p:tav tm="100000">
                                          <p:val>
                                            <p:strVal val="#ppt_x"/>
                                          </p:val>
                                        </p:tav>
                                      </p:tavLst>
                                    </p:anim>
                                    <p:anim calcmode="lin" valueType="num">
                                      <p:cBhvr additive="base">
                                        <p:cTn id="1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11913550" cy="461665"/>
          </a:xfrm>
          <a:prstGeom prst="rect">
            <a:avLst/>
          </a:prstGeom>
          <a:noFill/>
        </p:spPr>
        <p:txBody>
          <a:bodyPr wrap="square" rtlCol="0">
            <a:spAutoFit/>
          </a:bodyPr>
          <a:lstStyle/>
          <a:p>
            <a:r>
              <a:rPr lang="en-GB" sz="2400" b="1" u="sng" dirty="0">
                <a:latin typeface="+mj-lt"/>
              </a:rPr>
              <a:t>Resolution</a:t>
            </a:r>
          </a:p>
        </p:txBody>
      </p:sp>
      <p:pic>
        <p:nvPicPr>
          <p:cNvPr id="14" name="Picture 13">
            <a:extLst>
              <a:ext uri="{FF2B5EF4-FFF2-40B4-BE49-F238E27FC236}">
                <a16:creationId xmlns:a16="http://schemas.microsoft.com/office/drawing/2014/main" id="{51398EAE-358C-470B-9DB6-B74507B6C9B6}"/>
              </a:ext>
            </a:extLst>
          </p:cNvPr>
          <p:cNvPicPr>
            <a:picLocks noChangeAspect="1"/>
          </p:cNvPicPr>
          <p:nvPr/>
        </p:nvPicPr>
        <p:blipFill rotWithShape="1">
          <a:blip r:embed="rId3"/>
          <a:srcRect l="5616" t="17385" r="68468" b="18955"/>
          <a:stretch/>
        </p:blipFill>
        <p:spPr>
          <a:xfrm>
            <a:off x="292074" y="4562891"/>
            <a:ext cx="1798821" cy="1694220"/>
          </a:xfrm>
          <a:prstGeom prst="rect">
            <a:avLst/>
          </a:prstGeom>
        </p:spPr>
      </p:pic>
      <p:sp>
        <p:nvSpPr>
          <p:cNvPr id="10" name="Rectangle 9">
            <a:extLst>
              <a:ext uri="{FF2B5EF4-FFF2-40B4-BE49-F238E27FC236}">
                <a16:creationId xmlns:a16="http://schemas.microsoft.com/office/drawing/2014/main" id="{49929849-44B3-42B9-BF2E-1B277AA55D21}"/>
              </a:ext>
            </a:extLst>
          </p:cNvPr>
          <p:cNvSpPr/>
          <p:nvPr/>
        </p:nvSpPr>
        <p:spPr>
          <a:xfrm>
            <a:off x="3987384" y="697063"/>
            <a:ext cx="8083329" cy="1491501"/>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2000" dirty="0">
                <a:solidFill>
                  <a:schemeClr val="tx1"/>
                </a:solidFill>
                <a:latin typeface="+mj-lt"/>
              </a:rPr>
              <a:t>Resolution refers to the number of pixels that are stored per inch in a digital image. This is commonly referred to as PPI (Pixels per inch) or DPI (Dots per inch). The most pixels stored per inch will reduce chance of pixilation and create a sharper and better quality image.</a:t>
            </a:r>
          </a:p>
        </p:txBody>
      </p:sp>
      <p:pic>
        <p:nvPicPr>
          <p:cNvPr id="11" name="Picture 10">
            <a:extLst>
              <a:ext uri="{FF2B5EF4-FFF2-40B4-BE49-F238E27FC236}">
                <a16:creationId xmlns:a16="http://schemas.microsoft.com/office/drawing/2014/main" id="{BD00C3C7-8B72-4486-A9EE-4BD305F2736B}"/>
              </a:ext>
            </a:extLst>
          </p:cNvPr>
          <p:cNvPicPr>
            <a:picLocks noChangeAspect="1"/>
          </p:cNvPicPr>
          <p:nvPr/>
        </p:nvPicPr>
        <p:blipFill rotWithShape="1">
          <a:blip r:embed="rId3"/>
          <a:srcRect l="31532" t="17385" r="42552" b="18955"/>
          <a:stretch/>
        </p:blipFill>
        <p:spPr>
          <a:xfrm>
            <a:off x="292074" y="2653406"/>
            <a:ext cx="1798821" cy="1694219"/>
          </a:xfrm>
          <a:prstGeom prst="rect">
            <a:avLst/>
          </a:prstGeom>
        </p:spPr>
      </p:pic>
      <p:pic>
        <p:nvPicPr>
          <p:cNvPr id="15" name="Picture 14">
            <a:extLst>
              <a:ext uri="{FF2B5EF4-FFF2-40B4-BE49-F238E27FC236}">
                <a16:creationId xmlns:a16="http://schemas.microsoft.com/office/drawing/2014/main" id="{28535E2C-3256-430D-8D32-DF2D357ABF70}"/>
              </a:ext>
            </a:extLst>
          </p:cNvPr>
          <p:cNvPicPr>
            <a:picLocks noChangeAspect="1"/>
          </p:cNvPicPr>
          <p:nvPr/>
        </p:nvPicPr>
        <p:blipFill rotWithShape="1">
          <a:blip r:embed="rId3"/>
          <a:srcRect l="57412" t="17385" b="18955"/>
          <a:stretch/>
        </p:blipFill>
        <p:spPr>
          <a:xfrm>
            <a:off x="157163" y="743920"/>
            <a:ext cx="2955936" cy="1694220"/>
          </a:xfrm>
          <a:prstGeom prst="rect">
            <a:avLst/>
          </a:prstGeom>
        </p:spPr>
      </p:pic>
      <p:graphicFrame>
        <p:nvGraphicFramePr>
          <p:cNvPr id="18" name="Table 17">
            <a:extLst>
              <a:ext uri="{FF2B5EF4-FFF2-40B4-BE49-F238E27FC236}">
                <a16:creationId xmlns:a16="http://schemas.microsoft.com/office/drawing/2014/main" id="{B837068A-0A9A-4A55-8D33-973B56AF3DDB}"/>
              </a:ext>
            </a:extLst>
          </p:cNvPr>
          <p:cNvGraphicFramePr>
            <a:graphicFrameLocks noGrp="1"/>
          </p:cNvGraphicFramePr>
          <p:nvPr>
            <p:extLst>
              <p:ext uri="{D42A27DB-BD31-4B8C-83A1-F6EECF244321}">
                <p14:modId xmlns:p14="http://schemas.microsoft.com/office/powerpoint/2010/main" val="3197273785"/>
              </p:ext>
            </p:extLst>
          </p:nvPr>
        </p:nvGraphicFramePr>
        <p:xfrm>
          <a:off x="3987384" y="2653406"/>
          <a:ext cx="8083329" cy="2316480"/>
        </p:xfrm>
        <a:graphic>
          <a:graphicData uri="http://schemas.openxmlformats.org/drawingml/2006/table">
            <a:tbl>
              <a:tblPr firstRow="1" bandRow="1">
                <a:tableStyleId>{5C22544A-7EE6-4342-B048-85BDC9FD1C3A}</a:tableStyleId>
              </a:tblPr>
              <a:tblGrid>
                <a:gridCol w="8083329">
                  <a:extLst>
                    <a:ext uri="{9D8B030D-6E8A-4147-A177-3AD203B41FA5}">
                      <a16:colId xmlns:a16="http://schemas.microsoft.com/office/drawing/2014/main" val="1827917660"/>
                    </a:ext>
                  </a:extLst>
                </a:gridCol>
              </a:tblGrid>
              <a:tr h="0">
                <a:tc>
                  <a:txBody>
                    <a:bodyPr/>
                    <a:lstStyle/>
                    <a:p>
                      <a:r>
                        <a:rPr lang="en-GB" sz="2000" b="0" dirty="0">
                          <a:latin typeface="Tw Cen MT" panose="020B0602020104020603" pitchFamily="34" charset="0"/>
                        </a:rPr>
                        <a:t>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30A0"/>
                    </a:solidFill>
                  </a:tcPr>
                </a:tc>
                <a:extLst>
                  <a:ext uri="{0D108BD9-81ED-4DB2-BD59-A6C34878D82A}">
                    <a16:rowId xmlns:a16="http://schemas.microsoft.com/office/drawing/2014/main" val="2204693053"/>
                  </a:ext>
                </a:extLst>
              </a:tr>
              <a:tr h="370840">
                <a:tc>
                  <a:txBody>
                    <a:bodyPr/>
                    <a:lstStyle/>
                    <a:p>
                      <a:pPr algn="l"/>
                      <a:r>
                        <a:rPr lang="en-GB" sz="2000" b="0" dirty="0">
                          <a:latin typeface="Tw Cen MT" panose="020B0602020104020603" pitchFamily="34" charset="0"/>
                        </a:rPr>
                        <a:t>Use the internet to find the answers to the following:</a:t>
                      </a:r>
                    </a:p>
                    <a:p>
                      <a:pPr marL="457200" indent="-457200" algn="l">
                        <a:buAutoNum type="arabicPeriod"/>
                      </a:pPr>
                      <a:r>
                        <a:rPr lang="en-GB" sz="2000" b="0" dirty="0">
                          <a:latin typeface="Tw Cen MT" panose="020B0602020104020603" pitchFamily="34" charset="0"/>
                        </a:rPr>
                        <a:t>Go onto Google images and find an image that includes a high resolution version and low resolution version (recommended search high res v low res images)</a:t>
                      </a:r>
                    </a:p>
                    <a:p>
                      <a:pPr marL="457200" indent="-457200" algn="l">
                        <a:buAutoNum type="arabicPeriod"/>
                      </a:pPr>
                      <a:r>
                        <a:rPr lang="en-GB" sz="2000" b="0" dirty="0">
                          <a:latin typeface="Tw Cen MT" panose="020B0602020104020603" pitchFamily="34" charset="0"/>
                        </a:rPr>
                        <a:t>Find out the recommended resolution for a print graphic.</a:t>
                      </a:r>
                    </a:p>
                    <a:p>
                      <a:pPr marL="457200" indent="-457200" algn="l">
                        <a:buAutoNum type="arabicPeriod"/>
                      </a:pPr>
                      <a:r>
                        <a:rPr lang="en-GB" sz="2000" b="0" dirty="0">
                          <a:latin typeface="Tw Cen MT" panose="020B0602020104020603" pitchFamily="34" charset="0"/>
                        </a:rPr>
                        <a:t>Find out the recommended resolution for a web graphic.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sp>
        <p:nvSpPr>
          <p:cNvPr id="21" name="Arrow: Down 20">
            <a:extLst>
              <a:ext uri="{FF2B5EF4-FFF2-40B4-BE49-F238E27FC236}">
                <a16:creationId xmlns:a16="http://schemas.microsoft.com/office/drawing/2014/main" id="{A1CCE14F-B1BA-48AB-8FC0-C0102A6C6B73}"/>
              </a:ext>
            </a:extLst>
          </p:cNvPr>
          <p:cNvSpPr/>
          <p:nvPr/>
        </p:nvSpPr>
        <p:spPr>
          <a:xfrm>
            <a:off x="7699264" y="1991722"/>
            <a:ext cx="659567" cy="667563"/>
          </a:xfrm>
          <a:prstGeom prst="downArrow">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22" name="Table 21">
            <a:extLst>
              <a:ext uri="{FF2B5EF4-FFF2-40B4-BE49-F238E27FC236}">
                <a16:creationId xmlns:a16="http://schemas.microsoft.com/office/drawing/2014/main" id="{7F467F00-1196-4C71-AFDB-8719C33D3A3C}"/>
              </a:ext>
            </a:extLst>
          </p:cNvPr>
          <p:cNvGraphicFramePr>
            <a:graphicFrameLocks noGrp="1"/>
          </p:cNvGraphicFramePr>
          <p:nvPr>
            <p:extLst>
              <p:ext uri="{D42A27DB-BD31-4B8C-83A1-F6EECF244321}">
                <p14:modId xmlns:p14="http://schemas.microsoft.com/office/powerpoint/2010/main" val="93083244"/>
              </p:ext>
            </p:extLst>
          </p:nvPr>
        </p:nvGraphicFramePr>
        <p:xfrm>
          <a:off x="3987383" y="5138140"/>
          <a:ext cx="8083327" cy="1402080"/>
        </p:xfrm>
        <a:graphic>
          <a:graphicData uri="http://schemas.openxmlformats.org/drawingml/2006/table">
            <a:tbl>
              <a:tblPr firstRow="1" bandRow="1">
                <a:tableStyleId>{5C22544A-7EE6-4342-B048-85BDC9FD1C3A}</a:tableStyleId>
              </a:tblPr>
              <a:tblGrid>
                <a:gridCol w="8083327">
                  <a:extLst>
                    <a:ext uri="{9D8B030D-6E8A-4147-A177-3AD203B41FA5}">
                      <a16:colId xmlns:a16="http://schemas.microsoft.com/office/drawing/2014/main" val="1827917660"/>
                    </a:ext>
                  </a:extLst>
                </a:gridCol>
              </a:tblGrid>
              <a:tr h="0">
                <a:tc>
                  <a:txBody>
                    <a:bodyPr/>
                    <a:lstStyle/>
                    <a:p>
                      <a:r>
                        <a:rPr lang="en-GB" sz="2000" b="0" dirty="0">
                          <a:latin typeface="Tw Cen MT" panose="020B0602020104020603" pitchFamily="34" charset="0"/>
                        </a:rPr>
                        <a:t>Answer: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2204693053"/>
                  </a:ext>
                </a:extLst>
              </a:tr>
              <a:tr h="370840">
                <a:tc>
                  <a:txBody>
                    <a:bodyPr/>
                    <a:lstStyle/>
                    <a:p>
                      <a:pPr marL="457200" indent="-457200" algn="l">
                        <a:buFont typeface="+mj-lt"/>
                        <a:buAutoNum type="arabicPeriod"/>
                      </a:pPr>
                      <a:r>
                        <a:rPr lang="en-GB" sz="2000" b="0" dirty="0">
                          <a:latin typeface="Tw Cen MT" panose="020B0602020104020603" pitchFamily="34" charset="0"/>
                        </a:rPr>
                        <a:t>Images will vary.</a:t>
                      </a:r>
                    </a:p>
                    <a:p>
                      <a:pPr marL="457200" indent="-457200" algn="l">
                        <a:buFont typeface="+mj-lt"/>
                        <a:buAutoNum type="arabicPeriod"/>
                      </a:pPr>
                      <a:r>
                        <a:rPr lang="en-GB" sz="2000" b="0" dirty="0">
                          <a:latin typeface="Tw Cen MT" panose="020B0602020104020603" pitchFamily="34" charset="0"/>
                        </a:rPr>
                        <a:t>300 DPI</a:t>
                      </a:r>
                    </a:p>
                    <a:p>
                      <a:pPr marL="457200" indent="-457200" algn="l">
                        <a:buFont typeface="+mj-lt"/>
                        <a:buAutoNum type="arabicPeriod"/>
                      </a:pPr>
                      <a:r>
                        <a:rPr lang="en-GB" sz="2000" b="0" dirty="0">
                          <a:latin typeface="Tw Cen MT" panose="020B0602020104020603" pitchFamily="34" charset="0"/>
                        </a:rPr>
                        <a:t>72 DPI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pic>
        <p:nvPicPr>
          <p:cNvPr id="23" name="Picture 4" descr="Question Mark PNG | PNG All">
            <a:extLst>
              <a:ext uri="{FF2B5EF4-FFF2-40B4-BE49-F238E27FC236}">
                <a16:creationId xmlns:a16="http://schemas.microsoft.com/office/drawing/2014/main" id="{A34731D9-4ABD-4014-AA20-FE620D06E07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03148" y="2319624"/>
            <a:ext cx="667563" cy="667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201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11913550" cy="461665"/>
          </a:xfrm>
          <a:prstGeom prst="rect">
            <a:avLst/>
          </a:prstGeom>
          <a:noFill/>
        </p:spPr>
        <p:txBody>
          <a:bodyPr wrap="square" rtlCol="0">
            <a:spAutoFit/>
          </a:bodyPr>
          <a:lstStyle/>
          <a:p>
            <a:r>
              <a:rPr lang="en-GB" sz="2400" b="1" u="sng" dirty="0">
                <a:latin typeface="+mj-lt"/>
              </a:rPr>
              <a:t>Memory requirements</a:t>
            </a:r>
          </a:p>
        </p:txBody>
      </p:sp>
      <p:graphicFrame>
        <p:nvGraphicFramePr>
          <p:cNvPr id="8" name="Table 7">
            <a:extLst>
              <a:ext uri="{FF2B5EF4-FFF2-40B4-BE49-F238E27FC236}">
                <a16:creationId xmlns:a16="http://schemas.microsoft.com/office/drawing/2014/main" id="{FD5FB6E6-B750-4FE0-84B0-37074EE340B3}"/>
              </a:ext>
            </a:extLst>
          </p:cNvPr>
          <p:cNvGraphicFramePr>
            <a:graphicFrameLocks noGrp="1"/>
          </p:cNvGraphicFramePr>
          <p:nvPr>
            <p:extLst>
              <p:ext uri="{D42A27DB-BD31-4B8C-83A1-F6EECF244321}">
                <p14:modId xmlns:p14="http://schemas.microsoft.com/office/powerpoint/2010/main" val="285957188"/>
              </p:ext>
            </p:extLst>
          </p:nvPr>
        </p:nvGraphicFramePr>
        <p:xfrm>
          <a:off x="1653038" y="1606690"/>
          <a:ext cx="2694985" cy="2210010"/>
        </p:xfrm>
        <a:graphic>
          <a:graphicData uri="http://schemas.openxmlformats.org/drawingml/2006/table">
            <a:tbl>
              <a:tblPr firstRow="1" bandRow="1">
                <a:tableStyleId>{5940675A-B579-460E-94D1-54222C63F5DA}</a:tableStyleId>
              </a:tblPr>
              <a:tblGrid>
                <a:gridCol w="538997">
                  <a:extLst>
                    <a:ext uri="{9D8B030D-6E8A-4147-A177-3AD203B41FA5}">
                      <a16:colId xmlns:a16="http://schemas.microsoft.com/office/drawing/2014/main" val="2585624010"/>
                    </a:ext>
                  </a:extLst>
                </a:gridCol>
                <a:gridCol w="538997">
                  <a:extLst>
                    <a:ext uri="{9D8B030D-6E8A-4147-A177-3AD203B41FA5}">
                      <a16:colId xmlns:a16="http://schemas.microsoft.com/office/drawing/2014/main" val="1901716784"/>
                    </a:ext>
                  </a:extLst>
                </a:gridCol>
                <a:gridCol w="538997">
                  <a:extLst>
                    <a:ext uri="{9D8B030D-6E8A-4147-A177-3AD203B41FA5}">
                      <a16:colId xmlns:a16="http://schemas.microsoft.com/office/drawing/2014/main" val="1982950329"/>
                    </a:ext>
                  </a:extLst>
                </a:gridCol>
                <a:gridCol w="538997">
                  <a:extLst>
                    <a:ext uri="{9D8B030D-6E8A-4147-A177-3AD203B41FA5}">
                      <a16:colId xmlns:a16="http://schemas.microsoft.com/office/drawing/2014/main" val="3300078781"/>
                    </a:ext>
                  </a:extLst>
                </a:gridCol>
                <a:gridCol w="538997">
                  <a:extLst>
                    <a:ext uri="{9D8B030D-6E8A-4147-A177-3AD203B41FA5}">
                      <a16:colId xmlns:a16="http://schemas.microsoft.com/office/drawing/2014/main" val="3852423019"/>
                    </a:ext>
                  </a:extLst>
                </a:gridCol>
              </a:tblGrid>
              <a:tr h="368335">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3668644621"/>
                  </a:ext>
                </a:extLst>
              </a:tr>
              <a:tr h="368335">
                <a:tc>
                  <a:txBody>
                    <a:bodyPr/>
                    <a:lstStyle/>
                    <a:p>
                      <a:endParaRPr lang="en-GB"/>
                    </a:p>
                  </a:txBody>
                  <a:tcPr/>
                </a:tc>
                <a:tc>
                  <a:txBody>
                    <a:bodyPr/>
                    <a:lstStyle/>
                    <a:p>
                      <a:endParaRPr lang="en-GB" dirty="0"/>
                    </a:p>
                  </a:txBody>
                  <a:tcPr>
                    <a:solidFill>
                      <a:schemeClr val="tx1"/>
                    </a:solidFill>
                  </a:tcPr>
                </a:tc>
                <a:tc>
                  <a:txBody>
                    <a:bodyPr/>
                    <a:lstStyle/>
                    <a:p>
                      <a:endParaRPr lang="en-GB"/>
                    </a:p>
                  </a:txBody>
                  <a:tcPr/>
                </a:tc>
                <a:tc>
                  <a:txBody>
                    <a:bodyPr/>
                    <a:lstStyle/>
                    <a:p>
                      <a:endParaRPr lang="en-GB" dirty="0"/>
                    </a:p>
                  </a:txBody>
                  <a:tcPr>
                    <a:solidFill>
                      <a:schemeClr val="tx1"/>
                    </a:solidFill>
                  </a:tcPr>
                </a:tc>
                <a:tc>
                  <a:txBody>
                    <a:bodyPr/>
                    <a:lstStyle/>
                    <a:p>
                      <a:endParaRPr lang="en-GB" dirty="0"/>
                    </a:p>
                  </a:txBody>
                  <a:tcPr/>
                </a:tc>
                <a:extLst>
                  <a:ext uri="{0D108BD9-81ED-4DB2-BD59-A6C34878D82A}">
                    <a16:rowId xmlns:a16="http://schemas.microsoft.com/office/drawing/2014/main" val="2465848667"/>
                  </a:ext>
                </a:extLst>
              </a:tr>
              <a:tr h="368335">
                <a:tc>
                  <a:txBody>
                    <a:bodyPr/>
                    <a:lstStyle/>
                    <a:p>
                      <a:endParaRPr lang="en-GB"/>
                    </a:p>
                  </a:txBody>
                  <a:tcPr/>
                </a:tc>
                <a:tc>
                  <a:txBody>
                    <a:bodyPr/>
                    <a:lstStyle/>
                    <a:p>
                      <a:endParaRPr lang="en-GB"/>
                    </a:p>
                  </a:txBody>
                  <a:tcPr/>
                </a:tc>
                <a:tc>
                  <a:txBody>
                    <a:bodyPr/>
                    <a:lstStyle/>
                    <a:p>
                      <a:endParaRPr lang="en-GB" dirty="0"/>
                    </a:p>
                  </a:txBody>
                  <a:tcPr>
                    <a:solidFill>
                      <a:schemeClr val="tx1"/>
                    </a:solidFill>
                  </a:tcPr>
                </a:tc>
                <a:tc>
                  <a:txBody>
                    <a:bodyPr/>
                    <a:lstStyle/>
                    <a:p>
                      <a:endParaRPr lang="en-GB"/>
                    </a:p>
                  </a:txBody>
                  <a:tcPr/>
                </a:tc>
                <a:tc>
                  <a:txBody>
                    <a:bodyPr/>
                    <a:lstStyle/>
                    <a:p>
                      <a:endParaRPr lang="en-GB"/>
                    </a:p>
                  </a:txBody>
                  <a:tcPr/>
                </a:tc>
                <a:extLst>
                  <a:ext uri="{0D108BD9-81ED-4DB2-BD59-A6C34878D82A}">
                    <a16:rowId xmlns:a16="http://schemas.microsoft.com/office/drawing/2014/main" val="1820630215"/>
                  </a:ext>
                </a:extLst>
              </a:tr>
              <a:tr h="368335">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solidFill>
                      <a:schemeClr val="bg1"/>
                    </a:solidFill>
                  </a:tcPr>
                </a:tc>
                <a:extLst>
                  <a:ext uri="{0D108BD9-81ED-4DB2-BD59-A6C34878D82A}">
                    <a16:rowId xmlns:a16="http://schemas.microsoft.com/office/drawing/2014/main" val="2203690734"/>
                  </a:ext>
                </a:extLst>
              </a:tr>
              <a:tr h="368335">
                <a:tc>
                  <a:txBody>
                    <a:bodyPr/>
                    <a:lstStyle/>
                    <a:p>
                      <a:endParaRPr lang="en-GB"/>
                    </a:p>
                  </a:txBody>
                  <a:tcPr/>
                </a:tc>
                <a:tc>
                  <a:txBody>
                    <a:bodyPr/>
                    <a:lstStyle/>
                    <a:p>
                      <a:endParaRPr lang="en-GB" dirty="0"/>
                    </a:p>
                  </a:txBody>
                  <a:tcPr>
                    <a:solidFill>
                      <a:schemeClr val="tx1"/>
                    </a:solidFill>
                  </a:tcPr>
                </a:tc>
                <a:tc>
                  <a:txBody>
                    <a:bodyPr/>
                    <a:lstStyle/>
                    <a:p>
                      <a:endParaRPr lang="en-GB" dirty="0"/>
                    </a:p>
                  </a:txBody>
                  <a:tcPr>
                    <a:solidFill>
                      <a:schemeClr val="tx1"/>
                    </a:solidFill>
                  </a:tcPr>
                </a:tc>
                <a:tc>
                  <a:txBody>
                    <a:bodyPr/>
                    <a:lstStyle/>
                    <a:p>
                      <a:endParaRPr lang="en-GB" dirty="0"/>
                    </a:p>
                  </a:txBody>
                  <a:tcPr>
                    <a:solidFill>
                      <a:schemeClr val="tx1"/>
                    </a:solidFill>
                  </a:tcPr>
                </a:tc>
                <a:tc>
                  <a:txBody>
                    <a:bodyPr/>
                    <a:lstStyle/>
                    <a:p>
                      <a:endParaRPr lang="en-GB" dirty="0"/>
                    </a:p>
                  </a:txBody>
                  <a:tcPr/>
                </a:tc>
                <a:extLst>
                  <a:ext uri="{0D108BD9-81ED-4DB2-BD59-A6C34878D82A}">
                    <a16:rowId xmlns:a16="http://schemas.microsoft.com/office/drawing/2014/main" val="1906400020"/>
                  </a:ext>
                </a:extLst>
              </a:tr>
              <a:tr h="368335">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tc>
                  <a:txBody>
                    <a:bodyPr/>
                    <a:lstStyle/>
                    <a:p>
                      <a:endParaRPr lang="en-GB" dirty="0"/>
                    </a:p>
                  </a:txBody>
                  <a:tcPr>
                    <a:solidFill>
                      <a:schemeClr val="bg1"/>
                    </a:solidFill>
                  </a:tcPr>
                </a:tc>
                <a:extLst>
                  <a:ext uri="{0D108BD9-81ED-4DB2-BD59-A6C34878D82A}">
                    <a16:rowId xmlns:a16="http://schemas.microsoft.com/office/drawing/2014/main" val="2845392704"/>
                  </a:ext>
                </a:extLst>
              </a:tr>
            </a:tbl>
          </a:graphicData>
        </a:graphic>
      </p:graphicFrame>
      <p:cxnSp>
        <p:nvCxnSpPr>
          <p:cNvPr id="4" name="Straight Arrow Connector 3">
            <a:extLst>
              <a:ext uri="{FF2B5EF4-FFF2-40B4-BE49-F238E27FC236}">
                <a16:creationId xmlns:a16="http://schemas.microsoft.com/office/drawing/2014/main" id="{9A64E303-B296-4593-9F7E-1602F686E3B1}"/>
              </a:ext>
            </a:extLst>
          </p:cNvPr>
          <p:cNvCxnSpPr/>
          <p:nvPr/>
        </p:nvCxnSpPr>
        <p:spPr>
          <a:xfrm>
            <a:off x="1653037" y="1340849"/>
            <a:ext cx="2694985"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8CBE7B15-AB6D-406B-92D4-F8F4136E9A49}"/>
              </a:ext>
            </a:extLst>
          </p:cNvPr>
          <p:cNvCxnSpPr>
            <a:cxnSpLocks/>
          </p:cNvCxnSpPr>
          <p:nvPr/>
        </p:nvCxnSpPr>
        <p:spPr>
          <a:xfrm>
            <a:off x="1360964" y="1606690"/>
            <a:ext cx="0" cy="221001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8A89FFF6-3618-44CE-91A7-3C4589864190}"/>
              </a:ext>
            </a:extLst>
          </p:cNvPr>
          <p:cNvSpPr txBox="1"/>
          <p:nvPr/>
        </p:nvSpPr>
        <p:spPr>
          <a:xfrm>
            <a:off x="2460884" y="890343"/>
            <a:ext cx="1613298" cy="369332"/>
          </a:xfrm>
          <a:prstGeom prst="rect">
            <a:avLst/>
          </a:prstGeom>
          <a:noFill/>
        </p:spPr>
        <p:txBody>
          <a:bodyPr wrap="square" rtlCol="0">
            <a:spAutoFit/>
          </a:bodyPr>
          <a:lstStyle/>
          <a:p>
            <a:r>
              <a:rPr lang="en-GB" dirty="0">
                <a:latin typeface="+mj-lt"/>
              </a:rPr>
              <a:t>5 pixels</a:t>
            </a:r>
          </a:p>
        </p:txBody>
      </p:sp>
      <p:sp>
        <p:nvSpPr>
          <p:cNvPr id="15" name="TextBox 14">
            <a:extLst>
              <a:ext uri="{FF2B5EF4-FFF2-40B4-BE49-F238E27FC236}">
                <a16:creationId xmlns:a16="http://schemas.microsoft.com/office/drawing/2014/main" id="{9039B4B0-9BB3-45DE-8111-46A50428F47E}"/>
              </a:ext>
            </a:extLst>
          </p:cNvPr>
          <p:cNvSpPr txBox="1"/>
          <p:nvPr/>
        </p:nvSpPr>
        <p:spPr>
          <a:xfrm>
            <a:off x="289809" y="2605395"/>
            <a:ext cx="1613298" cy="369332"/>
          </a:xfrm>
          <a:prstGeom prst="rect">
            <a:avLst/>
          </a:prstGeom>
          <a:noFill/>
        </p:spPr>
        <p:txBody>
          <a:bodyPr wrap="square" rtlCol="0">
            <a:spAutoFit/>
          </a:bodyPr>
          <a:lstStyle/>
          <a:p>
            <a:r>
              <a:rPr lang="en-GB" dirty="0">
                <a:latin typeface="+mj-lt"/>
              </a:rPr>
              <a:t>6 pixels</a:t>
            </a:r>
          </a:p>
        </p:txBody>
      </p:sp>
      <p:sp>
        <p:nvSpPr>
          <p:cNvPr id="9" name="TextBox 8">
            <a:extLst>
              <a:ext uri="{FF2B5EF4-FFF2-40B4-BE49-F238E27FC236}">
                <a16:creationId xmlns:a16="http://schemas.microsoft.com/office/drawing/2014/main" id="{142F1E56-06BC-424B-893F-F22D1401FC49}"/>
              </a:ext>
            </a:extLst>
          </p:cNvPr>
          <p:cNvSpPr txBox="1"/>
          <p:nvPr/>
        </p:nvSpPr>
        <p:spPr>
          <a:xfrm>
            <a:off x="1653037" y="4099039"/>
            <a:ext cx="2694985" cy="646331"/>
          </a:xfrm>
          <a:prstGeom prst="rect">
            <a:avLst/>
          </a:prstGeom>
          <a:noFill/>
        </p:spPr>
        <p:txBody>
          <a:bodyPr wrap="square" rtlCol="0">
            <a:spAutoFit/>
          </a:bodyPr>
          <a:lstStyle/>
          <a:p>
            <a:r>
              <a:rPr lang="en-GB" dirty="0">
                <a:latin typeface="+mj-lt"/>
              </a:rPr>
              <a:t>Colour depth – 2 colours (Black and White)</a:t>
            </a:r>
          </a:p>
        </p:txBody>
      </p:sp>
      <p:sp>
        <p:nvSpPr>
          <p:cNvPr id="18" name="Rectangle 17">
            <a:extLst>
              <a:ext uri="{FF2B5EF4-FFF2-40B4-BE49-F238E27FC236}">
                <a16:creationId xmlns:a16="http://schemas.microsoft.com/office/drawing/2014/main" id="{1319138B-12D3-43E3-9AA4-329E09DBC096}"/>
              </a:ext>
            </a:extLst>
          </p:cNvPr>
          <p:cNvSpPr/>
          <p:nvPr/>
        </p:nvSpPr>
        <p:spPr>
          <a:xfrm>
            <a:off x="5320410" y="835467"/>
            <a:ext cx="6461859" cy="195634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2000" u="sng" dirty="0">
                <a:solidFill>
                  <a:schemeClr val="tx1"/>
                </a:solidFill>
                <a:latin typeface="+mj-lt"/>
              </a:rPr>
              <a:t>Worked example</a:t>
            </a:r>
          </a:p>
          <a:p>
            <a:r>
              <a:rPr lang="en-GB" sz="2000" dirty="0">
                <a:solidFill>
                  <a:schemeClr val="tx1"/>
                </a:solidFill>
                <a:latin typeface="+mj-lt"/>
              </a:rPr>
              <a:t>To calculate the size of the file in bits, the following formula is used. Height (in pixels) x Width (in pixels) x Colour depth</a:t>
            </a:r>
          </a:p>
          <a:p>
            <a:endParaRPr lang="en-GB" sz="2000" dirty="0">
              <a:solidFill>
                <a:schemeClr val="tx1"/>
              </a:solidFill>
              <a:latin typeface="+mj-lt"/>
            </a:endParaRPr>
          </a:p>
          <a:p>
            <a:r>
              <a:rPr lang="en-GB" sz="2000" dirty="0">
                <a:solidFill>
                  <a:schemeClr val="tx1"/>
                </a:solidFill>
                <a:latin typeface="+mj-lt"/>
              </a:rPr>
              <a:t>In this case, 5 (px) wide x 6 (px) high = </a:t>
            </a:r>
            <a:r>
              <a:rPr lang="en-GB" sz="2000" u="sng" dirty="0">
                <a:solidFill>
                  <a:schemeClr val="tx1"/>
                </a:solidFill>
                <a:latin typeface="+mj-lt"/>
              </a:rPr>
              <a:t>30</a:t>
            </a:r>
            <a:r>
              <a:rPr lang="en-GB" sz="2000" dirty="0">
                <a:solidFill>
                  <a:schemeClr val="tx1"/>
                </a:solidFill>
                <a:latin typeface="+mj-lt"/>
              </a:rPr>
              <a:t> pixels in total</a:t>
            </a:r>
          </a:p>
          <a:p>
            <a:r>
              <a:rPr lang="en-GB" sz="2000" dirty="0">
                <a:solidFill>
                  <a:schemeClr val="tx1"/>
                </a:solidFill>
                <a:latin typeface="+mj-lt"/>
              </a:rPr>
              <a:t>30 pixels x 2 (colour depth) = </a:t>
            </a:r>
            <a:r>
              <a:rPr lang="en-GB" sz="2000" u="sng" dirty="0">
                <a:solidFill>
                  <a:schemeClr val="tx1"/>
                </a:solidFill>
                <a:latin typeface="+mj-lt"/>
              </a:rPr>
              <a:t>60 bits</a:t>
            </a:r>
          </a:p>
        </p:txBody>
      </p:sp>
      <p:graphicFrame>
        <p:nvGraphicFramePr>
          <p:cNvPr id="21" name="Table 20">
            <a:extLst>
              <a:ext uri="{FF2B5EF4-FFF2-40B4-BE49-F238E27FC236}">
                <a16:creationId xmlns:a16="http://schemas.microsoft.com/office/drawing/2014/main" id="{00A45020-3B39-4D4E-AD8F-2049AA2C04A8}"/>
              </a:ext>
            </a:extLst>
          </p:cNvPr>
          <p:cNvGraphicFramePr>
            <a:graphicFrameLocks noGrp="1"/>
          </p:cNvGraphicFramePr>
          <p:nvPr>
            <p:extLst>
              <p:ext uri="{D42A27DB-BD31-4B8C-83A1-F6EECF244321}">
                <p14:modId xmlns:p14="http://schemas.microsoft.com/office/powerpoint/2010/main" val="1099235917"/>
              </p:ext>
            </p:extLst>
          </p:nvPr>
        </p:nvGraphicFramePr>
        <p:xfrm>
          <a:off x="5320410" y="3179725"/>
          <a:ext cx="6461859" cy="1097280"/>
        </p:xfrm>
        <a:graphic>
          <a:graphicData uri="http://schemas.openxmlformats.org/drawingml/2006/table">
            <a:tbl>
              <a:tblPr firstRow="1" bandRow="1">
                <a:tableStyleId>{5C22544A-7EE6-4342-B048-85BDC9FD1C3A}</a:tableStyleId>
              </a:tblPr>
              <a:tblGrid>
                <a:gridCol w="6461859">
                  <a:extLst>
                    <a:ext uri="{9D8B030D-6E8A-4147-A177-3AD203B41FA5}">
                      <a16:colId xmlns:a16="http://schemas.microsoft.com/office/drawing/2014/main" val="1827917660"/>
                    </a:ext>
                  </a:extLst>
                </a:gridCol>
              </a:tblGrid>
              <a:tr h="0">
                <a:tc>
                  <a:txBody>
                    <a:bodyPr/>
                    <a:lstStyle/>
                    <a:p>
                      <a:r>
                        <a:rPr lang="en-GB" sz="2000" b="0" dirty="0">
                          <a:latin typeface="Tw Cen MT" panose="020B0602020104020603" pitchFamily="34" charset="0"/>
                        </a:rPr>
                        <a:t>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30A0"/>
                    </a:solidFill>
                  </a:tcPr>
                </a:tc>
                <a:extLst>
                  <a:ext uri="{0D108BD9-81ED-4DB2-BD59-A6C34878D82A}">
                    <a16:rowId xmlns:a16="http://schemas.microsoft.com/office/drawing/2014/main" val="2204693053"/>
                  </a:ext>
                </a:extLst>
              </a:tr>
              <a:tr h="370840">
                <a:tc>
                  <a:txBody>
                    <a:bodyPr/>
                    <a:lstStyle/>
                    <a:p>
                      <a:pPr marL="457200" indent="-457200" algn="l">
                        <a:buFont typeface="+mj-lt"/>
                        <a:buAutoNum type="arabicPeriod"/>
                      </a:pPr>
                      <a:r>
                        <a:rPr lang="en-GB" sz="2000" b="0" dirty="0">
                          <a:latin typeface="Tw Cen MT" panose="020B0602020104020603" pitchFamily="34" charset="0"/>
                        </a:rPr>
                        <a:t>Convert the file size into bytes.</a:t>
                      </a:r>
                    </a:p>
                    <a:p>
                      <a:pPr marL="457200" indent="-457200" algn="l">
                        <a:buFont typeface="+mj-lt"/>
                        <a:buAutoNum type="arabicPeriod"/>
                      </a:pPr>
                      <a:r>
                        <a:rPr lang="en-GB" sz="2000" b="0" dirty="0">
                          <a:latin typeface="Tw Cen MT" panose="020B0602020104020603" pitchFamily="34" charset="0"/>
                        </a:rPr>
                        <a:t>How would you convert the file size from bytes to KB.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sp>
        <p:nvSpPr>
          <p:cNvPr id="22" name="Arrow: Down 21">
            <a:extLst>
              <a:ext uri="{FF2B5EF4-FFF2-40B4-BE49-F238E27FC236}">
                <a16:creationId xmlns:a16="http://schemas.microsoft.com/office/drawing/2014/main" id="{C9E68243-87AC-4D9C-8D35-132F35F65657}"/>
              </a:ext>
            </a:extLst>
          </p:cNvPr>
          <p:cNvSpPr/>
          <p:nvPr/>
        </p:nvSpPr>
        <p:spPr>
          <a:xfrm>
            <a:off x="8221555" y="2711695"/>
            <a:ext cx="659567" cy="667563"/>
          </a:xfrm>
          <a:prstGeom prst="downArrow">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23" name="Table 22">
            <a:extLst>
              <a:ext uri="{FF2B5EF4-FFF2-40B4-BE49-F238E27FC236}">
                <a16:creationId xmlns:a16="http://schemas.microsoft.com/office/drawing/2014/main" id="{8B99BE34-B120-4B89-8BE8-9D68F04A9F53}"/>
              </a:ext>
            </a:extLst>
          </p:cNvPr>
          <p:cNvGraphicFramePr>
            <a:graphicFrameLocks noGrp="1"/>
          </p:cNvGraphicFramePr>
          <p:nvPr>
            <p:extLst>
              <p:ext uri="{D42A27DB-BD31-4B8C-83A1-F6EECF244321}">
                <p14:modId xmlns:p14="http://schemas.microsoft.com/office/powerpoint/2010/main" val="3863959687"/>
              </p:ext>
            </p:extLst>
          </p:nvPr>
        </p:nvGraphicFramePr>
        <p:xfrm>
          <a:off x="5320410" y="4418100"/>
          <a:ext cx="6461859" cy="1097280"/>
        </p:xfrm>
        <a:graphic>
          <a:graphicData uri="http://schemas.openxmlformats.org/drawingml/2006/table">
            <a:tbl>
              <a:tblPr firstRow="1" bandRow="1">
                <a:tableStyleId>{5C22544A-7EE6-4342-B048-85BDC9FD1C3A}</a:tableStyleId>
              </a:tblPr>
              <a:tblGrid>
                <a:gridCol w="6461859">
                  <a:extLst>
                    <a:ext uri="{9D8B030D-6E8A-4147-A177-3AD203B41FA5}">
                      <a16:colId xmlns:a16="http://schemas.microsoft.com/office/drawing/2014/main" val="1827917660"/>
                    </a:ext>
                  </a:extLst>
                </a:gridCol>
              </a:tblGrid>
              <a:tr h="0">
                <a:tc>
                  <a:txBody>
                    <a:bodyPr/>
                    <a:lstStyle/>
                    <a:p>
                      <a:r>
                        <a:rPr lang="en-GB" sz="2000" b="0" dirty="0">
                          <a:latin typeface="Tw Cen MT" panose="020B0602020104020603" pitchFamily="34" charset="0"/>
                        </a:rPr>
                        <a:t>Answer: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2204693053"/>
                  </a:ext>
                </a:extLst>
              </a:tr>
              <a:tr h="370840">
                <a:tc>
                  <a:txBody>
                    <a:bodyPr/>
                    <a:lstStyle/>
                    <a:p>
                      <a:pPr marL="457200" indent="-457200" algn="l">
                        <a:buFont typeface="+mj-lt"/>
                        <a:buAutoNum type="arabicPeriod"/>
                      </a:pPr>
                      <a:r>
                        <a:rPr lang="en-GB" sz="2000" b="0" dirty="0">
                          <a:latin typeface="Tw Cen MT" panose="020B0602020104020603" pitchFamily="34" charset="0"/>
                        </a:rPr>
                        <a:t>7.5 Bytes</a:t>
                      </a:r>
                    </a:p>
                    <a:p>
                      <a:pPr marL="457200" indent="-457200" algn="l">
                        <a:buFont typeface="+mj-lt"/>
                        <a:buAutoNum type="arabicPeriod"/>
                      </a:pPr>
                      <a:r>
                        <a:rPr lang="en-GB" sz="2000" b="0" dirty="0">
                          <a:latin typeface="Tw Cen MT" panose="020B0602020104020603" pitchFamily="34" charset="0"/>
                        </a:rPr>
                        <a:t>Divide by 1000 (e.g. in this case 7.5/1000 = </a:t>
                      </a:r>
                      <a:r>
                        <a:rPr lang="en-GB" sz="2000" b="1" dirty="0">
                          <a:latin typeface="Tw Cen MT" panose="020B0602020104020603" pitchFamily="34" charset="0"/>
                        </a:rPr>
                        <a:t>0.0075KB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pic>
        <p:nvPicPr>
          <p:cNvPr id="24" name="Picture 4" descr="Question Mark PNG | PNG All">
            <a:extLst>
              <a:ext uri="{FF2B5EF4-FFF2-40B4-BE49-F238E27FC236}">
                <a16:creationId xmlns:a16="http://schemas.microsoft.com/office/drawing/2014/main" id="{59DE7216-C488-40D6-A0A3-E791C1A5AD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14706" y="2892744"/>
            <a:ext cx="667563" cy="667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4902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153">
      <a:dk1>
        <a:sysClr val="windowText" lastClr="000000"/>
      </a:dk1>
      <a:lt1>
        <a:sysClr val="window" lastClr="FFFFFF"/>
      </a:lt1>
      <a:dk2>
        <a:srgbClr val="44546A"/>
      </a:dk2>
      <a:lt2>
        <a:srgbClr val="E7E6E6"/>
      </a:lt2>
      <a:accent1>
        <a:srgbClr val="00B0F0"/>
      </a:accent1>
      <a:accent2>
        <a:srgbClr val="0B6CD9"/>
      </a:accent2>
      <a:accent3>
        <a:srgbClr val="0C3DF8"/>
      </a:accent3>
      <a:accent4>
        <a:srgbClr val="F2194A"/>
      </a:accent4>
      <a:accent5>
        <a:srgbClr val="0CF8B6"/>
      </a:accent5>
      <a:accent6>
        <a:srgbClr val="BDB313"/>
      </a:accent6>
      <a:hlink>
        <a:srgbClr val="00B0F0"/>
      </a:hlink>
      <a:folHlink>
        <a:srgbClr val="00B0F0"/>
      </a:folHlink>
    </a:clrScheme>
    <a:fontScheme name="Custom 162">
      <a:majorFont>
        <a:latin typeface="Tw Cen MT"/>
        <a:ea typeface=""/>
        <a:cs typeface=""/>
      </a:majorFont>
      <a:minorFont>
        <a:latin typeface="Lucida Sans Typewrite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F78043420_Science fair presentation_RVA_v3.potx" id="{29D4BD8F-7488-49D9-BFBB-7DF8C2B0292D}" vid="{799E8309-D02B-4451-A1B1-915D5FF07E1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Science fair presentation</Template>
  <TotalTime>0</TotalTime>
  <Words>1679</Words>
  <Application>Microsoft Office PowerPoint</Application>
  <PresentationFormat>Widescreen</PresentationFormat>
  <Paragraphs>219</Paragraphs>
  <Slides>16</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Calibri</vt:lpstr>
      <vt:lpstr>Lucida Sans Typewriter</vt:lpstr>
      <vt:lpstr>Times New Roman</vt:lpstr>
      <vt:lpstr>Tw Cen MT</vt:lpstr>
      <vt:lpstr>Office Theme</vt:lpstr>
      <vt:lpstr>WJEC Digital Technologies</vt:lpstr>
      <vt:lpstr>PowerPoint Presentation</vt:lpstr>
      <vt:lpstr>PowerPoint Presentation</vt:lpstr>
      <vt:lpstr>Lesson 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2020-07-10T06:49:00Z</dcterms:created>
  <dcterms:modified xsi:type="dcterms:W3CDTF">2021-06-09T09:14:24Z</dcterms:modified>
</cp:coreProperties>
</file>